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8" r:id="rId2"/>
    <p:sldMasterId id="2147483791" r:id="rId3"/>
    <p:sldMasterId id="2147483803" r:id="rId4"/>
  </p:sldMasterIdLst>
  <p:notesMasterIdLst>
    <p:notesMasterId r:id="rId22"/>
  </p:notesMasterIdLst>
  <p:handoutMasterIdLst>
    <p:handoutMasterId r:id="rId23"/>
  </p:handoutMasterIdLst>
  <p:sldIdLst>
    <p:sldId id="443" r:id="rId5"/>
    <p:sldId id="467" r:id="rId6"/>
    <p:sldId id="494" r:id="rId7"/>
    <p:sldId id="495" r:id="rId8"/>
    <p:sldId id="490" r:id="rId9"/>
    <p:sldId id="492" r:id="rId10"/>
    <p:sldId id="485" r:id="rId11"/>
    <p:sldId id="470" r:id="rId12"/>
    <p:sldId id="486" r:id="rId13"/>
    <p:sldId id="473" r:id="rId14"/>
    <p:sldId id="487" r:id="rId15"/>
    <p:sldId id="478" r:id="rId16"/>
    <p:sldId id="488" r:id="rId17"/>
    <p:sldId id="484" r:id="rId18"/>
    <p:sldId id="496" r:id="rId19"/>
    <p:sldId id="493" r:id="rId20"/>
    <p:sldId id="482" r:id="rId21"/>
  </p:sldIdLst>
  <p:sldSz cx="9906000" cy="6858000" type="A4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3399"/>
    <a:srgbClr val="FFD1A3"/>
    <a:srgbClr val="B2A1C7"/>
    <a:srgbClr val="FF9933"/>
    <a:srgbClr val="E0590E"/>
    <a:srgbClr val="0066FF"/>
    <a:srgbClr val="C0504D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12" autoAdjust="0"/>
    <p:restoredTop sz="96429" autoAdjust="0"/>
  </p:normalViewPr>
  <p:slideViewPr>
    <p:cSldViewPr>
      <p:cViewPr varScale="1">
        <p:scale>
          <a:sx n="110" d="100"/>
          <a:sy n="110" d="100"/>
        </p:scale>
        <p:origin x="-330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948" y="-9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C02C3D7-A0AE-4F69-82A3-0AE8F03A9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695325"/>
            <a:ext cx="503555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6425"/>
            <a:ext cx="56102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9" tIns="45670" rIns="91339" bIns="45670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AECFB35-1171-46A1-97D8-C717A87A7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2" y="274643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5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8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1" y="1600205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5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3" y="1535113"/>
            <a:ext cx="437673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3" y="2174875"/>
            <a:ext cx="437673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5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2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2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2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2" y="274643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228601"/>
            <a:ext cx="9906000" cy="6627813"/>
            <a:chOff x="0" y="144"/>
            <a:chExt cx="5760" cy="4175"/>
          </a:xfrm>
        </p:grpSpPr>
        <p:pic>
          <p:nvPicPr>
            <p:cNvPr id="2050" name="Picture 2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1863"/>
              <a:ext cx="5760" cy="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192" y="144"/>
              <a:ext cx="144" cy="41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0" y="2064"/>
              <a:ext cx="2928" cy="1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825500" y="1371600"/>
            <a:ext cx="84201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44196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D21D778-B565-4D7E-94D7-64010A445B68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1D778-B565-4D7E-94D7-64010A445B68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1D778-B565-4D7E-94D7-64010A445B68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15240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0650" y="15240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1D778-B565-4D7E-94D7-64010A445B68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1D778-B565-4D7E-94D7-64010A445B68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5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8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1D778-B565-4D7E-94D7-64010A445B68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1D778-B565-4D7E-94D7-64010A445B68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1D778-B565-4D7E-94D7-64010A445B68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1D778-B565-4D7E-94D7-64010A445B68}" type="datetimeFigureOut">
              <a:rPr lang="en-US" smtClean="0"/>
              <a:pPr/>
              <a:t>10/1/2015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1D778-B565-4D7E-94D7-64010A445B68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23125" y="228600"/>
            <a:ext cx="210502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0" y="228600"/>
            <a:ext cx="614997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1D778-B565-4D7E-94D7-64010A445B68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228601"/>
            <a:ext cx="9906000" cy="6627813"/>
            <a:chOff x="0" y="144"/>
            <a:chExt cx="5760" cy="4175"/>
          </a:xfrm>
        </p:grpSpPr>
        <p:pic>
          <p:nvPicPr>
            <p:cNvPr id="2050" name="Picture 2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1863"/>
              <a:ext cx="5760" cy="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192" y="144"/>
              <a:ext cx="144" cy="41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0" y="2064"/>
              <a:ext cx="2928" cy="1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825500" y="1371600"/>
            <a:ext cx="84201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44196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10/1/2015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10/1/2015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10/1/2015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15240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0650" y="15240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10/1/2015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1" y="1600205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5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10/1/2015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10/1/2015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10/1/2015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10/1/2015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10/1/2015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10/1/2015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23125" y="228600"/>
            <a:ext cx="210502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0" y="228600"/>
            <a:ext cx="614997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1D8BD707-D9CF-40AE-B4C6-C98DA3205C09}" type="datetimeFigureOut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10/1/2015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6F15528-21DE-4FAA-801E-634DDDAF4B2B}" type="slidenum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Arial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3" y="1535113"/>
            <a:ext cx="437673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3" y="2174875"/>
            <a:ext cx="437673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5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2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2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2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>
            <a:off x="0" y="1014413"/>
            <a:ext cx="9906000" cy="0"/>
          </a:xfrm>
          <a:prstGeom prst="line">
            <a:avLst/>
          </a:prstGeom>
          <a:ln w="76200">
            <a:solidFill>
              <a:srgbClr val="333399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27" name="Picture 7" descr="http://atrc.net.pk/about/sbp_logo.jpg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915401" y="5867400"/>
            <a:ext cx="914401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228601"/>
            <a:ext cx="9906000" cy="6627813"/>
            <a:chOff x="0" y="144"/>
            <a:chExt cx="5760" cy="4175"/>
          </a:xfrm>
        </p:grpSpPr>
        <p:pic>
          <p:nvPicPr>
            <p:cNvPr id="1026" name="Picture 2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3543"/>
              <a:ext cx="5760" cy="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192" y="144"/>
              <a:ext cx="144" cy="41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0" y="3744"/>
              <a:ext cx="2928" cy="1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08050" y="228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15240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080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8F8F8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496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8F8F8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644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8F8F8"/>
                </a:solidFill>
                <a:latin typeface="+mn-lt"/>
              </a:defRPr>
            </a:lvl1pPr>
          </a:lstStyle>
          <a:p>
            <a:fld id="{7F01D1AB-4C6F-460B-A125-94E44DBE8CB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1" name="Picture 10" descr="http://atrc.net.pk/about/sbp_logo.jp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915401" y="5867400"/>
            <a:ext cx="914401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228601"/>
            <a:ext cx="9906000" cy="6627813"/>
            <a:chOff x="0" y="144"/>
            <a:chExt cx="5760" cy="4175"/>
          </a:xfrm>
        </p:grpSpPr>
        <p:pic>
          <p:nvPicPr>
            <p:cNvPr id="1026" name="Picture 2"/>
            <p:cNvPicPr>
              <a:picLocks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3543"/>
              <a:ext cx="5760" cy="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192" y="144"/>
              <a:ext cx="144" cy="4175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0" y="3744"/>
              <a:ext cx="2928" cy="144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08050" y="228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15240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080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8F8F8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496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8F8F8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644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8F8F8"/>
                </a:solidFill>
                <a:latin typeface="+mn-lt"/>
              </a:defRPr>
            </a:lvl1pPr>
          </a:lstStyle>
          <a:p>
            <a:fld id="{1D0B27BA-0F3D-4A74-B609-E14BD69CF50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1447800"/>
            <a:ext cx="897255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 smtClean="0"/>
              <a:t>14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SAARC Payments Council Meeting</a:t>
            </a:r>
          </a:p>
          <a:p>
            <a:pPr algn="ctr">
              <a:defRPr/>
            </a:pPr>
            <a:r>
              <a:rPr lang="en-US" sz="2400" b="1" dirty="0" smtClean="0"/>
              <a:t>(</a:t>
            </a:r>
            <a:r>
              <a:rPr lang="en-US" sz="2400" b="1" dirty="0" err="1" smtClean="0"/>
              <a:t>Kovalam</a:t>
            </a:r>
            <a:r>
              <a:rPr lang="en-IN" sz="2400" b="1" dirty="0" smtClean="0"/>
              <a:t>, India </a:t>
            </a:r>
            <a:r>
              <a:rPr lang="en-US" sz="2400" b="1" dirty="0" smtClean="0"/>
              <a:t>- 09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December 2013)</a:t>
            </a:r>
          </a:p>
          <a:p>
            <a:pPr algn="ctr">
              <a:defRPr/>
            </a:pPr>
            <a:endParaRPr lang="en-US" sz="2400" dirty="0" smtClean="0"/>
          </a:p>
          <a:p>
            <a:pPr algn="ctr">
              <a:defRPr/>
            </a:pPr>
            <a:endParaRPr lang="en-US" sz="2400" dirty="0" smtClean="0"/>
          </a:p>
          <a:p>
            <a:pPr algn="ctr"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“Payment  and Settlement Systems in Pakistan”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/>
              <a:t>Presented By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/>
              <a:t>Syed Sohail Javaad, Secretary SPC</a:t>
            </a:r>
            <a:endParaRPr lang="en-US" sz="2400" dirty="0"/>
          </a:p>
        </p:txBody>
      </p:sp>
      <p:pic>
        <p:nvPicPr>
          <p:cNvPr id="2051" name="Picture 7" descr="http://atrc.net.pk/about/sbp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63000" y="152400"/>
            <a:ext cx="990600" cy="99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e-Payment Gateway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8420100" cy="4114800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en-US" sz="2400" dirty="0" smtClean="0"/>
              <a:t>Payment Gateway is an e-commerce application service that authorizes and automates payments for e-businesses.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sz="2400" dirty="0" smtClean="0"/>
              <a:t>Public consultation was sought on the Concept Paper prepared by SBP. Feedback received from internal/ external stakeholders and is being processed.</a:t>
            </a:r>
          </a:p>
          <a:p>
            <a:pPr algn="just"/>
            <a:r>
              <a:rPr lang="en-US" sz="2400" dirty="0" smtClean="0"/>
              <a:t>The process of drafting e-payment regulations is underway and targeted for mid 2014. 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Standardization of Financial Instruments</a:t>
            </a:r>
            <a:endParaRPr lang="en-US" dirty="0"/>
          </a:p>
        </p:txBody>
      </p:sp>
      <p:pic>
        <p:nvPicPr>
          <p:cNvPr id="4" name="Picture 7" descr="http://atrc.net.pk/about/sbp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67800" y="6012610"/>
            <a:ext cx="838200" cy="84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Standardisation of Financial Instruments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3"/>
            <a:ext cx="8915400" cy="45259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SBP has been making efforts in bringing efficiency in Clearing and Settlement Processes. </a:t>
            </a:r>
          </a:p>
          <a:p>
            <a:pPr algn="just"/>
            <a:r>
              <a:rPr lang="en-US" sz="1800" dirty="0" smtClean="0"/>
              <a:t>Improvement in Standardization of </a:t>
            </a:r>
            <a:r>
              <a:rPr lang="en-US" sz="1800" dirty="0" err="1" smtClean="0"/>
              <a:t>cheques</a:t>
            </a:r>
            <a:r>
              <a:rPr lang="en-US" sz="1800" dirty="0" smtClean="0"/>
              <a:t> with its prime focus on customer </a:t>
            </a:r>
            <a:r>
              <a:rPr lang="en-US" sz="1800" dirty="0" err="1" smtClean="0"/>
              <a:t>cheques</a:t>
            </a:r>
            <a:r>
              <a:rPr lang="en-US" sz="1800" dirty="0" smtClean="0"/>
              <a:t> is in final stages. </a:t>
            </a:r>
          </a:p>
          <a:p>
            <a:pPr algn="just"/>
            <a:r>
              <a:rPr lang="en-US" sz="1800" dirty="0" smtClean="0"/>
              <a:t>This is to minimize chances of fraudulent transactions and will bring efficiency in cheque clearing processes. </a:t>
            </a:r>
          </a:p>
          <a:p>
            <a:pPr algn="just"/>
            <a:r>
              <a:rPr lang="en-US" sz="1800" dirty="0" smtClean="0"/>
              <a:t>Enhanced security features and legibility of cheques are focal points. </a:t>
            </a:r>
          </a:p>
          <a:p>
            <a:pPr algn="just"/>
            <a:r>
              <a:rPr lang="en-US" sz="1800" dirty="0" smtClean="0"/>
              <a:t>The implementation of uniform standard CBS-1 for the industry will be in place latest by 30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June 2014.</a:t>
            </a:r>
          </a:p>
          <a:p>
            <a:pPr algn="just"/>
            <a:r>
              <a:rPr lang="en-US" sz="1800" dirty="0" smtClean="0"/>
              <a:t>All banks will be mandated to use Clearing Bank Specification-1 (CBS-1) i.e. using standardized single/multi-tone watermark logos on cheques for authentication etc. and use Instant Verification (IV) marker to ascertain genuineness of cheque paper.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Guidelines on POS Operations</a:t>
            </a:r>
            <a:endParaRPr lang="en-US" dirty="0"/>
          </a:p>
        </p:txBody>
      </p:sp>
      <p:pic>
        <p:nvPicPr>
          <p:cNvPr id="4" name="Picture 7" descr="http://atrc.net.pk/about/sbp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67800" y="6012610"/>
            <a:ext cx="838200" cy="84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POS Guidelines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4"/>
            <a:ext cx="89154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000" b="1" dirty="0" smtClean="0"/>
              <a:t>Challenge</a:t>
            </a:r>
          </a:p>
          <a:p>
            <a:pPr algn="just">
              <a:buNone/>
            </a:pPr>
            <a:r>
              <a:rPr lang="en-US" sz="2000" dirty="0" smtClean="0"/>
              <a:t>High cost for acquirer banks of POS machines and lack of awareness of using POS machine are the main challenges</a:t>
            </a:r>
          </a:p>
          <a:p>
            <a:pPr algn="just">
              <a:buNone/>
            </a:pPr>
            <a:endParaRPr lang="en-US" sz="2000" dirty="0"/>
          </a:p>
          <a:p>
            <a:pPr algn="just">
              <a:buNone/>
            </a:pPr>
            <a:r>
              <a:rPr lang="en-US" sz="2000" b="1" dirty="0" smtClean="0"/>
              <a:t>Major Objectives</a:t>
            </a:r>
          </a:p>
          <a:p>
            <a:pPr algn="just"/>
            <a:r>
              <a:rPr lang="en-US" sz="2000" dirty="0" smtClean="0"/>
              <a:t>These guidelines will set minimum benchmark guidelines for the industry participants and simultaneously augment the growth of POS in the country</a:t>
            </a:r>
          </a:p>
          <a:p>
            <a:pPr algn="just"/>
            <a:r>
              <a:rPr lang="en-US" sz="2000" dirty="0" smtClean="0"/>
              <a:t>This will provide a level playing field for all stakeholders involved in running POS </a:t>
            </a:r>
            <a:r>
              <a:rPr lang="en-US" sz="2000" dirty="0" err="1" smtClean="0"/>
              <a:t>centres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The ultimate objective is to decrease reliance on pure cash transactions</a:t>
            </a:r>
          </a:p>
          <a:p>
            <a:pPr algn="just"/>
            <a:endParaRPr lang="en-US" sz="1800" dirty="0"/>
          </a:p>
        </p:txBody>
      </p:sp>
      <p:pic>
        <p:nvPicPr>
          <p:cNvPr id="4" name="Picture 7" descr="http://atrc.net.pk/about/sbp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67800" y="6012610"/>
            <a:ext cx="838200" cy="84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Guidelines on Internet Banking</a:t>
            </a:r>
            <a:endParaRPr lang="en-US" dirty="0"/>
          </a:p>
        </p:txBody>
      </p:sp>
      <p:pic>
        <p:nvPicPr>
          <p:cNvPr id="4" name="Picture 7" descr="http://atrc.net.pk/about/sbp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67800" y="6012610"/>
            <a:ext cx="838200" cy="84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on Internet Banking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8420100" cy="4343400"/>
          </a:xfrm>
        </p:spPr>
        <p:txBody>
          <a:bodyPr/>
          <a:lstStyle/>
          <a:p>
            <a:r>
              <a:rPr lang="en-US" sz="2400" dirty="0" smtClean="0"/>
              <a:t>Security in Internet Banking has become a major </a:t>
            </a:r>
            <a:r>
              <a:rPr lang="en-US" sz="2400" smtClean="0"/>
              <a:t>concern because </a:t>
            </a:r>
            <a:r>
              <a:rPr lang="en-US" sz="2400" dirty="0" smtClean="0"/>
              <a:t>of increase in fraud and identity theft</a:t>
            </a:r>
          </a:p>
          <a:p>
            <a:r>
              <a:rPr lang="en-US" sz="2400" dirty="0" smtClean="0"/>
              <a:t>SBP did a survey of the financial services  being offered by banks via this medium and the types of checks and controls that they have in place</a:t>
            </a:r>
          </a:p>
          <a:p>
            <a:r>
              <a:rPr lang="en-US" sz="2400" dirty="0" smtClean="0"/>
              <a:t>Based on the feedback, the Payment Systems Department has floated draft guidelines for the security of internet banking for internal consultation </a:t>
            </a:r>
          </a:p>
          <a:p>
            <a:r>
              <a:rPr lang="en-US" sz="2400" dirty="0" smtClean="0"/>
              <a:t>The draft guidelines addresses IB security objectives, security processes, risk assessment, security controls implementation and monitoring </a:t>
            </a:r>
          </a:p>
          <a:p>
            <a:endParaRPr lang="en-US" sz="2400" dirty="0"/>
          </a:p>
        </p:txBody>
      </p:sp>
      <p:pic>
        <p:nvPicPr>
          <p:cNvPr id="4" name="Picture 7" descr="http://atrc.net.pk/about/sbp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0" y="6089464"/>
            <a:ext cx="762000" cy="768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5400" dirty="0" smtClean="0"/>
              <a:t>THANK YOU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908050" y="533400"/>
            <a:ext cx="842010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Contents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685800" y="1219200"/>
            <a:ext cx="89154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Brief summary on quarterly e-banking performance in the country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/>
              <a:t>Progress on International Bank Account Number (IBAN) – Phase-II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/>
              <a:t>Development of E-Payment Gateway(s) in Pakistan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/>
              <a:t>Standardization of Financial Instruments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/>
              <a:t>Guidelines on POS Operations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Guidelines on Internet Banking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Payment Systems in Pakistan at a Glance</a:t>
            </a:r>
            <a:endParaRPr lang="en-US" sz="3600" dirty="0"/>
          </a:p>
        </p:txBody>
      </p:sp>
      <p:pic>
        <p:nvPicPr>
          <p:cNvPr id="6" name="Picture 2" descr="C:\Users\masood9003\Desktop\Untitled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1" y="1524000"/>
            <a:ext cx="81534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Payment Systems in Pakistan at a Glance - Continued</a:t>
            </a:r>
            <a:endParaRPr lang="en-US" sz="3200" dirty="0"/>
          </a:p>
        </p:txBody>
      </p:sp>
      <p:pic>
        <p:nvPicPr>
          <p:cNvPr id="4" name="Content Placeholder 3" descr="C:\Users\masood9003\Desktop\Untitled3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8458199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Quarterly summary of e-banking performance</a:t>
            </a:r>
            <a:endParaRPr lang="en-US" dirty="0"/>
          </a:p>
        </p:txBody>
      </p:sp>
      <p:pic>
        <p:nvPicPr>
          <p:cNvPr id="4" name="Picture 7" descr="http://atrc.net.pk/about/sbp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1600" y="5935757"/>
            <a:ext cx="914400" cy="92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8420100" cy="1066800"/>
          </a:xfrm>
        </p:spPr>
        <p:txBody>
          <a:bodyPr/>
          <a:lstStyle/>
          <a:p>
            <a:r>
              <a:rPr lang="en-US" b="1" dirty="0" smtClean="0"/>
              <a:t>E-Banking trend in Pakistan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143000"/>
            <a:ext cx="4267200" cy="3124200"/>
          </a:xfrm>
        </p:spPr>
        <p:txBody>
          <a:bodyPr/>
          <a:lstStyle/>
          <a:p>
            <a:pPr algn="just">
              <a:buNone/>
            </a:pPr>
            <a:r>
              <a:rPr lang="en-US" sz="1300" dirty="0" smtClean="0"/>
              <a:t>The overall volume of e-banking transactions in Pakistan has grown considerably since July 2012. </a:t>
            </a:r>
          </a:p>
          <a:p>
            <a:pPr algn="just">
              <a:buNone/>
            </a:pPr>
            <a:r>
              <a:rPr lang="en-US" sz="1300" dirty="0" smtClean="0"/>
              <a:t>The number of ATMs in the country is growing at an average rate of around 3.5% per quarter while the number of transactions done via ATMs reached around 60 million in the first quarter (July to September) of 2013. As on 30</a:t>
            </a:r>
            <a:r>
              <a:rPr lang="en-US" sz="1300" baseline="30000" dirty="0" smtClean="0"/>
              <a:t>th</a:t>
            </a:r>
            <a:r>
              <a:rPr lang="en-US" sz="1300" dirty="0" smtClean="0"/>
              <a:t> September 2013, for every 100,000 people, there are 3.8 ATMs in the country whereas during the same period Rs. 591 billion were transacted using this channel. </a:t>
            </a:r>
          </a:p>
          <a:p>
            <a:pPr algn="just">
              <a:buNone/>
            </a:pPr>
            <a:r>
              <a:rPr lang="en-US" sz="1300" dirty="0" smtClean="0"/>
              <a:t>The number of Real Time Online Branches (RTOB) is 10,135 which accounts for 95% of the total bank branches in the country; while only around 21 million transactions were performed via this channel during the first quarter (July – September) of 2014, the value transacted amounted to Rupees 5.6trillion. </a:t>
            </a:r>
          </a:p>
        </p:txBody>
      </p:sp>
      <p:pic>
        <p:nvPicPr>
          <p:cNvPr id="6" name="Picture 7" descr="http://atrc.net.pk/about/sbp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1600" y="5935757"/>
            <a:ext cx="914400" cy="92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81600" y="1371600"/>
            <a:ext cx="44767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62000" y="4648200"/>
            <a:ext cx="84582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 algn="just">
              <a:buNone/>
            </a:pPr>
            <a:r>
              <a:rPr lang="en-US" sz="1300" dirty="0" smtClean="0"/>
              <a:t>As on 30</a:t>
            </a:r>
            <a:r>
              <a:rPr lang="en-US" sz="1300" baseline="30000" dirty="0" smtClean="0"/>
              <a:t>th</a:t>
            </a:r>
            <a:r>
              <a:rPr lang="en-US" sz="1300" dirty="0" smtClean="0"/>
              <a:t> September 2013, for every 100,000 people, there are around 18.5 Point-of-Sale machines in the country. </a:t>
            </a:r>
          </a:p>
          <a:p>
            <a:pPr marL="346075" indent="-346075" algn="just">
              <a:buNone/>
            </a:pPr>
            <a:r>
              <a:rPr lang="en-US" sz="1300" dirty="0" smtClean="0"/>
              <a:t>The number of transactions using mobile banking grew by 70% and the value transacted grew by 236%. Presently, there are around 1.4 million registered users of mobile banking in the country.    </a:t>
            </a:r>
          </a:p>
          <a:p>
            <a:endParaRPr lang="en-U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825500" y="1143000"/>
            <a:ext cx="8420100" cy="1371600"/>
          </a:xfrm>
        </p:spPr>
        <p:txBody>
          <a:bodyPr/>
          <a:lstStyle/>
          <a:p>
            <a:r>
              <a:rPr lang="en-US" dirty="0" smtClean="0"/>
              <a:t>International Bank Account Number (IBAN)</a:t>
            </a:r>
            <a:endParaRPr lang="en-US" dirty="0"/>
          </a:p>
        </p:txBody>
      </p:sp>
      <p:pic>
        <p:nvPicPr>
          <p:cNvPr id="4" name="Picture 7" descr="http://atrc.net.pk/about/sbp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1600" y="5935757"/>
            <a:ext cx="914400" cy="92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IBAN Implementation in Pakistan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47801"/>
            <a:ext cx="8915400" cy="4678364"/>
          </a:xfrm>
        </p:spPr>
        <p:txBody>
          <a:bodyPr>
            <a:normAutofit/>
          </a:bodyPr>
          <a:lstStyle/>
          <a:p>
            <a:pPr algn="just"/>
            <a:r>
              <a:rPr lang="en-US" sz="2200" dirty="0" smtClean="0"/>
              <a:t>IBAN is an ISO 13616 standard for identifying bank account numbers across border. </a:t>
            </a:r>
          </a:p>
          <a:p>
            <a:pPr algn="just"/>
            <a:r>
              <a:rPr lang="en-US" sz="2200" dirty="0" smtClean="0"/>
              <a:t>IBAN will be used for both domestic and cross border electronic payments.</a:t>
            </a:r>
          </a:p>
          <a:p>
            <a:pPr algn="just"/>
            <a:r>
              <a:rPr lang="en-US" sz="2200" dirty="0" smtClean="0"/>
              <a:t>IBAN Phase-2 implementation is in progress. More than 50% of financial institutions has so far reported full integration of IBAN in all ADCs.  </a:t>
            </a:r>
          </a:p>
          <a:p>
            <a:pPr algn="just"/>
            <a:r>
              <a:rPr lang="en-US" sz="2200" dirty="0" smtClean="0"/>
              <a:t>Major challenges faced during IBAN implementation were dependence of financial institutions on few Technology Service Providers, Customer Awareness and changes in Core Banking Applications.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E-Payment Gateway</a:t>
            </a:r>
            <a:endParaRPr lang="en-US" dirty="0"/>
          </a:p>
        </p:txBody>
      </p:sp>
      <p:pic>
        <p:nvPicPr>
          <p:cNvPr id="4" name="Picture 7" descr="http://atrc.net.pk/about/sbp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67800" y="6012610"/>
            <a:ext cx="838200" cy="84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rrency design template">
  <a:themeElements>
    <a:clrScheme name="Office Theme 1">
      <a:dk1>
        <a:srgbClr val="666633"/>
      </a:dk1>
      <a:lt1>
        <a:srgbClr val="EAEAEA"/>
      </a:lt1>
      <a:dk2>
        <a:srgbClr val="789CB6"/>
      </a:dk2>
      <a:lt2>
        <a:srgbClr val="CCECFF"/>
      </a:lt2>
      <a:accent1>
        <a:srgbClr val="CC9900"/>
      </a:accent1>
      <a:accent2>
        <a:srgbClr val="336699"/>
      </a:accent2>
      <a:accent3>
        <a:srgbClr val="BECBD7"/>
      </a:accent3>
      <a:accent4>
        <a:srgbClr val="C8C8C8"/>
      </a:accent4>
      <a:accent5>
        <a:srgbClr val="E2CAAA"/>
      </a:accent5>
      <a:accent6>
        <a:srgbClr val="2D5C8A"/>
      </a:accent6>
      <a:hlink>
        <a:srgbClr val="7181C3"/>
      </a:hlink>
      <a:folHlink>
        <a:srgbClr val="86868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666633"/>
        </a:dk1>
        <a:lt1>
          <a:srgbClr val="EAEAEA"/>
        </a:lt1>
        <a:dk2>
          <a:srgbClr val="789CB6"/>
        </a:dk2>
        <a:lt2>
          <a:srgbClr val="CCECFF"/>
        </a:lt2>
        <a:accent1>
          <a:srgbClr val="CC9900"/>
        </a:accent1>
        <a:accent2>
          <a:srgbClr val="336699"/>
        </a:accent2>
        <a:accent3>
          <a:srgbClr val="BECBD7"/>
        </a:accent3>
        <a:accent4>
          <a:srgbClr val="C8C8C8"/>
        </a:accent4>
        <a:accent5>
          <a:srgbClr val="E2CAAA"/>
        </a:accent5>
        <a:accent6>
          <a:srgbClr val="2D5C8A"/>
        </a:accent6>
        <a:hlink>
          <a:srgbClr val="7181C3"/>
        </a:hlink>
        <a:folHlink>
          <a:srgbClr val="8686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EC"/>
        </a:lt1>
        <a:dk2>
          <a:srgbClr val="969696"/>
        </a:dk2>
        <a:lt2>
          <a:srgbClr val="FFFFEC"/>
        </a:lt2>
        <a:accent1>
          <a:srgbClr val="669900"/>
        </a:accent1>
        <a:accent2>
          <a:srgbClr val="CC6600"/>
        </a:accent2>
        <a:accent3>
          <a:srgbClr val="FFFFF4"/>
        </a:accent3>
        <a:accent4>
          <a:srgbClr val="000000"/>
        </a:accent4>
        <a:accent5>
          <a:srgbClr val="B8CAAA"/>
        </a:accent5>
        <a:accent6>
          <a:srgbClr val="B95C00"/>
        </a:accent6>
        <a:hlink>
          <a:srgbClr val="CBB55B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9393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666633"/>
        </a:dk1>
        <a:lt1>
          <a:srgbClr val="FFFFCC"/>
        </a:lt1>
        <a:dk2>
          <a:srgbClr val="B89C76"/>
        </a:dk2>
        <a:lt2>
          <a:srgbClr val="FFCC00"/>
        </a:lt2>
        <a:accent1>
          <a:srgbClr val="FF9933"/>
        </a:accent1>
        <a:accent2>
          <a:srgbClr val="669900"/>
        </a:accent2>
        <a:accent3>
          <a:srgbClr val="D8CBBD"/>
        </a:accent3>
        <a:accent4>
          <a:srgbClr val="DADAAE"/>
        </a:accent4>
        <a:accent5>
          <a:srgbClr val="FFCAAD"/>
        </a:accent5>
        <a:accent6>
          <a:srgbClr val="5C8A00"/>
        </a:accent6>
        <a:hlink>
          <a:srgbClr val="666633"/>
        </a:hlink>
        <a:folHlink>
          <a:srgbClr val="8686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6633"/>
        </a:dk1>
        <a:lt1>
          <a:srgbClr val="FFFFCC"/>
        </a:lt1>
        <a:dk2>
          <a:srgbClr val="A5B975"/>
        </a:dk2>
        <a:lt2>
          <a:srgbClr val="FFCC00"/>
        </a:lt2>
        <a:accent1>
          <a:srgbClr val="FF9933"/>
        </a:accent1>
        <a:accent2>
          <a:srgbClr val="CC6600"/>
        </a:accent2>
        <a:accent3>
          <a:srgbClr val="CFD9BD"/>
        </a:accent3>
        <a:accent4>
          <a:srgbClr val="DADAAE"/>
        </a:accent4>
        <a:accent5>
          <a:srgbClr val="FFCAAD"/>
        </a:accent5>
        <a:accent6>
          <a:srgbClr val="B95C00"/>
        </a:accent6>
        <a:hlink>
          <a:srgbClr val="CBB55B"/>
        </a:hlink>
        <a:folHlink>
          <a:srgbClr val="B6D0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393939"/>
        </a:dk1>
        <a:lt1>
          <a:srgbClr val="FFFFEC"/>
        </a:lt1>
        <a:dk2>
          <a:srgbClr val="969696"/>
        </a:dk2>
        <a:lt2>
          <a:srgbClr val="737558"/>
        </a:lt2>
        <a:accent1>
          <a:srgbClr val="FF9933"/>
        </a:accent1>
        <a:accent2>
          <a:srgbClr val="CC6600"/>
        </a:accent2>
        <a:accent3>
          <a:srgbClr val="FFFFF4"/>
        </a:accent3>
        <a:accent4>
          <a:srgbClr val="2F2F2F"/>
        </a:accent4>
        <a:accent5>
          <a:srgbClr val="FFCAAD"/>
        </a:accent5>
        <a:accent6>
          <a:srgbClr val="B95C00"/>
        </a:accent6>
        <a:hlink>
          <a:srgbClr val="CBB55B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urrency design template">
  <a:themeElements>
    <a:clrScheme name="Office Theme 1">
      <a:dk1>
        <a:srgbClr val="666633"/>
      </a:dk1>
      <a:lt1>
        <a:srgbClr val="EAEAEA"/>
      </a:lt1>
      <a:dk2>
        <a:srgbClr val="789CB6"/>
      </a:dk2>
      <a:lt2>
        <a:srgbClr val="CCECFF"/>
      </a:lt2>
      <a:accent1>
        <a:srgbClr val="CC9900"/>
      </a:accent1>
      <a:accent2>
        <a:srgbClr val="336699"/>
      </a:accent2>
      <a:accent3>
        <a:srgbClr val="BECBD7"/>
      </a:accent3>
      <a:accent4>
        <a:srgbClr val="C8C8C8"/>
      </a:accent4>
      <a:accent5>
        <a:srgbClr val="E2CAAA"/>
      </a:accent5>
      <a:accent6>
        <a:srgbClr val="2D5C8A"/>
      </a:accent6>
      <a:hlink>
        <a:srgbClr val="7181C3"/>
      </a:hlink>
      <a:folHlink>
        <a:srgbClr val="86868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666633"/>
        </a:dk1>
        <a:lt1>
          <a:srgbClr val="EAEAEA"/>
        </a:lt1>
        <a:dk2>
          <a:srgbClr val="789CB6"/>
        </a:dk2>
        <a:lt2>
          <a:srgbClr val="CCECFF"/>
        </a:lt2>
        <a:accent1>
          <a:srgbClr val="CC9900"/>
        </a:accent1>
        <a:accent2>
          <a:srgbClr val="336699"/>
        </a:accent2>
        <a:accent3>
          <a:srgbClr val="BECBD7"/>
        </a:accent3>
        <a:accent4>
          <a:srgbClr val="C8C8C8"/>
        </a:accent4>
        <a:accent5>
          <a:srgbClr val="E2CAAA"/>
        </a:accent5>
        <a:accent6>
          <a:srgbClr val="2D5C8A"/>
        </a:accent6>
        <a:hlink>
          <a:srgbClr val="7181C3"/>
        </a:hlink>
        <a:folHlink>
          <a:srgbClr val="8686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EC"/>
        </a:lt1>
        <a:dk2>
          <a:srgbClr val="969696"/>
        </a:dk2>
        <a:lt2>
          <a:srgbClr val="FFFFEC"/>
        </a:lt2>
        <a:accent1>
          <a:srgbClr val="669900"/>
        </a:accent1>
        <a:accent2>
          <a:srgbClr val="CC6600"/>
        </a:accent2>
        <a:accent3>
          <a:srgbClr val="FFFFF4"/>
        </a:accent3>
        <a:accent4>
          <a:srgbClr val="000000"/>
        </a:accent4>
        <a:accent5>
          <a:srgbClr val="B8CAAA"/>
        </a:accent5>
        <a:accent6>
          <a:srgbClr val="B95C00"/>
        </a:accent6>
        <a:hlink>
          <a:srgbClr val="CBB55B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9393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666633"/>
        </a:dk1>
        <a:lt1>
          <a:srgbClr val="FFFFCC"/>
        </a:lt1>
        <a:dk2>
          <a:srgbClr val="B89C76"/>
        </a:dk2>
        <a:lt2>
          <a:srgbClr val="FFCC00"/>
        </a:lt2>
        <a:accent1>
          <a:srgbClr val="FF9933"/>
        </a:accent1>
        <a:accent2>
          <a:srgbClr val="669900"/>
        </a:accent2>
        <a:accent3>
          <a:srgbClr val="D8CBBD"/>
        </a:accent3>
        <a:accent4>
          <a:srgbClr val="DADAAE"/>
        </a:accent4>
        <a:accent5>
          <a:srgbClr val="FFCAAD"/>
        </a:accent5>
        <a:accent6>
          <a:srgbClr val="5C8A00"/>
        </a:accent6>
        <a:hlink>
          <a:srgbClr val="666633"/>
        </a:hlink>
        <a:folHlink>
          <a:srgbClr val="8686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6633"/>
        </a:dk1>
        <a:lt1>
          <a:srgbClr val="FFFFCC"/>
        </a:lt1>
        <a:dk2>
          <a:srgbClr val="A5B975"/>
        </a:dk2>
        <a:lt2>
          <a:srgbClr val="FFCC00"/>
        </a:lt2>
        <a:accent1>
          <a:srgbClr val="FF9933"/>
        </a:accent1>
        <a:accent2>
          <a:srgbClr val="CC6600"/>
        </a:accent2>
        <a:accent3>
          <a:srgbClr val="CFD9BD"/>
        </a:accent3>
        <a:accent4>
          <a:srgbClr val="DADAAE"/>
        </a:accent4>
        <a:accent5>
          <a:srgbClr val="FFCAAD"/>
        </a:accent5>
        <a:accent6>
          <a:srgbClr val="B95C00"/>
        </a:accent6>
        <a:hlink>
          <a:srgbClr val="CBB55B"/>
        </a:hlink>
        <a:folHlink>
          <a:srgbClr val="B6D0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393939"/>
        </a:dk1>
        <a:lt1>
          <a:srgbClr val="FFFFEC"/>
        </a:lt1>
        <a:dk2>
          <a:srgbClr val="969696"/>
        </a:dk2>
        <a:lt2>
          <a:srgbClr val="737558"/>
        </a:lt2>
        <a:accent1>
          <a:srgbClr val="FF9933"/>
        </a:accent1>
        <a:accent2>
          <a:srgbClr val="CC6600"/>
        </a:accent2>
        <a:accent3>
          <a:srgbClr val="FFFFF4"/>
        </a:accent3>
        <a:accent4>
          <a:srgbClr val="2F2F2F"/>
        </a:accent4>
        <a:accent5>
          <a:srgbClr val="FFCAAD"/>
        </a:accent5>
        <a:accent6>
          <a:srgbClr val="B95C00"/>
        </a:accent6>
        <a:hlink>
          <a:srgbClr val="CBB55B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12053</TotalTime>
  <Words>745</Words>
  <Application>Microsoft Office PowerPoint</Application>
  <PresentationFormat>A4 Paper (210x297 mm)</PresentationFormat>
  <Paragraphs>63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1_Default Design</vt:lpstr>
      <vt:lpstr>Default Design</vt:lpstr>
      <vt:lpstr>1_Currency design template</vt:lpstr>
      <vt:lpstr>Currency design template</vt:lpstr>
      <vt:lpstr>Slide 1</vt:lpstr>
      <vt:lpstr>Contents</vt:lpstr>
      <vt:lpstr>Payment Systems in Pakistan at a Glance</vt:lpstr>
      <vt:lpstr>Payment Systems in Pakistan at a Glance - Continued</vt:lpstr>
      <vt:lpstr>Quarterly summary of e-banking performance</vt:lpstr>
      <vt:lpstr>E-Banking trend in Pakistan</vt:lpstr>
      <vt:lpstr>International Bank Account Number (IBAN)</vt:lpstr>
      <vt:lpstr>IBAN Implementation in Pakistan</vt:lpstr>
      <vt:lpstr>E-Payment Gateway</vt:lpstr>
      <vt:lpstr>e-Payment Gateway</vt:lpstr>
      <vt:lpstr>Standardization of Financial Instruments</vt:lpstr>
      <vt:lpstr>Standardisation of Financial Instruments</vt:lpstr>
      <vt:lpstr>Guidelines on POS Operations</vt:lpstr>
      <vt:lpstr>POS Guidelines</vt:lpstr>
      <vt:lpstr>Guidelines on Internet Banking</vt:lpstr>
      <vt:lpstr>Guidelines on Internet Banking</vt:lpstr>
      <vt:lpstr>Slide 17</vt:lpstr>
    </vt:vector>
  </TitlesOfParts>
  <Company>AASA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Shan-E-Zehra</dc:creator>
  <cp:lastModifiedBy>arshad8828</cp:lastModifiedBy>
  <cp:revision>1867</cp:revision>
  <dcterms:created xsi:type="dcterms:W3CDTF">2004-10-04T15:27:13Z</dcterms:created>
  <dcterms:modified xsi:type="dcterms:W3CDTF">2015-10-01T07:55:48Z</dcterms:modified>
</cp:coreProperties>
</file>