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8" r:id="rId3"/>
    <p:sldMasterId id="2147483708" r:id="rId4"/>
  </p:sldMasterIdLst>
  <p:notesMasterIdLst>
    <p:notesMasterId r:id="rId23"/>
  </p:notesMasterIdLst>
  <p:sldIdLst>
    <p:sldId id="320" r:id="rId5"/>
    <p:sldId id="382" r:id="rId6"/>
    <p:sldId id="313" r:id="rId7"/>
    <p:sldId id="314" r:id="rId8"/>
    <p:sldId id="336" r:id="rId9"/>
    <p:sldId id="323" r:id="rId10"/>
    <p:sldId id="334" r:id="rId11"/>
    <p:sldId id="355" r:id="rId12"/>
    <p:sldId id="356" r:id="rId13"/>
    <p:sldId id="360" r:id="rId14"/>
    <p:sldId id="353" r:id="rId15"/>
    <p:sldId id="354" r:id="rId16"/>
    <p:sldId id="361" r:id="rId17"/>
    <p:sldId id="343" r:id="rId18"/>
    <p:sldId id="344" r:id="rId19"/>
    <p:sldId id="345" r:id="rId20"/>
    <p:sldId id="362" r:id="rId21"/>
    <p:sldId id="268" r:id="rId22"/>
  </p:sldIdLst>
  <p:sldSz cx="9144000" cy="6858000" type="screen4x3"/>
  <p:notesSz cx="6858000" cy="9144000"/>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9292"/>
    <a:srgbClr val="EDE31F"/>
    <a:srgbClr val="110882"/>
    <a:srgbClr val="99FF33"/>
    <a:srgbClr val="78B832"/>
    <a:srgbClr val="A53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94660"/>
  </p:normalViewPr>
  <p:slideViewPr>
    <p:cSldViewPr>
      <p:cViewPr varScale="1">
        <p:scale>
          <a:sx n="70" d="100"/>
          <a:sy n="70" d="100"/>
        </p:scale>
        <p:origin x="1350"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2290A7-79E1-4AA6-AB15-C5E527DF0EF8}" type="doc">
      <dgm:prSet loTypeId="urn:microsoft.com/office/officeart/2005/8/layout/vProcess5" loCatId="process" qsTypeId="urn:microsoft.com/office/officeart/2005/8/quickstyle/simple4" qsCatId="simple" csTypeId="urn:microsoft.com/office/officeart/2005/8/colors/colorful1#1" csCatId="colorful" phldr="1"/>
      <dgm:spPr/>
      <dgm:t>
        <a:bodyPr/>
        <a:lstStyle/>
        <a:p>
          <a:endParaRPr lang="en-US"/>
        </a:p>
      </dgm:t>
    </dgm:pt>
    <dgm:pt modelId="{942771FD-8F11-4D14-9495-B9EF46933243}">
      <dgm:prSet phldrT="[Text]" custT="1"/>
      <dgm:spPr/>
      <dgm:t>
        <a:bodyPr/>
        <a:lstStyle/>
        <a:p>
          <a:r>
            <a:rPr lang="en-US" sz="1800" b="0" dirty="0" smtClean="0">
              <a:effectLst>
                <a:outerShdw blurRad="38100" dist="38100" dir="2700000" algn="tl">
                  <a:srgbClr val="000000">
                    <a:alpha val="43137"/>
                  </a:srgbClr>
                </a:outerShdw>
              </a:effectLst>
            </a:rPr>
            <a:t>Risk Evaluation</a:t>
          </a:r>
          <a:endParaRPr lang="en-US" sz="1800" b="0" dirty="0">
            <a:effectLst>
              <a:outerShdw blurRad="38100" dist="38100" dir="2700000" algn="tl">
                <a:srgbClr val="000000">
                  <a:alpha val="43137"/>
                </a:srgbClr>
              </a:outerShdw>
            </a:effectLst>
          </a:endParaRPr>
        </a:p>
      </dgm:t>
    </dgm:pt>
    <dgm:pt modelId="{A7C57600-D786-41A4-A1BD-09E8E2F12A11}" type="parTrans" cxnId="{0ECB177D-0BA2-41F6-925C-F4C36E8DE997}">
      <dgm:prSet/>
      <dgm:spPr/>
      <dgm:t>
        <a:bodyPr/>
        <a:lstStyle/>
        <a:p>
          <a:endParaRPr lang="en-US" b="1"/>
        </a:p>
      </dgm:t>
    </dgm:pt>
    <dgm:pt modelId="{9584917F-FFDA-4F0F-8EFA-84C58F93D64B}" type="sibTrans" cxnId="{0ECB177D-0BA2-41F6-925C-F4C36E8DE997}">
      <dgm:prSet/>
      <dgm:spPr/>
      <dgm:t>
        <a:bodyPr/>
        <a:lstStyle/>
        <a:p>
          <a:endParaRPr lang="en-US" b="1"/>
        </a:p>
      </dgm:t>
    </dgm:pt>
    <dgm:pt modelId="{1909EBC8-ED19-401E-9A5B-F0D8B8BC91E9}">
      <dgm:prSet phldrT="[Text]" custT="1"/>
      <dgm:spPr/>
      <dgm:t>
        <a:bodyPr/>
        <a:lstStyle/>
        <a:p>
          <a:r>
            <a:rPr lang="en-US" sz="1800" b="0" dirty="0" smtClean="0"/>
            <a:t>Bankable Term Sheet</a:t>
          </a:r>
          <a:endParaRPr lang="en-US" sz="1800" b="0" dirty="0"/>
        </a:p>
      </dgm:t>
    </dgm:pt>
    <dgm:pt modelId="{BAF3CBD9-2A64-48FF-BAC9-6A398AAC92F3}" type="parTrans" cxnId="{EE406944-9465-48BD-94C7-D88F2E119375}">
      <dgm:prSet/>
      <dgm:spPr/>
      <dgm:t>
        <a:bodyPr/>
        <a:lstStyle/>
        <a:p>
          <a:endParaRPr lang="en-US" b="1"/>
        </a:p>
      </dgm:t>
    </dgm:pt>
    <dgm:pt modelId="{98689E10-9C8C-4DB2-A7DF-1CAEB2E671A6}" type="sibTrans" cxnId="{EE406944-9465-48BD-94C7-D88F2E119375}">
      <dgm:prSet/>
      <dgm:spPr/>
      <dgm:t>
        <a:bodyPr/>
        <a:lstStyle/>
        <a:p>
          <a:endParaRPr lang="en-US" b="1"/>
        </a:p>
      </dgm:t>
    </dgm:pt>
    <dgm:pt modelId="{F7E3D9C5-494B-4B32-AB95-7C427B4951F5}">
      <dgm:prSet/>
      <dgm:spPr/>
      <dgm:t>
        <a:bodyPr/>
        <a:lstStyle/>
        <a:p>
          <a:r>
            <a:rPr lang="en-US" b="0" dirty="0" smtClean="0"/>
            <a:t>Identification of Sources of Finance</a:t>
          </a:r>
          <a:endParaRPr lang="en-US" b="0" dirty="0"/>
        </a:p>
      </dgm:t>
    </dgm:pt>
    <dgm:pt modelId="{43762E7F-5466-4BE5-86FE-3A57A6A20B99}" type="parTrans" cxnId="{FA737483-77F6-41EA-A6C5-FF9515313D16}">
      <dgm:prSet/>
      <dgm:spPr/>
      <dgm:t>
        <a:bodyPr/>
        <a:lstStyle/>
        <a:p>
          <a:endParaRPr lang="en-US" b="1"/>
        </a:p>
      </dgm:t>
    </dgm:pt>
    <dgm:pt modelId="{E22EC5CC-783F-43EE-84B1-71C3C3418FA0}" type="sibTrans" cxnId="{FA737483-77F6-41EA-A6C5-FF9515313D16}">
      <dgm:prSet/>
      <dgm:spPr/>
      <dgm:t>
        <a:bodyPr/>
        <a:lstStyle/>
        <a:p>
          <a:endParaRPr lang="en-US" b="1"/>
        </a:p>
      </dgm:t>
    </dgm:pt>
    <dgm:pt modelId="{14724CBF-ED22-4888-AA3D-C59AF472DFE6}">
      <dgm:prSet phldrT="[Text]" custT="1"/>
      <dgm:spPr/>
      <dgm:t>
        <a:bodyPr/>
        <a:lstStyle/>
        <a:p>
          <a:r>
            <a:rPr lang="en-US" sz="1800" b="0" dirty="0" smtClean="0"/>
            <a:t>Project Structuring</a:t>
          </a:r>
          <a:endParaRPr lang="en-US" sz="1800" b="0" dirty="0"/>
        </a:p>
      </dgm:t>
    </dgm:pt>
    <dgm:pt modelId="{51576156-AE95-4AEF-B16C-C2750D6A3022}" type="sibTrans" cxnId="{F0A691BD-C731-42DE-8B2C-65068DFC7180}">
      <dgm:prSet/>
      <dgm:spPr/>
      <dgm:t>
        <a:bodyPr/>
        <a:lstStyle/>
        <a:p>
          <a:endParaRPr lang="en-US" b="1"/>
        </a:p>
      </dgm:t>
    </dgm:pt>
    <dgm:pt modelId="{2A6168A1-7FD6-4E49-B339-553183A58140}" type="parTrans" cxnId="{F0A691BD-C731-42DE-8B2C-65068DFC7180}">
      <dgm:prSet/>
      <dgm:spPr/>
      <dgm:t>
        <a:bodyPr/>
        <a:lstStyle/>
        <a:p>
          <a:endParaRPr lang="en-US" b="1"/>
        </a:p>
      </dgm:t>
    </dgm:pt>
    <dgm:pt modelId="{D665F11A-5716-4F92-8ADB-B9E1B2563130}">
      <dgm:prSet/>
      <dgm:spPr/>
      <dgm:t>
        <a:bodyPr/>
        <a:lstStyle/>
        <a:p>
          <a:r>
            <a:rPr lang="en-US" b="0" dirty="0" smtClean="0"/>
            <a:t>Negotiation of Financing &amp; Security Documents</a:t>
          </a:r>
          <a:endParaRPr lang="en-US" b="0" dirty="0"/>
        </a:p>
      </dgm:t>
    </dgm:pt>
    <dgm:pt modelId="{2F66D378-D09E-4BBF-B19A-4DEFC340E938}" type="parTrans" cxnId="{BA30253A-BB68-4FFB-A363-41528C843D2D}">
      <dgm:prSet/>
      <dgm:spPr/>
      <dgm:t>
        <a:bodyPr/>
        <a:lstStyle/>
        <a:p>
          <a:endParaRPr lang="en-US" b="1"/>
        </a:p>
      </dgm:t>
    </dgm:pt>
    <dgm:pt modelId="{9184446C-251D-469A-90B6-7416B3F6D0E9}" type="sibTrans" cxnId="{BA30253A-BB68-4FFB-A363-41528C843D2D}">
      <dgm:prSet/>
      <dgm:spPr/>
      <dgm:t>
        <a:bodyPr/>
        <a:lstStyle/>
        <a:p>
          <a:endParaRPr lang="en-US" b="1"/>
        </a:p>
      </dgm:t>
    </dgm:pt>
    <dgm:pt modelId="{E5862DDB-67C9-4005-B8B0-E4CBF5EE030C}">
      <dgm:prSet/>
      <dgm:spPr/>
      <dgm:t>
        <a:bodyPr/>
        <a:lstStyle/>
        <a:p>
          <a:endParaRPr lang="en-US" b="1" dirty="0"/>
        </a:p>
      </dgm:t>
    </dgm:pt>
    <dgm:pt modelId="{C95952D9-B395-4E23-94B7-F464537DF6E3}" type="parTrans" cxnId="{EFAB44C4-D619-46F9-AD22-5156D72E1630}">
      <dgm:prSet/>
      <dgm:spPr/>
      <dgm:t>
        <a:bodyPr/>
        <a:lstStyle/>
        <a:p>
          <a:endParaRPr lang="en-US" b="1"/>
        </a:p>
      </dgm:t>
    </dgm:pt>
    <dgm:pt modelId="{81C99E63-2204-4447-86C1-9F0105844B4B}" type="sibTrans" cxnId="{EFAB44C4-D619-46F9-AD22-5156D72E1630}">
      <dgm:prSet/>
      <dgm:spPr/>
      <dgm:t>
        <a:bodyPr/>
        <a:lstStyle/>
        <a:p>
          <a:endParaRPr lang="en-US" b="1"/>
        </a:p>
      </dgm:t>
    </dgm:pt>
    <dgm:pt modelId="{AD05E85F-03A6-4EEB-8408-860D869ACB82}" type="pres">
      <dgm:prSet presAssocID="{E62290A7-79E1-4AA6-AB15-C5E527DF0EF8}" presName="outerComposite" presStyleCnt="0">
        <dgm:presLayoutVars>
          <dgm:chMax val="5"/>
          <dgm:dir/>
          <dgm:resizeHandles val="exact"/>
        </dgm:presLayoutVars>
      </dgm:prSet>
      <dgm:spPr/>
      <dgm:t>
        <a:bodyPr/>
        <a:lstStyle/>
        <a:p>
          <a:endParaRPr lang="en-US"/>
        </a:p>
      </dgm:t>
    </dgm:pt>
    <dgm:pt modelId="{2446F49A-C5C7-4A44-80B3-CD82189E9FEF}" type="pres">
      <dgm:prSet presAssocID="{E62290A7-79E1-4AA6-AB15-C5E527DF0EF8}" presName="dummyMaxCanvas" presStyleCnt="0">
        <dgm:presLayoutVars/>
      </dgm:prSet>
      <dgm:spPr/>
      <dgm:t>
        <a:bodyPr/>
        <a:lstStyle/>
        <a:p>
          <a:endParaRPr lang="en-US"/>
        </a:p>
      </dgm:t>
    </dgm:pt>
    <dgm:pt modelId="{9ED2D3BE-C221-44E3-AB44-210E22E892CF}" type="pres">
      <dgm:prSet presAssocID="{E62290A7-79E1-4AA6-AB15-C5E527DF0EF8}" presName="FiveNodes_1" presStyleLbl="node1" presStyleIdx="0" presStyleCnt="5">
        <dgm:presLayoutVars>
          <dgm:bulletEnabled val="1"/>
        </dgm:presLayoutVars>
      </dgm:prSet>
      <dgm:spPr/>
      <dgm:t>
        <a:bodyPr/>
        <a:lstStyle/>
        <a:p>
          <a:endParaRPr lang="en-US"/>
        </a:p>
      </dgm:t>
    </dgm:pt>
    <dgm:pt modelId="{55A2DD8C-E533-4B63-8D18-7E1E4247D4E4}" type="pres">
      <dgm:prSet presAssocID="{E62290A7-79E1-4AA6-AB15-C5E527DF0EF8}" presName="FiveNodes_2" presStyleLbl="node1" presStyleIdx="1" presStyleCnt="5">
        <dgm:presLayoutVars>
          <dgm:bulletEnabled val="1"/>
        </dgm:presLayoutVars>
      </dgm:prSet>
      <dgm:spPr/>
      <dgm:t>
        <a:bodyPr/>
        <a:lstStyle/>
        <a:p>
          <a:endParaRPr lang="en-US"/>
        </a:p>
      </dgm:t>
    </dgm:pt>
    <dgm:pt modelId="{AE214D8E-9E35-44F9-A0B5-A77A5365B7FF}" type="pres">
      <dgm:prSet presAssocID="{E62290A7-79E1-4AA6-AB15-C5E527DF0EF8}" presName="FiveNodes_3" presStyleLbl="node1" presStyleIdx="2" presStyleCnt="5">
        <dgm:presLayoutVars>
          <dgm:bulletEnabled val="1"/>
        </dgm:presLayoutVars>
      </dgm:prSet>
      <dgm:spPr/>
      <dgm:t>
        <a:bodyPr/>
        <a:lstStyle/>
        <a:p>
          <a:endParaRPr lang="en-US"/>
        </a:p>
      </dgm:t>
    </dgm:pt>
    <dgm:pt modelId="{F138431F-3ED0-4EC0-B3EF-22FC6DC3C087}" type="pres">
      <dgm:prSet presAssocID="{E62290A7-79E1-4AA6-AB15-C5E527DF0EF8}" presName="FiveNodes_4" presStyleLbl="node1" presStyleIdx="3" presStyleCnt="5">
        <dgm:presLayoutVars>
          <dgm:bulletEnabled val="1"/>
        </dgm:presLayoutVars>
      </dgm:prSet>
      <dgm:spPr/>
      <dgm:t>
        <a:bodyPr/>
        <a:lstStyle/>
        <a:p>
          <a:endParaRPr lang="en-US"/>
        </a:p>
      </dgm:t>
    </dgm:pt>
    <dgm:pt modelId="{08DC4349-648B-4FF5-97EE-DC80CD1B2052}" type="pres">
      <dgm:prSet presAssocID="{E62290A7-79E1-4AA6-AB15-C5E527DF0EF8}" presName="FiveNodes_5" presStyleLbl="node1" presStyleIdx="4" presStyleCnt="5">
        <dgm:presLayoutVars>
          <dgm:bulletEnabled val="1"/>
        </dgm:presLayoutVars>
      </dgm:prSet>
      <dgm:spPr/>
      <dgm:t>
        <a:bodyPr/>
        <a:lstStyle/>
        <a:p>
          <a:endParaRPr lang="en-US"/>
        </a:p>
      </dgm:t>
    </dgm:pt>
    <dgm:pt modelId="{E2B9B6C6-B381-43F2-8AFE-E8241E7CF74C}" type="pres">
      <dgm:prSet presAssocID="{E62290A7-79E1-4AA6-AB15-C5E527DF0EF8}" presName="FiveConn_1-2" presStyleLbl="fgAccFollowNode1" presStyleIdx="0" presStyleCnt="4">
        <dgm:presLayoutVars>
          <dgm:bulletEnabled val="1"/>
        </dgm:presLayoutVars>
      </dgm:prSet>
      <dgm:spPr/>
      <dgm:t>
        <a:bodyPr/>
        <a:lstStyle/>
        <a:p>
          <a:endParaRPr lang="en-US"/>
        </a:p>
      </dgm:t>
    </dgm:pt>
    <dgm:pt modelId="{CEB879BA-94C6-4473-B3D0-F251466ED95D}" type="pres">
      <dgm:prSet presAssocID="{E62290A7-79E1-4AA6-AB15-C5E527DF0EF8}" presName="FiveConn_2-3" presStyleLbl="fgAccFollowNode1" presStyleIdx="1" presStyleCnt="4">
        <dgm:presLayoutVars>
          <dgm:bulletEnabled val="1"/>
        </dgm:presLayoutVars>
      </dgm:prSet>
      <dgm:spPr/>
      <dgm:t>
        <a:bodyPr/>
        <a:lstStyle/>
        <a:p>
          <a:endParaRPr lang="en-US"/>
        </a:p>
      </dgm:t>
    </dgm:pt>
    <dgm:pt modelId="{6D21D8C5-AD5F-428E-9940-FE3FC4D9E7F0}" type="pres">
      <dgm:prSet presAssocID="{E62290A7-79E1-4AA6-AB15-C5E527DF0EF8}" presName="FiveConn_3-4" presStyleLbl="fgAccFollowNode1" presStyleIdx="2" presStyleCnt="4">
        <dgm:presLayoutVars>
          <dgm:bulletEnabled val="1"/>
        </dgm:presLayoutVars>
      </dgm:prSet>
      <dgm:spPr/>
      <dgm:t>
        <a:bodyPr/>
        <a:lstStyle/>
        <a:p>
          <a:endParaRPr lang="en-US"/>
        </a:p>
      </dgm:t>
    </dgm:pt>
    <dgm:pt modelId="{F34CD8F7-EEF9-4C03-8B9A-F5CFF841D181}" type="pres">
      <dgm:prSet presAssocID="{E62290A7-79E1-4AA6-AB15-C5E527DF0EF8}" presName="FiveConn_4-5" presStyleLbl="fgAccFollowNode1" presStyleIdx="3" presStyleCnt="4">
        <dgm:presLayoutVars>
          <dgm:bulletEnabled val="1"/>
        </dgm:presLayoutVars>
      </dgm:prSet>
      <dgm:spPr/>
      <dgm:t>
        <a:bodyPr/>
        <a:lstStyle/>
        <a:p>
          <a:endParaRPr lang="en-US"/>
        </a:p>
      </dgm:t>
    </dgm:pt>
    <dgm:pt modelId="{F29346DF-126C-4DF6-B6E7-01AED03529CE}" type="pres">
      <dgm:prSet presAssocID="{E62290A7-79E1-4AA6-AB15-C5E527DF0EF8}" presName="FiveNodes_1_text" presStyleLbl="node1" presStyleIdx="4" presStyleCnt="5">
        <dgm:presLayoutVars>
          <dgm:bulletEnabled val="1"/>
        </dgm:presLayoutVars>
      </dgm:prSet>
      <dgm:spPr/>
      <dgm:t>
        <a:bodyPr/>
        <a:lstStyle/>
        <a:p>
          <a:endParaRPr lang="en-US"/>
        </a:p>
      </dgm:t>
    </dgm:pt>
    <dgm:pt modelId="{4FCB435F-AED0-4ECF-8C58-A3AF9B4361FC}" type="pres">
      <dgm:prSet presAssocID="{E62290A7-79E1-4AA6-AB15-C5E527DF0EF8}" presName="FiveNodes_2_text" presStyleLbl="node1" presStyleIdx="4" presStyleCnt="5">
        <dgm:presLayoutVars>
          <dgm:bulletEnabled val="1"/>
        </dgm:presLayoutVars>
      </dgm:prSet>
      <dgm:spPr/>
      <dgm:t>
        <a:bodyPr/>
        <a:lstStyle/>
        <a:p>
          <a:endParaRPr lang="en-US"/>
        </a:p>
      </dgm:t>
    </dgm:pt>
    <dgm:pt modelId="{545DB403-0FA0-43AB-ADD5-9CC2B4BCA089}" type="pres">
      <dgm:prSet presAssocID="{E62290A7-79E1-4AA6-AB15-C5E527DF0EF8}" presName="FiveNodes_3_text" presStyleLbl="node1" presStyleIdx="4" presStyleCnt="5">
        <dgm:presLayoutVars>
          <dgm:bulletEnabled val="1"/>
        </dgm:presLayoutVars>
      </dgm:prSet>
      <dgm:spPr/>
      <dgm:t>
        <a:bodyPr/>
        <a:lstStyle/>
        <a:p>
          <a:endParaRPr lang="en-US"/>
        </a:p>
      </dgm:t>
    </dgm:pt>
    <dgm:pt modelId="{985ECEFD-8319-4F8A-ABC8-C389FC779D60}" type="pres">
      <dgm:prSet presAssocID="{E62290A7-79E1-4AA6-AB15-C5E527DF0EF8}" presName="FiveNodes_4_text" presStyleLbl="node1" presStyleIdx="4" presStyleCnt="5">
        <dgm:presLayoutVars>
          <dgm:bulletEnabled val="1"/>
        </dgm:presLayoutVars>
      </dgm:prSet>
      <dgm:spPr/>
      <dgm:t>
        <a:bodyPr/>
        <a:lstStyle/>
        <a:p>
          <a:endParaRPr lang="en-US"/>
        </a:p>
      </dgm:t>
    </dgm:pt>
    <dgm:pt modelId="{724942D5-C7DF-437F-9E78-C24C7F667CFF}" type="pres">
      <dgm:prSet presAssocID="{E62290A7-79E1-4AA6-AB15-C5E527DF0EF8}" presName="FiveNodes_5_text" presStyleLbl="node1" presStyleIdx="4" presStyleCnt="5">
        <dgm:presLayoutVars>
          <dgm:bulletEnabled val="1"/>
        </dgm:presLayoutVars>
      </dgm:prSet>
      <dgm:spPr/>
      <dgm:t>
        <a:bodyPr/>
        <a:lstStyle/>
        <a:p>
          <a:endParaRPr lang="en-US"/>
        </a:p>
      </dgm:t>
    </dgm:pt>
  </dgm:ptLst>
  <dgm:cxnLst>
    <dgm:cxn modelId="{93EEE450-62EF-4B73-B4D7-6681F6E4077A}" type="presOf" srcId="{14724CBF-ED22-4888-AA3D-C59AF472DFE6}" destId="{4FCB435F-AED0-4ECF-8C58-A3AF9B4361FC}" srcOrd="1" destOrd="0" presId="urn:microsoft.com/office/officeart/2005/8/layout/vProcess5"/>
    <dgm:cxn modelId="{226BD05A-14BB-4D91-8298-7C221E2F6BF8}" type="presOf" srcId="{942771FD-8F11-4D14-9495-B9EF46933243}" destId="{9ED2D3BE-C221-44E3-AB44-210E22E892CF}" srcOrd="0" destOrd="0" presId="urn:microsoft.com/office/officeart/2005/8/layout/vProcess5"/>
    <dgm:cxn modelId="{70981723-1FEC-45CA-B0A4-2D4F09E25235}" type="presOf" srcId="{D665F11A-5716-4F92-8ADB-B9E1B2563130}" destId="{724942D5-C7DF-437F-9E78-C24C7F667CFF}" srcOrd="1" destOrd="0" presId="urn:microsoft.com/office/officeart/2005/8/layout/vProcess5"/>
    <dgm:cxn modelId="{365F8F29-8EB6-4C17-8E95-10C15E3150FE}" type="presOf" srcId="{F7E3D9C5-494B-4B32-AB95-7C427B4951F5}" destId="{545DB403-0FA0-43AB-ADD5-9CC2B4BCA089}" srcOrd="1" destOrd="0" presId="urn:microsoft.com/office/officeart/2005/8/layout/vProcess5"/>
    <dgm:cxn modelId="{0ECB177D-0BA2-41F6-925C-F4C36E8DE997}" srcId="{E62290A7-79E1-4AA6-AB15-C5E527DF0EF8}" destId="{942771FD-8F11-4D14-9495-B9EF46933243}" srcOrd="0" destOrd="0" parTransId="{A7C57600-D786-41A4-A1BD-09E8E2F12A11}" sibTransId="{9584917F-FFDA-4F0F-8EFA-84C58F93D64B}"/>
    <dgm:cxn modelId="{FB7E9685-0CD8-4AB3-8BFB-2C008D230BAF}" type="presOf" srcId="{98689E10-9C8C-4DB2-A7DF-1CAEB2E671A6}" destId="{F34CD8F7-EEF9-4C03-8B9A-F5CFF841D181}" srcOrd="0" destOrd="0" presId="urn:microsoft.com/office/officeart/2005/8/layout/vProcess5"/>
    <dgm:cxn modelId="{039AD6BE-238D-4165-8D3A-604E167AA5AF}" type="presOf" srcId="{D665F11A-5716-4F92-8ADB-B9E1B2563130}" destId="{08DC4349-648B-4FF5-97EE-DC80CD1B2052}" srcOrd="0" destOrd="0" presId="urn:microsoft.com/office/officeart/2005/8/layout/vProcess5"/>
    <dgm:cxn modelId="{EE406944-9465-48BD-94C7-D88F2E119375}" srcId="{E62290A7-79E1-4AA6-AB15-C5E527DF0EF8}" destId="{1909EBC8-ED19-401E-9A5B-F0D8B8BC91E9}" srcOrd="3" destOrd="0" parTransId="{BAF3CBD9-2A64-48FF-BAC9-6A398AAC92F3}" sibTransId="{98689E10-9C8C-4DB2-A7DF-1CAEB2E671A6}"/>
    <dgm:cxn modelId="{8B154ED3-8E8C-4C20-8A59-C6B06F6A47D8}" type="presOf" srcId="{942771FD-8F11-4D14-9495-B9EF46933243}" destId="{F29346DF-126C-4DF6-B6E7-01AED03529CE}" srcOrd="1" destOrd="0" presId="urn:microsoft.com/office/officeart/2005/8/layout/vProcess5"/>
    <dgm:cxn modelId="{EE77A7BC-A5BB-4BF5-AF8C-238811DF1545}" type="presOf" srcId="{1909EBC8-ED19-401E-9A5B-F0D8B8BC91E9}" destId="{985ECEFD-8319-4F8A-ABC8-C389FC779D60}" srcOrd="1" destOrd="0" presId="urn:microsoft.com/office/officeart/2005/8/layout/vProcess5"/>
    <dgm:cxn modelId="{C3107FB1-7F5E-42B1-A334-C8ED385D71DC}" type="presOf" srcId="{14724CBF-ED22-4888-AA3D-C59AF472DFE6}" destId="{55A2DD8C-E533-4B63-8D18-7E1E4247D4E4}" srcOrd="0" destOrd="0" presId="urn:microsoft.com/office/officeart/2005/8/layout/vProcess5"/>
    <dgm:cxn modelId="{F0A691BD-C731-42DE-8B2C-65068DFC7180}" srcId="{E62290A7-79E1-4AA6-AB15-C5E527DF0EF8}" destId="{14724CBF-ED22-4888-AA3D-C59AF472DFE6}" srcOrd="1" destOrd="0" parTransId="{2A6168A1-7FD6-4E49-B339-553183A58140}" sibTransId="{51576156-AE95-4AEF-B16C-C2750D6A3022}"/>
    <dgm:cxn modelId="{D6881B26-8932-4B00-8067-F0310FFB30D4}" type="presOf" srcId="{F7E3D9C5-494B-4B32-AB95-7C427B4951F5}" destId="{AE214D8E-9E35-44F9-A0B5-A77A5365B7FF}" srcOrd="0" destOrd="0" presId="urn:microsoft.com/office/officeart/2005/8/layout/vProcess5"/>
    <dgm:cxn modelId="{BA30253A-BB68-4FFB-A363-41528C843D2D}" srcId="{E62290A7-79E1-4AA6-AB15-C5E527DF0EF8}" destId="{D665F11A-5716-4F92-8ADB-B9E1B2563130}" srcOrd="4" destOrd="0" parTransId="{2F66D378-D09E-4BBF-B19A-4DEFC340E938}" sibTransId="{9184446C-251D-469A-90B6-7416B3F6D0E9}"/>
    <dgm:cxn modelId="{F4953E54-2DC7-4886-AC55-5CFC6CFD372A}" type="presOf" srcId="{E22EC5CC-783F-43EE-84B1-71C3C3418FA0}" destId="{6D21D8C5-AD5F-428E-9940-FE3FC4D9E7F0}" srcOrd="0" destOrd="0" presId="urn:microsoft.com/office/officeart/2005/8/layout/vProcess5"/>
    <dgm:cxn modelId="{1C2E9CF9-1001-499C-AD0D-4AFCEF07B966}" type="presOf" srcId="{51576156-AE95-4AEF-B16C-C2750D6A3022}" destId="{CEB879BA-94C6-4473-B3D0-F251466ED95D}" srcOrd="0" destOrd="0" presId="urn:microsoft.com/office/officeart/2005/8/layout/vProcess5"/>
    <dgm:cxn modelId="{F26C0451-F2F2-4C99-942D-AFB4D1ABE7E4}" type="presOf" srcId="{9584917F-FFDA-4F0F-8EFA-84C58F93D64B}" destId="{E2B9B6C6-B381-43F2-8AFE-E8241E7CF74C}" srcOrd="0" destOrd="0" presId="urn:microsoft.com/office/officeart/2005/8/layout/vProcess5"/>
    <dgm:cxn modelId="{FA737483-77F6-41EA-A6C5-FF9515313D16}" srcId="{E62290A7-79E1-4AA6-AB15-C5E527DF0EF8}" destId="{F7E3D9C5-494B-4B32-AB95-7C427B4951F5}" srcOrd="2" destOrd="0" parTransId="{43762E7F-5466-4BE5-86FE-3A57A6A20B99}" sibTransId="{E22EC5CC-783F-43EE-84B1-71C3C3418FA0}"/>
    <dgm:cxn modelId="{00B43B7A-2476-4D26-AAB6-CF869CFB7BF4}" type="presOf" srcId="{E62290A7-79E1-4AA6-AB15-C5E527DF0EF8}" destId="{AD05E85F-03A6-4EEB-8408-860D869ACB82}" srcOrd="0" destOrd="0" presId="urn:microsoft.com/office/officeart/2005/8/layout/vProcess5"/>
    <dgm:cxn modelId="{EFAB44C4-D619-46F9-AD22-5156D72E1630}" srcId="{E62290A7-79E1-4AA6-AB15-C5E527DF0EF8}" destId="{E5862DDB-67C9-4005-B8B0-E4CBF5EE030C}" srcOrd="5" destOrd="0" parTransId="{C95952D9-B395-4E23-94B7-F464537DF6E3}" sibTransId="{81C99E63-2204-4447-86C1-9F0105844B4B}"/>
    <dgm:cxn modelId="{BFAB6911-2085-4210-B2D7-94BFBE45C414}" type="presOf" srcId="{1909EBC8-ED19-401E-9A5B-F0D8B8BC91E9}" destId="{F138431F-3ED0-4EC0-B3EF-22FC6DC3C087}" srcOrd="0" destOrd="0" presId="urn:microsoft.com/office/officeart/2005/8/layout/vProcess5"/>
    <dgm:cxn modelId="{35E02716-F973-4CDE-9DA8-BC1D14170F16}" type="presParOf" srcId="{AD05E85F-03A6-4EEB-8408-860D869ACB82}" destId="{2446F49A-C5C7-4A44-80B3-CD82189E9FEF}" srcOrd="0" destOrd="0" presId="urn:microsoft.com/office/officeart/2005/8/layout/vProcess5"/>
    <dgm:cxn modelId="{BCC9FEC9-9165-44B6-AC43-FE494533AC8D}" type="presParOf" srcId="{AD05E85F-03A6-4EEB-8408-860D869ACB82}" destId="{9ED2D3BE-C221-44E3-AB44-210E22E892CF}" srcOrd="1" destOrd="0" presId="urn:microsoft.com/office/officeart/2005/8/layout/vProcess5"/>
    <dgm:cxn modelId="{164ACDD3-C6F4-4B3A-886B-C2E0B818FE2A}" type="presParOf" srcId="{AD05E85F-03A6-4EEB-8408-860D869ACB82}" destId="{55A2DD8C-E533-4B63-8D18-7E1E4247D4E4}" srcOrd="2" destOrd="0" presId="urn:microsoft.com/office/officeart/2005/8/layout/vProcess5"/>
    <dgm:cxn modelId="{F90B594B-4B98-481E-B820-B6B2ECE88F8C}" type="presParOf" srcId="{AD05E85F-03A6-4EEB-8408-860D869ACB82}" destId="{AE214D8E-9E35-44F9-A0B5-A77A5365B7FF}" srcOrd="3" destOrd="0" presId="urn:microsoft.com/office/officeart/2005/8/layout/vProcess5"/>
    <dgm:cxn modelId="{897F856F-77AE-4407-A6AE-99A80228DB77}" type="presParOf" srcId="{AD05E85F-03A6-4EEB-8408-860D869ACB82}" destId="{F138431F-3ED0-4EC0-B3EF-22FC6DC3C087}" srcOrd="4" destOrd="0" presId="urn:microsoft.com/office/officeart/2005/8/layout/vProcess5"/>
    <dgm:cxn modelId="{9EE2A451-CE56-4797-9FDC-959E3DCC039A}" type="presParOf" srcId="{AD05E85F-03A6-4EEB-8408-860D869ACB82}" destId="{08DC4349-648B-4FF5-97EE-DC80CD1B2052}" srcOrd="5" destOrd="0" presId="urn:microsoft.com/office/officeart/2005/8/layout/vProcess5"/>
    <dgm:cxn modelId="{E5425503-C6C9-4725-9AF7-BEBF142801F2}" type="presParOf" srcId="{AD05E85F-03A6-4EEB-8408-860D869ACB82}" destId="{E2B9B6C6-B381-43F2-8AFE-E8241E7CF74C}" srcOrd="6" destOrd="0" presId="urn:microsoft.com/office/officeart/2005/8/layout/vProcess5"/>
    <dgm:cxn modelId="{5EA36174-1D59-4D55-8047-4065E8DB05FB}" type="presParOf" srcId="{AD05E85F-03A6-4EEB-8408-860D869ACB82}" destId="{CEB879BA-94C6-4473-B3D0-F251466ED95D}" srcOrd="7" destOrd="0" presId="urn:microsoft.com/office/officeart/2005/8/layout/vProcess5"/>
    <dgm:cxn modelId="{4CEB2A35-F773-4E04-B712-4C2F48B1AAE7}" type="presParOf" srcId="{AD05E85F-03A6-4EEB-8408-860D869ACB82}" destId="{6D21D8C5-AD5F-428E-9940-FE3FC4D9E7F0}" srcOrd="8" destOrd="0" presId="urn:microsoft.com/office/officeart/2005/8/layout/vProcess5"/>
    <dgm:cxn modelId="{AAE31530-3868-4CB8-BFF9-D714F65D9471}" type="presParOf" srcId="{AD05E85F-03A6-4EEB-8408-860D869ACB82}" destId="{F34CD8F7-EEF9-4C03-8B9A-F5CFF841D181}" srcOrd="9" destOrd="0" presId="urn:microsoft.com/office/officeart/2005/8/layout/vProcess5"/>
    <dgm:cxn modelId="{E49FF1A8-28B3-474F-A87F-CD9209EA39BD}" type="presParOf" srcId="{AD05E85F-03A6-4EEB-8408-860D869ACB82}" destId="{F29346DF-126C-4DF6-B6E7-01AED03529CE}" srcOrd="10" destOrd="0" presId="urn:microsoft.com/office/officeart/2005/8/layout/vProcess5"/>
    <dgm:cxn modelId="{D7344B4D-9291-4B34-BF6F-CB6981015445}" type="presParOf" srcId="{AD05E85F-03A6-4EEB-8408-860D869ACB82}" destId="{4FCB435F-AED0-4ECF-8C58-A3AF9B4361FC}" srcOrd="11" destOrd="0" presId="urn:microsoft.com/office/officeart/2005/8/layout/vProcess5"/>
    <dgm:cxn modelId="{CD94B5DE-C500-4CBF-9855-14AD09612E39}" type="presParOf" srcId="{AD05E85F-03A6-4EEB-8408-860D869ACB82}" destId="{545DB403-0FA0-43AB-ADD5-9CC2B4BCA089}" srcOrd="12" destOrd="0" presId="urn:microsoft.com/office/officeart/2005/8/layout/vProcess5"/>
    <dgm:cxn modelId="{06DB4439-89CB-4238-8389-9130CF1F4B43}" type="presParOf" srcId="{AD05E85F-03A6-4EEB-8408-860D869ACB82}" destId="{985ECEFD-8319-4F8A-ABC8-C389FC779D60}" srcOrd="13" destOrd="0" presId="urn:microsoft.com/office/officeart/2005/8/layout/vProcess5"/>
    <dgm:cxn modelId="{547AB8AE-3AB4-4B0B-8F16-9EF318A67A76}" type="presParOf" srcId="{AD05E85F-03A6-4EEB-8408-860D869ACB82}" destId="{724942D5-C7DF-437F-9E78-C24C7F667CFF}"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63EAD7-329A-4346-B7F8-FDA039290337}" type="doc">
      <dgm:prSet loTypeId="urn:microsoft.com/office/officeart/2005/8/layout/process1" loCatId="process" qsTypeId="urn:microsoft.com/office/officeart/2005/8/quickstyle/simple4" qsCatId="simple" csTypeId="urn:microsoft.com/office/officeart/2005/8/colors/colorful4" csCatId="colorful" phldr="1"/>
      <dgm:spPr/>
    </dgm:pt>
    <dgm:pt modelId="{C1C8373C-CEA1-40E9-970F-F60D411BAA12}">
      <dgm:prSet phldrT="[Text]"/>
      <dgm:spPr/>
      <dgm:t>
        <a:bodyPr/>
        <a:lstStyle/>
        <a:p>
          <a:r>
            <a:rPr lang="en-US" b="1" dirty="0" smtClean="0"/>
            <a:t>Financial DD - </a:t>
          </a:r>
          <a:r>
            <a:rPr lang="en-US" dirty="0" smtClean="0"/>
            <a:t>Modeling and Analysis</a:t>
          </a:r>
          <a:endParaRPr lang="en-US" dirty="0"/>
        </a:p>
      </dgm:t>
    </dgm:pt>
    <dgm:pt modelId="{4E95DD21-C23A-4EDF-9787-4BA521AAADBC}" type="parTrans" cxnId="{173686CA-BF81-4932-8F1F-356FF319AD6E}">
      <dgm:prSet/>
      <dgm:spPr/>
      <dgm:t>
        <a:bodyPr/>
        <a:lstStyle/>
        <a:p>
          <a:endParaRPr lang="en-US"/>
        </a:p>
      </dgm:t>
    </dgm:pt>
    <dgm:pt modelId="{24C78049-4ADE-4E04-A6C6-5305A7F96672}" type="sibTrans" cxnId="{173686CA-BF81-4932-8F1F-356FF319AD6E}">
      <dgm:prSet/>
      <dgm:spPr/>
      <dgm:t>
        <a:bodyPr/>
        <a:lstStyle/>
        <a:p>
          <a:endParaRPr lang="en-US"/>
        </a:p>
      </dgm:t>
    </dgm:pt>
    <dgm:pt modelId="{E09F73C8-1877-4B10-9208-18B85A9342DF}">
      <dgm:prSet phldrT="[Text]"/>
      <dgm:spPr/>
      <dgm:t>
        <a:bodyPr/>
        <a:lstStyle/>
        <a:p>
          <a:r>
            <a:rPr lang="en-US" b="1" dirty="0" smtClean="0"/>
            <a:t>Legal DD – </a:t>
          </a:r>
          <a:r>
            <a:rPr lang="en-US" dirty="0" smtClean="0"/>
            <a:t>Review of Project Contracts to identify gaps with lenders’ legal counsel</a:t>
          </a:r>
          <a:endParaRPr lang="en-US" dirty="0"/>
        </a:p>
      </dgm:t>
    </dgm:pt>
    <dgm:pt modelId="{66EDC7E2-BFFA-4896-85A8-4D91D442551F}" type="parTrans" cxnId="{8EC180E8-CF1E-4FD2-9AFB-B2F4AD514921}">
      <dgm:prSet/>
      <dgm:spPr/>
      <dgm:t>
        <a:bodyPr/>
        <a:lstStyle/>
        <a:p>
          <a:endParaRPr lang="en-US"/>
        </a:p>
      </dgm:t>
    </dgm:pt>
    <dgm:pt modelId="{8A231593-D975-455A-90A1-7991BC60B3BF}" type="sibTrans" cxnId="{8EC180E8-CF1E-4FD2-9AFB-B2F4AD514921}">
      <dgm:prSet/>
      <dgm:spPr/>
      <dgm:t>
        <a:bodyPr/>
        <a:lstStyle/>
        <a:p>
          <a:endParaRPr lang="en-US"/>
        </a:p>
      </dgm:t>
    </dgm:pt>
    <dgm:pt modelId="{DDD04B17-C281-4ED0-B224-D815A7CF9522}">
      <dgm:prSet phldrT="[Text]"/>
      <dgm:spPr/>
      <dgm:t>
        <a:bodyPr/>
        <a:lstStyle/>
        <a:p>
          <a:r>
            <a:rPr lang="en-US" b="1" dirty="0" smtClean="0"/>
            <a:t>Technical DD </a:t>
          </a:r>
          <a:r>
            <a:rPr lang="en-US" dirty="0" smtClean="0"/>
            <a:t>-  Review of model and Project Documents for technical sufficiency and reasonableness</a:t>
          </a:r>
          <a:endParaRPr lang="en-US" dirty="0"/>
        </a:p>
      </dgm:t>
    </dgm:pt>
    <dgm:pt modelId="{237EE126-023E-468B-AC52-6EF44101AFDE}" type="parTrans" cxnId="{12020419-B411-461F-BC27-8225F51BA142}">
      <dgm:prSet/>
      <dgm:spPr/>
      <dgm:t>
        <a:bodyPr/>
        <a:lstStyle/>
        <a:p>
          <a:endParaRPr lang="en-US"/>
        </a:p>
      </dgm:t>
    </dgm:pt>
    <dgm:pt modelId="{90BA79FB-128A-44C7-83D9-27E529C0A15D}" type="sibTrans" cxnId="{12020419-B411-461F-BC27-8225F51BA142}">
      <dgm:prSet/>
      <dgm:spPr/>
      <dgm:t>
        <a:bodyPr/>
        <a:lstStyle/>
        <a:p>
          <a:endParaRPr lang="en-US"/>
        </a:p>
      </dgm:t>
    </dgm:pt>
    <dgm:pt modelId="{BC4A137F-53A9-472A-A146-2A259C7EF125}" type="pres">
      <dgm:prSet presAssocID="{3563EAD7-329A-4346-B7F8-FDA039290337}" presName="Name0" presStyleCnt="0">
        <dgm:presLayoutVars>
          <dgm:dir/>
          <dgm:resizeHandles val="exact"/>
        </dgm:presLayoutVars>
      </dgm:prSet>
      <dgm:spPr/>
    </dgm:pt>
    <dgm:pt modelId="{22983287-AFC2-4777-BA36-7DB6BDF79099}" type="pres">
      <dgm:prSet presAssocID="{C1C8373C-CEA1-40E9-970F-F60D411BAA12}" presName="node" presStyleLbl="node1" presStyleIdx="0" presStyleCnt="3">
        <dgm:presLayoutVars>
          <dgm:bulletEnabled val="1"/>
        </dgm:presLayoutVars>
      </dgm:prSet>
      <dgm:spPr/>
      <dgm:t>
        <a:bodyPr/>
        <a:lstStyle/>
        <a:p>
          <a:endParaRPr lang="en-US"/>
        </a:p>
      </dgm:t>
    </dgm:pt>
    <dgm:pt modelId="{A8E216DF-D56D-4395-95BE-8A9020073D8C}" type="pres">
      <dgm:prSet presAssocID="{24C78049-4ADE-4E04-A6C6-5305A7F96672}" presName="sibTrans" presStyleLbl="sibTrans2D1" presStyleIdx="0" presStyleCnt="2" custAng="0" custScaleX="130331" custScaleY="108666"/>
      <dgm:spPr>
        <a:prstGeom prst="plus">
          <a:avLst/>
        </a:prstGeom>
      </dgm:spPr>
      <dgm:t>
        <a:bodyPr/>
        <a:lstStyle/>
        <a:p>
          <a:endParaRPr lang="en-US"/>
        </a:p>
      </dgm:t>
    </dgm:pt>
    <dgm:pt modelId="{BE0DA881-9D89-46B8-A1F2-003861049B6A}" type="pres">
      <dgm:prSet presAssocID="{24C78049-4ADE-4E04-A6C6-5305A7F96672}" presName="connectorText" presStyleLbl="sibTrans2D1" presStyleIdx="0" presStyleCnt="2"/>
      <dgm:spPr/>
      <dgm:t>
        <a:bodyPr/>
        <a:lstStyle/>
        <a:p>
          <a:endParaRPr lang="en-US"/>
        </a:p>
      </dgm:t>
    </dgm:pt>
    <dgm:pt modelId="{A7887C08-6FFE-43E2-A5A9-C17306AACB25}" type="pres">
      <dgm:prSet presAssocID="{E09F73C8-1877-4B10-9208-18B85A9342DF}" presName="node" presStyleLbl="node1" presStyleIdx="1" presStyleCnt="3">
        <dgm:presLayoutVars>
          <dgm:bulletEnabled val="1"/>
        </dgm:presLayoutVars>
      </dgm:prSet>
      <dgm:spPr/>
      <dgm:t>
        <a:bodyPr/>
        <a:lstStyle/>
        <a:p>
          <a:endParaRPr lang="en-US"/>
        </a:p>
      </dgm:t>
    </dgm:pt>
    <dgm:pt modelId="{4B8A98BE-3125-4441-80E0-1C517EFA0F7F}" type="pres">
      <dgm:prSet presAssocID="{8A231593-D975-455A-90A1-7991BC60B3BF}" presName="sibTrans" presStyleLbl="sibTrans2D1" presStyleIdx="1" presStyleCnt="2" custScaleX="138610" custScaleY="108666"/>
      <dgm:spPr>
        <a:prstGeom prst="plus">
          <a:avLst/>
        </a:prstGeom>
      </dgm:spPr>
      <dgm:t>
        <a:bodyPr/>
        <a:lstStyle/>
        <a:p>
          <a:endParaRPr lang="en-US"/>
        </a:p>
      </dgm:t>
    </dgm:pt>
    <dgm:pt modelId="{5A545364-C94E-4B4A-A2F6-977E22B1AEF9}" type="pres">
      <dgm:prSet presAssocID="{8A231593-D975-455A-90A1-7991BC60B3BF}" presName="connectorText" presStyleLbl="sibTrans2D1" presStyleIdx="1" presStyleCnt="2"/>
      <dgm:spPr/>
      <dgm:t>
        <a:bodyPr/>
        <a:lstStyle/>
        <a:p>
          <a:endParaRPr lang="en-US"/>
        </a:p>
      </dgm:t>
    </dgm:pt>
    <dgm:pt modelId="{0F4C6470-7DCB-4717-BCCA-FCBACC17BA1C}" type="pres">
      <dgm:prSet presAssocID="{DDD04B17-C281-4ED0-B224-D815A7CF9522}" presName="node" presStyleLbl="node1" presStyleIdx="2" presStyleCnt="3">
        <dgm:presLayoutVars>
          <dgm:bulletEnabled val="1"/>
        </dgm:presLayoutVars>
      </dgm:prSet>
      <dgm:spPr/>
      <dgm:t>
        <a:bodyPr/>
        <a:lstStyle/>
        <a:p>
          <a:endParaRPr lang="en-US"/>
        </a:p>
      </dgm:t>
    </dgm:pt>
  </dgm:ptLst>
  <dgm:cxnLst>
    <dgm:cxn modelId="{5E7F2A8F-BCE4-4196-B7BC-E914CF698772}" type="presOf" srcId="{8A231593-D975-455A-90A1-7991BC60B3BF}" destId="{5A545364-C94E-4B4A-A2F6-977E22B1AEF9}" srcOrd="1" destOrd="0" presId="urn:microsoft.com/office/officeart/2005/8/layout/process1"/>
    <dgm:cxn modelId="{4278E54B-716D-4EC6-9863-6FE2D68F60E5}" type="presOf" srcId="{3563EAD7-329A-4346-B7F8-FDA039290337}" destId="{BC4A137F-53A9-472A-A146-2A259C7EF125}" srcOrd="0" destOrd="0" presId="urn:microsoft.com/office/officeart/2005/8/layout/process1"/>
    <dgm:cxn modelId="{8EC180E8-CF1E-4FD2-9AFB-B2F4AD514921}" srcId="{3563EAD7-329A-4346-B7F8-FDA039290337}" destId="{E09F73C8-1877-4B10-9208-18B85A9342DF}" srcOrd="1" destOrd="0" parTransId="{66EDC7E2-BFFA-4896-85A8-4D91D442551F}" sibTransId="{8A231593-D975-455A-90A1-7991BC60B3BF}"/>
    <dgm:cxn modelId="{173686CA-BF81-4932-8F1F-356FF319AD6E}" srcId="{3563EAD7-329A-4346-B7F8-FDA039290337}" destId="{C1C8373C-CEA1-40E9-970F-F60D411BAA12}" srcOrd="0" destOrd="0" parTransId="{4E95DD21-C23A-4EDF-9787-4BA521AAADBC}" sibTransId="{24C78049-4ADE-4E04-A6C6-5305A7F96672}"/>
    <dgm:cxn modelId="{77585004-470C-4679-82DB-93430D4CE7A5}" type="presOf" srcId="{24C78049-4ADE-4E04-A6C6-5305A7F96672}" destId="{BE0DA881-9D89-46B8-A1F2-003861049B6A}" srcOrd="1" destOrd="0" presId="urn:microsoft.com/office/officeart/2005/8/layout/process1"/>
    <dgm:cxn modelId="{12020419-B411-461F-BC27-8225F51BA142}" srcId="{3563EAD7-329A-4346-B7F8-FDA039290337}" destId="{DDD04B17-C281-4ED0-B224-D815A7CF9522}" srcOrd="2" destOrd="0" parTransId="{237EE126-023E-468B-AC52-6EF44101AFDE}" sibTransId="{90BA79FB-128A-44C7-83D9-27E529C0A15D}"/>
    <dgm:cxn modelId="{3374235E-4FC3-4853-B2C0-AAC2BAC45A35}" type="presOf" srcId="{8A231593-D975-455A-90A1-7991BC60B3BF}" destId="{4B8A98BE-3125-4441-80E0-1C517EFA0F7F}" srcOrd="0" destOrd="0" presId="urn:microsoft.com/office/officeart/2005/8/layout/process1"/>
    <dgm:cxn modelId="{B1BF3D42-97D5-432D-B5EC-1B5305709163}" type="presOf" srcId="{C1C8373C-CEA1-40E9-970F-F60D411BAA12}" destId="{22983287-AFC2-4777-BA36-7DB6BDF79099}" srcOrd="0" destOrd="0" presId="urn:microsoft.com/office/officeart/2005/8/layout/process1"/>
    <dgm:cxn modelId="{5BC86BAA-2A8D-4002-B5A9-F7452ED44B32}" type="presOf" srcId="{DDD04B17-C281-4ED0-B224-D815A7CF9522}" destId="{0F4C6470-7DCB-4717-BCCA-FCBACC17BA1C}" srcOrd="0" destOrd="0" presId="urn:microsoft.com/office/officeart/2005/8/layout/process1"/>
    <dgm:cxn modelId="{1723ED88-3D3B-4879-AFF2-7857BBE526F0}" type="presOf" srcId="{24C78049-4ADE-4E04-A6C6-5305A7F96672}" destId="{A8E216DF-D56D-4395-95BE-8A9020073D8C}" srcOrd="0" destOrd="0" presId="urn:microsoft.com/office/officeart/2005/8/layout/process1"/>
    <dgm:cxn modelId="{F25B0B9D-FBFE-45EE-8B51-3DCF1A077492}" type="presOf" srcId="{E09F73C8-1877-4B10-9208-18B85A9342DF}" destId="{A7887C08-6FFE-43E2-A5A9-C17306AACB25}" srcOrd="0" destOrd="0" presId="urn:microsoft.com/office/officeart/2005/8/layout/process1"/>
    <dgm:cxn modelId="{B7E0097B-6CC7-49A9-AF65-B703AE7265F7}" type="presParOf" srcId="{BC4A137F-53A9-472A-A146-2A259C7EF125}" destId="{22983287-AFC2-4777-BA36-7DB6BDF79099}" srcOrd="0" destOrd="0" presId="urn:microsoft.com/office/officeart/2005/8/layout/process1"/>
    <dgm:cxn modelId="{FF876434-95D0-4A18-9EA8-AE11DAB55C75}" type="presParOf" srcId="{BC4A137F-53A9-472A-A146-2A259C7EF125}" destId="{A8E216DF-D56D-4395-95BE-8A9020073D8C}" srcOrd="1" destOrd="0" presId="urn:microsoft.com/office/officeart/2005/8/layout/process1"/>
    <dgm:cxn modelId="{0AD97482-D148-4E48-B5DA-93D88859FB5B}" type="presParOf" srcId="{A8E216DF-D56D-4395-95BE-8A9020073D8C}" destId="{BE0DA881-9D89-46B8-A1F2-003861049B6A}" srcOrd="0" destOrd="0" presId="urn:microsoft.com/office/officeart/2005/8/layout/process1"/>
    <dgm:cxn modelId="{7EC5473A-CB5A-4C6E-BCFB-B5A8FEF8D8C1}" type="presParOf" srcId="{BC4A137F-53A9-472A-A146-2A259C7EF125}" destId="{A7887C08-6FFE-43E2-A5A9-C17306AACB25}" srcOrd="2" destOrd="0" presId="urn:microsoft.com/office/officeart/2005/8/layout/process1"/>
    <dgm:cxn modelId="{70929601-12CB-4DEC-B826-297A677897FA}" type="presParOf" srcId="{BC4A137F-53A9-472A-A146-2A259C7EF125}" destId="{4B8A98BE-3125-4441-80E0-1C517EFA0F7F}" srcOrd="3" destOrd="0" presId="urn:microsoft.com/office/officeart/2005/8/layout/process1"/>
    <dgm:cxn modelId="{E9A7671D-A16B-4EB3-BA4F-2EF2D83DD5C1}" type="presParOf" srcId="{4B8A98BE-3125-4441-80E0-1C517EFA0F7F}" destId="{5A545364-C94E-4B4A-A2F6-977E22B1AEF9}" srcOrd="0" destOrd="0" presId="urn:microsoft.com/office/officeart/2005/8/layout/process1"/>
    <dgm:cxn modelId="{D184F46F-352F-4DC4-94A5-B19693EA011A}" type="presParOf" srcId="{BC4A137F-53A9-472A-A146-2A259C7EF125}" destId="{0F4C6470-7DCB-4717-BCCA-FCBACC17BA1C}" srcOrd="4"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D2D3BE-C221-44E3-AB44-210E22E892CF}">
      <dsp:nvSpPr>
        <dsp:cNvPr id="0" name=""/>
        <dsp:cNvSpPr/>
      </dsp:nvSpPr>
      <dsp:spPr>
        <a:xfrm>
          <a:off x="0" y="0"/>
          <a:ext cx="5280660" cy="552912"/>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0" kern="1200" dirty="0" smtClean="0">
              <a:effectLst>
                <a:outerShdw blurRad="38100" dist="38100" dir="2700000" algn="tl">
                  <a:srgbClr val="000000">
                    <a:alpha val="43137"/>
                  </a:srgbClr>
                </a:outerShdw>
              </a:effectLst>
            </a:rPr>
            <a:t>Risk Evaluation</a:t>
          </a:r>
          <a:endParaRPr lang="en-US" sz="1800" b="0" kern="1200" dirty="0">
            <a:effectLst>
              <a:outerShdw blurRad="38100" dist="38100" dir="2700000" algn="tl">
                <a:srgbClr val="000000">
                  <a:alpha val="43137"/>
                </a:srgbClr>
              </a:outerShdw>
            </a:effectLst>
          </a:endParaRPr>
        </a:p>
      </dsp:txBody>
      <dsp:txXfrm>
        <a:off x="16194" y="16194"/>
        <a:ext cx="4619333" cy="520524"/>
      </dsp:txXfrm>
    </dsp:sp>
    <dsp:sp modelId="{55A2DD8C-E533-4B63-8D18-7E1E4247D4E4}">
      <dsp:nvSpPr>
        <dsp:cNvPr id="0" name=""/>
        <dsp:cNvSpPr/>
      </dsp:nvSpPr>
      <dsp:spPr>
        <a:xfrm>
          <a:off x="394335" y="629706"/>
          <a:ext cx="5280660" cy="552912"/>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0" kern="1200" dirty="0" smtClean="0"/>
            <a:t>Project Structuring</a:t>
          </a:r>
          <a:endParaRPr lang="en-US" sz="1800" b="0" kern="1200" dirty="0"/>
        </a:p>
      </dsp:txBody>
      <dsp:txXfrm>
        <a:off x="410529" y="645900"/>
        <a:ext cx="4494543" cy="520524"/>
      </dsp:txXfrm>
    </dsp:sp>
    <dsp:sp modelId="{AE214D8E-9E35-44F9-A0B5-A77A5365B7FF}">
      <dsp:nvSpPr>
        <dsp:cNvPr id="0" name=""/>
        <dsp:cNvSpPr/>
      </dsp:nvSpPr>
      <dsp:spPr>
        <a:xfrm>
          <a:off x="788670" y="1259412"/>
          <a:ext cx="5280660" cy="552912"/>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b="0" kern="1200" dirty="0" smtClean="0"/>
            <a:t>Identification of Sources of Finance</a:t>
          </a:r>
          <a:endParaRPr lang="en-US" sz="1700" b="0" kern="1200" dirty="0"/>
        </a:p>
      </dsp:txBody>
      <dsp:txXfrm>
        <a:off x="804864" y="1275606"/>
        <a:ext cx="4494543" cy="520524"/>
      </dsp:txXfrm>
    </dsp:sp>
    <dsp:sp modelId="{F138431F-3ED0-4EC0-B3EF-22FC6DC3C087}">
      <dsp:nvSpPr>
        <dsp:cNvPr id="0" name=""/>
        <dsp:cNvSpPr/>
      </dsp:nvSpPr>
      <dsp:spPr>
        <a:xfrm>
          <a:off x="1183005" y="1889118"/>
          <a:ext cx="5280660" cy="552912"/>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0" kern="1200" dirty="0" smtClean="0"/>
            <a:t>Bankable Term Sheet</a:t>
          </a:r>
          <a:endParaRPr lang="en-US" sz="1800" b="0" kern="1200" dirty="0"/>
        </a:p>
      </dsp:txBody>
      <dsp:txXfrm>
        <a:off x="1199199" y="1905312"/>
        <a:ext cx="4494543" cy="520524"/>
      </dsp:txXfrm>
    </dsp:sp>
    <dsp:sp modelId="{08DC4349-648B-4FF5-97EE-DC80CD1B2052}">
      <dsp:nvSpPr>
        <dsp:cNvPr id="0" name=""/>
        <dsp:cNvSpPr/>
      </dsp:nvSpPr>
      <dsp:spPr>
        <a:xfrm>
          <a:off x="1577340" y="2518824"/>
          <a:ext cx="5280660" cy="552912"/>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b="0" kern="1200" dirty="0" smtClean="0"/>
            <a:t>Negotiation of Financing &amp; Security Documents</a:t>
          </a:r>
          <a:endParaRPr lang="en-US" sz="1700" b="0" kern="1200" dirty="0"/>
        </a:p>
      </dsp:txBody>
      <dsp:txXfrm>
        <a:off x="1593534" y="2535018"/>
        <a:ext cx="4494543" cy="520524"/>
      </dsp:txXfrm>
    </dsp:sp>
    <dsp:sp modelId="{E2B9B6C6-B381-43F2-8AFE-E8241E7CF74C}">
      <dsp:nvSpPr>
        <dsp:cNvPr id="0" name=""/>
        <dsp:cNvSpPr/>
      </dsp:nvSpPr>
      <dsp:spPr>
        <a:xfrm>
          <a:off x="4921266" y="403933"/>
          <a:ext cx="359393" cy="359393"/>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en-US" sz="1600" b="1" kern="1200"/>
        </a:p>
      </dsp:txBody>
      <dsp:txXfrm>
        <a:off x="5002129" y="403933"/>
        <a:ext cx="197667" cy="270443"/>
      </dsp:txXfrm>
    </dsp:sp>
    <dsp:sp modelId="{CEB879BA-94C6-4473-B3D0-F251466ED95D}">
      <dsp:nvSpPr>
        <dsp:cNvPr id="0" name=""/>
        <dsp:cNvSpPr/>
      </dsp:nvSpPr>
      <dsp:spPr>
        <a:xfrm>
          <a:off x="5315601" y="1033639"/>
          <a:ext cx="359393" cy="359393"/>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en-US" sz="1600" b="1" kern="1200"/>
        </a:p>
      </dsp:txBody>
      <dsp:txXfrm>
        <a:off x="5396464" y="1033639"/>
        <a:ext cx="197667" cy="270443"/>
      </dsp:txXfrm>
    </dsp:sp>
    <dsp:sp modelId="{6D21D8C5-AD5F-428E-9940-FE3FC4D9E7F0}">
      <dsp:nvSpPr>
        <dsp:cNvPr id="0" name=""/>
        <dsp:cNvSpPr/>
      </dsp:nvSpPr>
      <dsp:spPr>
        <a:xfrm>
          <a:off x="5709936" y="1654130"/>
          <a:ext cx="359393" cy="359393"/>
        </a:xfrm>
        <a:prstGeom prst="downArrow">
          <a:avLst>
            <a:gd name="adj1" fmla="val 55000"/>
            <a:gd name="adj2" fmla="val 45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en-US" sz="1600" b="1" kern="1200"/>
        </a:p>
      </dsp:txBody>
      <dsp:txXfrm>
        <a:off x="5790799" y="1654130"/>
        <a:ext cx="197667" cy="270443"/>
      </dsp:txXfrm>
    </dsp:sp>
    <dsp:sp modelId="{F34CD8F7-EEF9-4C03-8B9A-F5CFF841D181}">
      <dsp:nvSpPr>
        <dsp:cNvPr id="0" name=""/>
        <dsp:cNvSpPr/>
      </dsp:nvSpPr>
      <dsp:spPr>
        <a:xfrm>
          <a:off x="6104271" y="2289979"/>
          <a:ext cx="359393" cy="359393"/>
        </a:xfrm>
        <a:prstGeom prst="downArrow">
          <a:avLst>
            <a:gd name="adj1" fmla="val 55000"/>
            <a:gd name="adj2" fmla="val 45000"/>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en-US" sz="1600" b="1" kern="1200"/>
        </a:p>
      </dsp:txBody>
      <dsp:txXfrm>
        <a:off x="6185134" y="2289979"/>
        <a:ext cx="197667" cy="2704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983287-AFC2-4777-BA36-7DB6BDF79099}">
      <dsp:nvSpPr>
        <dsp:cNvPr id="0" name=""/>
        <dsp:cNvSpPr/>
      </dsp:nvSpPr>
      <dsp:spPr>
        <a:xfrm>
          <a:off x="7094" y="0"/>
          <a:ext cx="2120591" cy="857229"/>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Financial DD - </a:t>
          </a:r>
          <a:r>
            <a:rPr lang="en-US" sz="1200" kern="1200" dirty="0" smtClean="0"/>
            <a:t>Modeling and Analysis</a:t>
          </a:r>
          <a:endParaRPr lang="en-US" sz="1200" kern="1200" dirty="0"/>
        </a:p>
      </dsp:txBody>
      <dsp:txXfrm>
        <a:off x="32201" y="25107"/>
        <a:ext cx="2070377" cy="807015"/>
      </dsp:txXfrm>
    </dsp:sp>
    <dsp:sp modelId="{A8E216DF-D56D-4395-95BE-8A9020073D8C}">
      <dsp:nvSpPr>
        <dsp:cNvPr id="0" name=""/>
        <dsp:cNvSpPr/>
      </dsp:nvSpPr>
      <dsp:spPr>
        <a:xfrm>
          <a:off x="2271566" y="142873"/>
          <a:ext cx="585923" cy="571481"/>
        </a:xfrm>
        <a:prstGeom prst="plus">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2271566" y="257169"/>
        <a:ext cx="414479" cy="342889"/>
      </dsp:txXfrm>
    </dsp:sp>
    <dsp:sp modelId="{A7887C08-6FFE-43E2-A5A9-C17306AACB25}">
      <dsp:nvSpPr>
        <dsp:cNvPr id="0" name=""/>
        <dsp:cNvSpPr/>
      </dsp:nvSpPr>
      <dsp:spPr>
        <a:xfrm>
          <a:off x="2975922" y="0"/>
          <a:ext cx="2120591" cy="857229"/>
        </a:xfrm>
        <a:prstGeom prst="roundRect">
          <a:avLst>
            <a:gd name="adj" fmla="val 1000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Legal DD – </a:t>
          </a:r>
          <a:r>
            <a:rPr lang="en-US" sz="1200" kern="1200" dirty="0" smtClean="0"/>
            <a:t>Review of Project Contracts to identify gaps with lenders’ legal counsel</a:t>
          </a:r>
          <a:endParaRPr lang="en-US" sz="1200" kern="1200" dirty="0"/>
        </a:p>
      </dsp:txBody>
      <dsp:txXfrm>
        <a:off x="3001029" y="25107"/>
        <a:ext cx="2070377" cy="807015"/>
      </dsp:txXfrm>
    </dsp:sp>
    <dsp:sp modelId="{4B8A98BE-3125-4441-80E0-1C517EFA0F7F}">
      <dsp:nvSpPr>
        <dsp:cNvPr id="0" name=""/>
        <dsp:cNvSpPr/>
      </dsp:nvSpPr>
      <dsp:spPr>
        <a:xfrm>
          <a:off x="5221784" y="142873"/>
          <a:ext cx="623142" cy="571481"/>
        </a:xfrm>
        <a:prstGeom prst="plus">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5221784" y="257169"/>
        <a:ext cx="451698" cy="342889"/>
      </dsp:txXfrm>
    </dsp:sp>
    <dsp:sp modelId="{0F4C6470-7DCB-4717-BCCA-FCBACC17BA1C}">
      <dsp:nvSpPr>
        <dsp:cNvPr id="0" name=""/>
        <dsp:cNvSpPr/>
      </dsp:nvSpPr>
      <dsp:spPr>
        <a:xfrm>
          <a:off x="5944750" y="0"/>
          <a:ext cx="2120591" cy="857229"/>
        </a:xfrm>
        <a:prstGeom prst="roundRect">
          <a:avLst>
            <a:gd name="adj" fmla="val 1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Technical DD </a:t>
          </a:r>
          <a:r>
            <a:rPr lang="en-US" sz="1200" kern="1200" dirty="0" smtClean="0"/>
            <a:t>-  Review of model and Project Documents for technical sufficiency and reasonableness</a:t>
          </a:r>
          <a:endParaRPr lang="en-US" sz="1200" kern="1200" dirty="0"/>
        </a:p>
      </dsp:txBody>
      <dsp:txXfrm>
        <a:off x="5969857" y="25107"/>
        <a:ext cx="2070377" cy="80701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70B8A6-5E1F-4016-AF9D-FE21C204FEEF}" type="datetimeFigureOut">
              <a:rPr lang="en-US" smtClean="0"/>
              <a:pPr/>
              <a:t>2/7/2014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6C514C-D391-44CF-AC59-9C067411FC83}" type="slidenum">
              <a:rPr lang="en-US" smtClean="0"/>
              <a:pPr/>
              <a:t>‹#›</a:t>
            </a:fld>
            <a:endParaRPr lang="en-US" dirty="0"/>
          </a:p>
        </p:txBody>
      </p:sp>
    </p:spTree>
    <p:extLst>
      <p:ext uri="{BB962C8B-B14F-4D97-AF65-F5344CB8AC3E}">
        <p14:creationId xmlns:p14="http://schemas.microsoft.com/office/powerpoint/2010/main" val="205470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194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6DF9766-54FC-4310-9DDD-69DB985609C5}" type="slidenum">
              <a:rPr lang="en-US">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10789920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86C514C-D391-44CF-AC59-9C067411FC83}" type="slidenum">
              <a:rPr lang="en-US" smtClean="0"/>
              <a:pPr/>
              <a:t>17</a:t>
            </a:fld>
            <a:endParaRPr lang="en-US" dirty="0"/>
          </a:p>
        </p:txBody>
      </p:sp>
    </p:spTree>
    <p:extLst>
      <p:ext uri="{BB962C8B-B14F-4D97-AF65-F5344CB8AC3E}">
        <p14:creationId xmlns:p14="http://schemas.microsoft.com/office/powerpoint/2010/main" val="1195481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86C514C-D391-44CF-AC59-9C067411FC83}" type="slidenum">
              <a:rPr lang="en-US" smtClean="0"/>
              <a:pPr/>
              <a:t>3</a:t>
            </a:fld>
            <a:endParaRPr lang="en-US" dirty="0"/>
          </a:p>
        </p:txBody>
      </p:sp>
    </p:spTree>
    <p:extLst>
      <p:ext uri="{BB962C8B-B14F-4D97-AF65-F5344CB8AC3E}">
        <p14:creationId xmlns:p14="http://schemas.microsoft.com/office/powerpoint/2010/main" val="1130176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86C514C-D391-44CF-AC59-9C067411FC83}" type="slidenum">
              <a:rPr lang="en-US" smtClean="0"/>
              <a:pPr/>
              <a:t>5</a:t>
            </a:fld>
            <a:endParaRPr lang="en-US" dirty="0"/>
          </a:p>
        </p:txBody>
      </p:sp>
    </p:spTree>
    <p:extLst>
      <p:ext uri="{BB962C8B-B14F-4D97-AF65-F5344CB8AC3E}">
        <p14:creationId xmlns:p14="http://schemas.microsoft.com/office/powerpoint/2010/main" val="3744037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86C514C-D391-44CF-AC59-9C067411FC83}" type="slidenum">
              <a:rPr lang="en-US" smtClean="0"/>
              <a:pPr/>
              <a:t>6</a:t>
            </a:fld>
            <a:endParaRPr lang="en-US" dirty="0"/>
          </a:p>
        </p:txBody>
      </p:sp>
    </p:spTree>
    <p:extLst>
      <p:ext uri="{BB962C8B-B14F-4D97-AF65-F5344CB8AC3E}">
        <p14:creationId xmlns:p14="http://schemas.microsoft.com/office/powerpoint/2010/main" val="571800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86C514C-D391-44CF-AC59-9C067411FC83}" type="slidenum">
              <a:rPr lang="en-US" smtClean="0"/>
              <a:pPr/>
              <a:t>7</a:t>
            </a:fld>
            <a:endParaRPr lang="en-US" dirty="0"/>
          </a:p>
        </p:txBody>
      </p:sp>
    </p:spTree>
    <p:extLst>
      <p:ext uri="{BB962C8B-B14F-4D97-AF65-F5344CB8AC3E}">
        <p14:creationId xmlns:p14="http://schemas.microsoft.com/office/powerpoint/2010/main" val="3181667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D31284-DAA1-465A-9F9F-C10E054A5D43}" type="slidenum">
              <a:rPr lang="en-US">
                <a:latin typeface="Calibri" panose="020F0502020204030204" pitchFamily="34" charset="0"/>
              </a:rPr>
              <a:pPr eaLnBrk="1" hangingPunct="1"/>
              <a:t>8</a:t>
            </a:fld>
            <a:endParaRPr lang="en-US">
              <a:latin typeface="Calibri" panose="020F0502020204030204" pitchFamily="34" charset="0"/>
            </a:endParaRPr>
          </a:p>
        </p:txBody>
      </p:sp>
    </p:spTree>
    <p:extLst>
      <p:ext uri="{BB962C8B-B14F-4D97-AF65-F5344CB8AC3E}">
        <p14:creationId xmlns:p14="http://schemas.microsoft.com/office/powerpoint/2010/main" val="1000433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150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C2B7E7-41AC-4B7A-8F51-C3B87A120A77}" type="slidenum">
              <a:rPr lang="en-US">
                <a:latin typeface="Calibri" panose="020F0502020204030204" pitchFamily="34" charset="0"/>
              </a:rPr>
              <a:pPr eaLnBrk="1" hangingPunct="1"/>
              <a:t>9</a:t>
            </a:fld>
            <a:endParaRPr lang="en-US">
              <a:latin typeface="Calibri" panose="020F0502020204030204" pitchFamily="34" charset="0"/>
            </a:endParaRPr>
          </a:p>
        </p:txBody>
      </p:sp>
    </p:spTree>
    <p:extLst>
      <p:ext uri="{BB962C8B-B14F-4D97-AF65-F5344CB8AC3E}">
        <p14:creationId xmlns:p14="http://schemas.microsoft.com/office/powerpoint/2010/main" val="2766396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86C514C-D391-44CF-AC59-9C067411FC83}" type="slidenum">
              <a:rPr lang="en-US" smtClean="0"/>
              <a:pPr/>
              <a:t>10</a:t>
            </a:fld>
            <a:endParaRPr lang="en-US" dirty="0"/>
          </a:p>
        </p:txBody>
      </p:sp>
    </p:spTree>
    <p:extLst>
      <p:ext uri="{BB962C8B-B14F-4D97-AF65-F5344CB8AC3E}">
        <p14:creationId xmlns:p14="http://schemas.microsoft.com/office/powerpoint/2010/main" val="10978480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86C514C-D391-44CF-AC59-9C067411FC83}" type="slidenum">
              <a:rPr lang="en-US" smtClean="0"/>
              <a:pPr/>
              <a:t>13</a:t>
            </a:fld>
            <a:endParaRPr lang="en-US" dirty="0"/>
          </a:p>
        </p:txBody>
      </p:sp>
    </p:spTree>
    <p:extLst>
      <p:ext uri="{BB962C8B-B14F-4D97-AF65-F5344CB8AC3E}">
        <p14:creationId xmlns:p14="http://schemas.microsoft.com/office/powerpoint/2010/main" val="2869377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CC12180-A8D3-4CDE-8F5B-71B82884EFF8}"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38BB1A1-BFAB-45B4-8F89-E360AC14A8C0}"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38D5D5F-EDC5-4D66-A961-8EC3A3FC139A}"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dirty="0" smtClean="0"/>
              <a:t>Click to edit Master title style</a:t>
            </a:r>
            <a:endParaRPr lang="en-US" dirty="0"/>
          </a:p>
        </p:txBody>
      </p:sp>
      <p:sp>
        <p:nvSpPr>
          <p:cNvPr id="7" name="Date Placeholder 14"/>
          <p:cNvSpPr>
            <a:spLocks noGrp="1"/>
          </p:cNvSpPr>
          <p:nvPr>
            <p:ph type="dt" sz="half" idx="10"/>
          </p:nvPr>
        </p:nvSpPr>
        <p:spPr/>
        <p:txBody>
          <a:bodyPr/>
          <a:lstStyle>
            <a:lvl1pPr>
              <a:defRPr/>
            </a:lvl1pPr>
          </a:lstStyle>
          <a:p>
            <a:pPr>
              <a:defRPr/>
            </a:pPr>
            <a:endParaRPr lang="en-US" dirty="0"/>
          </a:p>
        </p:txBody>
      </p:sp>
      <p:sp>
        <p:nvSpPr>
          <p:cNvPr id="8" name="Slide Number Placeholder 15"/>
          <p:cNvSpPr>
            <a:spLocks noGrp="1"/>
          </p:cNvSpPr>
          <p:nvPr>
            <p:ph type="sldNum" sz="quarter" idx="11"/>
          </p:nvPr>
        </p:nvSpPr>
        <p:spPr/>
        <p:txBody>
          <a:bodyPr/>
          <a:lstStyle>
            <a:lvl1pPr>
              <a:defRPr/>
            </a:lvl1pPr>
          </a:lstStyle>
          <a:p>
            <a:pPr>
              <a:defRPr/>
            </a:pPr>
            <a:fld id="{88BE10F1-DEAC-42AC-8539-B8D089946599}" type="slidenum">
              <a:rPr lang="en-US"/>
              <a:pPr>
                <a:defRPr/>
              </a:pPr>
              <a:t>‹#›</a:t>
            </a:fld>
            <a:endParaRPr lang="en-US" dirty="0"/>
          </a:p>
        </p:txBody>
      </p:sp>
      <p:sp>
        <p:nvSpPr>
          <p:cNvPr id="10" name="Footer Placeholder 16"/>
          <p:cNvSpPr>
            <a:spLocks noGrp="1"/>
          </p:cNvSpPr>
          <p:nvPr>
            <p:ph type="ftr" sz="quarter" idx="12"/>
          </p:nvPr>
        </p:nvSpPr>
        <p:spPr/>
        <p:txBody>
          <a:bodyPr/>
          <a:lstStyle>
            <a:lvl1pPr>
              <a:defRPr/>
            </a:lvl1pPr>
          </a:lstStyle>
          <a:p>
            <a:pPr>
              <a:defRPr/>
            </a:pPr>
            <a:endParaRPr lang="en-US" dirty="0"/>
          </a:p>
        </p:txBody>
      </p:sp>
    </p:spTree>
    <p:extLst>
      <p:ext uri="{BB962C8B-B14F-4D97-AF65-F5344CB8AC3E}">
        <p14:creationId xmlns:p14="http://schemas.microsoft.com/office/powerpoint/2010/main" val="3559830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Title 16"/>
          <p:cNvSpPr>
            <a:spLocks noGrp="1"/>
          </p:cNvSpPr>
          <p:nvPr>
            <p:ph type="title"/>
          </p:nvPr>
        </p:nvSpPr>
        <p:spPr/>
        <p:txBody>
          <a:bodyPr rtlCol="0"/>
          <a:lstStyle/>
          <a:p>
            <a:r>
              <a:rPr lang="en-US" dirty="0" smtClean="0"/>
              <a:t>Click to edit Master title style</a:t>
            </a:r>
            <a:endParaRPr lang="en-US" dirty="0"/>
          </a:p>
        </p:txBody>
      </p:sp>
      <p:sp>
        <p:nvSpPr>
          <p:cNvPr id="4" name="Date Placeholder 23"/>
          <p:cNvSpPr>
            <a:spLocks noGrp="1"/>
          </p:cNvSpPr>
          <p:nvPr>
            <p:ph type="dt" sz="half" idx="10"/>
          </p:nvPr>
        </p:nvSpPr>
        <p:spPr/>
        <p:txBody>
          <a:bodyPr/>
          <a:lstStyle>
            <a:lvl1pPr>
              <a:defRPr/>
            </a:lvl1pPr>
          </a:lstStyle>
          <a:p>
            <a:pPr>
              <a:defRPr/>
            </a:pPr>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dirty="0"/>
          </a:p>
        </p:txBody>
      </p:sp>
      <p:sp>
        <p:nvSpPr>
          <p:cNvPr id="6" name="Slide Number Placeholder 21"/>
          <p:cNvSpPr>
            <a:spLocks noGrp="1"/>
          </p:cNvSpPr>
          <p:nvPr>
            <p:ph type="sldNum" sz="quarter" idx="12"/>
          </p:nvPr>
        </p:nvSpPr>
        <p:spPr/>
        <p:txBody>
          <a:bodyPr/>
          <a:lstStyle>
            <a:lvl1pPr>
              <a:defRPr/>
            </a:lvl1pPr>
          </a:lstStyle>
          <a:p>
            <a:pPr>
              <a:defRPr/>
            </a:pPr>
            <a:fld id="{1C8AE5C1-499E-4E68-91B7-B0ECC2ECB1E1}" type="slidenum">
              <a:rPr lang="en-US"/>
              <a:pPr>
                <a:defRPr/>
              </a:pPr>
              <a:t>‹#›</a:t>
            </a:fld>
            <a:endParaRPr lang="en-US" dirty="0"/>
          </a:p>
        </p:txBody>
      </p:sp>
    </p:spTree>
    <p:extLst>
      <p:ext uri="{BB962C8B-B14F-4D97-AF65-F5344CB8AC3E}">
        <p14:creationId xmlns:p14="http://schemas.microsoft.com/office/powerpoint/2010/main" val="636191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5" name="Title 1"/>
          <p:cNvSpPr txBox="1">
            <a:spLocks/>
          </p:cNvSpPr>
          <p:nvPr userDrawn="1"/>
        </p:nvSpPr>
        <p:spPr bwMode="auto">
          <a:xfrm>
            <a:off x="71438" y="-71438"/>
            <a:ext cx="8015287" cy="914401"/>
          </a:xfrm>
          <a:prstGeom prst="rect">
            <a:avLst/>
          </a:prstGeom>
          <a:noFill/>
          <a:ln>
            <a:noFill/>
          </a:ln>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4200" dirty="0" smtClean="0">
                <a:solidFill>
                  <a:srgbClr val="000000"/>
                </a:solidFill>
                <a:latin typeface="Constantia" pitchFamily="18" charset="0"/>
              </a:rPr>
              <a:t>Click to edit Master title style</a:t>
            </a:r>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323063A1-8A4E-4815-9BA6-2A07430B026E}" type="slidenum">
              <a:rPr lang="en-US"/>
              <a:pPr>
                <a:defRPr/>
              </a:pPr>
              <a:t>‹#›</a:t>
            </a:fld>
            <a:endParaRPr lang="en-US" dirty="0"/>
          </a:p>
        </p:txBody>
      </p:sp>
    </p:spTree>
    <p:extLst>
      <p:ext uri="{BB962C8B-B14F-4D97-AF65-F5344CB8AC3E}">
        <p14:creationId xmlns:p14="http://schemas.microsoft.com/office/powerpoint/2010/main" val="4155084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en-US" dirty="0"/>
          </a:p>
        </p:txBody>
      </p:sp>
      <p:sp>
        <p:nvSpPr>
          <p:cNvPr id="6" name="Footer Placeholder 9"/>
          <p:cNvSpPr>
            <a:spLocks noGrp="1"/>
          </p:cNvSpPr>
          <p:nvPr>
            <p:ph type="ftr" sz="quarter" idx="11"/>
          </p:nvPr>
        </p:nvSpPr>
        <p:spPr/>
        <p:txBody>
          <a:bodyPr/>
          <a:lstStyle>
            <a:lvl1pPr>
              <a:defRPr/>
            </a:lvl1pPr>
          </a:lstStyle>
          <a:p>
            <a:pPr>
              <a:defRPr/>
            </a:pPr>
            <a:endParaRPr lang="en-US" dirty="0"/>
          </a:p>
        </p:txBody>
      </p:sp>
      <p:sp>
        <p:nvSpPr>
          <p:cNvPr id="7" name="Slide Number Placeholder 21"/>
          <p:cNvSpPr>
            <a:spLocks noGrp="1"/>
          </p:cNvSpPr>
          <p:nvPr>
            <p:ph type="sldNum" sz="quarter" idx="12"/>
          </p:nvPr>
        </p:nvSpPr>
        <p:spPr/>
        <p:txBody>
          <a:bodyPr/>
          <a:lstStyle>
            <a:lvl1pPr>
              <a:defRPr/>
            </a:lvl1pPr>
          </a:lstStyle>
          <a:p>
            <a:pPr>
              <a:defRPr/>
            </a:pPr>
            <a:fld id="{C78F9BA2-DF13-4955-BFC0-ADB98C1EE091}" type="slidenum">
              <a:rPr lang="en-US"/>
              <a:pPr>
                <a:defRPr/>
              </a:pPr>
              <a:t>‹#›</a:t>
            </a:fld>
            <a:endParaRPr lang="en-US" dirty="0"/>
          </a:p>
        </p:txBody>
      </p:sp>
    </p:spTree>
    <p:extLst>
      <p:ext uri="{BB962C8B-B14F-4D97-AF65-F5344CB8AC3E}">
        <p14:creationId xmlns:p14="http://schemas.microsoft.com/office/powerpoint/2010/main" val="2548661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defRPr/>
            </a:pPr>
            <a:fld id="{C4CFDBE6-16DC-47A4-96CF-D1492BACFE60}" type="slidenum">
              <a:rPr lang="en-US"/>
              <a:pPr>
                <a:defRPr/>
              </a:pPr>
              <a:t>‹#›</a:t>
            </a:fld>
            <a:endParaRPr lang="en-US" dirty="0"/>
          </a:p>
        </p:txBody>
      </p:sp>
      <p:sp>
        <p:nvSpPr>
          <p:cNvPr id="10" name="Footer Placeholder 7"/>
          <p:cNvSpPr>
            <a:spLocks noGrp="1"/>
          </p:cNvSpPr>
          <p:nvPr>
            <p:ph type="ftr" sz="quarter" idx="11"/>
          </p:nvPr>
        </p:nvSpPr>
        <p:spPr/>
        <p:txBody>
          <a:bodyPr/>
          <a:lstStyle>
            <a:lvl1pPr>
              <a:defRPr/>
            </a:lvl1pPr>
          </a:lstStyle>
          <a:p>
            <a:pPr>
              <a:defRPr/>
            </a:pPr>
            <a:endParaRPr lang="en-US" dirty="0"/>
          </a:p>
        </p:txBody>
      </p:sp>
      <p:sp>
        <p:nvSpPr>
          <p:cNvPr id="11" name="Date Placeholder 6"/>
          <p:cNvSpPr>
            <a:spLocks noGrp="1"/>
          </p:cNvSpPr>
          <p:nvPr>
            <p:ph type="dt" sz="half" idx="12"/>
          </p:nvPr>
        </p:nvSpPr>
        <p:spPr/>
        <p:txBody>
          <a:bodyPr/>
          <a:lstStyle>
            <a:lvl1pPr>
              <a:defRPr/>
            </a:lvl1pPr>
          </a:lstStyle>
          <a:p>
            <a:pPr>
              <a:defRPr/>
            </a:pPr>
            <a:endParaRPr lang="en-US" dirty="0"/>
          </a:p>
        </p:txBody>
      </p:sp>
    </p:spTree>
    <p:extLst>
      <p:ext uri="{BB962C8B-B14F-4D97-AF65-F5344CB8AC3E}">
        <p14:creationId xmlns:p14="http://schemas.microsoft.com/office/powerpoint/2010/main" val="1007254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endParaRPr lang="en-US" dirty="0"/>
          </a:p>
        </p:txBody>
      </p:sp>
      <p:sp>
        <p:nvSpPr>
          <p:cNvPr id="4" name="Footer Placeholder 9"/>
          <p:cNvSpPr>
            <a:spLocks noGrp="1"/>
          </p:cNvSpPr>
          <p:nvPr>
            <p:ph type="ftr" sz="quarter" idx="11"/>
          </p:nvPr>
        </p:nvSpPr>
        <p:spPr/>
        <p:txBody>
          <a:bodyPr/>
          <a:lstStyle>
            <a:lvl1pPr>
              <a:defRPr/>
            </a:lvl1pPr>
          </a:lstStyle>
          <a:p>
            <a:pPr>
              <a:defRPr/>
            </a:pPr>
            <a:endParaRPr lang="en-US" dirty="0"/>
          </a:p>
        </p:txBody>
      </p:sp>
      <p:sp>
        <p:nvSpPr>
          <p:cNvPr id="5" name="Slide Number Placeholder 21"/>
          <p:cNvSpPr>
            <a:spLocks noGrp="1"/>
          </p:cNvSpPr>
          <p:nvPr>
            <p:ph type="sldNum" sz="quarter" idx="12"/>
          </p:nvPr>
        </p:nvSpPr>
        <p:spPr/>
        <p:txBody>
          <a:bodyPr/>
          <a:lstStyle>
            <a:lvl1pPr>
              <a:defRPr/>
            </a:lvl1pPr>
          </a:lstStyle>
          <a:p>
            <a:pPr>
              <a:defRPr/>
            </a:pPr>
            <a:fld id="{6F683BA5-C5D0-44D8-AE37-EBE00EEDCBBF}" type="slidenum">
              <a:rPr lang="en-US"/>
              <a:pPr>
                <a:defRPr/>
              </a:pPr>
              <a:t>‹#›</a:t>
            </a:fld>
            <a:endParaRPr lang="en-US" dirty="0"/>
          </a:p>
        </p:txBody>
      </p:sp>
    </p:spTree>
    <p:extLst>
      <p:ext uri="{BB962C8B-B14F-4D97-AF65-F5344CB8AC3E}">
        <p14:creationId xmlns:p14="http://schemas.microsoft.com/office/powerpoint/2010/main" val="4268499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endParaRPr lang="en-US" dirty="0"/>
          </a:p>
        </p:txBody>
      </p:sp>
      <p:sp>
        <p:nvSpPr>
          <p:cNvPr id="3" name="Footer Placeholder 9"/>
          <p:cNvSpPr>
            <a:spLocks noGrp="1"/>
          </p:cNvSpPr>
          <p:nvPr>
            <p:ph type="ftr" sz="quarter" idx="11"/>
          </p:nvPr>
        </p:nvSpPr>
        <p:spPr/>
        <p:txBody>
          <a:bodyPr/>
          <a:lstStyle>
            <a:lvl1pPr>
              <a:defRPr/>
            </a:lvl1pPr>
          </a:lstStyle>
          <a:p>
            <a:pPr>
              <a:defRPr/>
            </a:pPr>
            <a:endParaRPr lang="en-US" dirty="0"/>
          </a:p>
        </p:txBody>
      </p:sp>
      <p:sp>
        <p:nvSpPr>
          <p:cNvPr id="4" name="Slide Number Placeholder 21"/>
          <p:cNvSpPr>
            <a:spLocks noGrp="1"/>
          </p:cNvSpPr>
          <p:nvPr>
            <p:ph type="sldNum" sz="quarter" idx="12"/>
          </p:nvPr>
        </p:nvSpPr>
        <p:spPr/>
        <p:txBody>
          <a:bodyPr/>
          <a:lstStyle>
            <a:lvl1pPr>
              <a:defRPr/>
            </a:lvl1pPr>
          </a:lstStyle>
          <a:p>
            <a:pPr>
              <a:defRPr/>
            </a:pPr>
            <a:fld id="{24F4544B-229A-404E-89BE-8A2F0D172EB6}" type="slidenum">
              <a:rPr lang="en-US"/>
              <a:pPr>
                <a:defRPr/>
              </a:pPr>
              <a:t>‹#›</a:t>
            </a:fld>
            <a:endParaRPr lang="en-US" dirty="0"/>
          </a:p>
        </p:txBody>
      </p:sp>
    </p:spTree>
    <p:extLst>
      <p:ext uri="{BB962C8B-B14F-4D97-AF65-F5344CB8AC3E}">
        <p14:creationId xmlns:p14="http://schemas.microsoft.com/office/powerpoint/2010/main" val="3422863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23"/>
          <p:cNvSpPr>
            <a:spLocks noGrp="1"/>
          </p:cNvSpPr>
          <p:nvPr>
            <p:ph type="dt" sz="half" idx="10"/>
          </p:nvPr>
        </p:nvSpPr>
        <p:spPr/>
        <p:txBody>
          <a:bodyPr/>
          <a:lstStyle>
            <a:lvl1pPr>
              <a:defRPr/>
            </a:lvl1pPr>
          </a:lstStyle>
          <a:p>
            <a:pPr>
              <a:defRPr/>
            </a:pPr>
            <a:endParaRPr lang="en-US" dirty="0"/>
          </a:p>
        </p:txBody>
      </p:sp>
      <p:sp>
        <p:nvSpPr>
          <p:cNvPr id="6" name="Footer Placeholder 9"/>
          <p:cNvSpPr>
            <a:spLocks noGrp="1"/>
          </p:cNvSpPr>
          <p:nvPr>
            <p:ph type="ftr" sz="quarter" idx="11"/>
          </p:nvPr>
        </p:nvSpPr>
        <p:spPr/>
        <p:txBody>
          <a:bodyPr/>
          <a:lstStyle>
            <a:lvl1pPr>
              <a:defRPr/>
            </a:lvl1pPr>
          </a:lstStyle>
          <a:p>
            <a:pPr>
              <a:defRPr/>
            </a:pPr>
            <a:endParaRPr lang="en-US" dirty="0"/>
          </a:p>
        </p:txBody>
      </p:sp>
      <p:sp>
        <p:nvSpPr>
          <p:cNvPr id="7" name="Slide Number Placeholder 21"/>
          <p:cNvSpPr>
            <a:spLocks noGrp="1"/>
          </p:cNvSpPr>
          <p:nvPr>
            <p:ph type="sldNum" sz="quarter" idx="12"/>
          </p:nvPr>
        </p:nvSpPr>
        <p:spPr/>
        <p:txBody>
          <a:bodyPr/>
          <a:lstStyle>
            <a:lvl1pPr>
              <a:defRPr/>
            </a:lvl1pPr>
          </a:lstStyle>
          <a:p>
            <a:pPr>
              <a:defRPr/>
            </a:pPr>
            <a:fld id="{8A83CC1E-03FC-482E-A851-41A9640DA0A1}" type="slidenum">
              <a:rPr lang="en-US"/>
              <a:pPr>
                <a:defRPr/>
              </a:pPr>
              <a:t>‹#›</a:t>
            </a:fld>
            <a:endParaRPr lang="en-US" dirty="0"/>
          </a:p>
        </p:txBody>
      </p:sp>
    </p:spTree>
    <p:extLst>
      <p:ext uri="{BB962C8B-B14F-4D97-AF65-F5344CB8AC3E}">
        <p14:creationId xmlns:p14="http://schemas.microsoft.com/office/powerpoint/2010/main" val="860236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prstGeom prst="rect">
            <a:avLst/>
          </a:prstGeom>
        </p:spPr>
        <p:txBody>
          <a:bodyPr/>
          <a:lstStyle>
            <a:lvl1pPr algn="l">
              <a:defRPr sz="4900">
                <a:solidFill>
                  <a:schemeClr val="bg1">
                    <a:lumMod val="65000"/>
                  </a:schemeClr>
                </a:solidFill>
                <a:effectLst>
                  <a:outerShdw blurRad="38100" dist="38100" dir="2700000" algn="tl">
                    <a:srgbClr val="000000">
                      <a:alpha val="43137"/>
                    </a:srgbClr>
                  </a:outerShdw>
                </a:effectLst>
                <a:latin typeface="Constantia"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19200"/>
            <a:ext cx="8229600" cy="4906963"/>
          </a:xfrm>
        </p:spPr>
        <p:txBody>
          <a:bodyPr/>
          <a:lstStyle>
            <a:lvl1pPr marL="342900" indent="-342900">
              <a:buFont typeface="Wingdings" pitchFamily="2" charset="2"/>
              <a:buChar char="§"/>
              <a:defRPr>
                <a:solidFill>
                  <a:schemeClr val="bg1">
                    <a:lumMod val="85000"/>
                  </a:schemeClr>
                </a:solidFill>
                <a:latin typeface="Constantia" pitchFamily="18" charset="0"/>
              </a:defRPr>
            </a:lvl1pPr>
            <a:lvl2pPr>
              <a:defRPr>
                <a:solidFill>
                  <a:schemeClr val="bg1">
                    <a:lumMod val="85000"/>
                  </a:schemeClr>
                </a:solidFill>
                <a:latin typeface="Constantia" pitchFamily="18" charset="0"/>
              </a:defRPr>
            </a:lvl2pPr>
            <a:lvl3pPr>
              <a:defRPr>
                <a:solidFill>
                  <a:schemeClr val="bg1">
                    <a:lumMod val="85000"/>
                  </a:schemeClr>
                </a:solidFill>
                <a:latin typeface="Constantia" pitchFamily="18" charset="0"/>
              </a:defRPr>
            </a:lvl3pPr>
            <a:lvl4pPr>
              <a:defRPr>
                <a:solidFill>
                  <a:schemeClr val="bg1">
                    <a:lumMod val="85000"/>
                  </a:schemeClr>
                </a:solidFill>
                <a:latin typeface="Constantia" pitchFamily="18" charset="0"/>
              </a:defRPr>
            </a:lvl4pPr>
            <a:lvl5pPr>
              <a:defRPr>
                <a:solidFill>
                  <a:schemeClr val="bg1">
                    <a:lumMod val="85000"/>
                  </a:schemeClr>
                </a:solidFill>
                <a:latin typeface="Constanti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0" y="6492875"/>
            <a:ext cx="2895600" cy="365125"/>
          </a:xfr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3429000" y="6492875"/>
            <a:ext cx="2133600" cy="365125"/>
          </a:xfrm>
        </p:spPr>
        <p:txBody>
          <a:bodyPr/>
          <a:lstStyle>
            <a:lvl1pPr algn="ctr">
              <a:defRPr>
                <a:solidFill>
                  <a:schemeClr val="bg1">
                    <a:lumMod val="50000"/>
                  </a:schemeClr>
                </a:solidFill>
                <a:latin typeface="Constantia" pitchFamily="18" charset="0"/>
              </a:defRPr>
            </a:lvl1pPr>
          </a:lstStyle>
          <a:p>
            <a:pPr>
              <a:defRPr/>
            </a:pPr>
            <a:r>
              <a:rPr lang="en-US" dirty="0" smtClean="0"/>
              <a:t>-Slide </a:t>
            </a:r>
            <a:fld id="{F9EA8C43-95CD-4BA4-91E2-EAD2AB993754}" type="slidenum">
              <a:rPr lang="en-US" smtClean="0"/>
              <a:pPr>
                <a:defRPr/>
              </a:pPr>
              <a:t>‹#›</a:t>
            </a:fld>
            <a:r>
              <a:rPr lang="en-US" dirty="0" smtClean="0"/>
              <a:t>-</a:t>
            </a:r>
            <a:endParaRPr lang="en-US" dirty="0"/>
          </a:p>
        </p:txBody>
      </p:sp>
      <p:sp>
        <p:nvSpPr>
          <p:cNvPr id="11" name="Rectangle 10"/>
          <p:cNvSpPr/>
          <p:nvPr/>
        </p:nvSpPr>
        <p:spPr>
          <a:xfrm>
            <a:off x="152400" y="581891"/>
            <a:ext cx="241825" cy="241825"/>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2" name="Rectangle 11"/>
          <p:cNvSpPr/>
          <p:nvPr/>
        </p:nvSpPr>
        <p:spPr>
          <a:xfrm>
            <a:off x="243084" y="672575"/>
            <a:ext cx="241825" cy="2418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92D050"/>
              </a:solidFill>
            </a:endParaRPr>
          </a:p>
        </p:txBody>
      </p:sp>
      <p:pic>
        <p:nvPicPr>
          <p:cNvPr id="13" name="Picture 12"/>
          <p:cNvPicPr>
            <a:picLocks noChangeAspect="1"/>
          </p:cNvPicPr>
          <p:nvPr userDrawn="1"/>
        </p:nvPicPr>
        <p:blipFill>
          <a:blip r:embed="rId2"/>
          <a:stretch>
            <a:fillRect/>
          </a:stretch>
        </p:blipFill>
        <p:spPr>
          <a:xfrm>
            <a:off x="8305800" y="6373009"/>
            <a:ext cx="685800" cy="408791"/>
          </a:xfrm>
          <a:prstGeom prst="rect">
            <a:avLst/>
          </a:prstGeom>
          <a:effectLst>
            <a:outerShdw blurRad="50800" dist="38100" dir="2700000" algn="tl" rotWithShape="0">
              <a:prstClr val="black">
                <a:alpha val="40000"/>
              </a:prstClr>
            </a:outerShdw>
          </a:effectLst>
        </p:spPr>
      </p:pic>
      <p:cxnSp>
        <p:nvCxnSpPr>
          <p:cNvPr id="14" name="Straight Connector 13"/>
          <p:cNvCxnSpPr/>
          <p:nvPr userDrawn="1"/>
        </p:nvCxnSpPr>
        <p:spPr>
          <a:xfrm>
            <a:off x="0" y="990600"/>
            <a:ext cx="9144000" cy="0"/>
          </a:xfrm>
          <a:prstGeom prst="line">
            <a:avLst/>
          </a:prstGeom>
          <a:ln w="19050" cap="rnd" cmpd="sng" algn="ctr">
            <a:solidFill>
              <a:schemeClr val="bg1">
                <a:lumMod val="75000"/>
              </a:schemeClr>
            </a:solidFill>
            <a:prstDash val="sysDot"/>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23"/>
          <p:cNvSpPr>
            <a:spLocks noGrp="1"/>
          </p:cNvSpPr>
          <p:nvPr>
            <p:ph type="dt" sz="half" idx="10"/>
          </p:nvPr>
        </p:nvSpPr>
        <p:spPr/>
        <p:txBody>
          <a:bodyPr/>
          <a:lstStyle>
            <a:lvl1pPr>
              <a:defRPr/>
            </a:lvl1pPr>
          </a:lstStyle>
          <a:p>
            <a:pPr>
              <a:defRPr/>
            </a:pPr>
            <a:endParaRPr lang="en-US" dirty="0"/>
          </a:p>
        </p:txBody>
      </p:sp>
      <p:sp>
        <p:nvSpPr>
          <p:cNvPr id="6" name="Footer Placeholder 9"/>
          <p:cNvSpPr>
            <a:spLocks noGrp="1"/>
          </p:cNvSpPr>
          <p:nvPr>
            <p:ph type="ftr" sz="quarter" idx="11"/>
          </p:nvPr>
        </p:nvSpPr>
        <p:spPr/>
        <p:txBody>
          <a:bodyPr/>
          <a:lstStyle>
            <a:lvl1pPr>
              <a:defRPr/>
            </a:lvl1pPr>
          </a:lstStyle>
          <a:p>
            <a:pPr>
              <a:defRPr/>
            </a:pPr>
            <a:endParaRPr lang="en-US" dirty="0"/>
          </a:p>
        </p:txBody>
      </p:sp>
      <p:sp>
        <p:nvSpPr>
          <p:cNvPr id="7" name="Slide Number Placeholder 21"/>
          <p:cNvSpPr>
            <a:spLocks noGrp="1"/>
          </p:cNvSpPr>
          <p:nvPr>
            <p:ph type="sldNum" sz="quarter" idx="12"/>
          </p:nvPr>
        </p:nvSpPr>
        <p:spPr/>
        <p:txBody>
          <a:bodyPr/>
          <a:lstStyle>
            <a:lvl1pPr>
              <a:defRPr/>
            </a:lvl1pPr>
          </a:lstStyle>
          <a:p>
            <a:pPr>
              <a:defRPr/>
            </a:pPr>
            <a:fld id="{9D5B2671-F27C-492F-B179-B4892299377F}" type="slidenum">
              <a:rPr lang="en-US"/>
              <a:pPr>
                <a:defRPr/>
              </a:pPr>
              <a:t>‹#›</a:t>
            </a:fld>
            <a:endParaRPr lang="en-US" dirty="0"/>
          </a:p>
        </p:txBody>
      </p:sp>
    </p:spTree>
    <p:extLst>
      <p:ext uri="{BB962C8B-B14F-4D97-AF65-F5344CB8AC3E}">
        <p14:creationId xmlns:p14="http://schemas.microsoft.com/office/powerpoint/2010/main" val="1164183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dirty="0"/>
          </a:p>
        </p:txBody>
      </p:sp>
      <p:sp>
        <p:nvSpPr>
          <p:cNvPr id="6" name="Slide Number Placeholder 21"/>
          <p:cNvSpPr>
            <a:spLocks noGrp="1"/>
          </p:cNvSpPr>
          <p:nvPr>
            <p:ph type="sldNum" sz="quarter" idx="12"/>
          </p:nvPr>
        </p:nvSpPr>
        <p:spPr/>
        <p:txBody>
          <a:bodyPr/>
          <a:lstStyle>
            <a:lvl1pPr>
              <a:defRPr/>
            </a:lvl1pPr>
          </a:lstStyle>
          <a:p>
            <a:pPr>
              <a:defRPr/>
            </a:pPr>
            <a:fld id="{795754CC-EBEA-4C39-9CD9-6DB26EC42860}" type="slidenum">
              <a:rPr lang="en-US"/>
              <a:pPr>
                <a:defRPr/>
              </a:pPr>
              <a:t>‹#›</a:t>
            </a:fld>
            <a:endParaRPr lang="en-US" dirty="0"/>
          </a:p>
        </p:txBody>
      </p:sp>
    </p:spTree>
    <p:extLst>
      <p:ext uri="{BB962C8B-B14F-4D97-AF65-F5344CB8AC3E}">
        <p14:creationId xmlns:p14="http://schemas.microsoft.com/office/powerpoint/2010/main" val="3797632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dirty="0"/>
          </a:p>
        </p:txBody>
      </p:sp>
      <p:sp>
        <p:nvSpPr>
          <p:cNvPr id="6" name="Slide Number Placeholder 21"/>
          <p:cNvSpPr>
            <a:spLocks noGrp="1"/>
          </p:cNvSpPr>
          <p:nvPr>
            <p:ph type="sldNum" sz="quarter" idx="12"/>
          </p:nvPr>
        </p:nvSpPr>
        <p:spPr/>
        <p:txBody>
          <a:bodyPr/>
          <a:lstStyle>
            <a:lvl1pPr>
              <a:defRPr/>
            </a:lvl1pPr>
          </a:lstStyle>
          <a:p>
            <a:pPr>
              <a:defRPr/>
            </a:pPr>
            <a:fld id="{E7D1F281-7B97-4A7F-A427-A666B152A3CD}" type="slidenum">
              <a:rPr lang="en-US"/>
              <a:pPr>
                <a:defRPr/>
              </a:pPr>
              <a:t>‹#›</a:t>
            </a:fld>
            <a:endParaRPr lang="en-US" dirty="0"/>
          </a:p>
        </p:txBody>
      </p:sp>
    </p:spTree>
    <p:extLst>
      <p:ext uri="{BB962C8B-B14F-4D97-AF65-F5344CB8AC3E}">
        <p14:creationId xmlns:p14="http://schemas.microsoft.com/office/powerpoint/2010/main" val="2061811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Title 1"/>
          <p:cNvSpPr>
            <a:spLocks noGrp="1"/>
          </p:cNvSpPr>
          <p:nvPr>
            <p:ph type="title"/>
          </p:nvPr>
        </p:nvSpPr>
        <p:spPr>
          <a:xfrm>
            <a:off x="-32" y="228600"/>
            <a:ext cx="8015287" cy="914400"/>
          </a:xfr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z="1200" b="0">
                <a:solidFill>
                  <a:srgbClr val="C00000"/>
                </a:solidFill>
              </a:defRPr>
            </a:lvl1pPr>
          </a:lstStyle>
          <a:p>
            <a:pPr>
              <a:defRPr/>
            </a:pPr>
            <a:endParaRPr lang="en-US" dirty="0"/>
          </a:p>
        </p:txBody>
      </p:sp>
      <p:sp>
        <p:nvSpPr>
          <p:cNvPr id="4" name="Slide Number Placeholder 3"/>
          <p:cNvSpPr>
            <a:spLocks noGrp="1"/>
          </p:cNvSpPr>
          <p:nvPr>
            <p:ph type="sldNum" sz="quarter" idx="11"/>
          </p:nvPr>
        </p:nvSpPr>
        <p:spPr/>
        <p:txBody>
          <a:bodyPr/>
          <a:lstStyle>
            <a:lvl1pPr>
              <a:defRPr sz="1200"/>
            </a:lvl1pPr>
          </a:lstStyle>
          <a:p>
            <a:pPr>
              <a:defRPr/>
            </a:pPr>
            <a:fld id="{F46303A7-7B09-49E1-AA8D-8D4F89ED3C54}" type="slidenum">
              <a:rPr lang="en-US"/>
              <a:pPr>
                <a:defRPr/>
              </a:pPr>
              <a:t>‹#›</a:t>
            </a:fld>
            <a:endParaRPr lang="en-US" dirty="0"/>
          </a:p>
        </p:txBody>
      </p:sp>
    </p:spTree>
    <p:extLst>
      <p:ext uri="{BB962C8B-B14F-4D97-AF65-F5344CB8AC3E}">
        <p14:creationId xmlns:p14="http://schemas.microsoft.com/office/powerpoint/2010/main" val="3596901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5" name="Title 1"/>
          <p:cNvSpPr>
            <a:spLocks noGrp="1"/>
          </p:cNvSpPr>
          <p:nvPr>
            <p:ph type="title"/>
          </p:nvPr>
        </p:nvSpPr>
        <p:spPr>
          <a:xfrm>
            <a:off x="-32" y="228600"/>
            <a:ext cx="8015287" cy="914400"/>
          </a:xfr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z="1200" b="0">
                <a:solidFill>
                  <a:srgbClr val="C00000"/>
                </a:solidFill>
              </a:defRPr>
            </a:lvl1pPr>
          </a:lstStyle>
          <a:p>
            <a:pPr>
              <a:defRPr/>
            </a:pPr>
            <a:endParaRPr lang="en-US" dirty="0"/>
          </a:p>
        </p:txBody>
      </p:sp>
      <p:sp>
        <p:nvSpPr>
          <p:cNvPr id="4" name="Slide Number Placeholder 3"/>
          <p:cNvSpPr>
            <a:spLocks noGrp="1"/>
          </p:cNvSpPr>
          <p:nvPr>
            <p:ph type="sldNum" sz="quarter" idx="11"/>
          </p:nvPr>
        </p:nvSpPr>
        <p:spPr/>
        <p:txBody>
          <a:bodyPr/>
          <a:lstStyle>
            <a:lvl1pPr>
              <a:defRPr sz="1200"/>
            </a:lvl1pPr>
          </a:lstStyle>
          <a:p>
            <a:pPr>
              <a:defRPr/>
            </a:pPr>
            <a:fld id="{F3A4C00B-55DA-44C8-9E3F-7EB877F8EF33}" type="slidenum">
              <a:rPr lang="en-US"/>
              <a:pPr>
                <a:defRPr/>
              </a:pPr>
              <a:t>‹#›</a:t>
            </a:fld>
            <a:endParaRPr lang="en-US" dirty="0"/>
          </a:p>
        </p:txBody>
      </p:sp>
    </p:spTree>
    <p:extLst>
      <p:ext uri="{BB962C8B-B14F-4D97-AF65-F5344CB8AC3E}">
        <p14:creationId xmlns:p14="http://schemas.microsoft.com/office/powerpoint/2010/main" val="3156957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5" name="Title 1"/>
          <p:cNvSpPr>
            <a:spLocks noGrp="1"/>
          </p:cNvSpPr>
          <p:nvPr>
            <p:ph type="title"/>
          </p:nvPr>
        </p:nvSpPr>
        <p:spPr>
          <a:xfrm>
            <a:off x="-32" y="228600"/>
            <a:ext cx="8015287" cy="914400"/>
          </a:xfr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z="1200" b="0">
                <a:solidFill>
                  <a:srgbClr val="C00000"/>
                </a:solidFill>
              </a:defRPr>
            </a:lvl1pPr>
          </a:lstStyle>
          <a:p>
            <a:pPr>
              <a:defRPr/>
            </a:pPr>
            <a:endParaRPr lang="en-US" dirty="0"/>
          </a:p>
        </p:txBody>
      </p:sp>
      <p:sp>
        <p:nvSpPr>
          <p:cNvPr id="4" name="Slide Number Placeholder 3"/>
          <p:cNvSpPr>
            <a:spLocks noGrp="1"/>
          </p:cNvSpPr>
          <p:nvPr>
            <p:ph type="sldNum" sz="quarter" idx="11"/>
          </p:nvPr>
        </p:nvSpPr>
        <p:spPr/>
        <p:txBody>
          <a:bodyPr/>
          <a:lstStyle>
            <a:lvl1pPr>
              <a:defRPr sz="1200"/>
            </a:lvl1pPr>
          </a:lstStyle>
          <a:p>
            <a:pPr>
              <a:defRPr/>
            </a:pPr>
            <a:fld id="{D149438A-0DE0-4790-B5FF-1EBA7980385C}" type="slidenum">
              <a:rPr lang="en-US"/>
              <a:pPr>
                <a:defRPr/>
              </a:pPr>
              <a:t>‹#›</a:t>
            </a:fld>
            <a:endParaRPr lang="en-US" dirty="0"/>
          </a:p>
        </p:txBody>
      </p:sp>
    </p:spTree>
    <p:extLst>
      <p:ext uri="{BB962C8B-B14F-4D97-AF65-F5344CB8AC3E}">
        <p14:creationId xmlns:p14="http://schemas.microsoft.com/office/powerpoint/2010/main" val="450576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5" name="Title 1"/>
          <p:cNvSpPr>
            <a:spLocks noGrp="1"/>
          </p:cNvSpPr>
          <p:nvPr>
            <p:ph type="title"/>
          </p:nvPr>
        </p:nvSpPr>
        <p:spPr>
          <a:xfrm>
            <a:off x="-32" y="228600"/>
            <a:ext cx="8015287" cy="914400"/>
          </a:xfr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z="1200" b="0">
                <a:solidFill>
                  <a:srgbClr val="C00000"/>
                </a:solidFill>
              </a:defRPr>
            </a:lvl1pPr>
          </a:lstStyle>
          <a:p>
            <a:pPr>
              <a:defRPr/>
            </a:pPr>
            <a:endParaRPr lang="en-US" dirty="0"/>
          </a:p>
        </p:txBody>
      </p:sp>
      <p:sp>
        <p:nvSpPr>
          <p:cNvPr id="4" name="Slide Number Placeholder 3"/>
          <p:cNvSpPr>
            <a:spLocks noGrp="1"/>
          </p:cNvSpPr>
          <p:nvPr>
            <p:ph type="sldNum" sz="quarter" idx="11"/>
          </p:nvPr>
        </p:nvSpPr>
        <p:spPr/>
        <p:txBody>
          <a:bodyPr/>
          <a:lstStyle>
            <a:lvl1pPr>
              <a:defRPr sz="1200"/>
            </a:lvl1pPr>
          </a:lstStyle>
          <a:p>
            <a:pPr>
              <a:defRPr/>
            </a:pPr>
            <a:fld id="{7197261D-D51B-4877-91D1-8DA7FF23C115}" type="slidenum">
              <a:rPr lang="en-US"/>
              <a:pPr>
                <a:defRPr/>
              </a:pPr>
              <a:t>‹#›</a:t>
            </a:fld>
            <a:endParaRPr lang="en-US" dirty="0"/>
          </a:p>
        </p:txBody>
      </p:sp>
    </p:spTree>
    <p:extLst>
      <p:ext uri="{BB962C8B-B14F-4D97-AF65-F5344CB8AC3E}">
        <p14:creationId xmlns:p14="http://schemas.microsoft.com/office/powerpoint/2010/main" val="188704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5" name="Title 1"/>
          <p:cNvSpPr>
            <a:spLocks noGrp="1"/>
          </p:cNvSpPr>
          <p:nvPr>
            <p:ph type="title"/>
          </p:nvPr>
        </p:nvSpPr>
        <p:spPr>
          <a:xfrm>
            <a:off x="-32" y="228600"/>
            <a:ext cx="8015287" cy="914400"/>
          </a:xfr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z="1200" b="0">
                <a:solidFill>
                  <a:srgbClr val="C00000"/>
                </a:solidFill>
              </a:defRPr>
            </a:lvl1pPr>
          </a:lstStyle>
          <a:p>
            <a:pPr>
              <a:defRPr/>
            </a:pPr>
            <a:endParaRPr lang="en-US" dirty="0"/>
          </a:p>
        </p:txBody>
      </p:sp>
      <p:sp>
        <p:nvSpPr>
          <p:cNvPr id="4" name="Slide Number Placeholder 3"/>
          <p:cNvSpPr>
            <a:spLocks noGrp="1"/>
          </p:cNvSpPr>
          <p:nvPr>
            <p:ph type="sldNum" sz="quarter" idx="11"/>
          </p:nvPr>
        </p:nvSpPr>
        <p:spPr/>
        <p:txBody>
          <a:bodyPr/>
          <a:lstStyle>
            <a:lvl1pPr>
              <a:defRPr sz="1200"/>
            </a:lvl1pPr>
          </a:lstStyle>
          <a:p>
            <a:pPr>
              <a:defRPr/>
            </a:pPr>
            <a:fld id="{B5FA0373-1998-4C0F-99DF-9C142E498B75}" type="slidenum">
              <a:rPr lang="en-US"/>
              <a:pPr>
                <a:defRPr/>
              </a:pPr>
              <a:t>‹#›</a:t>
            </a:fld>
            <a:endParaRPr lang="en-US" dirty="0"/>
          </a:p>
        </p:txBody>
      </p:sp>
    </p:spTree>
    <p:extLst>
      <p:ext uri="{BB962C8B-B14F-4D97-AF65-F5344CB8AC3E}">
        <p14:creationId xmlns:p14="http://schemas.microsoft.com/office/powerpoint/2010/main" val="521272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6_Blank">
    <p:spTree>
      <p:nvGrpSpPr>
        <p:cNvPr id="1" name=""/>
        <p:cNvGrpSpPr/>
        <p:nvPr/>
      </p:nvGrpSpPr>
      <p:grpSpPr>
        <a:xfrm>
          <a:off x="0" y="0"/>
          <a:ext cx="0" cy="0"/>
          <a:chOff x="0" y="0"/>
          <a:chExt cx="0" cy="0"/>
        </a:xfrm>
      </p:grpSpPr>
      <p:sp>
        <p:nvSpPr>
          <p:cNvPr id="5" name="Title 1"/>
          <p:cNvSpPr>
            <a:spLocks noGrp="1"/>
          </p:cNvSpPr>
          <p:nvPr>
            <p:ph type="title"/>
          </p:nvPr>
        </p:nvSpPr>
        <p:spPr>
          <a:xfrm>
            <a:off x="-32" y="228600"/>
            <a:ext cx="8015287" cy="914400"/>
          </a:xfrm>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sz="1200" b="0">
                <a:solidFill>
                  <a:srgbClr val="C00000"/>
                </a:solidFill>
              </a:defRPr>
            </a:lvl1pPr>
          </a:lstStyle>
          <a:p>
            <a:pPr>
              <a:defRPr/>
            </a:pPr>
            <a:endParaRPr lang="en-US" dirty="0"/>
          </a:p>
        </p:txBody>
      </p:sp>
      <p:sp>
        <p:nvSpPr>
          <p:cNvPr id="4" name="Slide Number Placeholder 3"/>
          <p:cNvSpPr>
            <a:spLocks noGrp="1"/>
          </p:cNvSpPr>
          <p:nvPr>
            <p:ph type="sldNum" sz="quarter" idx="11"/>
          </p:nvPr>
        </p:nvSpPr>
        <p:spPr/>
        <p:txBody>
          <a:bodyPr/>
          <a:lstStyle>
            <a:lvl1pPr>
              <a:defRPr sz="1200"/>
            </a:lvl1pPr>
          </a:lstStyle>
          <a:p>
            <a:pPr>
              <a:defRPr/>
            </a:pPr>
            <a:fld id="{A386B4AD-727E-4B33-BD24-F6F7D5523907}" type="slidenum">
              <a:rPr lang="en-US"/>
              <a:pPr>
                <a:defRPr/>
              </a:pPr>
              <a:t>‹#›</a:t>
            </a:fld>
            <a:endParaRPr lang="en-US" dirty="0"/>
          </a:p>
        </p:txBody>
      </p:sp>
    </p:spTree>
    <p:extLst>
      <p:ext uri="{BB962C8B-B14F-4D97-AF65-F5344CB8AC3E}">
        <p14:creationId xmlns:p14="http://schemas.microsoft.com/office/powerpoint/2010/main" val="1965554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CC7E3-D2F1-4546-9312-B1540B2AAC4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2D830BA-704F-4ABF-B839-12E95F55A7AA}"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CC7E3-D2F1-4546-9312-B1540B2AAC49}"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CC7E3-D2F1-4546-9312-B1540B2AAC49}"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CC7E3-D2F1-4546-9312-B1540B2AAC49}"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5CC7E3-D2F1-4546-9312-B1540B2AAC49}"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5CC7E3-D2F1-4546-9312-B1540B2AAC49}"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5CC7E3-D2F1-4546-9312-B1540B2AAC49}"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CC7E3-D2F1-4546-9312-B1540B2AAC49}"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5CC7E3-D2F1-4546-9312-B1540B2AAC49}"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CC7E3-D2F1-4546-9312-B1540B2AAC49}"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5CC7E3-D2F1-4546-9312-B1540B2AAC4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7240D87-21E7-4224-803D-54841300D08D}"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EFE409E-1151-468A-AB82-133419933216}" type="datetime1">
              <a:rPr lang="en-US" smtClean="0">
                <a:solidFill>
                  <a:prstClr val="black">
                    <a:tint val="75000"/>
                  </a:prstClr>
                </a:solidFill>
              </a:rPr>
              <a:pPr>
                <a:defRPr/>
              </a:pPr>
              <a:t>2/7/2014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CC12180-A8D3-4CDE-8F5B-71B82884EF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9770734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a:prstGeom prst="rect">
            <a:avLst/>
          </a:prstGeom>
        </p:spPr>
        <p:txBody>
          <a:bodyPr/>
          <a:lstStyle>
            <a:lvl1pPr algn="l">
              <a:defRPr sz="4900">
                <a:solidFill>
                  <a:srgbClr val="92D050"/>
                </a:solidFill>
                <a:effectLst>
                  <a:outerShdw blurRad="38100" dist="38100" dir="2700000" algn="tl">
                    <a:srgbClr val="000000">
                      <a:alpha val="43137"/>
                    </a:srgbClr>
                  </a:outerShdw>
                </a:effectLst>
                <a:latin typeface="Constantia" pitchFamily="18"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19200"/>
            <a:ext cx="8229600" cy="4906963"/>
          </a:xfrm>
        </p:spPr>
        <p:txBody>
          <a:bodyPr/>
          <a:lstStyle>
            <a:lvl1pPr marL="342900" indent="-342900">
              <a:buFont typeface="Wingdings" pitchFamily="2" charset="2"/>
              <a:buChar char="§"/>
              <a:defRPr>
                <a:solidFill>
                  <a:schemeClr val="bg1">
                    <a:lumMod val="85000"/>
                  </a:schemeClr>
                </a:solidFill>
                <a:latin typeface="Constantia" pitchFamily="18" charset="0"/>
              </a:defRPr>
            </a:lvl1pPr>
            <a:lvl2pPr>
              <a:defRPr>
                <a:solidFill>
                  <a:schemeClr val="bg1">
                    <a:lumMod val="85000"/>
                  </a:schemeClr>
                </a:solidFill>
                <a:latin typeface="Constantia" pitchFamily="18" charset="0"/>
              </a:defRPr>
            </a:lvl2pPr>
            <a:lvl3pPr>
              <a:defRPr>
                <a:solidFill>
                  <a:schemeClr val="bg1">
                    <a:lumMod val="85000"/>
                  </a:schemeClr>
                </a:solidFill>
                <a:latin typeface="Constantia" pitchFamily="18" charset="0"/>
              </a:defRPr>
            </a:lvl3pPr>
            <a:lvl4pPr>
              <a:defRPr>
                <a:solidFill>
                  <a:schemeClr val="bg1">
                    <a:lumMod val="85000"/>
                  </a:schemeClr>
                </a:solidFill>
                <a:latin typeface="Constantia" pitchFamily="18" charset="0"/>
              </a:defRPr>
            </a:lvl4pPr>
            <a:lvl5pPr>
              <a:defRPr>
                <a:solidFill>
                  <a:schemeClr val="bg1">
                    <a:lumMod val="85000"/>
                  </a:schemeClr>
                </a:solidFill>
                <a:latin typeface="Constantia"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0" y="6492875"/>
            <a:ext cx="2895600" cy="365125"/>
          </a:xfrm>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a:xfrm>
            <a:off x="3429000" y="6492875"/>
            <a:ext cx="2133600" cy="365125"/>
          </a:xfrm>
        </p:spPr>
        <p:txBody>
          <a:bodyPr/>
          <a:lstStyle>
            <a:lvl1pPr algn="ctr">
              <a:defRPr>
                <a:solidFill>
                  <a:schemeClr val="bg1">
                    <a:lumMod val="50000"/>
                  </a:schemeClr>
                </a:solidFill>
                <a:latin typeface="Constantia" pitchFamily="18" charset="0"/>
              </a:defRPr>
            </a:lvl1pPr>
          </a:lstStyle>
          <a:p>
            <a:pPr>
              <a:defRPr/>
            </a:pPr>
            <a:r>
              <a:rPr lang="en-US" dirty="0" smtClean="0">
                <a:solidFill>
                  <a:prstClr val="white">
                    <a:lumMod val="50000"/>
                  </a:prstClr>
                </a:solidFill>
              </a:rPr>
              <a:t>-Slide </a:t>
            </a:r>
            <a:fld id="{F9EA8C43-95CD-4BA4-91E2-EAD2AB993754}" type="slidenum">
              <a:rPr lang="en-US" smtClean="0">
                <a:solidFill>
                  <a:prstClr val="white">
                    <a:lumMod val="50000"/>
                  </a:prstClr>
                </a:solidFill>
              </a:rPr>
              <a:pPr>
                <a:defRPr/>
              </a:pPr>
              <a:t>‹#›</a:t>
            </a:fld>
            <a:r>
              <a:rPr lang="en-US" dirty="0" smtClean="0">
                <a:solidFill>
                  <a:prstClr val="white">
                    <a:lumMod val="50000"/>
                  </a:prstClr>
                </a:solidFill>
              </a:rPr>
              <a:t>-</a:t>
            </a:r>
            <a:endParaRPr lang="en-US" dirty="0">
              <a:solidFill>
                <a:prstClr val="white">
                  <a:lumMod val="50000"/>
                </a:prstClr>
              </a:solidFill>
            </a:endParaRPr>
          </a:p>
        </p:txBody>
      </p:sp>
      <p:sp>
        <p:nvSpPr>
          <p:cNvPr id="11" name="Rectangle 10"/>
          <p:cNvSpPr/>
          <p:nvPr/>
        </p:nvSpPr>
        <p:spPr>
          <a:xfrm>
            <a:off x="152400" y="581891"/>
            <a:ext cx="241825" cy="24182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lumMod val="85000"/>
                </a:prstClr>
              </a:solidFill>
            </a:endParaRPr>
          </a:p>
        </p:txBody>
      </p:sp>
      <p:sp>
        <p:nvSpPr>
          <p:cNvPr id="12" name="Rectangle 11"/>
          <p:cNvSpPr/>
          <p:nvPr/>
        </p:nvSpPr>
        <p:spPr>
          <a:xfrm>
            <a:off x="243084" y="672575"/>
            <a:ext cx="241825" cy="2418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92D050"/>
              </a:solidFill>
            </a:endParaRPr>
          </a:p>
        </p:txBody>
      </p:sp>
      <p:pic>
        <p:nvPicPr>
          <p:cNvPr id="13" name="Picture 12"/>
          <p:cNvPicPr>
            <a:picLocks noChangeAspect="1"/>
          </p:cNvPicPr>
          <p:nvPr userDrawn="1"/>
        </p:nvPicPr>
        <p:blipFill>
          <a:blip r:embed="rId2"/>
          <a:stretch>
            <a:fillRect/>
          </a:stretch>
        </p:blipFill>
        <p:spPr>
          <a:xfrm>
            <a:off x="8153400" y="6248400"/>
            <a:ext cx="838200" cy="499633"/>
          </a:xfrm>
          <a:prstGeom prst="rect">
            <a:avLst/>
          </a:prstGeom>
          <a:effectLst>
            <a:outerShdw blurRad="50800" dist="38100" dir="2700000" algn="tl" rotWithShape="0">
              <a:prstClr val="black">
                <a:alpha val="40000"/>
              </a:prstClr>
            </a:outerShdw>
          </a:effectLst>
        </p:spPr>
      </p:pic>
      <p:cxnSp>
        <p:nvCxnSpPr>
          <p:cNvPr id="14" name="Straight Connector 13"/>
          <p:cNvCxnSpPr/>
          <p:nvPr userDrawn="1"/>
        </p:nvCxnSpPr>
        <p:spPr>
          <a:xfrm>
            <a:off x="0" y="990600"/>
            <a:ext cx="9144000" cy="0"/>
          </a:xfrm>
          <a:prstGeom prst="line">
            <a:avLst/>
          </a:prstGeom>
          <a:ln w="19050" cap="rnd" cmpd="sng" algn="ctr">
            <a:solidFill>
              <a:schemeClr val="bg1">
                <a:lumMod val="75000"/>
              </a:schemeClr>
            </a:solidFill>
            <a:prstDash val="sysDot"/>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70913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FD036C3-C457-43C4-A252-95EAE0B4254B}" type="datetime1">
              <a:rPr lang="en-US" smtClean="0">
                <a:solidFill>
                  <a:prstClr val="black">
                    <a:tint val="75000"/>
                  </a:prstClr>
                </a:solidFill>
              </a:rPr>
              <a:pPr>
                <a:defRPr/>
              </a:pPr>
              <a:t>2/7/2014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2D830BA-704F-4ABF-B839-12E95F55A7A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524260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599BDF4-9022-4559-9AD7-4416B9F11E1A}" type="datetime1">
              <a:rPr lang="en-US" smtClean="0">
                <a:solidFill>
                  <a:prstClr val="black">
                    <a:tint val="75000"/>
                  </a:prstClr>
                </a:solidFill>
              </a:rPr>
              <a:pPr>
                <a:defRPr/>
              </a:pPr>
              <a:t>2/7/2014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7240D87-21E7-4224-803D-54841300D08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94831767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4D26B39-3B77-4BF9-9274-86ADE4DE6E48}" type="datetime1">
              <a:rPr lang="en-US" smtClean="0">
                <a:solidFill>
                  <a:prstClr val="black">
                    <a:tint val="75000"/>
                  </a:prstClr>
                </a:solidFill>
              </a:rPr>
              <a:pPr>
                <a:defRPr/>
              </a:pPr>
              <a:t>2/7/2014</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6FA081C-A6E9-4DBA-AD71-7E1232C454A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378960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6FBCB7F-2B89-4EBB-AC39-AAA7E865672F}" type="datetime1">
              <a:rPr lang="en-US" smtClean="0">
                <a:solidFill>
                  <a:prstClr val="black">
                    <a:tint val="75000"/>
                  </a:prstClr>
                </a:solidFill>
              </a:rPr>
              <a:pPr>
                <a:defRPr/>
              </a:pPr>
              <a:t>2/7/2014</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8E0398E8-4367-4CF1-B1BC-296D8CD55FF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062791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A57FFC-6EDD-48B4-9C8D-8EA3E611FA80}" type="datetime1">
              <a:rPr lang="en-US" smtClean="0">
                <a:solidFill>
                  <a:prstClr val="black">
                    <a:tint val="75000"/>
                  </a:prstClr>
                </a:solidFill>
              </a:rPr>
              <a:pPr>
                <a:defRPr/>
              </a:pPr>
              <a:t>2/7/2014</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F20384D2-03DB-4301-9783-5F85E361BB6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459319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D000135-01D5-441C-B2D3-F5A65F572521}" type="datetime1">
              <a:rPr lang="en-US" smtClean="0">
                <a:solidFill>
                  <a:prstClr val="black">
                    <a:tint val="75000"/>
                  </a:prstClr>
                </a:solidFill>
              </a:rPr>
              <a:pPr>
                <a:defRPr/>
              </a:pPr>
              <a:t>2/7/2014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8445763-8B29-41A6-9C7C-51DF1AD5A72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968483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8D416A-2D97-4DBB-A115-9B9D93D67F56}" type="datetime1">
              <a:rPr lang="en-US" smtClean="0">
                <a:solidFill>
                  <a:prstClr val="black">
                    <a:tint val="75000"/>
                  </a:prstClr>
                </a:solidFill>
              </a:rPr>
              <a:pPr>
                <a:defRPr/>
              </a:pPr>
              <a:t>2/7/2014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0360D674-9FD8-4ADD-BB0A-8EF668C58BD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626784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075DD87-A7C1-49F8-97A9-2B1977874B41}" type="datetime1">
              <a:rPr lang="en-US" smtClean="0">
                <a:solidFill>
                  <a:prstClr val="black">
                    <a:tint val="75000"/>
                  </a:prstClr>
                </a:solidFill>
              </a:rPr>
              <a:pPr>
                <a:defRPr/>
              </a:pPr>
              <a:t>2/7/2014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38BB1A1-BFAB-45B4-8F89-E360AC14A8C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8405328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06FA081C-A6E9-4DBA-AD71-7E1232C454A3}"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0A3C680-7848-402C-BAB9-C0DC1C674A06}" type="datetime1">
              <a:rPr lang="en-US" smtClean="0">
                <a:solidFill>
                  <a:prstClr val="black">
                    <a:tint val="75000"/>
                  </a:prstClr>
                </a:solidFill>
              </a:rPr>
              <a:pPr>
                <a:defRPr/>
              </a:pPr>
              <a:t>2/7/2014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38D5D5F-EDC5-4D66-A961-8EC3A3FC139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0418389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E0398E8-4367-4CF1-B1BC-296D8CD55FF1}"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F20384D2-03DB-4301-9783-5F85E361BB62}"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8445763-8B29-41A6-9C7C-51DF1AD5A723}"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360D674-9FD8-4ADD-BB0A-8EF668C58BDB}" type="slidenum">
              <a:rPr lang="en-US"/>
              <a:pPr>
                <a:defRPr/>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90">
          <a:fgClr>
            <a:schemeClr val="tx1">
              <a:lumMod val="65000"/>
              <a:lumOff val="35000"/>
            </a:schemeClr>
          </a:fgClr>
          <a:bgClr>
            <a:schemeClr val="tx1">
              <a:lumMod val="95000"/>
              <a:lumOff val="5000"/>
            </a:schemeClr>
          </a:bgClr>
        </a:patt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F243886-2299-42E8-931B-53BE2376570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pct90">
          <a:fgClr>
            <a:schemeClr val="tx1">
              <a:lumMod val="65000"/>
              <a:lumOff val="35000"/>
            </a:schemeClr>
          </a:fgClr>
          <a:bgClr>
            <a:schemeClr val="tx1">
              <a:lumMod val="95000"/>
              <a:lumOff val="5000"/>
            </a:schemeClr>
          </a:bgClr>
        </a:pattFill>
        <a:effectLst/>
      </p:bgPr>
    </p:bg>
    <p:spTree>
      <p:nvGrpSpPr>
        <p:cNvPr id="1" name=""/>
        <p:cNvGrpSpPr/>
        <p:nvPr/>
      </p:nvGrpSpPr>
      <p:grpSpPr>
        <a:xfrm>
          <a:off x="0" y="0"/>
          <a:ext cx="0" cy="0"/>
          <a:chOff x="0" y="0"/>
          <a:chExt cx="0" cy="0"/>
        </a:xfrm>
      </p:grpSpPr>
      <p:sp>
        <p:nvSpPr>
          <p:cNvPr id="2050" name="Text Placeholder 8"/>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latinLnBrk="0" hangingPunct="1">
              <a:defRPr kumimoji="0" sz="1200">
                <a:solidFill>
                  <a:srgbClr val="FEFAC9"/>
                </a:solidFill>
              </a:defRPr>
            </a:lvl1pPr>
          </a:lstStyle>
          <a:p>
            <a:pPr>
              <a:defRPr/>
            </a:pPr>
            <a:endParaRPr lang="en-US" dirty="0"/>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eaLnBrk="1" latinLnBrk="0" hangingPunct="1">
              <a:defRPr kumimoji="0" sz="1200">
                <a:solidFill>
                  <a:srgbClr val="FEFAC9"/>
                </a:solidFill>
              </a:defRPr>
            </a:lvl1pPr>
          </a:lstStyle>
          <a:p>
            <a:pPr>
              <a:defRPr/>
            </a:pPr>
            <a:endParaRPr lang="en-US" dirty="0"/>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latinLnBrk="0" hangingPunct="1">
              <a:defRPr kumimoji="0" sz="1600" baseline="0">
                <a:solidFill>
                  <a:srgbClr val="FEFAC9"/>
                </a:solidFill>
              </a:defRPr>
            </a:lvl1pPr>
          </a:lstStyle>
          <a:p>
            <a:pPr>
              <a:defRPr/>
            </a:pPr>
            <a:fld id="{A3EEE1E4-9107-4846-99F8-1C3003E5F946}" type="slidenum">
              <a:rPr lang="en-US"/>
              <a:pPr>
                <a:defRPr/>
              </a:pPr>
              <a:t>‹#›</a:t>
            </a:fld>
            <a:endParaRPr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extLst>
      <p:ext uri="{BB962C8B-B14F-4D97-AF65-F5344CB8AC3E}">
        <p14:creationId xmlns:p14="http://schemas.microsoft.com/office/powerpoint/2010/main" val="300969065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Constantia" pitchFamily="18" charset="0"/>
        </a:defRPr>
      </a:lvl2pPr>
      <a:lvl3pPr algn="l" rtl="0" eaLnBrk="0" fontAlgn="base" hangingPunct="0">
        <a:spcBef>
          <a:spcPct val="0"/>
        </a:spcBef>
        <a:spcAft>
          <a:spcPct val="0"/>
        </a:spcAft>
        <a:defRPr sz="4200">
          <a:solidFill>
            <a:srgbClr val="F9F9F9"/>
          </a:solidFill>
          <a:latin typeface="Constantia" pitchFamily="18" charset="0"/>
        </a:defRPr>
      </a:lvl3pPr>
      <a:lvl4pPr algn="l" rtl="0" eaLnBrk="0" fontAlgn="base" hangingPunct="0">
        <a:spcBef>
          <a:spcPct val="0"/>
        </a:spcBef>
        <a:spcAft>
          <a:spcPct val="0"/>
        </a:spcAft>
        <a:defRPr sz="4200">
          <a:solidFill>
            <a:srgbClr val="F9F9F9"/>
          </a:solidFill>
          <a:latin typeface="Constantia" pitchFamily="18" charset="0"/>
        </a:defRPr>
      </a:lvl4pPr>
      <a:lvl5pPr algn="l" rtl="0" eaLnBrk="0" fontAlgn="base" hangingPunct="0">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5CC7E3-D2F1-4546-9312-B1540B2AAC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pattFill prst="pct90">
          <a:fgClr>
            <a:schemeClr val="tx1">
              <a:lumMod val="65000"/>
              <a:lumOff val="35000"/>
            </a:schemeClr>
          </a:fgClr>
          <a:bgClr>
            <a:schemeClr val="tx1">
              <a:lumMod val="95000"/>
              <a:lumOff val="5000"/>
            </a:schemeClr>
          </a:bgClr>
        </a:patt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2591A6D-E26E-46C5-8543-AD589D6ECDEE}" type="datetime1">
              <a:rPr lang="en-US" smtClean="0">
                <a:solidFill>
                  <a:prstClr val="black">
                    <a:tint val="75000"/>
                  </a:prstClr>
                </a:solidFill>
              </a:rPr>
              <a:pPr>
                <a:defRPr/>
              </a:pPr>
              <a:t>2/7/2014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DF243886-2299-42E8-931B-53BE2376570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2867798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70">
          <a:fgClr>
            <a:schemeClr val="bg1">
              <a:lumMod val="65000"/>
              <a:lumOff val="35000"/>
            </a:schemeClr>
          </a:fgClr>
          <a:bgClr>
            <a:schemeClr val="bg1"/>
          </a:bgClr>
        </a:pattFill>
        <a:effectLst/>
      </p:bgPr>
    </p:bg>
    <p:spTree>
      <p:nvGrpSpPr>
        <p:cNvPr id="1" name=""/>
        <p:cNvGrpSpPr/>
        <p:nvPr/>
      </p:nvGrpSpPr>
      <p:grpSpPr>
        <a:xfrm>
          <a:off x="0" y="0"/>
          <a:ext cx="0" cy="0"/>
          <a:chOff x="0" y="0"/>
          <a:chExt cx="0" cy="0"/>
        </a:xfrm>
      </p:grpSpPr>
      <p:sp>
        <p:nvSpPr>
          <p:cNvPr id="7170" name="Rectangle 7"/>
          <p:cNvSpPr>
            <a:spLocks noGrp="1" noChangeArrowheads="1"/>
          </p:cNvSpPr>
          <p:nvPr>
            <p:ph type="ctrTitle"/>
          </p:nvPr>
        </p:nvSpPr>
        <p:spPr>
          <a:xfrm>
            <a:off x="457200" y="1039090"/>
            <a:ext cx="7848600" cy="1295400"/>
          </a:xfrm>
          <a:ln>
            <a:noFill/>
          </a:ln>
        </p:spPr>
        <p:txBody>
          <a:bodyPr>
            <a:normAutofit/>
          </a:bodyPr>
          <a:lstStyle/>
          <a:p>
            <a:pPr algn="l" eaLnBrk="1" fontAlgn="auto" hangingPunct="1">
              <a:spcAft>
                <a:spcPts val="0"/>
              </a:spcAft>
              <a:defRPr/>
            </a:pPr>
            <a:r>
              <a:rPr sz="2700" i="1" dirty="0" smtClean="0">
                <a:solidFill>
                  <a:schemeClr val="tx1">
                    <a:lumMod val="85000"/>
                  </a:schemeClr>
                </a:solidFill>
                <a:effectLst>
                  <a:outerShdw blurRad="38100" dist="38100" dir="2700000" algn="tl">
                    <a:srgbClr val="000000">
                      <a:alpha val="43137"/>
                    </a:srgbClr>
                  </a:outerShdw>
                </a:effectLst>
              </a:rPr>
              <a:t>A Project Financier's </a:t>
            </a:r>
            <a:r>
              <a:rPr lang="en-US" sz="2700" i="1" dirty="0" smtClean="0">
                <a:solidFill>
                  <a:schemeClr val="tx1">
                    <a:lumMod val="85000"/>
                  </a:schemeClr>
                </a:solidFill>
                <a:effectLst>
                  <a:outerShdw blurRad="38100" dist="38100" dir="2700000" algn="tl">
                    <a:srgbClr val="000000">
                      <a:alpha val="43137"/>
                    </a:srgbClr>
                  </a:outerShdw>
                </a:effectLst>
              </a:rPr>
              <a:t>Standpoint</a:t>
            </a:r>
            <a:r>
              <a:rPr sz="4600" i="1" dirty="0" smtClean="0">
                <a:solidFill>
                  <a:schemeClr val="tx1">
                    <a:lumMod val="85000"/>
                  </a:schemeClr>
                </a:solidFill>
                <a:effectLst>
                  <a:outerShdw blurRad="38100" dist="38100" dir="2700000" algn="tl">
                    <a:srgbClr val="000000">
                      <a:alpha val="43137"/>
                    </a:srgbClr>
                  </a:outerShdw>
                </a:effectLst>
              </a:rPr>
              <a:t/>
            </a:r>
            <a:br>
              <a:rPr sz="4600" i="1" dirty="0" smtClean="0">
                <a:solidFill>
                  <a:schemeClr val="tx1">
                    <a:lumMod val="85000"/>
                  </a:schemeClr>
                </a:solidFill>
                <a:effectLst>
                  <a:outerShdw blurRad="38100" dist="38100" dir="2700000" algn="tl">
                    <a:srgbClr val="000000">
                      <a:alpha val="43137"/>
                    </a:srgbClr>
                  </a:outerShdw>
                </a:effectLst>
              </a:rPr>
            </a:br>
            <a:r>
              <a:rPr sz="4600" i="1" dirty="0" smtClean="0">
                <a:solidFill>
                  <a:schemeClr val="tx1">
                    <a:lumMod val="85000"/>
                  </a:schemeClr>
                </a:solidFill>
                <a:effectLst>
                  <a:outerShdw blurRad="38100" dist="38100" dir="2700000" algn="tl">
                    <a:srgbClr val="000000">
                      <a:alpha val="43137"/>
                    </a:srgbClr>
                  </a:outerShdw>
                </a:effectLst>
              </a:rPr>
              <a:t>|</a:t>
            </a:r>
            <a:r>
              <a:rPr sz="4900" dirty="0" smtClean="0">
                <a:solidFill>
                  <a:srgbClr val="FF0000"/>
                </a:solidFill>
                <a:effectLst>
                  <a:outerShdw blurRad="38100" dist="38100" dir="2700000" algn="tl">
                    <a:srgbClr val="000000">
                      <a:alpha val="43137"/>
                    </a:srgbClr>
                  </a:outerShdw>
                </a:effectLst>
              </a:rPr>
              <a:t>Risk</a:t>
            </a:r>
            <a:r>
              <a:rPr sz="4900" dirty="0" smtClean="0">
                <a:solidFill>
                  <a:srgbClr val="92D050"/>
                </a:solidFill>
                <a:effectLst>
                  <a:outerShdw blurRad="38100" dist="38100" dir="2700000" algn="tl">
                    <a:srgbClr val="000000">
                      <a:alpha val="43137"/>
                    </a:srgbClr>
                  </a:outerShdw>
                </a:effectLst>
              </a:rPr>
              <a:t> </a:t>
            </a:r>
            <a:r>
              <a:rPr sz="4900" dirty="0" smtClean="0">
                <a:solidFill>
                  <a:schemeClr val="tx1">
                    <a:lumMod val="85000"/>
                  </a:schemeClr>
                </a:solidFill>
                <a:effectLst>
                  <a:outerShdw blurRad="38100" dist="38100" dir="2700000" algn="tl">
                    <a:srgbClr val="000000">
                      <a:alpha val="43137"/>
                    </a:srgbClr>
                  </a:outerShdw>
                </a:effectLst>
              </a:rPr>
              <a:t>Assessment in IPF|</a:t>
            </a:r>
            <a:endParaRPr sz="2700" b="1" dirty="0" smtClean="0">
              <a:solidFill>
                <a:schemeClr val="tx1">
                  <a:lumMod val="85000"/>
                </a:schemeClr>
              </a:solidFill>
              <a:effectLst>
                <a:outerShdw blurRad="38100" dist="38100" dir="2700000" algn="tl">
                  <a:srgbClr val="000000">
                    <a:alpha val="43137"/>
                  </a:srgbClr>
                </a:outerShdw>
              </a:effectLst>
            </a:endParaRPr>
          </a:p>
        </p:txBody>
      </p:sp>
      <p:sp>
        <p:nvSpPr>
          <p:cNvPr id="7" name="Rectangle 8"/>
          <p:cNvSpPr txBox="1">
            <a:spLocks noChangeArrowheads="1"/>
          </p:cNvSpPr>
          <p:nvPr/>
        </p:nvSpPr>
        <p:spPr bwMode="auto">
          <a:xfrm>
            <a:off x="0" y="6384925"/>
            <a:ext cx="9117013" cy="396875"/>
          </a:xfrm>
          <a:prstGeom prst="rect">
            <a:avLst/>
          </a:prstGeom>
          <a:noFill/>
          <a:ln w="9525">
            <a:noFill/>
            <a:miter lim="800000"/>
            <a:headEnd/>
            <a:tailEnd/>
          </a:ln>
          <a:effectLst/>
        </p:spPr>
        <p:txBody>
          <a:bodyPr/>
          <a:lstStyle>
            <a:lvl1pPr marL="0" indent="0" algn="ctr">
              <a:buFont typeface="Wingdings" pitchFamily="2" charset="2"/>
              <a:buNone/>
              <a:defRPr b="1">
                <a:solidFill>
                  <a:schemeClr val="accent2"/>
                </a:solidFill>
              </a:defRPr>
            </a:lvl1pPr>
          </a:lstStyle>
          <a:p>
            <a:pPr>
              <a:spcBef>
                <a:spcPct val="20000"/>
              </a:spcBef>
              <a:buClr>
                <a:srgbClr val="8E58B6"/>
              </a:buClr>
              <a:buSzPct val="80000"/>
              <a:defRPr/>
            </a:pPr>
            <a:r>
              <a:rPr lang="en-US" sz="1600" b="0" kern="0" dirty="0" smtClean="0">
                <a:solidFill>
                  <a:prstClr val="black">
                    <a:lumMod val="50000"/>
                    <a:lumOff val="50000"/>
                  </a:prstClr>
                </a:solidFill>
                <a:effectLst>
                  <a:outerShdw blurRad="38100" dist="38100" dir="2700000" algn="tl">
                    <a:srgbClr val="000000">
                      <a:alpha val="43137"/>
                    </a:srgbClr>
                  </a:outerShdw>
                </a:effectLst>
                <a:latin typeface="Constantia"/>
              </a:rPr>
              <a:t>10</a:t>
            </a:r>
            <a:r>
              <a:rPr lang="en-US" sz="1600" b="0" kern="0" baseline="30000" dirty="0" smtClean="0">
                <a:solidFill>
                  <a:prstClr val="black">
                    <a:lumMod val="50000"/>
                    <a:lumOff val="50000"/>
                  </a:prstClr>
                </a:solidFill>
                <a:effectLst>
                  <a:outerShdw blurRad="38100" dist="38100" dir="2700000" algn="tl">
                    <a:srgbClr val="000000">
                      <a:alpha val="43137"/>
                    </a:srgbClr>
                  </a:outerShdw>
                </a:effectLst>
                <a:latin typeface="Constantia"/>
              </a:rPr>
              <a:t>th</a:t>
            </a:r>
            <a:r>
              <a:rPr lang="en-US" sz="1600" b="0" kern="0" dirty="0" smtClean="0">
                <a:solidFill>
                  <a:prstClr val="black">
                    <a:lumMod val="50000"/>
                    <a:lumOff val="50000"/>
                  </a:prstClr>
                </a:solidFill>
                <a:effectLst>
                  <a:outerShdw blurRad="38100" dist="38100" dir="2700000" algn="tl">
                    <a:srgbClr val="000000">
                      <a:alpha val="43137"/>
                    </a:srgbClr>
                  </a:outerShdw>
                </a:effectLst>
                <a:latin typeface="Constantia"/>
              </a:rPr>
              <a:t> Feb, </a:t>
            </a:r>
            <a:r>
              <a:rPr lang="en-US" sz="1600" b="0" kern="0" dirty="0" smtClean="0">
                <a:solidFill>
                  <a:prstClr val="black">
                    <a:lumMod val="50000"/>
                    <a:lumOff val="50000"/>
                  </a:prstClr>
                </a:solidFill>
                <a:effectLst>
                  <a:outerShdw blurRad="38100" dist="38100" dir="2700000" algn="tl">
                    <a:srgbClr val="000000">
                      <a:alpha val="43137"/>
                    </a:srgbClr>
                  </a:outerShdw>
                </a:effectLst>
                <a:latin typeface="Constantia"/>
              </a:rPr>
              <a:t>2014</a:t>
            </a:r>
            <a:endParaRPr lang="en-US" sz="1600" b="0" kern="0" dirty="0" smtClean="0">
              <a:solidFill>
                <a:prstClr val="black">
                  <a:lumMod val="50000"/>
                  <a:lumOff val="50000"/>
                </a:prstClr>
              </a:solidFill>
              <a:effectLst>
                <a:outerShdw blurRad="38100" dist="38100" dir="2700000" algn="tl">
                  <a:srgbClr val="000000">
                    <a:alpha val="43137"/>
                  </a:srgbClr>
                </a:outerShdw>
              </a:effectLst>
              <a:latin typeface="Constantia"/>
            </a:endParaRPr>
          </a:p>
        </p:txBody>
      </p:sp>
      <p:sp>
        <p:nvSpPr>
          <p:cNvPr id="6" name="Rectangle 8"/>
          <p:cNvSpPr txBox="1">
            <a:spLocks noChangeArrowheads="1"/>
          </p:cNvSpPr>
          <p:nvPr/>
        </p:nvSpPr>
        <p:spPr bwMode="auto">
          <a:xfrm>
            <a:off x="0" y="4419600"/>
            <a:ext cx="9117013" cy="377825"/>
          </a:xfrm>
          <a:prstGeom prst="rect">
            <a:avLst/>
          </a:prstGeom>
          <a:noFill/>
          <a:ln>
            <a:noFill/>
          </a:ln>
          <a:extLst/>
        </p:spPr>
        <p:txBody>
          <a:bodyPr>
            <a:normAutofit/>
          </a:bodyPr>
          <a:lstStyle>
            <a:lvl1pPr marL="0" indent="0" algn="ctr" rtl="0" eaLnBrk="0" fontAlgn="base" hangingPunct="0">
              <a:spcBef>
                <a:spcPts val="600"/>
              </a:spcBef>
              <a:spcAft>
                <a:spcPct val="0"/>
              </a:spcAft>
              <a:buClr>
                <a:schemeClr val="accent2"/>
              </a:buClr>
              <a:buSzPct val="85000"/>
              <a:buFont typeface="Wingdings 2" pitchFamily="18" charset="2"/>
              <a:buNone/>
              <a:defRPr sz="2200" kern="1200" spc="100" baseline="0">
                <a:solidFill>
                  <a:schemeClr val="tx2"/>
                </a:solidFill>
                <a:latin typeface="+mn-lt"/>
                <a:ea typeface="+mn-ea"/>
                <a:cs typeface="+mn-cs"/>
              </a:defRPr>
            </a:lvl1pPr>
            <a:lvl2pPr marL="457200" indent="0" algn="ctr" rtl="0" eaLnBrk="0" fontAlgn="base" hangingPunct="0">
              <a:spcBef>
                <a:spcPts val="300"/>
              </a:spcBef>
              <a:spcAft>
                <a:spcPct val="0"/>
              </a:spcAft>
              <a:buClr>
                <a:srgbClr val="D6903D"/>
              </a:buClr>
              <a:buSzPct val="85000"/>
              <a:buFont typeface="Wingdings 2" pitchFamily="18" charset="2"/>
              <a:buNone/>
              <a:defRPr sz="2400" kern="1200">
                <a:solidFill>
                  <a:schemeClr val="tx2"/>
                </a:solidFill>
                <a:latin typeface="+mn-lt"/>
                <a:ea typeface="+mn-ea"/>
                <a:cs typeface="+mn-cs"/>
              </a:defRPr>
            </a:lvl2pPr>
            <a:lvl3pPr marL="914400" indent="0" algn="ctr" rtl="0" eaLnBrk="0" fontAlgn="base" hangingPunct="0">
              <a:spcBef>
                <a:spcPts val="300"/>
              </a:spcBef>
              <a:spcAft>
                <a:spcPct val="0"/>
              </a:spcAft>
              <a:buClr>
                <a:srgbClr val="B37732"/>
              </a:buClr>
              <a:buSzPct val="85000"/>
              <a:buFont typeface="Wingdings 2" pitchFamily="18" charset="2"/>
              <a:buNone/>
              <a:defRPr sz="2100" kern="1200">
                <a:solidFill>
                  <a:schemeClr val="tx1"/>
                </a:solidFill>
                <a:latin typeface="+mn-lt"/>
                <a:ea typeface="+mn-ea"/>
                <a:cs typeface="+mn-cs"/>
              </a:defRPr>
            </a:lvl3pPr>
            <a:lvl4pPr marL="1371600" indent="0" algn="ctr" rtl="0" eaLnBrk="0" fontAlgn="base" hangingPunct="0">
              <a:spcBef>
                <a:spcPts val="300"/>
              </a:spcBef>
              <a:spcAft>
                <a:spcPct val="0"/>
              </a:spcAft>
              <a:buClr>
                <a:srgbClr val="D6903D"/>
              </a:buClr>
              <a:buSzPct val="85000"/>
              <a:buFont typeface="Wingdings 2" pitchFamily="18" charset="2"/>
              <a:buNone/>
              <a:defRPr sz="1900" kern="1200">
                <a:solidFill>
                  <a:schemeClr val="tx1"/>
                </a:solidFill>
                <a:latin typeface="+mn-lt"/>
                <a:ea typeface="+mn-ea"/>
                <a:cs typeface="+mn-cs"/>
              </a:defRPr>
            </a:lvl4pPr>
            <a:lvl5pPr marL="1828800" indent="0" algn="ctr" rtl="0" eaLnBrk="0" fontAlgn="base" hangingPunct="0">
              <a:spcBef>
                <a:spcPts val="338"/>
              </a:spcBef>
              <a:spcAft>
                <a:spcPct val="0"/>
              </a:spcAft>
              <a:buClr>
                <a:srgbClr val="D6903D"/>
              </a:buClr>
              <a:buSzPct val="85000"/>
              <a:buFont typeface="Wingdings 2" pitchFamily="18" charset="2"/>
              <a:buNone/>
              <a:defRPr sz="1600" kern="1200">
                <a:solidFill>
                  <a:schemeClr val="tx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tx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tx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9pPr>
          </a:lstStyle>
          <a:p>
            <a:pPr eaLnBrk="1" fontAlgn="auto" hangingPunct="1">
              <a:spcAft>
                <a:spcPts val="0"/>
              </a:spcAft>
              <a:buClr>
                <a:srgbClr val="F3A447"/>
              </a:buClr>
              <a:defRPr/>
            </a:pPr>
            <a:r>
              <a:rPr lang="en-US" sz="1800" b="1" dirty="0" smtClean="0">
                <a:solidFill>
                  <a:srgbClr val="FF0000"/>
                </a:solidFill>
              </a:rPr>
              <a:t>|</a:t>
            </a:r>
            <a:r>
              <a:rPr lang="en-US" sz="1800" cap="small" dirty="0" smtClean="0">
                <a:solidFill>
                  <a:prstClr val="white">
                    <a:lumMod val="65000"/>
                  </a:prstClr>
                </a:solidFill>
                <a:effectLst>
                  <a:outerShdw blurRad="38100" dist="38100" dir="2700000" algn="tl">
                    <a:srgbClr val="000000">
                      <a:alpha val="43137"/>
                    </a:srgbClr>
                  </a:outerShdw>
                </a:effectLst>
              </a:rPr>
              <a:t>Project &amp; Structured Finance</a:t>
            </a:r>
            <a:r>
              <a:rPr lang="en-US" sz="1800" b="1" dirty="0" smtClean="0">
                <a:solidFill>
                  <a:srgbClr val="FF0000"/>
                </a:solidFill>
              </a:rPr>
              <a:t>|</a:t>
            </a:r>
            <a:r>
              <a:rPr lang="en-US" sz="1800" cap="small" dirty="0" smtClean="0">
                <a:solidFill>
                  <a:prstClr val="white">
                    <a:lumMod val="65000"/>
                  </a:prstClr>
                </a:solidFill>
                <a:effectLst>
                  <a:outerShdw blurRad="38100" dist="38100" dir="2700000" algn="tl">
                    <a:srgbClr val="000000">
                      <a:alpha val="43137"/>
                    </a:srgbClr>
                  </a:outerShdw>
                </a:effectLst>
              </a:rPr>
              <a:t>Investment Banking Group</a:t>
            </a:r>
            <a:r>
              <a:rPr lang="en-US" sz="1800" b="1" dirty="0" smtClean="0">
                <a:solidFill>
                  <a:srgbClr val="FF0000"/>
                </a:solidFill>
              </a:rPr>
              <a:t>|</a:t>
            </a:r>
            <a:endParaRPr lang="en-US" sz="1800" dirty="0" smtClean="0">
              <a:solidFill>
                <a:srgbClr val="FF0000"/>
              </a:solidFill>
            </a:endParaRPr>
          </a:p>
        </p:txBody>
      </p:sp>
      <p:pic>
        <p:nvPicPr>
          <p:cNvPr id="4" name="Picture 3"/>
          <p:cNvPicPr>
            <a:picLocks noChangeAspect="1"/>
          </p:cNvPicPr>
          <p:nvPr/>
        </p:nvPicPr>
        <p:blipFill>
          <a:blip r:embed="rId3"/>
          <a:stretch>
            <a:fillRect/>
          </a:stretch>
        </p:blipFill>
        <p:spPr>
          <a:xfrm>
            <a:off x="8077201" y="6176744"/>
            <a:ext cx="956470" cy="570131"/>
          </a:xfrm>
          <a:prstGeom prst="rect">
            <a:avLst/>
          </a:prstGeom>
          <a:effectLst>
            <a:outerShdw blurRad="50800" dist="38100" dir="2700000" algn="tl" rotWithShape="0">
              <a:prstClr val="black">
                <a:alpha val="40000"/>
              </a:prstClr>
            </a:outerShdw>
          </a:effectLst>
        </p:spPr>
      </p:pic>
      <p:cxnSp>
        <p:nvCxnSpPr>
          <p:cNvPr id="30" name="Straight Connector 29"/>
          <p:cNvCxnSpPr/>
          <p:nvPr/>
        </p:nvCxnSpPr>
        <p:spPr>
          <a:xfrm>
            <a:off x="0" y="2349500"/>
            <a:ext cx="9144000" cy="0"/>
          </a:xfrm>
          <a:prstGeom prst="line">
            <a:avLst/>
          </a:prstGeom>
          <a:ln w="19050" cap="rnd" cmpd="sng" algn="ctr">
            <a:solidFill>
              <a:schemeClr val="tx1">
                <a:lumMod val="75000"/>
              </a:schemeClr>
            </a:solidFill>
            <a:prstDash val="sysDot"/>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0" y="4381500"/>
            <a:ext cx="9144000" cy="0"/>
          </a:xfrm>
          <a:prstGeom prst="line">
            <a:avLst/>
          </a:prstGeom>
          <a:ln w="19050" cap="rnd" cmpd="sng" algn="ctr">
            <a:solidFill>
              <a:schemeClr val="tx1">
                <a:lumMod val="75000"/>
              </a:schemeClr>
            </a:solidFill>
            <a:prstDash val="sysDot"/>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152405" y="1115291"/>
            <a:ext cx="332516" cy="332510"/>
            <a:chOff x="152405" y="1115291"/>
            <a:chExt cx="332516" cy="332510"/>
          </a:xfrm>
        </p:grpSpPr>
        <p:sp>
          <p:nvSpPr>
            <p:cNvPr id="7168" name="Rectangle 7167"/>
            <p:cNvSpPr/>
            <p:nvPr/>
          </p:nvSpPr>
          <p:spPr>
            <a:xfrm>
              <a:off x="152405" y="1115291"/>
              <a:ext cx="241825" cy="241825"/>
            </a:xfrm>
            <a:prstGeom prst="rect">
              <a:avLst/>
            </a:prstGeom>
            <a:solidFill>
              <a:schemeClr val="tx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99FF33"/>
                </a:solidFill>
              </a:endParaRPr>
            </a:p>
          </p:txBody>
        </p:sp>
        <p:sp>
          <p:nvSpPr>
            <p:cNvPr id="36" name="Rectangle 35"/>
            <p:cNvSpPr/>
            <p:nvPr/>
          </p:nvSpPr>
          <p:spPr>
            <a:xfrm>
              <a:off x="243096" y="1205976"/>
              <a:ext cx="241825" cy="2418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99FF33"/>
                </a:solidFill>
              </a:endParaRPr>
            </a:p>
          </p:txBody>
        </p:sp>
      </p:grpSp>
      <p:sp>
        <p:nvSpPr>
          <p:cNvPr id="7171" name="Rectangle 7170"/>
          <p:cNvSpPr/>
          <p:nvPr/>
        </p:nvSpPr>
        <p:spPr>
          <a:xfrm>
            <a:off x="7640383" y="0"/>
            <a:ext cx="1503617" cy="338554"/>
          </a:xfrm>
          <a:prstGeom prst="rect">
            <a:avLst/>
          </a:prstGeom>
        </p:spPr>
        <p:txBody>
          <a:bodyPr wrap="none">
            <a:spAutoFit/>
          </a:bodyPr>
          <a:lstStyle/>
          <a:p>
            <a:r>
              <a:rPr lang="en-US" sz="1600" dirty="0" smtClean="0">
                <a:solidFill>
                  <a:srgbClr val="FF0000"/>
                </a:solidFill>
              </a:rPr>
              <a:t>|</a:t>
            </a:r>
            <a:r>
              <a:rPr lang="en-US" sz="1200" dirty="0" smtClean="0">
                <a:solidFill>
                  <a:prstClr val="white">
                    <a:lumMod val="65000"/>
                  </a:prstClr>
                </a:solidFill>
                <a:effectLst>
                  <a:outerShdw blurRad="38100" dist="38100" dir="2700000" algn="tl">
                    <a:srgbClr val="000000">
                      <a:alpha val="43137"/>
                    </a:srgbClr>
                  </a:outerShdw>
                </a:effectLst>
                <a:latin typeface="Constantia"/>
              </a:rPr>
              <a:t>P r e s e n t a t i o n</a:t>
            </a:r>
            <a:r>
              <a:rPr lang="en-US" sz="1600" dirty="0" smtClean="0">
                <a:solidFill>
                  <a:srgbClr val="FF0000"/>
                </a:solidFill>
              </a:rPr>
              <a:t>|</a:t>
            </a:r>
            <a:endParaRPr lang="en-US" sz="1600" dirty="0">
              <a:solidFill>
                <a:srgbClr val="FF0000"/>
              </a:solidFill>
              <a:latin typeface="Constantia"/>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397950"/>
            <a:ext cx="9144000" cy="1933575"/>
          </a:xfrm>
          <a:prstGeom prst="rect">
            <a:avLst/>
          </a:prstGeom>
        </p:spPr>
      </p:pic>
      <p:sp>
        <p:nvSpPr>
          <p:cNvPr id="5" name="Rectangle 4"/>
          <p:cNvSpPr/>
          <p:nvPr/>
        </p:nvSpPr>
        <p:spPr>
          <a:xfrm>
            <a:off x="3026544" y="5555673"/>
            <a:ext cx="3090911" cy="369332"/>
          </a:xfrm>
          <a:prstGeom prst="rect">
            <a:avLst/>
          </a:prstGeom>
        </p:spPr>
        <p:txBody>
          <a:bodyPr wrap="none">
            <a:spAutoFit/>
          </a:bodyPr>
          <a:lstStyle/>
          <a:p>
            <a:pPr fontAlgn="auto">
              <a:spcAft>
                <a:spcPts val="0"/>
              </a:spcAft>
              <a:defRPr/>
            </a:pPr>
            <a:r>
              <a:rPr lang="en-US" b="1" cap="small" dirty="0">
                <a:solidFill>
                  <a:srgbClr val="FF0000"/>
                </a:solidFill>
                <a:effectLst>
                  <a:outerShdw blurRad="38100" dist="38100" dir="2700000" algn="tl">
                    <a:srgbClr val="000000">
                      <a:alpha val="43137"/>
                    </a:srgbClr>
                  </a:outerShdw>
                </a:effectLst>
                <a:latin typeface="Baskerville Old Face" pitchFamily="18" charset="0"/>
              </a:rPr>
              <a:t>|</a:t>
            </a:r>
            <a:r>
              <a:rPr lang="en-US" cap="small" dirty="0" smtClean="0">
                <a:solidFill>
                  <a:prstClr val="white">
                    <a:lumMod val="75000"/>
                  </a:prstClr>
                </a:solidFill>
                <a:effectLst>
                  <a:outerShdw blurRad="38100" dist="38100" dir="2700000" algn="tl">
                    <a:srgbClr val="000000">
                      <a:alpha val="43137"/>
                    </a:srgbClr>
                  </a:outerShdw>
                </a:effectLst>
                <a:latin typeface="Baskerville Old Face" pitchFamily="18" charset="0"/>
              </a:rPr>
              <a:t>UNITED BANK LIMITED</a:t>
            </a:r>
            <a:r>
              <a:rPr lang="en-US" b="1" cap="small" dirty="0">
                <a:solidFill>
                  <a:srgbClr val="FF0000"/>
                </a:solidFill>
                <a:effectLst>
                  <a:outerShdw blurRad="38100" dist="38100" dir="2700000" algn="tl">
                    <a:srgbClr val="000000">
                      <a:alpha val="43137"/>
                    </a:srgbClr>
                  </a:outerShdw>
                </a:effectLst>
                <a:latin typeface="Baskerville Old Face" pitchFamily="18" charset="0"/>
              </a:rPr>
              <a:t>|</a:t>
            </a:r>
            <a:endParaRPr lang="en-US" b="1" dirty="0">
              <a:solidFill>
                <a:srgbClr val="FF0000"/>
              </a:solidFill>
              <a:effectLst>
                <a:outerShdw blurRad="38100" dist="38100" dir="2700000" algn="tl">
                  <a:srgbClr val="000000">
                    <a:alpha val="43137"/>
                  </a:srgbClr>
                </a:outerShdw>
              </a:effectLst>
              <a:latin typeface="Baskerville Old Face" pitchFamily="18" charset="0"/>
            </a:endParaRPr>
          </a:p>
        </p:txBody>
      </p:sp>
    </p:spTree>
    <p:extLst>
      <p:ext uri="{BB962C8B-B14F-4D97-AF65-F5344CB8AC3E}">
        <p14:creationId xmlns:p14="http://schemas.microsoft.com/office/powerpoint/2010/main" val="177025269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Contents</a:t>
            </a:r>
            <a:endParaRPr lang="en-US" dirty="0"/>
          </a:p>
        </p:txBody>
      </p:sp>
      <p:sp>
        <p:nvSpPr>
          <p:cNvPr id="7" name="Content Placeholder 6"/>
          <p:cNvSpPr>
            <a:spLocks noGrp="1"/>
          </p:cNvSpPr>
          <p:nvPr>
            <p:ph idx="1"/>
          </p:nvPr>
        </p:nvSpPr>
        <p:spPr/>
        <p:txBody>
          <a:bodyPr/>
          <a:lstStyle/>
          <a:p>
            <a:r>
              <a:rPr lang="en-US" dirty="0">
                <a:solidFill>
                  <a:schemeClr val="bg1">
                    <a:lumMod val="50000"/>
                  </a:schemeClr>
                </a:solidFill>
              </a:rPr>
              <a:t>Definition</a:t>
            </a:r>
          </a:p>
          <a:p>
            <a:r>
              <a:rPr lang="en-US" dirty="0"/>
              <a:t>Risk Matrix </a:t>
            </a:r>
          </a:p>
          <a:p>
            <a:r>
              <a:rPr lang="en-US" dirty="0" smtClean="0">
                <a:solidFill>
                  <a:schemeClr val="bg1">
                    <a:lumMod val="50000"/>
                  </a:schemeClr>
                </a:solidFill>
              </a:rPr>
              <a:t>The </a:t>
            </a:r>
            <a:r>
              <a:rPr lang="en-US" dirty="0" smtClean="0">
                <a:solidFill>
                  <a:schemeClr val="bg1">
                    <a:lumMod val="50000"/>
                  </a:schemeClr>
                </a:solidFill>
              </a:rPr>
              <a:t>Adequacy of </a:t>
            </a:r>
            <a:r>
              <a:rPr lang="en-US" dirty="0" smtClean="0">
                <a:solidFill>
                  <a:schemeClr val="bg1">
                    <a:lumMod val="50000"/>
                  </a:schemeClr>
                </a:solidFill>
              </a:rPr>
              <a:t>LDs</a:t>
            </a:r>
          </a:p>
          <a:p>
            <a:r>
              <a:rPr lang="en-US" dirty="0">
                <a:solidFill>
                  <a:schemeClr val="bg1">
                    <a:lumMod val="50000"/>
                  </a:schemeClr>
                </a:solidFill>
              </a:rPr>
              <a:t>Short Case Studies</a:t>
            </a:r>
            <a:endParaRPr lang="en-US" dirty="0">
              <a:solidFill>
                <a:schemeClr val="bg1">
                  <a:lumMod val="50000"/>
                </a:schemeClr>
              </a:solidFill>
            </a:endParaRPr>
          </a:p>
        </p:txBody>
      </p:sp>
      <p:sp>
        <p:nvSpPr>
          <p:cNvPr id="10" name="Slide Number Placeholder 3"/>
          <p:cNvSpPr>
            <a:spLocks noGrp="1"/>
          </p:cNvSpPr>
          <p:nvPr>
            <p:ph type="sldNum" sz="quarter" idx="12"/>
          </p:nvPr>
        </p:nvSpPr>
        <p:spPr>
          <a:xfrm>
            <a:off x="3429000" y="6492875"/>
            <a:ext cx="2133600" cy="365125"/>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944906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Matrix: Construction</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F9EA8C43-95CD-4BA4-91E2-EAD2AB993754}" type="slidenum">
              <a:rPr lang="en-US" smtClean="0"/>
              <a:pPr>
                <a:defRPr/>
              </a:pPr>
              <a:t>11</a:t>
            </a:fld>
            <a:r>
              <a:rPr lang="en-US" smtClean="0"/>
              <a:t>-</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805489646"/>
              </p:ext>
            </p:extLst>
          </p:nvPr>
        </p:nvGraphicFramePr>
        <p:xfrm>
          <a:off x="230314" y="1219200"/>
          <a:ext cx="8611807" cy="3606800"/>
        </p:xfrm>
        <a:graphic>
          <a:graphicData uri="http://schemas.openxmlformats.org/drawingml/2006/table">
            <a:tbl>
              <a:tblPr firstRow="1" bandRow="1">
                <a:tableStyleId>{284E427A-3D55-4303-BF80-6455036E1DE7}</a:tableStyleId>
              </a:tblPr>
              <a:tblGrid>
                <a:gridCol w="3351086"/>
                <a:gridCol w="2845181"/>
                <a:gridCol w="2415540"/>
              </a:tblGrid>
              <a:tr h="370840">
                <a:tc>
                  <a:txBody>
                    <a:bodyPr/>
                    <a:lstStyle/>
                    <a:p>
                      <a:pPr algn="ctr"/>
                      <a:r>
                        <a:rPr lang="en-US" dirty="0" smtClean="0">
                          <a:effectLst>
                            <a:outerShdw blurRad="38100" dist="38100" dir="2700000" algn="tl">
                              <a:srgbClr val="000000">
                                <a:alpha val="43137"/>
                              </a:srgbClr>
                            </a:outerShdw>
                          </a:effectLst>
                        </a:rPr>
                        <a:t>Risk</a:t>
                      </a:r>
                      <a:endParaRPr lang="en-US" dirty="0">
                        <a:solidFill>
                          <a:schemeClr val="bg1"/>
                        </a:solidFill>
                        <a:effectLst>
                          <a:outerShdw blurRad="38100" dist="38100" dir="2700000" algn="tl">
                            <a:srgbClr val="000000">
                              <a:alpha val="43137"/>
                            </a:srgbClr>
                          </a:outerShdw>
                        </a:effectLst>
                      </a:endParaRPr>
                    </a:p>
                  </a:txBody>
                  <a:tcPr/>
                </a:tc>
                <a:tc>
                  <a:txBody>
                    <a:bodyPr/>
                    <a:lstStyle/>
                    <a:p>
                      <a:pPr algn="ctr"/>
                      <a:endParaRPr lang="en-US" dirty="0">
                        <a:solidFill>
                          <a:schemeClr val="bg1"/>
                        </a:solidFill>
                        <a:effectLst>
                          <a:outerShdw blurRad="38100" dist="38100" dir="2700000" algn="tl">
                            <a:srgbClr val="000000">
                              <a:alpha val="43137"/>
                            </a:srgbClr>
                          </a:outerShdw>
                        </a:effectLst>
                      </a:endParaRPr>
                    </a:p>
                  </a:txBody>
                  <a:tcPr/>
                </a:tc>
                <a:tc>
                  <a:txBody>
                    <a:bodyPr/>
                    <a:lstStyle/>
                    <a:p>
                      <a:pPr algn="ctr"/>
                      <a:endParaRPr lang="en-US" dirty="0">
                        <a:solidFill>
                          <a:schemeClr val="bg1"/>
                        </a:solidFill>
                        <a:effectLst>
                          <a:outerShdw blurRad="38100" dist="38100" dir="2700000" algn="tl">
                            <a:srgbClr val="000000">
                              <a:alpha val="43137"/>
                            </a:srgbClr>
                          </a:outerShdw>
                        </a:effectLst>
                      </a:endParaRPr>
                    </a:p>
                  </a:txBody>
                  <a:tcPr/>
                </a:tc>
              </a:tr>
              <a:tr h="370840">
                <a:tc>
                  <a:txBody>
                    <a:bodyPr/>
                    <a:lstStyle/>
                    <a:p>
                      <a:r>
                        <a:rPr lang="en-US" dirty="0" smtClean="0"/>
                        <a:t>Cost Overrun-contractor’s control</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Cost Overrun-Insured</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Uninsured FM Event</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Cost Overrun-Change in Law</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Completion delay-contractor’s control</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Completion</a:t>
                      </a:r>
                      <a:r>
                        <a:rPr lang="en-US" baseline="0" dirty="0" smtClean="0"/>
                        <a:t> Delay-Insured</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Completion-Performance</a:t>
                      </a:r>
                      <a:r>
                        <a:rPr lang="en-US" baseline="0" dirty="0" smtClean="0"/>
                        <a:t> shortfall</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txBody>
                  <a:tcPr/>
                </a:tc>
              </a:tr>
              <a:tr h="370840">
                <a:tc>
                  <a:txBody>
                    <a:bodyPr/>
                    <a:lstStyle/>
                    <a:p>
                      <a:r>
                        <a:rPr lang="en-US" dirty="0" err="1" smtClean="0"/>
                        <a:t>i</a:t>
                      </a:r>
                      <a:r>
                        <a:rPr lang="en-US" dirty="0" smtClean="0"/>
                        <a:t>, </a:t>
                      </a:r>
                      <a:r>
                        <a:rPr lang="en-US" dirty="0" err="1" smtClean="0"/>
                        <a:t>fx</a:t>
                      </a:r>
                      <a:r>
                        <a:rPr lang="en-US" dirty="0" smtClean="0"/>
                        <a:t>, inflation</a:t>
                      </a:r>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82013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Matrix: Operations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F9EA8C43-95CD-4BA4-91E2-EAD2AB993754}" type="slidenum">
              <a:rPr lang="en-US" smtClean="0"/>
              <a:pPr>
                <a:defRPr/>
              </a:pPr>
              <a:t>12</a:t>
            </a:fld>
            <a:r>
              <a:rPr lang="en-US" smtClean="0"/>
              <a:t>-</a:t>
            </a:r>
            <a:endParaRPr lang="en-US"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146470625"/>
              </p:ext>
            </p:extLst>
          </p:nvPr>
        </p:nvGraphicFramePr>
        <p:xfrm>
          <a:off x="230314" y="1219200"/>
          <a:ext cx="8608886" cy="3337560"/>
        </p:xfrm>
        <a:graphic>
          <a:graphicData uri="http://schemas.openxmlformats.org/drawingml/2006/table">
            <a:tbl>
              <a:tblPr firstRow="1" bandRow="1">
                <a:tableStyleId>{3C2FFA5D-87B4-456A-9821-1D502468CF0F}</a:tableStyleId>
              </a:tblPr>
              <a:tblGrid>
                <a:gridCol w="3793808"/>
                <a:gridCol w="2148078"/>
                <a:gridCol w="2667000"/>
              </a:tblGrid>
              <a:tr h="370840">
                <a:tc>
                  <a:txBody>
                    <a:bodyPr/>
                    <a:lstStyle/>
                    <a:p>
                      <a:pPr algn="ctr"/>
                      <a:r>
                        <a:rPr lang="en-US" dirty="0" smtClean="0">
                          <a:effectLst>
                            <a:outerShdw blurRad="38100" dist="38100" dir="2700000" algn="tl">
                              <a:srgbClr val="000000">
                                <a:alpha val="43137"/>
                              </a:srgbClr>
                            </a:outerShdw>
                          </a:effectLst>
                        </a:rPr>
                        <a:t>Risk</a:t>
                      </a:r>
                      <a:endParaRPr lang="en-US" dirty="0">
                        <a:solidFill>
                          <a:schemeClr val="bg1"/>
                        </a:solidFill>
                        <a:effectLst>
                          <a:outerShdw blurRad="38100" dist="38100" dir="2700000" algn="tl">
                            <a:srgbClr val="000000">
                              <a:alpha val="43137"/>
                            </a:srgbClr>
                          </a:outerShdw>
                        </a:effectLst>
                      </a:endParaRPr>
                    </a:p>
                  </a:txBody>
                  <a:tcPr/>
                </a:tc>
                <a:tc>
                  <a:txBody>
                    <a:bodyPr/>
                    <a:lstStyle/>
                    <a:p>
                      <a:pPr algn="ctr"/>
                      <a:endParaRPr lang="en-US" dirty="0">
                        <a:solidFill>
                          <a:schemeClr val="bg1"/>
                        </a:solidFill>
                        <a:effectLst>
                          <a:outerShdw blurRad="38100" dist="38100" dir="2700000" algn="tl">
                            <a:srgbClr val="000000">
                              <a:alpha val="43137"/>
                            </a:srgbClr>
                          </a:outerShdw>
                        </a:effectLst>
                      </a:endParaRPr>
                    </a:p>
                  </a:txBody>
                  <a:tcPr/>
                </a:tc>
                <a:tc>
                  <a:txBody>
                    <a:bodyPr/>
                    <a:lstStyle/>
                    <a:p>
                      <a:pPr algn="ctr"/>
                      <a:endParaRPr lang="en-US" dirty="0">
                        <a:solidFill>
                          <a:schemeClr val="bg1"/>
                        </a:solidFill>
                        <a:effectLst>
                          <a:outerShdw blurRad="38100" dist="38100" dir="2700000" algn="tl">
                            <a:srgbClr val="000000">
                              <a:alpha val="43137"/>
                            </a:srgbClr>
                          </a:outerShdw>
                        </a:effectLst>
                      </a:endParaRPr>
                    </a:p>
                  </a:txBody>
                  <a:tcPr/>
                </a:tc>
              </a:tr>
              <a:tr h="370840">
                <a:tc>
                  <a:txBody>
                    <a:bodyPr/>
                    <a:lstStyle/>
                    <a:p>
                      <a:r>
                        <a:rPr lang="en-US" dirty="0" smtClean="0"/>
                        <a:t>Operating</a:t>
                      </a:r>
                      <a:r>
                        <a:rPr lang="en-US" baseline="0" dirty="0" smtClean="0"/>
                        <a:t> Cost overrun-</a:t>
                      </a:r>
                      <a:r>
                        <a:rPr lang="en-US" baseline="0" dirty="0" err="1" smtClean="0"/>
                        <a:t>Govt</a:t>
                      </a:r>
                      <a:r>
                        <a:rPr lang="en-US" baseline="0" dirty="0" smtClean="0"/>
                        <a:t> fault</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Operating</a:t>
                      </a:r>
                      <a:r>
                        <a:rPr lang="en-US" baseline="0" dirty="0" smtClean="0"/>
                        <a:t> Cost overrun-Operator fault</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err="1" smtClean="0"/>
                        <a:t>i</a:t>
                      </a:r>
                      <a:r>
                        <a:rPr lang="en-US" dirty="0" smtClean="0"/>
                        <a:t>, </a:t>
                      </a:r>
                      <a:r>
                        <a:rPr lang="en-US" dirty="0" err="1" smtClean="0"/>
                        <a:t>fx</a:t>
                      </a:r>
                      <a:r>
                        <a:rPr lang="en-US" dirty="0" smtClean="0"/>
                        <a:t>, inflation</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err="1" smtClean="0"/>
                        <a:t>Fx</a:t>
                      </a:r>
                      <a:r>
                        <a:rPr lang="en-US" dirty="0" smtClean="0"/>
                        <a:t> restrictions/controls</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Country risk (nationalization </a:t>
                      </a:r>
                      <a:r>
                        <a:rPr lang="en-US" dirty="0" err="1" smtClean="0"/>
                        <a:t>etc</a:t>
                      </a:r>
                      <a:r>
                        <a:rPr lang="en-US" dirty="0" smtClean="0"/>
                        <a:t>)</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Operator default</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Power purchaser default</a:t>
                      </a:r>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Equipment failure</a:t>
                      </a:r>
                      <a:endParaRPr lang="en-US" dirty="0"/>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64651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Contents</a:t>
            </a:r>
            <a:endParaRPr lang="en-US" dirty="0"/>
          </a:p>
        </p:txBody>
      </p:sp>
      <p:sp>
        <p:nvSpPr>
          <p:cNvPr id="7" name="Content Placeholder 6"/>
          <p:cNvSpPr>
            <a:spLocks noGrp="1"/>
          </p:cNvSpPr>
          <p:nvPr>
            <p:ph idx="1"/>
          </p:nvPr>
        </p:nvSpPr>
        <p:spPr/>
        <p:txBody>
          <a:bodyPr/>
          <a:lstStyle/>
          <a:p>
            <a:r>
              <a:rPr lang="en-US" dirty="0">
                <a:solidFill>
                  <a:schemeClr val="bg1">
                    <a:lumMod val="50000"/>
                  </a:schemeClr>
                </a:solidFill>
              </a:rPr>
              <a:t>Definition</a:t>
            </a:r>
          </a:p>
          <a:p>
            <a:r>
              <a:rPr lang="en-US" dirty="0" smtClean="0">
                <a:solidFill>
                  <a:schemeClr val="bg1">
                    <a:lumMod val="50000"/>
                  </a:schemeClr>
                </a:solidFill>
              </a:rPr>
              <a:t>Risk Matrix </a:t>
            </a:r>
          </a:p>
          <a:p>
            <a:r>
              <a:rPr lang="en-US" dirty="0"/>
              <a:t>The Adequacy of LDs</a:t>
            </a:r>
          </a:p>
          <a:p>
            <a:r>
              <a:rPr lang="en-US" dirty="0">
                <a:solidFill>
                  <a:schemeClr val="bg1">
                    <a:lumMod val="50000"/>
                  </a:schemeClr>
                </a:solidFill>
              </a:rPr>
              <a:t>Short Case Studies</a:t>
            </a:r>
            <a:endParaRPr lang="en-US" dirty="0">
              <a:solidFill>
                <a:schemeClr val="bg1">
                  <a:lumMod val="50000"/>
                </a:schemeClr>
              </a:solidFill>
            </a:endParaRPr>
          </a:p>
        </p:txBody>
      </p:sp>
      <p:sp>
        <p:nvSpPr>
          <p:cNvPr id="10" name="Slide Number Placeholder 3"/>
          <p:cNvSpPr>
            <a:spLocks noGrp="1"/>
          </p:cNvSpPr>
          <p:nvPr>
            <p:ph type="sldNum" sz="quarter" idx="12"/>
          </p:nvPr>
        </p:nvSpPr>
        <p:spPr>
          <a:xfrm>
            <a:off x="3429000" y="6492875"/>
            <a:ext cx="2133600" cy="365125"/>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2442485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Liquidated Damages (‘LDs’)</a:t>
            </a:r>
            <a:endParaRPr lang="en-US" dirty="0"/>
          </a:p>
        </p:txBody>
      </p:sp>
      <p:sp>
        <p:nvSpPr>
          <p:cNvPr id="3" name="Content Placeholder 2"/>
          <p:cNvSpPr>
            <a:spLocks noGrp="1"/>
          </p:cNvSpPr>
          <p:nvPr>
            <p:ph idx="1"/>
          </p:nvPr>
        </p:nvSpPr>
        <p:spPr/>
        <p:txBody>
          <a:bodyPr/>
          <a:lstStyle/>
          <a:p>
            <a:r>
              <a:rPr lang="en-US" dirty="0" smtClean="0"/>
              <a:t>LDs are damage penalties payable in advance as a pre-estimate of loss for failure to perform.</a:t>
            </a:r>
          </a:p>
          <a:p>
            <a:r>
              <a:rPr lang="en-US" dirty="0" smtClean="0"/>
              <a:t>Usually payable for:</a:t>
            </a:r>
          </a:p>
          <a:p>
            <a:pPr lvl="1"/>
            <a:r>
              <a:rPr lang="en-US" dirty="0" smtClean="0"/>
              <a:t>Delay (DLDs)</a:t>
            </a:r>
          </a:p>
          <a:p>
            <a:pPr lvl="1"/>
            <a:r>
              <a:rPr lang="en-US" dirty="0" smtClean="0"/>
              <a:t>Performance (PLDs/Buy-down LDs)</a:t>
            </a:r>
          </a:p>
          <a:p>
            <a:pPr lvl="1"/>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F9EA8C43-95CD-4BA4-91E2-EAD2AB993754}" type="slidenum">
              <a:rPr lang="en-US" smtClean="0"/>
              <a:pPr>
                <a:defRPr/>
              </a:pPr>
              <a:t>14</a:t>
            </a:fld>
            <a:r>
              <a:rPr lang="en-US" smtClean="0"/>
              <a:t>-</a:t>
            </a:r>
            <a:endParaRPr lang="en-US" dirty="0"/>
          </a:p>
        </p:txBody>
      </p:sp>
    </p:spTree>
    <p:extLst>
      <p:ext uri="{BB962C8B-B14F-4D97-AF65-F5344CB8AC3E}">
        <p14:creationId xmlns:p14="http://schemas.microsoft.com/office/powerpoint/2010/main" val="3327568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Adequacy of LDs</a:t>
            </a:r>
          </a:p>
        </p:txBody>
      </p:sp>
      <p:sp>
        <p:nvSpPr>
          <p:cNvPr id="3" name="Content Placeholder 2"/>
          <p:cNvSpPr>
            <a:spLocks noGrp="1"/>
          </p:cNvSpPr>
          <p:nvPr>
            <p:ph idx="1"/>
          </p:nvPr>
        </p:nvSpPr>
        <p:spPr/>
        <p:txBody>
          <a:bodyPr/>
          <a:lstStyle/>
          <a:p>
            <a:r>
              <a:rPr lang="en-US" dirty="0" smtClean="0"/>
              <a:t>Under EPC contract, review DLDs in context of:</a:t>
            </a:r>
          </a:p>
          <a:p>
            <a:pPr lvl="1"/>
            <a:r>
              <a:rPr lang="en-US" dirty="0" smtClean="0"/>
              <a:t>DLDs payable by SPV under PPA</a:t>
            </a:r>
          </a:p>
          <a:p>
            <a:pPr lvl="1"/>
            <a:r>
              <a:rPr lang="en-US" dirty="0" smtClean="0"/>
              <a:t>LDs under other Project Agreements as GSA </a:t>
            </a:r>
            <a:r>
              <a:rPr lang="en-US" dirty="0" err="1" smtClean="0"/>
              <a:t>etc</a:t>
            </a:r>
            <a:endParaRPr lang="en-US" dirty="0" smtClean="0"/>
          </a:p>
          <a:p>
            <a:pPr lvl="1"/>
            <a:r>
              <a:rPr lang="en-US" dirty="0" smtClean="0"/>
              <a:t>Roll-up of IDC and other costs during delay</a:t>
            </a:r>
          </a:p>
          <a:p>
            <a:pPr lvl="1"/>
            <a:r>
              <a:rPr lang="en-US" dirty="0" smtClean="0"/>
              <a:t>Fixed O&amp;M costs</a:t>
            </a:r>
          </a:p>
          <a:p>
            <a:r>
              <a:rPr lang="en-US" dirty="0" smtClean="0"/>
              <a:t>Total Cap = DLD cap + PLD cap</a:t>
            </a:r>
          </a:p>
          <a:p>
            <a:r>
              <a:rPr lang="en-US" dirty="0" smtClean="0"/>
              <a:t>Total Cap: Usually 10-15% of contract price</a:t>
            </a:r>
          </a:p>
          <a:p>
            <a:r>
              <a:rPr lang="en-US" dirty="0" smtClean="0"/>
              <a:t>LDs assigned to lenders-key project security</a:t>
            </a:r>
          </a:p>
          <a:p>
            <a:endParaRPr lang="en-US" dirty="0" smtClean="0"/>
          </a:p>
          <a:p>
            <a:pPr lvl="1"/>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F9EA8C43-95CD-4BA4-91E2-EAD2AB993754}" type="slidenum">
              <a:rPr lang="en-US" smtClean="0"/>
              <a:pPr>
                <a:defRPr/>
              </a:pPr>
              <a:t>15</a:t>
            </a:fld>
            <a:r>
              <a:rPr lang="en-US" smtClean="0"/>
              <a:t>-</a:t>
            </a:r>
            <a:endParaRPr lang="en-US" dirty="0"/>
          </a:p>
        </p:txBody>
      </p:sp>
    </p:spTree>
    <p:extLst>
      <p:ext uri="{BB962C8B-B14F-4D97-AF65-F5344CB8AC3E}">
        <p14:creationId xmlns:p14="http://schemas.microsoft.com/office/powerpoint/2010/main" val="1627698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childTnLst>
                                </p:cTn>
                              </p:par>
                            </p:childTnLst>
                          </p:cTn>
                        </p:par>
                        <p:par>
                          <p:cTn id="32" fill="hold">
                            <p:stCondLst>
                              <p:cond delay="7000"/>
                            </p:stCondLst>
                            <p:childTnLst>
                              <p:par>
                                <p:cTn id="33" presetID="10" presetClass="entr" presetSubtype="0"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LD Adequacy Matrix</a:t>
            </a:r>
            <a:endParaRPr lang="en-US" dirty="0"/>
          </a:p>
        </p:txBody>
      </p:sp>
      <p:sp>
        <p:nvSpPr>
          <p:cNvPr id="3" name="Content Placeholder 2"/>
          <p:cNvSpPr>
            <a:spLocks noGrp="1"/>
          </p:cNvSpPr>
          <p:nvPr>
            <p:ph idx="1"/>
          </p:nvPr>
        </p:nvSpPr>
        <p:spPr/>
        <p:txBody>
          <a:bodyPr/>
          <a:lstStyle/>
          <a:p>
            <a:r>
              <a:rPr lang="en-US" dirty="0" smtClean="0"/>
              <a:t>Typically, for an IPP, Lenders demand a 6-month coverage of LDs payable and Fixed Costs incurred by the Project.</a:t>
            </a:r>
          </a:p>
          <a:p>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F9EA8C43-95CD-4BA4-91E2-EAD2AB993754}" type="slidenum">
              <a:rPr lang="en-US" smtClean="0"/>
              <a:pPr>
                <a:defRPr/>
              </a:pPr>
              <a:t>16</a:t>
            </a:fld>
            <a:r>
              <a:rPr lang="en-US" smtClean="0"/>
              <a:t>-</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086335873"/>
              </p:ext>
            </p:extLst>
          </p:nvPr>
        </p:nvGraphicFramePr>
        <p:xfrm>
          <a:off x="492456" y="2895600"/>
          <a:ext cx="8194343" cy="2595880"/>
        </p:xfrm>
        <a:graphic>
          <a:graphicData uri="http://schemas.openxmlformats.org/drawingml/2006/table">
            <a:tbl>
              <a:tblPr firstRow="1" bandRow="1">
                <a:tableStyleId>{306799F8-075E-4A3A-A7F6-7FBC6576F1A4}</a:tableStyleId>
              </a:tblPr>
              <a:tblGrid>
                <a:gridCol w="6213144"/>
                <a:gridCol w="1981199"/>
              </a:tblGrid>
              <a:tr h="370840">
                <a:tc>
                  <a:txBody>
                    <a:bodyPr/>
                    <a:lstStyle/>
                    <a:p>
                      <a:pPr algn="ctr"/>
                      <a:r>
                        <a:rPr lang="en-US" dirty="0" smtClean="0"/>
                        <a:t>Delay </a:t>
                      </a:r>
                      <a:r>
                        <a:rPr lang="en-US" dirty="0" smtClean="0"/>
                        <a:t>Period</a:t>
                      </a:r>
                      <a:endParaRPr lang="en-US" dirty="0"/>
                    </a:p>
                  </a:txBody>
                  <a:tcPr/>
                </a:tc>
                <a:tc>
                  <a:txBody>
                    <a:bodyPr/>
                    <a:lstStyle/>
                    <a:p>
                      <a:pPr algn="ctr"/>
                      <a:r>
                        <a:rPr lang="en-US" dirty="0" smtClean="0"/>
                        <a:t>US$</a:t>
                      </a:r>
                      <a:r>
                        <a:rPr lang="en-US" baseline="0" dirty="0" smtClean="0"/>
                        <a:t> (m)</a:t>
                      </a:r>
                      <a:endParaRPr lang="en-US" dirty="0"/>
                    </a:p>
                  </a:txBody>
                  <a:tcPr/>
                </a:tc>
              </a:tr>
              <a:tr h="370840">
                <a:tc>
                  <a:txBody>
                    <a:bodyPr/>
                    <a:lstStyle/>
                    <a:p>
                      <a:endParaRPr lang="en-US" dirty="0"/>
                    </a:p>
                  </a:txBody>
                  <a:tcPr/>
                </a:tc>
                <a:tc>
                  <a:txBody>
                    <a:bodyPr/>
                    <a:lstStyle/>
                    <a:p>
                      <a:pPr algn="r"/>
                      <a:endParaRPr lang="en-US" dirty="0"/>
                    </a:p>
                  </a:txBody>
                  <a:tcPr/>
                </a:tc>
              </a:tr>
              <a:tr h="370840">
                <a:tc>
                  <a:txBody>
                    <a:bodyPr/>
                    <a:lstStyle/>
                    <a:p>
                      <a:endParaRPr lang="en-US" dirty="0"/>
                    </a:p>
                  </a:txBody>
                  <a:tcPr/>
                </a:tc>
                <a:tc>
                  <a:txBody>
                    <a:bodyPr/>
                    <a:lstStyle/>
                    <a:p>
                      <a:pPr algn="r"/>
                      <a:endParaRPr lang="en-US" dirty="0"/>
                    </a:p>
                  </a:txBody>
                  <a:tcPr/>
                </a:tc>
              </a:tr>
              <a:tr h="370840">
                <a:tc>
                  <a:txBody>
                    <a:bodyPr/>
                    <a:lstStyle/>
                    <a:p>
                      <a:endParaRPr lang="en-US" dirty="0"/>
                    </a:p>
                  </a:txBody>
                  <a:tcPr/>
                </a:tc>
                <a:tc>
                  <a:txBody>
                    <a:bodyPr/>
                    <a:lstStyle/>
                    <a:p>
                      <a:pPr algn="r"/>
                      <a:endParaRPr lang="en-US" dirty="0"/>
                    </a:p>
                  </a:txBody>
                  <a:tcPr/>
                </a:tc>
              </a:tr>
              <a:tr h="370840">
                <a:tc>
                  <a:txBody>
                    <a:bodyPr/>
                    <a:lstStyle/>
                    <a:p>
                      <a:endParaRPr lang="en-US" dirty="0"/>
                    </a:p>
                  </a:txBody>
                  <a:tcPr/>
                </a:tc>
                <a:tc>
                  <a:txBody>
                    <a:bodyPr/>
                    <a:lstStyle/>
                    <a:p>
                      <a:pPr algn="r"/>
                      <a:endParaRPr lang="en-US" dirty="0"/>
                    </a:p>
                  </a:txBody>
                  <a:tcPr/>
                </a:tc>
              </a:tr>
              <a:tr h="370840">
                <a:tc>
                  <a:txBody>
                    <a:bodyPr/>
                    <a:lstStyle/>
                    <a:p>
                      <a:endParaRPr lang="en-US" dirty="0"/>
                    </a:p>
                  </a:txBody>
                  <a:tcPr/>
                </a:tc>
                <a:tc>
                  <a:txBody>
                    <a:bodyPr/>
                    <a:lstStyle/>
                    <a:p>
                      <a:pPr algn="r"/>
                      <a:endParaRPr lang="en-US" dirty="0"/>
                    </a:p>
                  </a:txBody>
                  <a:tcPr/>
                </a:tc>
              </a:tr>
              <a:tr h="370840">
                <a:tc>
                  <a:txBody>
                    <a:bodyPr/>
                    <a:lstStyle/>
                    <a:p>
                      <a:endParaRPr lang="en-US" b="1" dirty="0"/>
                    </a:p>
                  </a:txBody>
                  <a:tcPr/>
                </a:tc>
                <a:tc>
                  <a:txBody>
                    <a:bodyPr/>
                    <a:lstStyle/>
                    <a:p>
                      <a:pPr algn="r"/>
                      <a:endParaRPr lang="en-US" b="1" dirty="0"/>
                    </a:p>
                  </a:txBody>
                  <a:tcPr/>
                </a:tc>
              </a:tr>
            </a:tbl>
          </a:graphicData>
        </a:graphic>
      </p:graphicFrame>
    </p:spTree>
    <p:extLst>
      <p:ext uri="{BB962C8B-B14F-4D97-AF65-F5344CB8AC3E}">
        <p14:creationId xmlns:p14="http://schemas.microsoft.com/office/powerpoint/2010/main" val="167282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Contents</a:t>
            </a:r>
            <a:endParaRPr lang="en-US" dirty="0"/>
          </a:p>
        </p:txBody>
      </p:sp>
      <p:sp>
        <p:nvSpPr>
          <p:cNvPr id="7" name="Content Placeholder 6"/>
          <p:cNvSpPr>
            <a:spLocks noGrp="1"/>
          </p:cNvSpPr>
          <p:nvPr>
            <p:ph idx="1"/>
          </p:nvPr>
        </p:nvSpPr>
        <p:spPr/>
        <p:txBody>
          <a:bodyPr/>
          <a:lstStyle/>
          <a:p>
            <a:r>
              <a:rPr lang="en-US" dirty="0">
                <a:solidFill>
                  <a:schemeClr val="bg1">
                    <a:lumMod val="50000"/>
                  </a:schemeClr>
                </a:solidFill>
              </a:rPr>
              <a:t>Definition</a:t>
            </a:r>
          </a:p>
          <a:p>
            <a:r>
              <a:rPr lang="en-US" dirty="0" smtClean="0">
                <a:solidFill>
                  <a:schemeClr val="bg1">
                    <a:lumMod val="50000"/>
                  </a:schemeClr>
                </a:solidFill>
              </a:rPr>
              <a:t>Risk Matrix </a:t>
            </a:r>
          </a:p>
          <a:p>
            <a:r>
              <a:rPr lang="en-US" dirty="0">
                <a:solidFill>
                  <a:schemeClr val="bg1">
                    <a:lumMod val="50000"/>
                  </a:schemeClr>
                </a:solidFill>
              </a:rPr>
              <a:t>The Adequacy of LDs</a:t>
            </a:r>
          </a:p>
          <a:p>
            <a:r>
              <a:rPr lang="en-US" dirty="0" smtClean="0"/>
              <a:t>Short Case </a:t>
            </a:r>
            <a:r>
              <a:rPr lang="en-US" dirty="0"/>
              <a:t>Studies</a:t>
            </a:r>
            <a:endParaRPr lang="en-US" dirty="0"/>
          </a:p>
        </p:txBody>
      </p:sp>
      <p:sp>
        <p:nvSpPr>
          <p:cNvPr id="10" name="Slide Number Placeholder 3"/>
          <p:cNvSpPr>
            <a:spLocks noGrp="1"/>
          </p:cNvSpPr>
          <p:nvPr>
            <p:ph type="sldNum" sz="quarter" idx="12"/>
          </p:nvPr>
        </p:nvSpPr>
        <p:spPr>
          <a:xfrm>
            <a:off x="3429000" y="6492875"/>
            <a:ext cx="2133600" cy="365125"/>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232683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ctrTitle"/>
          </p:nvPr>
        </p:nvSpPr>
        <p:spPr>
          <a:xfrm>
            <a:off x="0" y="2971800"/>
            <a:ext cx="9144000" cy="914400"/>
          </a:xfrm>
          <a:ln>
            <a:noFill/>
          </a:ln>
        </p:spPr>
        <p:txBody>
          <a:bodyPr>
            <a:normAutofit/>
          </a:bodyPr>
          <a:lstStyle/>
          <a:p>
            <a:pPr eaLnBrk="1" fontAlgn="auto" hangingPunct="1">
              <a:spcAft>
                <a:spcPts val="0"/>
              </a:spcAft>
              <a:defRPr/>
            </a:pPr>
            <a:r>
              <a:rPr lang="en-US" sz="5400" dirty="0" smtClean="0">
                <a:solidFill>
                  <a:schemeClr val="bg1">
                    <a:lumMod val="65000"/>
                  </a:schemeClr>
                </a:solidFill>
                <a:effectLst>
                  <a:outerShdw blurRad="38100" dist="38100" dir="2700000" algn="tl">
                    <a:srgbClr val="000000">
                      <a:alpha val="43137"/>
                    </a:srgbClr>
                  </a:outerShdw>
                </a:effectLst>
                <a:latin typeface="Constantia" pitchFamily="18" charset="0"/>
              </a:rPr>
              <a:t>Thank you</a:t>
            </a:r>
            <a:endParaRPr sz="2800" b="1" dirty="0" smtClean="0">
              <a:solidFill>
                <a:schemeClr val="bg1">
                  <a:lumMod val="65000"/>
                </a:schemeClr>
              </a:solidFill>
              <a:effectLst>
                <a:outerShdw blurRad="38100" dist="38100" dir="2700000" algn="tl">
                  <a:srgbClr val="000000">
                    <a:alpha val="43137"/>
                  </a:srgbClr>
                </a:outerShdw>
              </a:effectLst>
              <a:latin typeface="Constantia" pitchFamily="18" charset="0"/>
            </a:endParaRPr>
          </a:p>
        </p:txBody>
      </p:sp>
      <p:sp>
        <p:nvSpPr>
          <p:cNvPr id="3" name="Rectangle 8"/>
          <p:cNvSpPr txBox="1">
            <a:spLocks noChangeArrowheads="1"/>
          </p:cNvSpPr>
          <p:nvPr/>
        </p:nvSpPr>
        <p:spPr bwMode="auto">
          <a:xfrm>
            <a:off x="44450" y="4143375"/>
            <a:ext cx="9072563" cy="1373188"/>
          </a:xfrm>
          <a:prstGeom prst="rect">
            <a:avLst/>
          </a:prstGeom>
          <a:noFill/>
          <a:ln>
            <a:noFill/>
          </a:ln>
          <a:extLst/>
        </p:spPr>
        <p:txBody>
          <a:bodyPr>
            <a:normAutofit/>
          </a:bodyPr>
          <a:lstStyle>
            <a:lvl1pPr marL="0" indent="0" algn="ctr" rtl="0" eaLnBrk="0" fontAlgn="base" hangingPunct="0">
              <a:spcBef>
                <a:spcPts val="600"/>
              </a:spcBef>
              <a:spcAft>
                <a:spcPct val="0"/>
              </a:spcAft>
              <a:buClr>
                <a:schemeClr val="accent2"/>
              </a:buClr>
              <a:buSzPct val="85000"/>
              <a:buFont typeface="Wingdings 2" pitchFamily="18" charset="2"/>
              <a:buNone/>
              <a:defRPr sz="2200" kern="1200" spc="100" baseline="0">
                <a:solidFill>
                  <a:schemeClr val="tx2"/>
                </a:solidFill>
                <a:latin typeface="+mn-lt"/>
                <a:ea typeface="+mn-ea"/>
                <a:cs typeface="+mn-cs"/>
              </a:defRPr>
            </a:lvl1pPr>
            <a:lvl2pPr marL="457200" indent="0" algn="ctr" rtl="0" eaLnBrk="0" fontAlgn="base" hangingPunct="0">
              <a:spcBef>
                <a:spcPts val="300"/>
              </a:spcBef>
              <a:spcAft>
                <a:spcPct val="0"/>
              </a:spcAft>
              <a:buClr>
                <a:srgbClr val="D6903D"/>
              </a:buClr>
              <a:buSzPct val="85000"/>
              <a:buFont typeface="Wingdings 2" pitchFamily="18" charset="2"/>
              <a:buNone/>
              <a:defRPr sz="2400" kern="1200">
                <a:solidFill>
                  <a:schemeClr val="tx2"/>
                </a:solidFill>
                <a:latin typeface="+mn-lt"/>
                <a:ea typeface="+mn-ea"/>
                <a:cs typeface="+mn-cs"/>
              </a:defRPr>
            </a:lvl2pPr>
            <a:lvl3pPr marL="914400" indent="0" algn="ctr" rtl="0" eaLnBrk="0" fontAlgn="base" hangingPunct="0">
              <a:spcBef>
                <a:spcPts val="300"/>
              </a:spcBef>
              <a:spcAft>
                <a:spcPct val="0"/>
              </a:spcAft>
              <a:buClr>
                <a:srgbClr val="B37732"/>
              </a:buClr>
              <a:buSzPct val="85000"/>
              <a:buFont typeface="Wingdings 2" pitchFamily="18" charset="2"/>
              <a:buNone/>
              <a:defRPr sz="2100" kern="1200">
                <a:solidFill>
                  <a:schemeClr val="tx1"/>
                </a:solidFill>
                <a:latin typeface="+mn-lt"/>
                <a:ea typeface="+mn-ea"/>
                <a:cs typeface="+mn-cs"/>
              </a:defRPr>
            </a:lvl3pPr>
            <a:lvl4pPr marL="1371600" indent="0" algn="ctr" rtl="0" eaLnBrk="0" fontAlgn="base" hangingPunct="0">
              <a:spcBef>
                <a:spcPts val="300"/>
              </a:spcBef>
              <a:spcAft>
                <a:spcPct val="0"/>
              </a:spcAft>
              <a:buClr>
                <a:srgbClr val="D6903D"/>
              </a:buClr>
              <a:buSzPct val="85000"/>
              <a:buFont typeface="Wingdings 2" pitchFamily="18" charset="2"/>
              <a:buNone/>
              <a:defRPr sz="1900" kern="1200">
                <a:solidFill>
                  <a:schemeClr val="tx1"/>
                </a:solidFill>
                <a:latin typeface="+mn-lt"/>
                <a:ea typeface="+mn-ea"/>
                <a:cs typeface="+mn-cs"/>
              </a:defRPr>
            </a:lvl4pPr>
            <a:lvl5pPr marL="1828800" indent="0" algn="ctr" rtl="0" eaLnBrk="0" fontAlgn="base" hangingPunct="0">
              <a:spcBef>
                <a:spcPts val="338"/>
              </a:spcBef>
              <a:spcAft>
                <a:spcPct val="0"/>
              </a:spcAft>
              <a:buClr>
                <a:srgbClr val="D6903D"/>
              </a:buClr>
              <a:buSzPct val="85000"/>
              <a:buFont typeface="Wingdings 2" pitchFamily="18" charset="2"/>
              <a:buNone/>
              <a:defRPr sz="1600" kern="1200">
                <a:solidFill>
                  <a:schemeClr val="tx1"/>
                </a:solidFill>
                <a:latin typeface="+mn-lt"/>
                <a:ea typeface="+mn-ea"/>
                <a:cs typeface="+mn-cs"/>
              </a:defRPr>
            </a:lvl5pPr>
            <a:lvl6pPr marL="2286000" indent="0" algn="ctr" rtl="0" eaLnBrk="1" latinLnBrk="0" hangingPunct="1">
              <a:spcBef>
                <a:spcPts val="340"/>
              </a:spcBef>
              <a:buClr>
                <a:schemeClr val="accent2">
                  <a:shade val="75000"/>
                </a:schemeClr>
              </a:buClr>
              <a:buSzPct val="85000"/>
              <a:buFont typeface="Wingdings 2" pitchFamily="18" charset="2"/>
              <a:buNone/>
              <a:defRPr kumimoji="0" sz="1700" kern="1200">
                <a:solidFill>
                  <a:schemeClr val="tx1"/>
                </a:solidFill>
                <a:latin typeface="+mn-lt"/>
                <a:ea typeface="+mn-ea"/>
                <a:cs typeface="+mn-cs"/>
              </a:defRPr>
            </a:lvl6pPr>
            <a:lvl7pPr marL="2743200" indent="0" algn="ctr" rtl="0" eaLnBrk="1" latinLnBrk="0" hangingPunct="1">
              <a:spcBef>
                <a:spcPts val="340"/>
              </a:spcBef>
              <a:buClr>
                <a:schemeClr val="accent2">
                  <a:shade val="75000"/>
                </a:schemeClr>
              </a:buClr>
              <a:buSzPct val="85000"/>
              <a:buFont typeface="Wingdings 2" pitchFamily="18" charset="2"/>
              <a:buNone/>
              <a:defRPr kumimoji="0" sz="1600" kern="1200" baseline="0">
                <a:solidFill>
                  <a:schemeClr val="tx1"/>
                </a:solidFill>
                <a:latin typeface="+mn-lt"/>
                <a:ea typeface="+mn-ea"/>
                <a:cs typeface="+mn-cs"/>
              </a:defRPr>
            </a:lvl7pPr>
            <a:lvl8pPr marL="32004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8pPr>
            <a:lvl9pPr marL="3657600" indent="0" algn="ctr" rtl="0" eaLnBrk="1" latinLnBrk="0" hangingPunct="1">
              <a:spcBef>
                <a:spcPts val="340"/>
              </a:spcBef>
              <a:buClr>
                <a:schemeClr val="accent2">
                  <a:shade val="75000"/>
                </a:schemeClr>
              </a:buClr>
              <a:buSzPct val="85000"/>
              <a:buFont typeface="Wingdings 2" pitchFamily="18" charset="2"/>
              <a:buNone/>
              <a:defRPr kumimoji="0" sz="1500" kern="1200">
                <a:solidFill>
                  <a:schemeClr val="tx1"/>
                </a:solidFill>
                <a:latin typeface="+mn-lt"/>
                <a:ea typeface="+mn-ea"/>
                <a:cs typeface="+mn-cs"/>
              </a:defRPr>
            </a:lvl9pPr>
          </a:lstStyle>
          <a:p>
            <a:pPr eaLnBrk="1" fontAlgn="auto" hangingPunct="1">
              <a:spcAft>
                <a:spcPts val="0"/>
              </a:spcAft>
              <a:defRPr/>
            </a:pPr>
            <a:r>
              <a:rPr lang="en-US" sz="1800" b="1" dirty="0" smtClean="0">
                <a:solidFill>
                  <a:srgbClr val="FF0000"/>
                </a:solidFill>
                <a:latin typeface="Constantia" pitchFamily="18" charset="0"/>
              </a:rPr>
              <a:t>|</a:t>
            </a:r>
            <a:r>
              <a:rPr lang="en-US" sz="1800" b="1" dirty="0" smtClean="0">
                <a:solidFill>
                  <a:schemeClr val="bg1">
                    <a:lumMod val="85000"/>
                  </a:schemeClr>
                </a:solidFill>
                <a:effectLst>
                  <a:outerShdw blurRad="38100" dist="38100" dir="2700000" algn="tl">
                    <a:srgbClr val="000000">
                      <a:alpha val="43137"/>
                    </a:srgbClr>
                  </a:outerShdw>
                </a:effectLst>
                <a:latin typeface="Constantia" pitchFamily="18" charset="0"/>
              </a:rPr>
              <a:t>M. Umer Khan</a:t>
            </a:r>
            <a:r>
              <a:rPr lang="en-US" sz="1800" b="1" dirty="0">
                <a:solidFill>
                  <a:srgbClr val="FF0000"/>
                </a:solidFill>
                <a:latin typeface="Constantia" pitchFamily="18" charset="0"/>
              </a:rPr>
              <a:t>|</a:t>
            </a:r>
            <a:r>
              <a:rPr lang="en-US" sz="1800" cap="small" dirty="0" smtClean="0">
                <a:solidFill>
                  <a:schemeClr val="bg1">
                    <a:lumMod val="65000"/>
                  </a:schemeClr>
                </a:solidFill>
                <a:latin typeface="Constantia" pitchFamily="18" charset="0"/>
              </a:rPr>
              <a:t>SVP &amp; </a:t>
            </a:r>
            <a:r>
              <a:rPr lang="en-US" sz="1800" dirty="0" smtClean="0">
                <a:solidFill>
                  <a:schemeClr val="bg1">
                    <a:lumMod val="65000"/>
                  </a:schemeClr>
                </a:solidFill>
                <a:latin typeface="Constantia" pitchFamily="18" charset="0"/>
              </a:rPr>
              <a:t>Head, Project &amp; Structured Finance</a:t>
            </a:r>
            <a:r>
              <a:rPr lang="en-US" sz="1800" b="1" dirty="0">
                <a:solidFill>
                  <a:srgbClr val="FF0000"/>
                </a:solidFill>
                <a:latin typeface="Constantia" pitchFamily="18" charset="0"/>
              </a:rPr>
              <a:t>|</a:t>
            </a:r>
          </a:p>
          <a:p>
            <a:pPr eaLnBrk="1" fontAlgn="auto" hangingPunct="1">
              <a:spcAft>
                <a:spcPts val="0"/>
              </a:spcAft>
              <a:defRPr/>
            </a:pPr>
            <a:r>
              <a:rPr lang="en-US" sz="1800" b="1" dirty="0">
                <a:solidFill>
                  <a:srgbClr val="FF0000"/>
                </a:solidFill>
                <a:latin typeface="Constantia" pitchFamily="18" charset="0"/>
              </a:rPr>
              <a:t>|</a:t>
            </a:r>
            <a:r>
              <a:rPr lang="en-US" sz="1800" dirty="0" smtClean="0">
                <a:solidFill>
                  <a:schemeClr val="bg1">
                    <a:lumMod val="65000"/>
                  </a:schemeClr>
                </a:solidFill>
                <a:latin typeface="Constantia" pitchFamily="18" charset="0"/>
              </a:rPr>
              <a:t>Investment Banking Group</a:t>
            </a:r>
            <a:r>
              <a:rPr lang="en-US" sz="1800" b="1" dirty="0">
                <a:solidFill>
                  <a:srgbClr val="FF0000"/>
                </a:solidFill>
                <a:latin typeface="Constantia" pitchFamily="18" charset="0"/>
              </a:rPr>
              <a:t>|</a:t>
            </a:r>
            <a:r>
              <a:rPr lang="en-US" sz="1800" b="1" dirty="0" smtClean="0">
                <a:solidFill>
                  <a:schemeClr val="bg1">
                    <a:lumMod val="85000"/>
                  </a:schemeClr>
                </a:solidFill>
                <a:effectLst>
                  <a:outerShdw blurRad="38100" dist="38100" dir="2700000" algn="tl">
                    <a:srgbClr val="000000">
                      <a:alpha val="43137"/>
                    </a:srgbClr>
                  </a:outerShdw>
                </a:effectLst>
                <a:latin typeface="Constantia" pitchFamily="18" charset="0"/>
              </a:rPr>
              <a:t>UNITED BANK LIMITED</a:t>
            </a:r>
            <a:r>
              <a:rPr lang="en-US" sz="1800" b="1" dirty="0">
                <a:solidFill>
                  <a:srgbClr val="FF0000"/>
                </a:solidFill>
                <a:latin typeface="Constantia" pitchFamily="18" charset="0"/>
              </a:rPr>
              <a:t>|</a:t>
            </a:r>
          </a:p>
          <a:p>
            <a:pPr eaLnBrk="1" fontAlgn="auto" hangingPunct="1">
              <a:spcAft>
                <a:spcPts val="0"/>
              </a:spcAft>
              <a:defRPr/>
            </a:pPr>
            <a:r>
              <a:rPr lang="en-US" sz="1800" b="1" dirty="0" smtClean="0">
                <a:solidFill>
                  <a:srgbClr val="FF0000"/>
                </a:solidFill>
                <a:latin typeface="Constantia" pitchFamily="18" charset="0"/>
              </a:rPr>
              <a:t>|</a:t>
            </a:r>
            <a:r>
              <a:rPr lang="en-US" sz="1800" dirty="0" smtClean="0">
                <a:solidFill>
                  <a:schemeClr val="bg1">
                    <a:lumMod val="65000"/>
                  </a:schemeClr>
                </a:solidFill>
                <a:latin typeface="Constantia" pitchFamily="18" charset="0"/>
              </a:rPr>
              <a:t>Umer.Khan@ubl.com.pk</a:t>
            </a:r>
            <a:r>
              <a:rPr lang="en-US" sz="1800" b="1" dirty="0" smtClean="0">
                <a:solidFill>
                  <a:srgbClr val="FF0000"/>
                </a:solidFill>
                <a:latin typeface="Constantia" pitchFamily="18" charset="0"/>
              </a:rPr>
              <a:t>|</a:t>
            </a:r>
            <a:r>
              <a:rPr lang="en-US" sz="1800" cap="small" dirty="0" smtClean="0">
                <a:solidFill>
                  <a:schemeClr val="bg1">
                    <a:lumMod val="65000"/>
                  </a:schemeClr>
                </a:solidFill>
                <a:latin typeface="Constantia" pitchFamily="18" charset="0"/>
              </a:rPr>
              <a:t>021 3241.1846</a:t>
            </a:r>
            <a:r>
              <a:rPr lang="en-US" sz="1800" b="1" dirty="0" smtClean="0">
                <a:solidFill>
                  <a:srgbClr val="FF0000"/>
                </a:solidFill>
                <a:latin typeface="Constantia" pitchFamily="18" charset="0"/>
              </a:rPr>
              <a:t>|</a:t>
            </a:r>
            <a:endParaRPr lang="en-US" sz="1800" dirty="0" smtClean="0">
              <a:solidFill>
                <a:schemeClr val="bg1"/>
              </a:solidFill>
              <a:latin typeface="Constantia" pitchFamily="18" charset="0"/>
            </a:endParaRPr>
          </a:p>
          <a:p>
            <a:pPr eaLnBrk="1" fontAlgn="auto" hangingPunct="1">
              <a:spcAft>
                <a:spcPts val="0"/>
              </a:spcAft>
              <a:defRPr/>
            </a:pPr>
            <a:endParaRPr lang="en-US" sz="2800" b="1" dirty="0" smtClean="0">
              <a:solidFill>
                <a:schemeClr val="bg1"/>
              </a:solidFill>
              <a:latin typeface="Constantia"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pPr marL="0" indent="0">
              <a:buNone/>
            </a:pPr>
            <a:r>
              <a:rPr lang="en-US" sz="1800" dirty="0" smtClean="0">
                <a:solidFill>
                  <a:schemeClr val="bg1">
                    <a:lumMod val="75000"/>
                  </a:schemeClr>
                </a:solidFill>
                <a:latin typeface="Arial Narrow" pitchFamily="34" charset="0"/>
              </a:rPr>
              <a:t>Please note that the following slides contain information on certain project finance transactions that have taken place in the Pakistan financial markets over the last 8 years. </a:t>
            </a:r>
          </a:p>
          <a:p>
            <a:pPr marL="0" indent="0">
              <a:buNone/>
            </a:pPr>
            <a:endParaRPr lang="en-US" sz="1800" dirty="0">
              <a:solidFill>
                <a:schemeClr val="bg1">
                  <a:lumMod val="75000"/>
                </a:schemeClr>
              </a:solidFill>
              <a:latin typeface="Arial Narrow" pitchFamily="34" charset="0"/>
            </a:endParaRPr>
          </a:p>
          <a:p>
            <a:pPr marL="0" indent="0">
              <a:buNone/>
            </a:pPr>
            <a:r>
              <a:rPr lang="en-US" sz="1800" dirty="0" smtClean="0">
                <a:solidFill>
                  <a:schemeClr val="bg1">
                    <a:lumMod val="75000"/>
                  </a:schemeClr>
                </a:solidFill>
                <a:latin typeface="Arial Narrow" pitchFamily="34" charset="0"/>
              </a:rPr>
              <a:t>The information presented herein is aimed at sharing key risks that manifested themselves during construction period or over the initial operating life of the project(s) and how the Project Financiers dealt with them (or should have dealt with them) given the Project Finance framework as enshrined in the IPF Guidelines issued by the SBP and/or internal policies governing PF transactions, issued by banks and FIs for internal stakeholders’ consumption.</a:t>
            </a:r>
          </a:p>
          <a:p>
            <a:pPr marL="0" indent="0">
              <a:buNone/>
            </a:pPr>
            <a:endParaRPr lang="en-US" sz="1800" dirty="0">
              <a:solidFill>
                <a:schemeClr val="bg1">
                  <a:lumMod val="75000"/>
                </a:schemeClr>
              </a:solidFill>
              <a:latin typeface="Arial Narrow" pitchFamily="34" charset="0"/>
            </a:endParaRPr>
          </a:p>
          <a:p>
            <a:pPr marL="0" indent="0">
              <a:buNone/>
            </a:pPr>
            <a:r>
              <a:rPr lang="en-US" sz="1800" dirty="0" smtClean="0">
                <a:solidFill>
                  <a:schemeClr val="bg1">
                    <a:lumMod val="75000"/>
                  </a:schemeClr>
                </a:solidFill>
                <a:latin typeface="Arial Narrow" pitchFamily="34" charset="0"/>
              </a:rPr>
              <a:t>The details and specifics of transactions mentioned are from an academic and learning standpoint </a:t>
            </a:r>
            <a:r>
              <a:rPr lang="en-US" sz="1800" u="sng" dirty="0" smtClean="0">
                <a:solidFill>
                  <a:schemeClr val="bg1">
                    <a:lumMod val="75000"/>
                  </a:schemeClr>
                </a:solidFill>
                <a:latin typeface="Arial Narrow" pitchFamily="34" charset="0"/>
              </a:rPr>
              <a:t>only</a:t>
            </a:r>
            <a:r>
              <a:rPr lang="en-US" sz="1800" dirty="0" smtClean="0">
                <a:solidFill>
                  <a:schemeClr val="bg1">
                    <a:lumMod val="75000"/>
                  </a:schemeClr>
                </a:solidFill>
                <a:latin typeface="Arial Narrow" pitchFamily="34" charset="0"/>
              </a:rPr>
              <a:t> and should </a:t>
            </a:r>
            <a:r>
              <a:rPr lang="en-US" sz="1800" u="sng" dirty="0" smtClean="0">
                <a:solidFill>
                  <a:schemeClr val="bg1">
                    <a:lumMod val="75000"/>
                  </a:schemeClr>
                </a:solidFill>
                <a:latin typeface="Arial Narrow" pitchFamily="34" charset="0"/>
              </a:rPr>
              <a:t>not</a:t>
            </a:r>
            <a:r>
              <a:rPr lang="en-US" sz="1800" dirty="0" smtClean="0">
                <a:solidFill>
                  <a:schemeClr val="bg1">
                    <a:lumMod val="75000"/>
                  </a:schemeClr>
                </a:solidFill>
                <a:latin typeface="Arial Narrow" pitchFamily="34" charset="0"/>
              </a:rPr>
              <a:t> be construed as being reflective of the respective projects or any of their stakeholders in any manner. </a:t>
            </a:r>
            <a:endParaRPr lang="en-US" sz="1800" dirty="0">
              <a:solidFill>
                <a:schemeClr val="bg1">
                  <a:lumMod val="75000"/>
                </a:schemeClr>
              </a:solidFill>
              <a:latin typeface="Arial Narrow" pitchFamily="34" charset="0"/>
            </a:endParaRPr>
          </a:p>
        </p:txBody>
      </p:sp>
      <p:sp>
        <p:nvSpPr>
          <p:cNvPr id="4" name="Slide Number Placeholder 3"/>
          <p:cNvSpPr>
            <a:spLocks noGrp="1"/>
          </p:cNvSpPr>
          <p:nvPr>
            <p:ph type="sldNum" sz="quarter" idx="12"/>
          </p:nvPr>
        </p:nvSpPr>
        <p:spPr/>
        <p:txBody>
          <a:bodyPr/>
          <a:lstStyle/>
          <a:p>
            <a:pPr>
              <a:defRPr/>
            </a:pPr>
            <a:r>
              <a:rPr lang="en-US" dirty="0" smtClean="0">
                <a:solidFill>
                  <a:prstClr val="white">
                    <a:lumMod val="50000"/>
                  </a:prstClr>
                </a:solidFill>
              </a:rPr>
              <a:t>-Slide </a:t>
            </a:r>
            <a:fld id="{F9EA8C43-95CD-4BA4-91E2-EAD2AB993754}" type="slidenum">
              <a:rPr lang="en-US" smtClean="0">
                <a:solidFill>
                  <a:prstClr val="white">
                    <a:lumMod val="50000"/>
                  </a:prstClr>
                </a:solidFill>
              </a:rPr>
              <a:pPr>
                <a:defRPr/>
              </a:pPr>
              <a:t>2</a:t>
            </a:fld>
            <a:r>
              <a:rPr lang="en-US" dirty="0" smtClean="0">
                <a:solidFill>
                  <a:prstClr val="white">
                    <a:lumMod val="50000"/>
                  </a:prstClr>
                </a:solidFill>
              </a:rPr>
              <a:t>-</a:t>
            </a:r>
            <a:endParaRPr lang="en-US" dirty="0">
              <a:solidFill>
                <a:prstClr val="white">
                  <a:lumMod val="50000"/>
                </a:prstClr>
              </a:solidFill>
            </a:endParaRPr>
          </a:p>
        </p:txBody>
      </p:sp>
      <p:cxnSp>
        <p:nvCxnSpPr>
          <p:cNvPr id="5" name="Straight Connector 4"/>
          <p:cNvCxnSpPr/>
          <p:nvPr/>
        </p:nvCxnSpPr>
        <p:spPr>
          <a:xfrm>
            <a:off x="0" y="5029200"/>
            <a:ext cx="9144000" cy="0"/>
          </a:xfrm>
          <a:prstGeom prst="line">
            <a:avLst/>
          </a:prstGeom>
          <a:ln w="19050" cap="rnd" cmpd="sng" algn="ctr">
            <a:solidFill>
              <a:schemeClr val="bg1">
                <a:lumMod val="75000"/>
              </a:schemeClr>
            </a:solidFill>
            <a:prstDash val="sysDot"/>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57200" y="5029200"/>
            <a:ext cx="3962400" cy="276999"/>
          </a:xfrm>
          <a:prstGeom prst="rect">
            <a:avLst/>
          </a:prstGeom>
          <a:noFill/>
        </p:spPr>
        <p:txBody>
          <a:bodyPr wrap="square" rtlCol="0">
            <a:spAutoFit/>
          </a:bodyPr>
          <a:lstStyle/>
          <a:p>
            <a:r>
              <a:rPr lang="en-US" sz="1200" dirty="0">
                <a:solidFill>
                  <a:srgbClr val="FF0000"/>
                </a:solidFill>
                <a:latin typeface="Constantia" pitchFamily="18" charset="0"/>
              </a:rPr>
              <a:t>|</a:t>
            </a:r>
            <a:r>
              <a:rPr lang="en-US" sz="1200" dirty="0" smtClean="0">
                <a:solidFill>
                  <a:prstClr val="white">
                    <a:lumMod val="65000"/>
                  </a:prstClr>
                </a:solidFill>
                <a:effectLst>
                  <a:outerShdw blurRad="38100" dist="38100" dir="2700000" algn="tl">
                    <a:srgbClr val="000000">
                      <a:alpha val="43137"/>
                    </a:srgbClr>
                  </a:outerShdw>
                </a:effectLst>
                <a:latin typeface="Constantia" pitchFamily="18" charset="0"/>
              </a:rPr>
              <a:t>Project &amp; Structured Finance</a:t>
            </a:r>
            <a:r>
              <a:rPr lang="en-US" sz="1200" dirty="0" smtClean="0">
                <a:solidFill>
                  <a:srgbClr val="FF0000"/>
                </a:solidFill>
                <a:latin typeface="Constantia" pitchFamily="18" charset="0"/>
              </a:rPr>
              <a:t>|</a:t>
            </a:r>
            <a:r>
              <a:rPr lang="en-US" sz="1200" dirty="0" smtClean="0">
                <a:solidFill>
                  <a:prstClr val="white">
                    <a:lumMod val="85000"/>
                  </a:prstClr>
                </a:solidFill>
                <a:effectLst>
                  <a:outerShdw blurRad="38100" dist="38100" dir="2700000" algn="tl">
                    <a:srgbClr val="000000">
                      <a:alpha val="43137"/>
                    </a:srgbClr>
                  </a:outerShdw>
                </a:effectLst>
                <a:latin typeface="Constantia" pitchFamily="18" charset="0"/>
              </a:rPr>
              <a:t>UNITED BANK LIMITED</a:t>
            </a:r>
            <a:r>
              <a:rPr lang="en-US" sz="1200" dirty="0" smtClean="0">
                <a:solidFill>
                  <a:srgbClr val="FF0000"/>
                </a:solidFill>
                <a:latin typeface="Constantia" pitchFamily="18" charset="0"/>
              </a:rPr>
              <a:t>|</a:t>
            </a:r>
            <a:endParaRPr lang="en-US" sz="1200" dirty="0">
              <a:solidFill>
                <a:srgbClr val="FF0000"/>
              </a:solidFill>
              <a:latin typeface="Constantia" pitchFamily="18" charset="0"/>
            </a:endParaRPr>
          </a:p>
        </p:txBody>
      </p:sp>
    </p:spTree>
    <p:extLst>
      <p:ext uri="{BB962C8B-B14F-4D97-AF65-F5344CB8AC3E}">
        <p14:creationId xmlns:p14="http://schemas.microsoft.com/office/powerpoint/2010/main" val="15071496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Contents</a:t>
            </a:r>
            <a:endParaRPr lang="en-US" dirty="0"/>
          </a:p>
        </p:txBody>
      </p:sp>
      <p:sp>
        <p:nvSpPr>
          <p:cNvPr id="7" name="Content Placeholder 6"/>
          <p:cNvSpPr>
            <a:spLocks noGrp="1"/>
          </p:cNvSpPr>
          <p:nvPr>
            <p:ph idx="1"/>
          </p:nvPr>
        </p:nvSpPr>
        <p:spPr/>
        <p:txBody>
          <a:bodyPr/>
          <a:lstStyle/>
          <a:p>
            <a:r>
              <a:rPr lang="en-US" dirty="0" smtClean="0"/>
              <a:t>Definition</a:t>
            </a:r>
          </a:p>
          <a:p>
            <a:r>
              <a:rPr lang="en-US" dirty="0" smtClean="0">
                <a:solidFill>
                  <a:schemeClr val="bg1">
                    <a:lumMod val="50000"/>
                  </a:schemeClr>
                </a:solidFill>
              </a:rPr>
              <a:t>Risk Matrix </a:t>
            </a:r>
          </a:p>
          <a:p>
            <a:r>
              <a:rPr lang="en-US" dirty="0" smtClean="0">
                <a:solidFill>
                  <a:schemeClr val="bg1">
                    <a:lumMod val="50000"/>
                  </a:schemeClr>
                </a:solidFill>
              </a:rPr>
              <a:t>The </a:t>
            </a:r>
            <a:r>
              <a:rPr lang="en-US" dirty="0" smtClean="0">
                <a:solidFill>
                  <a:schemeClr val="bg1">
                    <a:lumMod val="50000"/>
                  </a:schemeClr>
                </a:solidFill>
              </a:rPr>
              <a:t>Adequacy of </a:t>
            </a:r>
            <a:r>
              <a:rPr lang="en-US" dirty="0" smtClean="0">
                <a:solidFill>
                  <a:schemeClr val="bg1">
                    <a:lumMod val="50000"/>
                  </a:schemeClr>
                </a:solidFill>
              </a:rPr>
              <a:t>LDs</a:t>
            </a:r>
          </a:p>
          <a:p>
            <a:r>
              <a:rPr lang="en-US" dirty="0" smtClean="0">
                <a:solidFill>
                  <a:schemeClr val="bg1">
                    <a:lumMod val="50000"/>
                  </a:schemeClr>
                </a:solidFill>
              </a:rPr>
              <a:t>Short Case Studies</a:t>
            </a:r>
            <a:endParaRPr lang="en-US" dirty="0">
              <a:solidFill>
                <a:schemeClr val="bg1">
                  <a:lumMod val="50000"/>
                </a:schemeClr>
              </a:solidFill>
            </a:endParaRPr>
          </a:p>
        </p:txBody>
      </p:sp>
      <p:sp>
        <p:nvSpPr>
          <p:cNvPr id="10" name="Slide Number Placeholder 3"/>
          <p:cNvSpPr>
            <a:spLocks noGrp="1"/>
          </p:cNvSpPr>
          <p:nvPr>
            <p:ph type="sldNum" sz="quarter" idx="12"/>
          </p:nvPr>
        </p:nvSpPr>
        <p:spPr>
          <a:xfrm>
            <a:off x="3429000" y="6492875"/>
            <a:ext cx="2133600" cy="365125"/>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2331267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dirty="0" smtClean="0"/>
              <a:t>-Slide </a:t>
            </a:r>
            <a:fld id="{F9EA8C43-95CD-4BA4-91E2-EAD2AB993754}" type="slidenum">
              <a:rPr lang="en-US" smtClean="0"/>
              <a:pPr>
                <a:defRPr/>
              </a:pPr>
              <a:t>4</a:t>
            </a:fld>
            <a:r>
              <a:rPr lang="en-US" dirty="0" smtClean="0"/>
              <a:t>-</a:t>
            </a:r>
            <a:endParaRPr lang="en-US" dirty="0"/>
          </a:p>
        </p:txBody>
      </p:sp>
      <p:sp>
        <p:nvSpPr>
          <p:cNvPr id="5" name="Title 4"/>
          <p:cNvSpPr>
            <a:spLocks noGrp="1"/>
          </p:cNvSpPr>
          <p:nvPr>
            <p:ph type="title"/>
          </p:nvPr>
        </p:nvSpPr>
        <p:spPr/>
        <p:txBody>
          <a:bodyPr/>
          <a:lstStyle/>
          <a:p>
            <a:r>
              <a:rPr lang="en-US" dirty="0" smtClean="0"/>
              <a:t>Definition</a:t>
            </a:r>
            <a:endParaRPr lang="en-US" dirty="0"/>
          </a:p>
        </p:txBody>
      </p:sp>
      <p:sp>
        <p:nvSpPr>
          <p:cNvPr id="6" name="Content Placeholder 5"/>
          <p:cNvSpPr>
            <a:spLocks noGrp="1"/>
          </p:cNvSpPr>
          <p:nvPr>
            <p:ph idx="1"/>
          </p:nvPr>
        </p:nvSpPr>
        <p:spPr/>
        <p:txBody>
          <a:bodyPr/>
          <a:lstStyle/>
          <a:p>
            <a:r>
              <a:rPr lang="en-US" dirty="0" smtClean="0"/>
              <a:t>A method </a:t>
            </a:r>
            <a:r>
              <a:rPr lang="en-US" dirty="0"/>
              <a:t>of funding whereby a company obtains </a:t>
            </a:r>
            <a:r>
              <a:rPr lang="en-US" dirty="0" smtClean="0"/>
              <a:t>financing </a:t>
            </a:r>
            <a:r>
              <a:rPr lang="en-US" dirty="0"/>
              <a:t>for specific assets by giving creditors claim on the revenues generated by those assets. The created entity’s </a:t>
            </a:r>
            <a:r>
              <a:rPr lang="en-US" i="1" dirty="0"/>
              <a:t>only</a:t>
            </a:r>
            <a:r>
              <a:rPr lang="en-US" dirty="0"/>
              <a:t> asset is the ‘</a:t>
            </a:r>
            <a:r>
              <a:rPr lang="en-US" dirty="0" smtClean="0">
                <a:solidFill>
                  <a:srgbClr val="FFC000"/>
                </a:solidFill>
                <a:effectLst>
                  <a:outerShdw blurRad="38100" dist="38100" dir="2700000" algn="tl">
                    <a:srgbClr val="000000">
                      <a:alpha val="43137"/>
                    </a:srgbClr>
                  </a:outerShdw>
                </a:effectLst>
              </a:rPr>
              <a:t>Project</a:t>
            </a:r>
            <a:r>
              <a:rPr lang="en-US" dirty="0" smtClean="0"/>
              <a:t>’.</a:t>
            </a:r>
          </a:p>
          <a:p>
            <a:r>
              <a:rPr lang="en-US" dirty="0" smtClean="0"/>
              <a:t>A way of financing whereby risks that cannot be mitigated through structuring are passed on to stakeholders that are ‘</a:t>
            </a:r>
            <a:r>
              <a:rPr lang="en-US" i="1" dirty="0" smtClean="0">
                <a:solidFill>
                  <a:srgbClr val="FFC000"/>
                </a:solidFill>
                <a:effectLst>
                  <a:outerShdw blurRad="38100" dist="38100" dir="2700000" algn="tl">
                    <a:srgbClr val="000000">
                      <a:alpha val="43137"/>
                    </a:srgbClr>
                  </a:outerShdw>
                </a:effectLst>
              </a:rPr>
              <a:t>best-capable</a:t>
            </a:r>
            <a:r>
              <a:rPr lang="en-US" dirty="0" smtClean="0"/>
              <a:t>’ of managing those risks.</a:t>
            </a:r>
          </a:p>
          <a:p>
            <a:r>
              <a:rPr lang="en-US" dirty="0" smtClean="0"/>
              <a:t>Principle of ‘Equitable Allocation.’</a:t>
            </a: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200" dirty="0" smtClean="0"/>
              <a:t>Usually raised </a:t>
            </a:r>
            <a:r>
              <a:rPr lang="en-GB" sz="2200" dirty="0"/>
              <a:t>for a new project rather than an established </a:t>
            </a:r>
            <a:r>
              <a:rPr lang="en-GB" sz="2200" dirty="0" smtClean="0"/>
              <a:t>business.</a:t>
            </a:r>
          </a:p>
          <a:p>
            <a:r>
              <a:rPr lang="en-GB" sz="2200" dirty="0" smtClean="0"/>
              <a:t>Generally high </a:t>
            </a:r>
            <a:r>
              <a:rPr lang="en-GB" sz="2200" dirty="0" err="1" smtClean="0"/>
              <a:t>debt:equity</a:t>
            </a:r>
            <a:r>
              <a:rPr lang="en-GB" sz="2200" dirty="0" smtClean="0"/>
              <a:t> ratio.</a:t>
            </a:r>
          </a:p>
          <a:p>
            <a:r>
              <a:rPr lang="en-GB" sz="2200" dirty="0" smtClean="0"/>
              <a:t>No </a:t>
            </a:r>
            <a:r>
              <a:rPr lang="en-GB" sz="2200" dirty="0"/>
              <a:t>guarantees from the investors (‘non-recourse’), or limited guarantees (‘limited-recourse’) for the project finance </a:t>
            </a:r>
            <a:r>
              <a:rPr lang="en-GB" sz="2200" dirty="0" smtClean="0"/>
              <a:t>debt.</a:t>
            </a:r>
          </a:p>
          <a:p>
            <a:r>
              <a:rPr lang="en-GB" sz="2200" dirty="0" smtClean="0"/>
              <a:t>Reliance on </a:t>
            </a:r>
            <a:r>
              <a:rPr lang="en-GB" sz="2200" dirty="0"/>
              <a:t>future cash flows of the Project for debt servicing rather than value of its assets and/or operational </a:t>
            </a:r>
            <a:r>
              <a:rPr lang="en-GB" sz="2200" dirty="0" smtClean="0"/>
              <a:t>history.</a:t>
            </a:r>
          </a:p>
          <a:p>
            <a:r>
              <a:rPr lang="en-GB" sz="2200" dirty="0" smtClean="0"/>
              <a:t>Main </a:t>
            </a:r>
            <a:r>
              <a:rPr lang="en-GB" sz="2200" dirty="0"/>
              <a:t>security for lenders is the Project’s contracts, licenses or ownership  of rights to natural resources; physical assets likely to be worth much less than the debt if they are sold off after a default on </a:t>
            </a:r>
            <a:r>
              <a:rPr lang="en-GB" sz="2200" dirty="0" smtClean="0"/>
              <a:t>financing.</a:t>
            </a:r>
          </a:p>
          <a:p>
            <a:r>
              <a:rPr lang="en-GB" sz="2200" dirty="0" smtClean="0"/>
              <a:t>Finite </a:t>
            </a:r>
            <a:r>
              <a:rPr lang="en-GB" sz="2200" dirty="0"/>
              <a:t>life, based on such factors as the length of the contracts, concessions, licenses or the reserves of natural </a:t>
            </a:r>
            <a:r>
              <a:rPr lang="en-GB" sz="2200" dirty="0" smtClean="0"/>
              <a:t>resources.</a:t>
            </a:r>
            <a:endParaRPr lang="en-US" sz="2200" dirty="0"/>
          </a:p>
        </p:txBody>
      </p:sp>
      <p:sp>
        <p:nvSpPr>
          <p:cNvPr id="4" name="Slide Number Placeholder 3"/>
          <p:cNvSpPr>
            <a:spLocks noGrp="1"/>
          </p:cNvSpPr>
          <p:nvPr>
            <p:ph type="sldNum" sz="quarter" idx="12"/>
          </p:nvPr>
        </p:nvSpPr>
        <p:spPr/>
        <p:txBody>
          <a:bodyPr/>
          <a:lstStyle/>
          <a:p>
            <a:pPr>
              <a:defRPr/>
            </a:pPr>
            <a:r>
              <a:rPr lang="en-US" dirty="0" smtClean="0"/>
              <a:t>-Slide </a:t>
            </a:r>
            <a:fld id="{F9EA8C43-95CD-4BA4-91E2-EAD2AB993754}" type="slidenum">
              <a:rPr lang="en-US" smtClean="0"/>
              <a:pPr>
                <a:defRPr/>
              </a:pPr>
              <a:t>5</a:t>
            </a:fld>
            <a:r>
              <a:rPr lang="en-US" dirty="0" smtClean="0"/>
              <a:t>-</a:t>
            </a:r>
            <a:endParaRPr lang="en-US" dirty="0"/>
          </a:p>
        </p:txBody>
      </p:sp>
      <p:sp>
        <p:nvSpPr>
          <p:cNvPr id="5" name="Title 4"/>
          <p:cNvSpPr>
            <a:spLocks noGrp="1"/>
          </p:cNvSpPr>
          <p:nvPr>
            <p:ph type="title"/>
          </p:nvPr>
        </p:nvSpPr>
        <p:spPr/>
        <p:txBody>
          <a:bodyPr/>
          <a:lstStyle/>
          <a:p>
            <a:r>
              <a:rPr lang="en-US" dirty="0" smtClean="0"/>
              <a:t>Characteristics</a:t>
            </a:r>
            <a:endParaRPr lang="en-US" dirty="0"/>
          </a:p>
        </p:txBody>
      </p:sp>
    </p:spTree>
    <p:extLst>
      <p:ext uri="{BB962C8B-B14F-4D97-AF65-F5344CB8AC3E}">
        <p14:creationId xmlns:p14="http://schemas.microsoft.com/office/powerpoint/2010/main" val="422264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t>Roman and Greek merchants used this technique to share risks inherent in maritime trading.</a:t>
            </a:r>
          </a:p>
          <a:p>
            <a:pPr lvl="1"/>
            <a:r>
              <a:rPr lang="en-US" sz="2000" dirty="0"/>
              <a:t>Loan </a:t>
            </a:r>
            <a:r>
              <a:rPr lang="en-US" sz="2000" dirty="0" smtClean="0"/>
              <a:t>would </a:t>
            </a:r>
            <a:r>
              <a:rPr lang="en-US" sz="2000" dirty="0"/>
              <a:t>be advanced to a shipping merchant on the agreement that </a:t>
            </a:r>
            <a:r>
              <a:rPr lang="en-US" sz="2000" dirty="0" smtClean="0"/>
              <a:t>such </a:t>
            </a:r>
            <a:r>
              <a:rPr lang="en-US" sz="2000" dirty="0"/>
              <a:t>loan would be repaid only through the sale of cargo brought back by the voyage (i.e. </a:t>
            </a:r>
            <a:r>
              <a:rPr lang="en-US" sz="2000" dirty="0" smtClean="0"/>
              <a:t>internally </a:t>
            </a:r>
            <a:r>
              <a:rPr lang="en-US" sz="2000" dirty="0"/>
              <a:t>generated </a:t>
            </a:r>
            <a:r>
              <a:rPr lang="en-US" sz="2000" dirty="0" err="1" smtClean="0"/>
              <a:t>cashflows</a:t>
            </a:r>
            <a:r>
              <a:rPr lang="en-US" sz="2000" dirty="0" smtClean="0"/>
              <a:t>).</a:t>
            </a:r>
          </a:p>
          <a:p>
            <a:r>
              <a:rPr lang="en-US" sz="2400" dirty="0" smtClean="0"/>
              <a:t>In modern history, used for developing Panama Canal (1914). </a:t>
            </a:r>
          </a:p>
          <a:p>
            <a:r>
              <a:rPr lang="en-US" sz="2400" dirty="0" smtClean="0"/>
              <a:t>Adopted widely during the ‘70s for development of North Sea oilfields.</a:t>
            </a:r>
          </a:p>
          <a:p>
            <a:r>
              <a:rPr lang="en-US" sz="2400" dirty="0" smtClean="0"/>
              <a:t>Most prolific use is UK’s Private Finance Initiative (PPP regime) in ’92 for infrastructure spanning schools, hospitals, prisons and roads.</a:t>
            </a:r>
          </a:p>
          <a:p>
            <a:endParaRPr lang="en-US" sz="2000" dirty="0"/>
          </a:p>
        </p:txBody>
      </p:sp>
      <p:sp>
        <p:nvSpPr>
          <p:cNvPr id="4" name="Slide Number Placeholder 3"/>
          <p:cNvSpPr>
            <a:spLocks noGrp="1"/>
          </p:cNvSpPr>
          <p:nvPr>
            <p:ph type="sldNum" sz="quarter" idx="12"/>
          </p:nvPr>
        </p:nvSpPr>
        <p:spPr/>
        <p:txBody>
          <a:bodyPr/>
          <a:lstStyle/>
          <a:p>
            <a:pPr>
              <a:defRPr/>
            </a:pPr>
            <a:r>
              <a:rPr lang="en-US" dirty="0" smtClean="0"/>
              <a:t>-Slide </a:t>
            </a:r>
            <a:fld id="{F9EA8C43-95CD-4BA4-91E2-EAD2AB993754}" type="slidenum">
              <a:rPr lang="en-US" smtClean="0"/>
              <a:pPr>
                <a:defRPr/>
              </a:pPr>
              <a:t>6</a:t>
            </a:fld>
            <a:r>
              <a:rPr lang="en-US" dirty="0" smtClean="0"/>
              <a:t>-</a:t>
            </a:r>
            <a:endParaRPr lang="en-US" dirty="0"/>
          </a:p>
        </p:txBody>
      </p:sp>
      <p:sp>
        <p:nvSpPr>
          <p:cNvPr id="5" name="Title 4"/>
          <p:cNvSpPr>
            <a:spLocks noGrp="1"/>
          </p:cNvSpPr>
          <p:nvPr>
            <p:ph type="title"/>
          </p:nvPr>
        </p:nvSpPr>
        <p:spPr/>
        <p:txBody>
          <a:bodyPr/>
          <a:lstStyle/>
          <a:p>
            <a:r>
              <a:rPr lang="en-US" dirty="0" smtClean="0"/>
              <a:t>A bit of history…</a:t>
            </a:r>
            <a:endParaRPr lang="en-US" dirty="0"/>
          </a:p>
        </p:txBody>
      </p:sp>
    </p:spTree>
    <p:extLst>
      <p:ext uri="{BB962C8B-B14F-4D97-AF65-F5344CB8AC3E}">
        <p14:creationId xmlns:p14="http://schemas.microsoft.com/office/powerpoint/2010/main" val="1450336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Perspective</a:t>
            </a:r>
            <a:endParaRPr lang="en-US" dirty="0"/>
          </a:p>
        </p:txBody>
      </p:sp>
      <p:sp>
        <p:nvSpPr>
          <p:cNvPr id="3" name="Content Placeholder 2"/>
          <p:cNvSpPr>
            <a:spLocks noGrp="1"/>
          </p:cNvSpPr>
          <p:nvPr>
            <p:ph idx="1"/>
          </p:nvPr>
        </p:nvSpPr>
        <p:spPr/>
        <p:txBody>
          <a:bodyPr/>
          <a:lstStyle/>
          <a:p>
            <a:r>
              <a:rPr lang="en-US" sz="2800" dirty="0" smtClean="0"/>
              <a:t>Global PF market size circa USD 200bn (2012)</a:t>
            </a:r>
          </a:p>
          <a:p>
            <a:r>
              <a:rPr lang="en-US" sz="2800" dirty="0" smtClean="0"/>
              <a:t>Top sectors include: Power, Oil &amp; Gas and Transport (approx. 70-80%).</a:t>
            </a:r>
          </a:p>
          <a:p>
            <a:r>
              <a:rPr lang="en-US" sz="2800" dirty="0" smtClean="0"/>
              <a:t>Europe and Asia Pacific two biggest markets for IPF.</a:t>
            </a:r>
          </a:p>
          <a:p>
            <a:r>
              <a:rPr lang="en-US" sz="2800" dirty="0" smtClean="0"/>
              <a:t>Bank loans still provide over 70% of debt capital for IPF (bonds: 10-15%).</a:t>
            </a:r>
          </a:p>
          <a:p>
            <a:r>
              <a:rPr lang="en-US" sz="2800" dirty="0" smtClean="0"/>
              <a:t>Debt markets struggling with sovereign ratings and Basel III.</a:t>
            </a:r>
          </a:p>
          <a:p>
            <a:r>
              <a:rPr lang="en-US" sz="2800" dirty="0" smtClean="0"/>
              <a:t>Increasing reliance on MLAs and ECAs.</a:t>
            </a:r>
            <a:endParaRPr lang="en-US" sz="2800" dirty="0"/>
          </a:p>
        </p:txBody>
      </p:sp>
      <p:sp>
        <p:nvSpPr>
          <p:cNvPr id="4" name="Slide Number Placeholder 3"/>
          <p:cNvSpPr>
            <a:spLocks noGrp="1"/>
          </p:cNvSpPr>
          <p:nvPr>
            <p:ph type="sldNum" sz="quarter" idx="12"/>
          </p:nvPr>
        </p:nvSpPr>
        <p:spPr/>
        <p:txBody>
          <a:bodyPr/>
          <a:lstStyle/>
          <a:p>
            <a:pPr>
              <a:defRPr/>
            </a:pPr>
            <a:r>
              <a:rPr lang="en-US" smtClean="0"/>
              <a:t>-Slide </a:t>
            </a:r>
            <a:fld id="{F9EA8C43-95CD-4BA4-91E2-EAD2AB993754}" type="slidenum">
              <a:rPr lang="en-US" smtClean="0"/>
              <a:pPr>
                <a:defRPr/>
              </a:pPr>
              <a:t>7</a:t>
            </a:fld>
            <a:r>
              <a:rPr lang="en-US" smtClean="0"/>
              <a:t>-</a:t>
            </a:r>
            <a:endParaRPr lang="en-US" dirty="0"/>
          </a:p>
        </p:txBody>
      </p:sp>
    </p:spTree>
    <p:extLst>
      <p:ext uri="{BB962C8B-B14F-4D97-AF65-F5344CB8AC3E}">
        <p14:creationId xmlns:p14="http://schemas.microsoft.com/office/powerpoint/2010/main" val="921828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childTnLst>
                                </p:cTn>
                              </p:par>
                            </p:childTnLst>
                          </p:cTn>
                        </p:par>
                        <p:par>
                          <p:cTn id="20" fill="hold">
                            <p:stCondLst>
                              <p:cond delay="4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1000"/>
                                        <p:tgtEl>
                                          <p:spTgt spid="3">
                                            <p:txEl>
                                              <p:pRg st="4" end="4"/>
                                            </p:txEl>
                                          </p:spTgt>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 name="Straight Arrow Connector 30"/>
          <p:cNvCxnSpPr/>
          <p:nvPr/>
        </p:nvCxnSpPr>
        <p:spPr>
          <a:xfrm rot="16200000" flipV="1">
            <a:off x="2689225" y="4668838"/>
            <a:ext cx="147955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39" name="Straight Arrow Connector 38"/>
          <p:cNvCxnSpPr/>
          <p:nvPr/>
        </p:nvCxnSpPr>
        <p:spPr>
          <a:xfrm rot="16200000" flipH="1">
            <a:off x="4052094" y="4663282"/>
            <a:ext cx="1481137" cy="127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9" name="Rectangle 8"/>
          <p:cNvSpPr/>
          <p:nvPr/>
        </p:nvSpPr>
        <p:spPr>
          <a:xfrm>
            <a:off x="2971800" y="3286124"/>
            <a:ext cx="2362200" cy="685800"/>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en-US" sz="1400" b="1" dirty="0">
                <a:solidFill>
                  <a:schemeClr val="bg1"/>
                </a:solidFill>
                <a:effectLst>
                  <a:outerShdw blurRad="38100" dist="38100" dir="2700000" algn="tl">
                    <a:srgbClr val="000000">
                      <a:alpha val="43137"/>
                    </a:srgbClr>
                  </a:outerShdw>
                </a:effectLst>
              </a:rPr>
              <a:t>PROJECT COMPANY</a:t>
            </a:r>
          </a:p>
        </p:txBody>
      </p:sp>
      <p:cxnSp>
        <p:nvCxnSpPr>
          <p:cNvPr id="10" name="Straight Arrow Connector 9"/>
          <p:cNvCxnSpPr/>
          <p:nvPr/>
        </p:nvCxnSpPr>
        <p:spPr>
          <a:xfrm rot="16200000" flipV="1">
            <a:off x="6883400" y="4735513"/>
            <a:ext cx="1525587"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1" name="Straight Arrow Connector 10"/>
          <p:cNvCxnSpPr/>
          <p:nvPr/>
        </p:nvCxnSpPr>
        <p:spPr>
          <a:xfrm rot="16200000" flipH="1">
            <a:off x="7620000" y="2932113"/>
            <a:ext cx="7620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12" name="Rounded Rectangle 11"/>
          <p:cNvSpPr/>
          <p:nvPr/>
        </p:nvSpPr>
        <p:spPr>
          <a:xfrm>
            <a:off x="2971800" y="1979635"/>
            <a:ext cx="990600" cy="533400"/>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en-US" sz="1300" dirty="0">
                <a:solidFill>
                  <a:schemeClr val="bg1"/>
                </a:solidFill>
                <a:effectLst>
                  <a:outerShdw blurRad="38100" dist="38100" dir="2700000" algn="tl">
                    <a:srgbClr val="000000">
                      <a:alpha val="43137"/>
                    </a:srgbClr>
                  </a:outerShdw>
                </a:effectLst>
              </a:rPr>
              <a:t>Equity Investor</a:t>
            </a:r>
          </a:p>
        </p:txBody>
      </p:sp>
      <p:sp>
        <p:nvSpPr>
          <p:cNvPr id="13" name="Rounded Rectangle 12"/>
          <p:cNvSpPr/>
          <p:nvPr/>
        </p:nvSpPr>
        <p:spPr>
          <a:xfrm>
            <a:off x="4343400" y="1979635"/>
            <a:ext cx="990600" cy="533400"/>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en-US" sz="1300" dirty="0">
                <a:solidFill>
                  <a:schemeClr val="bg1"/>
                </a:solidFill>
                <a:effectLst>
                  <a:outerShdw blurRad="38100" dist="38100" dir="2700000" algn="tl">
                    <a:srgbClr val="000000">
                      <a:alpha val="43137"/>
                    </a:srgbClr>
                  </a:outerShdw>
                </a:effectLst>
              </a:rPr>
              <a:t>Equity Investor</a:t>
            </a:r>
          </a:p>
        </p:txBody>
      </p:sp>
      <p:cxnSp>
        <p:nvCxnSpPr>
          <p:cNvPr id="14" name="Straight Arrow Connector 13"/>
          <p:cNvCxnSpPr>
            <a:stCxn id="29710" idx="0"/>
            <a:endCxn id="9" idx="0"/>
          </p:cNvCxnSpPr>
          <p:nvPr/>
        </p:nvCxnSpPr>
        <p:spPr>
          <a:xfrm flipH="1">
            <a:off x="4152900" y="2643188"/>
            <a:ext cx="14288" cy="642937"/>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5" name="Elbow Connector 14"/>
          <p:cNvCxnSpPr/>
          <p:nvPr/>
        </p:nvCxnSpPr>
        <p:spPr>
          <a:xfrm rot="16200000" flipH="1">
            <a:off x="4152900" y="1801813"/>
            <a:ext cx="3175" cy="1371600"/>
          </a:xfrm>
          <a:prstGeom prst="bentConnector3">
            <a:avLst>
              <a:gd name="adj1" fmla="val 5174521"/>
            </a:avLst>
          </a:prstGeom>
        </p:spPr>
        <p:style>
          <a:lnRef idx="2">
            <a:schemeClr val="accent2"/>
          </a:lnRef>
          <a:fillRef idx="0">
            <a:schemeClr val="accent2"/>
          </a:fillRef>
          <a:effectRef idx="1">
            <a:schemeClr val="accent2"/>
          </a:effectRef>
          <a:fontRef idx="minor">
            <a:schemeClr val="tx1"/>
          </a:fontRef>
        </p:style>
      </p:cxnSp>
      <p:cxnSp>
        <p:nvCxnSpPr>
          <p:cNvPr id="16" name="Shape 34"/>
          <p:cNvCxnSpPr/>
          <p:nvPr/>
        </p:nvCxnSpPr>
        <p:spPr>
          <a:xfrm rot="5400000" flipH="1" flipV="1">
            <a:off x="4152900" y="1293813"/>
            <a:ext cx="3175" cy="1371600"/>
          </a:xfrm>
          <a:prstGeom prst="bentConnector3">
            <a:avLst>
              <a:gd name="adj1" fmla="val 14395466"/>
            </a:avLst>
          </a:prstGeom>
        </p:spPr>
        <p:style>
          <a:lnRef idx="2">
            <a:schemeClr val="accent2"/>
          </a:lnRef>
          <a:fillRef idx="0">
            <a:schemeClr val="accent2"/>
          </a:fillRef>
          <a:effectRef idx="1">
            <a:schemeClr val="accent2"/>
          </a:effectRef>
          <a:fontRef idx="minor">
            <a:schemeClr val="tx1"/>
          </a:fontRef>
        </p:style>
      </p:cxnSp>
      <p:sp>
        <p:nvSpPr>
          <p:cNvPr id="29710" name="TextBox 38"/>
          <p:cNvSpPr txBox="1">
            <a:spLocks noChangeArrowheads="1"/>
          </p:cNvSpPr>
          <p:nvPr/>
        </p:nvSpPr>
        <p:spPr bwMode="auto">
          <a:xfrm>
            <a:off x="3367088" y="2643188"/>
            <a:ext cx="1600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200" dirty="0">
                <a:solidFill>
                  <a:schemeClr val="bg1">
                    <a:lumMod val="75000"/>
                  </a:schemeClr>
                </a:solidFill>
                <a:latin typeface="Calibri" panose="020F0502020204030204" pitchFamily="34" charset="0"/>
              </a:rPr>
              <a:t>Equity Contribution Agreement</a:t>
            </a:r>
          </a:p>
        </p:txBody>
      </p:sp>
      <p:sp>
        <p:nvSpPr>
          <p:cNvPr id="29711" name="TextBox 39"/>
          <p:cNvSpPr txBox="1">
            <a:spLocks noChangeArrowheads="1"/>
          </p:cNvSpPr>
          <p:nvPr/>
        </p:nvSpPr>
        <p:spPr bwMode="auto">
          <a:xfrm>
            <a:off x="3159125" y="1095375"/>
            <a:ext cx="2133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200">
                <a:solidFill>
                  <a:schemeClr val="bg1">
                    <a:lumMod val="75000"/>
                  </a:schemeClr>
                </a:solidFill>
                <a:latin typeface="Calibri" panose="020F0502020204030204" pitchFamily="34" charset="0"/>
              </a:rPr>
              <a:t>Shareholder’s </a:t>
            </a:r>
          </a:p>
          <a:p>
            <a:pPr algn="ctr" eaLnBrk="1" hangingPunct="1"/>
            <a:r>
              <a:rPr lang="en-US" sz="1200">
                <a:solidFill>
                  <a:schemeClr val="bg1">
                    <a:lumMod val="75000"/>
                  </a:schemeClr>
                </a:solidFill>
                <a:latin typeface="Calibri" panose="020F0502020204030204" pitchFamily="34" charset="0"/>
              </a:rPr>
              <a:t>Agreement</a:t>
            </a:r>
          </a:p>
        </p:txBody>
      </p:sp>
      <p:sp>
        <p:nvSpPr>
          <p:cNvPr id="19" name="Rounded Rectangle 18"/>
          <p:cNvSpPr/>
          <p:nvPr/>
        </p:nvSpPr>
        <p:spPr>
          <a:xfrm>
            <a:off x="6705600" y="3325835"/>
            <a:ext cx="1905000" cy="685800"/>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en-US" sz="1400" dirty="0">
                <a:solidFill>
                  <a:schemeClr val="bg1"/>
                </a:solidFill>
                <a:effectLst>
                  <a:outerShdw blurRad="38100" dist="38100" dir="2700000" algn="tl">
                    <a:srgbClr val="000000">
                      <a:alpha val="43137"/>
                    </a:srgbClr>
                  </a:outerShdw>
                </a:effectLst>
              </a:rPr>
              <a:t>Commercial Lenders</a:t>
            </a:r>
          </a:p>
        </p:txBody>
      </p:sp>
      <p:sp>
        <p:nvSpPr>
          <p:cNvPr id="20" name="Snip Diagonal Corner Rectangle 19"/>
          <p:cNvSpPr/>
          <p:nvPr/>
        </p:nvSpPr>
        <p:spPr>
          <a:xfrm>
            <a:off x="5753100" y="1941535"/>
            <a:ext cx="1028700" cy="609600"/>
          </a:xfrm>
          <a:prstGeom prst="snip2Diag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en-US" sz="1300" dirty="0">
                <a:solidFill>
                  <a:schemeClr val="bg1"/>
                </a:solidFill>
                <a:effectLst>
                  <a:outerShdw blurRad="38100" dist="38100" dir="2700000" algn="tl">
                    <a:srgbClr val="000000">
                      <a:alpha val="43137"/>
                    </a:srgbClr>
                  </a:outerShdw>
                </a:effectLst>
              </a:rPr>
              <a:t>Sponsor’s Legal Counsel </a:t>
            </a:r>
          </a:p>
        </p:txBody>
      </p:sp>
      <p:sp>
        <p:nvSpPr>
          <p:cNvPr id="21" name="Snip Diagonal Corner Rectangle 20"/>
          <p:cNvSpPr/>
          <p:nvPr/>
        </p:nvSpPr>
        <p:spPr>
          <a:xfrm>
            <a:off x="7467600" y="1941535"/>
            <a:ext cx="1066800" cy="609600"/>
          </a:xfrm>
          <a:prstGeom prst="snip2Diag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r>
              <a:rPr lang="en-US" sz="1300" dirty="0">
                <a:solidFill>
                  <a:schemeClr val="bg1"/>
                </a:solidFill>
                <a:effectLst>
                  <a:outerShdw blurRad="38100" dist="38100" dir="2700000" algn="tl">
                    <a:srgbClr val="000000">
                      <a:alpha val="43137"/>
                    </a:srgbClr>
                  </a:outerShdw>
                </a:effectLst>
              </a:rPr>
              <a:t>Lender’s Legal Counsel</a:t>
            </a:r>
          </a:p>
        </p:txBody>
      </p:sp>
      <p:cxnSp>
        <p:nvCxnSpPr>
          <p:cNvPr id="22" name="Straight Arrow Connector 21"/>
          <p:cNvCxnSpPr/>
          <p:nvPr/>
        </p:nvCxnSpPr>
        <p:spPr>
          <a:xfrm>
            <a:off x="6781800" y="2246313"/>
            <a:ext cx="685800" cy="1587"/>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cxnSp>
        <p:nvCxnSpPr>
          <p:cNvPr id="23" name="Straight Arrow Connector 22"/>
          <p:cNvCxnSpPr/>
          <p:nvPr/>
        </p:nvCxnSpPr>
        <p:spPr>
          <a:xfrm>
            <a:off x="5340967" y="2246313"/>
            <a:ext cx="419100" cy="1587"/>
          </a:xfrm>
          <a:prstGeom prst="straightConnector1">
            <a:avLst/>
          </a:prstGeom>
          <a:ln>
            <a:headEnd type="arrow"/>
            <a:tailEnd type="arrow"/>
          </a:ln>
        </p:spPr>
        <p:style>
          <a:lnRef idx="2">
            <a:schemeClr val="accent2"/>
          </a:lnRef>
          <a:fillRef idx="0">
            <a:schemeClr val="accent2"/>
          </a:fillRef>
          <a:effectRef idx="1">
            <a:schemeClr val="accent2"/>
          </a:effectRef>
          <a:fontRef idx="minor">
            <a:schemeClr val="tx1"/>
          </a:fontRef>
        </p:style>
      </p:cxnSp>
      <p:sp>
        <p:nvSpPr>
          <p:cNvPr id="24" name="Round Diagonal Corner Rectangle 23"/>
          <p:cNvSpPr/>
          <p:nvPr/>
        </p:nvSpPr>
        <p:spPr>
          <a:xfrm>
            <a:off x="152400" y="2276872"/>
            <a:ext cx="1752600" cy="762000"/>
          </a:xfrm>
          <a:prstGeom prst="round2DiagRect">
            <a:avLst/>
          </a:prstGeom>
        </p:spPr>
        <p:style>
          <a:lnRef idx="1">
            <a:schemeClr val="accent4"/>
          </a:lnRef>
          <a:fillRef idx="3">
            <a:schemeClr val="accent4"/>
          </a:fillRef>
          <a:effectRef idx="2">
            <a:schemeClr val="accent4"/>
          </a:effectRef>
          <a:fontRef idx="minor">
            <a:schemeClr val="lt1"/>
          </a:fontRef>
        </p:style>
        <p:txBody>
          <a:bodyPr anchor="ctr"/>
          <a:lstStyle/>
          <a:p>
            <a:pPr fontAlgn="auto">
              <a:spcBef>
                <a:spcPts val="0"/>
              </a:spcBef>
              <a:spcAft>
                <a:spcPts val="0"/>
              </a:spcAft>
              <a:defRPr/>
            </a:pPr>
            <a:r>
              <a:rPr lang="en-US" sz="1200" dirty="0">
                <a:solidFill>
                  <a:schemeClr val="bg1"/>
                </a:solidFill>
                <a:effectLst>
                  <a:outerShdw blurRad="38100" dist="38100" dir="2700000" algn="tl">
                    <a:srgbClr val="000000">
                      <a:alpha val="43137"/>
                    </a:srgbClr>
                  </a:outerShdw>
                </a:effectLst>
              </a:rPr>
              <a:t>Contractor</a:t>
            </a:r>
          </a:p>
          <a:p>
            <a:pPr fontAlgn="auto">
              <a:spcBef>
                <a:spcPts val="0"/>
              </a:spcBef>
              <a:spcAft>
                <a:spcPts val="0"/>
              </a:spcAft>
              <a:buFontTx/>
              <a:buChar char="-"/>
              <a:defRPr/>
            </a:pPr>
            <a:r>
              <a:rPr lang="en-US" sz="1200" dirty="0">
                <a:solidFill>
                  <a:schemeClr val="bg1"/>
                </a:solidFill>
                <a:effectLst>
                  <a:outerShdw blurRad="38100" dist="38100" dir="2700000" algn="tl">
                    <a:srgbClr val="000000">
                      <a:alpha val="43137"/>
                    </a:srgbClr>
                  </a:outerShdw>
                </a:effectLst>
              </a:rPr>
              <a:t>Equipment Supplier</a:t>
            </a:r>
          </a:p>
          <a:p>
            <a:pPr fontAlgn="auto">
              <a:spcBef>
                <a:spcPts val="0"/>
              </a:spcBef>
              <a:spcAft>
                <a:spcPts val="0"/>
              </a:spcAft>
              <a:buFontTx/>
              <a:buChar char="-"/>
              <a:defRPr/>
            </a:pPr>
            <a:r>
              <a:rPr lang="en-US" sz="1200" dirty="0">
                <a:solidFill>
                  <a:schemeClr val="bg1"/>
                </a:solidFill>
                <a:effectLst>
                  <a:outerShdw blurRad="38100" dist="38100" dir="2700000" algn="tl">
                    <a:srgbClr val="000000">
                      <a:alpha val="43137"/>
                    </a:srgbClr>
                  </a:outerShdw>
                </a:effectLst>
              </a:rPr>
              <a:t>Design Consultant</a:t>
            </a:r>
          </a:p>
        </p:txBody>
      </p:sp>
      <p:sp>
        <p:nvSpPr>
          <p:cNvPr id="25" name="Round Diagonal Corner Rectangle 24"/>
          <p:cNvSpPr/>
          <p:nvPr/>
        </p:nvSpPr>
        <p:spPr>
          <a:xfrm>
            <a:off x="2743200" y="5408635"/>
            <a:ext cx="1371600" cy="533400"/>
          </a:xfrm>
          <a:prstGeom prst="round2DiagRect">
            <a:avLst/>
          </a:prstGeom>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r>
              <a:rPr lang="en-US" sz="1400" dirty="0">
                <a:solidFill>
                  <a:schemeClr val="bg1"/>
                </a:solidFill>
                <a:effectLst>
                  <a:outerShdw blurRad="38100" dist="38100" dir="2700000" algn="tl">
                    <a:srgbClr val="000000">
                      <a:alpha val="43137"/>
                    </a:srgbClr>
                  </a:outerShdw>
                </a:effectLst>
              </a:rPr>
              <a:t>Raw Materials &amp; Utilities</a:t>
            </a:r>
          </a:p>
        </p:txBody>
      </p:sp>
      <p:sp>
        <p:nvSpPr>
          <p:cNvPr id="26" name="Round Diagonal Corner Rectangle 25"/>
          <p:cNvSpPr/>
          <p:nvPr/>
        </p:nvSpPr>
        <p:spPr>
          <a:xfrm>
            <a:off x="4267200" y="5408635"/>
            <a:ext cx="1371600" cy="533400"/>
          </a:xfrm>
          <a:prstGeom prst="round2DiagRect">
            <a:avLst/>
          </a:prstGeom>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r>
              <a:rPr lang="en-US" sz="1400" dirty="0">
                <a:solidFill>
                  <a:schemeClr val="bg1"/>
                </a:solidFill>
                <a:effectLst>
                  <a:outerShdw blurRad="38100" dist="38100" dir="2700000" algn="tl">
                    <a:srgbClr val="000000">
                      <a:alpha val="43137"/>
                    </a:srgbClr>
                  </a:outerShdw>
                </a:effectLst>
              </a:rPr>
              <a:t>Market/ Off-taker</a:t>
            </a:r>
          </a:p>
        </p:txBody>
      </p:sp>
      <p:sp>
        <p:nvSpPr>
          <p:cNvPr id="27" name="Octagon 26"/>
          <p:cNvSpPr/>
          <p:nvPr/>
        </p:nvSpPr>
        <p:spPr>
          <a:xfrm>
            <a:off x="6896100" y="5484835"/>
            <a:ext cx="1524000" cy="533400"/>
          </a:xfrm>
          <a:prstGeom prst="octagon">
            <a:avLst/>
          </a:prstGeom>
          <a:ln/>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sz="1400" dirty="0">
                <a:solidFill>
                  <a:schemeClr val="tx1">
                    <a:lumMod val="65000"/>
                    <a:lumOff val="35000"/>
                  </a:schemeClr>
                </a:solidFill>
              </a:rPr>
              <a:t>Agent/Trustee/Monitoring</a:t>
            </a:r>
          </a:p>
        </p:txBody>
      </p:sp>
      <p:sp>
        <p:nvSpPr>
          <p:cNvPr id="28" name="Oval 27"/>
          <p:cNvSpPr/>
          <p:nvPr/>
        </p:nvSpPr>
        <p:spPr>
          <a:xfrm>
            <a:off x="114300" y="4341835"/>
            <a:ext cx="1447800" cy="762000"/>
          </a:xfrm>
          <a:prstGeom prst="ellipse">
            <a:avLst/>
          </a:prstGeom>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en-US" sz="1400" dirty="0">
                <a:solidFill>
                  <a:schemeClr val="bg1"/>
                </a:solidFill>
                <a:effectLst>
                  <a:outerShdw blurRad="38100" dist="38100" dir="2700000" algn="tl">
                    <a:srgbClr val="000000">
                      <a:alpha val="43137"/>
                    </a:srgbClr>
                  </a:outerShdw>
                </a:effectLst>
              </a:rPr>
              <a:t>Ceding Authority</a:t>
            </a:r>
          </a:p>
        </p:txBody>
      </p:sp>
      <p:sp>
        <p:nvSpPr>
          <p:cNvPr id="29" name="Snip Single Corner Rectangle 28"/>
          <p:cNvSpPr/>
          <p:nvPr/>
        </p:nvSpPr>
        <p:spPr>
          <a:xfrm>
            <a:off x="5334000" y="4494235"/>
            <a:ext cx="1809768" cy="506401"/>
          </a:xfrm>
          <a:prstGeom prst="snip1Rect">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r>
              <a:rPr lang="en-US" sz="1300" dirty="0">
                <a:solidFill>
                  <a:schemeClr val="bg1"/>
                </a:solidFill>
                <a:effectLst>
                  <a:outerShdw blurRad="38100" dist="38100" dir="2700000" algn="tl">
                    <a:srgbClr val="000000">
                      <a:alpha val="43137"/>
                    </a:srgbClr>
                  </a:outerShdw>
                </a:effectLst>
              </a:rPr>
              <a:t>Lenders’ Technical &amp; Insurance Consultants</a:t>
            </a:r>
          </a:p>
        </p:txBody>
      </p:sp>
      <p:cxnSp>
        <p:nvCxnSpPr>
          <p:cNvPr id="30" name="Straight Arrow Connector 29"/>
          <p:cNvCxnSpPr/>
          <p:nvPr/>
        </p:nvCxnSpPr>
        <p:spPr>
          <a:xfrm rot="10800000">
            <a:off x="5334000" y="3654425"/>
            <a:ext cx="13716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34" name="Shape 141"/>
          <p:cNvCxnSpPr/>
          <p:nvPr/>
        </p:nvCxnSpPr>
        <p:spPr>
          <a:xfrm rot="10800000" flipV="1">
            <a:off x="857250" y="5715000"/>
            <a:ext cx="7572375" cy="357188"/>
          </a:xfrm>
          <a:prstGeom prst="bentConnector3">
            <a:avLst>
              <a:gd name="adj1" fmla="val -1817"/>
            </a:avLst>
          </a:prstGeom>
          <a:ln>
            <a:prstDash val="sysDash"/>
          </a:ln>
        </p:spPr>
        <p:style>
          <a:lnRef idx="2">
            <a:schemeClr val="accent2"/>
          </a:lnRef>
          <a:fillRef idx="0">
            <a:schemeClr val="accent2"/>
          </a:fillRef>
          <a:effectRef idx="1">
            <a:schemeClr val="accent2"/>
          </a:effectRef>
          <a:fontRef idx="minor">
            <a:schemeClr val="tx1"/>
          </a:fontRef>
        </p:style>
      </p:cxnSp>
      <p:sp>
        <p:nvSpPr>
          <p:cNvPr id="36" name="Round Diagonal Corner Rectangle 35"/>
          <p:cNvSpPr/>
          <p:nvPr/>
        </p:nvSpPr>
        <p:spPr>
          <a:xfrm>
            <a:off x="152400" y="3313135"/>
            <a:ext cx="1752600" cy="762000"/>
          </a:xfrm>
          <a:prstGeom prst="round2DiagRect">
            <a:avLst/>
          </a:prstGeom>
        </p:spPr>
        <p:style>
          <a:lnRef idx="1">
            <a:schemeClr val="accent4"/>
          </a:lnRef>
          <a:fillRef idx="3">
            <a:schemeClr val="accent4"/>
          </a:fillRef>
          <a:effectRef idx="2">
            <a:schemeClr val="accent4"/>
          </a:effectRef>
          <a:fontRef idx="minor">
            <a:schemeClr val="lt1"/>
          </a:fontRef>
        </p:style>
        <p:txBody>
          <a:bodyPr anchor="ctr"/>
          <a:lstStyle/>
          <a:p>
            <a:pPr algn="ctr" fontAlgn="auto">
              <a:spcBef>
                <a:spcPts val="0"/>
              </a:spcBef>
              <a:spcAft>
                <a:spcPts val="0"/>
              </a:spcAft>
              <a:defRPr/>
            </a:pPr>
            <a:r>
              <a:rPr lang="en-US" sz="1400" dirty="0">
                <a:solidFill>
                  <a:schemeClr val="bg1"/>
                </a:solidFill>
                <a:effectLst>
                  <a:outerShdw blurRad="38100" dist="38100" dir="2700000" algn="tl">
                    <a:srgbClr val="000000">
                      <a:alpha val="43137"/>
                    </a:srgbClr>
                  </a:outerShdw>
                </a:effectLst>
              </a:rPr>
              <a:t>Operator/ O&amp;M*</a:t>
            </a:r>
          </a:p>
        </p:txBody>
      </p:sp>
      <p:sp>
        <p:nvSpPr>
          <p:cNvPr id="29730" name="TextBox 175"/>
          <p:cNvSpPr txBox="1">
            <a:spLocks noChangeArrowheads="1"/>
          </p:cNvSpPr>
          <p:nvPr/>
        </p:nvSpPr>
        <p:spPr bwMode="auto">
          <a:xfrm>
            <a:off x="5372100" y="3198813"/>
            <a:ext cx="1371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1200">
                <a:solidFill>
                  <a:schemeClr val="bg1">
                    <a:lumMod val="75000"/>
                  </a:schemeClr>
                </a:solidFill>
                <a:latin typeface="Calibri" panose="020F0502020204030204" pitchFamily="34" charset="0"/>
              </a:rPr>
              <a:t>Loan Agreement/ Security Package</a:t>
            </a:r>
          </a:p>
        </p:txBody>
      </p:sp>
      <p:sp>
        <p:nvSpPr>
          <p:cNvPr id="29731" name="TextBox 176"/>
          <p:cNvSpPr txBox="1">
            <a:spLocks noChangeArrowheads="1"/>
          </p:cNvSpPr>
          <p:nvPr/>
        </p:nvSpPr>
        <p:spPr bwMode="auto">
          <a:xfrm rot="5400000">
            <a:off x="6967538" y="4829175"/>
            <a:ext cx="1676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1200">
                <a:solidFill>
                  <a:schemeClr val="bg1">
                    <a:lumMod val="75000"/>
                  </a:schemeClr>
                </a:solidFill>
                <a:latin typeface="Calibri" panose="020F0502020204030204" pitchFamily="34" charset="0"/>
              </a:rPr>
              <a:t>Agency Agreement</a:t>
            </a:r>
          </a:p>
        </p:txBody>
      </p:sp>
      <p:sp>
        <p:nvSpPr>
          <p:cNvPr id="29732" name="TextBox 181"/>
          <p:cNvSpPr txBox="1">
            <a:spLocks noChangeArrowheads="1"/>
          </p:cNvSpPr>
          <p:nvPr/>
        </p:nvSpPr>
        <p:spPr bwMode="auto">
          <a:xfrm rot="5400000">
            <a:off x="4171951" y="4673600"/>
            <a:ext cx="1041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1200">
                <a:solidFill>
                  <a:schemeClr val="bg1">
                    <a:lumMod val="75000"/>
                  </a:schemeClr>
                </a:solidFill>
                <a:latin typeface="Calibri" panose="020F0502020204030204" pitchFamily="34" charset="0"/>
              </a:rPr>
              <a:t>End Product</a:t>
            </a:r>
          </a:p>
        </p:txBody>
      </p:sp>
      <p:sp>
        <p:nvSpPr>
          <p:cNvPr id="29733" name="TextBox 182"/>
          <p:cNvSpPr txBox="1">
            <a:spLocks noChangeArrowheads="1"/>
          </p:cNvSpPr>
          <p:nvPr/>
        </p:nvSpPr>
        <p:spPr bwMode="auto">
          <a:xfrm rot="-5400000">
            <a:off x="2451894" y="4545807"/>
            <a:ext cx="16764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1200">
                <a:solidFill>
                  <a:schemeClr val="bg1">
                    <a:lumMod val="75000"/>
                  </a:schemeClr>
                </a:solidFill>
                <a:latin typeface="Calibri" panose="020F0502020204030204" pitchFamily="34" charset="0"/>
              </a:rPr>
              <a:t>   Supply Contracts                                </a:t>
            </a:r>
          </a:p>
        </p:txBody>
      </p:sp>
      <p:cxnSp>
        <p:nvCxnSpPr>
          <p:cNvPr id="42" name="Straight Connector 41"/>
          <p:cNvCxnSpPr/>
          <p:nvPr/>
        </p:nvCxnSpPr>
        <p:spPr>
          <a:xfrm rot="16200000" flipH="1">
            <a:off x="347662" y="5562601"/>
            <a:ext cx="1000125" cy="19050"/>
          </a:xfrm>
          <a:prstGeom prst="line">
            <a:avLst/>
          </a:prstGeom>
          <a:ln>
            <a:prstDash val="sysDash"/>
          </a:ln>
        </p:spPr>
        <p:style>
          <a:lnRef idx="2">
            <a:schemeClr val="accent2"/>
          </a:lnRef>
          <a:fillRef idx="0">
            <a:schemeClr val="accent2"/>
          </a:fillRef>
          <a:effectRef idx="1">
            <a:schemeClr val="accent2"/>
          </a:effectRef>
          <a:fontRef idx="minor">
            <a:schemeClr val="tx1"/>
          </a:fontRef>
        </p:style>
      </p:cxnSp>
      <p:sp>
        <p:nvSpPr>
          <p:cNvPr id="29735" name="Rectangle 42"/>
          <p:cNvSpPr>
            <a:spLocks noChangeArrowheads="1"/>
          </p:cNvSpPr>
          <p:nvPr/>
        </p:nvSpPr>
        <p:spPr bwMode="auto">
          <a:xfrm>
            <a:off x="1163638" y="4941888"/>
            <a:ext cx="17526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1200">
                <a:solidFill>
                  <a:schemeClr val="bg1">
                    <a:lumMod val="75000"/>
                  </a:schemeClr>
                </a:solidFill>
                <a:latin typeface="Calibri" panose="020F0502020204030204" pitchFamily="34" charset="0"/>
              </a:rPr>
              <a:t>Concession Agreement</a:t>
            </a:r>
          </a:p>
        </p:txBody>
      </p:sp>
      <p:sp>
        <p:nvSpPr>
          <p:cNvPr id="29736" name="TextBox 200"/>
          <p:cNvSpPr txBox="1">
            <a:spLocks noChangeArrowheads="1"/>
          </p:cNvSpPr>
          <p:nvPr/>
        </p:nvSpPr>
        <p:spPr bwMode="auto">
          <a:xfrm>
            <a:off x="827088" y="3081338"/>
            <a:ext cx="1524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1200">
                <a:solidFill>
                  <a:schemeClr val="bg1">
                    <a:lumMod val="75000"/>
                  </a:schemeClr>
                </a:solidFill>
                <a:latin typeface="Calibri" panose="020F0502020204030204" pitchFamily="34" charset="0"/>
              </a:rPr>
              <a:t>Supply / EPC Contract</a:t>
            </a:r>
          </a:p>
        </p:txBody>
      </p:sp>
      <p:sp>
        <p:nvSpPr>
          <p:cNvPr id="29737" name="TextBox 201"/>
          <p:cNvSpPr txBox="1">
            <a:spLocks noChangeArrowheads="1"/>
          </p:cNvSpPr>
          <p:nvPr/>
        </p:nvSpPr>
        <p:spPr bwMode="auto">
          <a:xfrm>
            <a:off x="1879600" y="3584575"/>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sz="1200">
                <a:solidFill>
                  <a:schemeClr val="bg1">
                    <a:lumMod val="75000"/>
                  </a:schemeClr>
                </a:solidFill>
                <a:latin typeface="Calibri" panose="020F0502020204030204" pitchFamily="34" charset="0"/>
              </a:rPr>
              <a:t>O&amp;M Contract</a:t>
            </a:r>
          </a:p>
        </p:txBody>
      </p:sp>
      <p:sp>
        <p:nvSpPr>
          <p:cNvPr id="29738" name="TextBox 204"/>
          <p:cNvSpPr txBox="1">
            <a:spLocks noChangeArrowheads="1"/>
          </p:cNvSpPr>
          <p:nvPr/>
        </p:nvSpPr>
        <p:spPr bwMode="auto">
          <a:xfrm>
            <a:off x="2928938" y="6072188"/>
            <a:ext cx="37147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1200">
                <a:solidFill>
                  <a:schemeClr val="bg1">
                    <a:lumMod val="75000"/>
                  </a:schemeClr>
                </a:solidFill>
                <a:latin typeface="Calibri" panose="020F0502020204030204" pitchFamily="34" charset="0"/>
              </a:rPr>
              <a:t>Assignments/Guarantees/ Direct Agreements</a:t>
            </a:r>
          </a:p>
        </p:txBody>
      </p:sp>
      <p:cxnSp>
        <p:nvCxnSpPr>
          <p:cNvPr id="47" name="Elbow Connector 46"/>
          <p:cNvCxnSpPr/>
          <p:nvPr/>
        </p:nvCxnSpPr>
        <p:spPr>
          <a:xfrm flipV="1">
            <a:off x="5867400" y="3884613"/>
            <a:ext cx="838200" cy="609600"/>
          </a:xfrm>
          <a:prstGeom prst="bentConnector3">
            <a:avLst>
              <a:gd name="adj1" fmla="val 0"/>
            </a:avLst>
          </a:prstGeom>
          <a:ln>
            <a:tailEnd type="arrow"/>
          </a:ln>
        </p:spPr>
        <p:style>
          <a:lnRef idx="2">
            <a:schemeClr val="accent2"/>
          </a:lnRef>
          <a:fillRef idx="0">
            <a:schemeClr val="accent2"/>
          </a:fillRef>
          <a:effectRef idx="1">
            <a:schemeClr val="accent2"/>
          </a:effectRef>
          <a:fontRef idx="minor">
            <a:schemeClr val="tx1"/>
          </a:fontRef>
        </p:style>
      </p:cxnSp>
      <p:sp>
        <p:nvSpPr>
          <p:cNvPr id="50" name="Snip Single Corner Rectangle 49"/>
          <p:cNvSpPr/>
          <p:nvPr/>
        </p:nvSpPr>
        <p:spPr>
          <a:xfrm>
            <a:off x="428596" y="1500174"/>
            <a:ext cx="1705004" cy="498442"/>
          </a:xfrm>
          <a:prstGeom prst="snip1Rect">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r>
              <a:rPr lang="en-US" sz="1200" dirty="0">
                <a:solidFill>
                  <a:schemeClr val="bg1"/>
                </a:solidFill>
                <a:effectLst>
                  <a:outerShdw blurRad="38100" dist="38100" dir="2700000" algn="tl">
                    <a:srgbClr val="000000">
                      <a:alpha val="43137"/>
                    </a:srgbClr>
                  </a:outerShdw>
                </a:effectLst>
              </a:rPr>
              <a:t>Owner’s Technical &amp; Insurance Consultants</a:t>
            </a:r>
          </a:p>
        </p:txBody>
      </p:sp>
      <p:cxnSp>
        <p:nvCxnSpPr>
          <p:cNvPr id="51" name="Elbow Connector 50"/>
          <p:cNvCxnSpPr/>
          <p:nvPr/>
        </p:nvCxnSpPr>
        <p:spPr>
          <a:xfrm rot="10800000">
            <a:off x="2133600" y="1773238"/>
            <a:ext cx="838200" cy="342900"/>
          </a:xfrm>
          <a:prstGeom prst="bent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sp>
        <p:nvSpPr>
          <p:cNvPr id="52" name="Rectangle 51"/>
          <p:cNvSpPr/>
          <p:nvPr/>
        </p:nvSpPr>
        <p:spPr>
          <a:xfrm>
            <a:off x="6215063" y="1090613"/>
            <a:ext cx="2895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1300" b="1" dirty="0">
                <a:solidFill>
                  <a:schemeClr val="bg1">
                    <a:lumMod val="75000"/>
                  </a:schemeClr>
                </a:solidFill>
              </a:rPr>
              <a:t>Legend:</a:t>
            </a:r>
          </a:p>
          <a:p>
            <a:pPr fontAlgn="auto">
              <a:spcBef>
                <a:spcPts val="0"/>
              </a:spcBef>
              <a:spcAft>
                <a:spcPts val="0"/>
              </a:spcAft>
              <a:defRPr/>
            </a:pPr>
            <a:r>
              <a:rPr lang="en-US" sz="1200" dirty="0">
                <a:solidFill>
                  <a:schemeClr val="bg1">
                    <a:lumMod val="75000"/>
                  </a:schemeClr>
                </a:solidFill>
              </a:rPr>
              <a:t>:           </a:t>
            </a:r>
            <a:r>
              <a:rPr lang="en-US" sz="1300" dirty="0">
                <a:solidFill>
                  <a:schemeClr val="bg1">
                    <a:lumMod val="75000"/>
                  </a:schemeClr>
                </a:solidFill>
              </a:rPr>
              <a:t>means contractual relationship</a:t>
            </a:r>
          </a:p>
          <a:p>
            <a:pPr fontAlgn="auto">
              <a:spcBef>
                <a:spcPts val="0"/>
              </a:spcBef>
              <a:spcAft>
                <a:spcPts val="0"/>
              </a:spcAft>
              <a:defRPr/>
            </a:pPr>
            <a:r>
              <a:rPr lang="en-US" sz="1300" dirty="0">
                <a:solidFill>
                  <a:schemeClr val="bg1">
                    <a:lumMod val="75000"/>
                  </a:schemeClr>
                </a:solidFill>
              </a:rPr>
              <a:t>            means informal relationship</a:t>
            </a:r>
          </a:p>
        </p:txBody>
      </p:sp>
      <p:cxnSp>
        <p:nvCxnSpPr>
          <p:cNvPr id="49" name="Straight Connector 48"/>
          <p:cNvCxnSpPr/>
          <p:nvPr/>
        </p:nvCxnSpPr>
        <p:spPr>
          <a:xfrm flipV="1">
            <a:off x="6300788" y="1608138"/>
            <a:ext cx="242887" cy="1587"/>
          </a:xfrm>
          <a:prstGeom prst="line">
            <a:avLst/>
          </a:prstGeom>
          <a:ln>
            <a:prstDash val="sysDash"/>
          </a:ln>
        </p:spPr>
        <p:style>
          <a:lnRef idx="2">
            <a:schemeClr val="accent2"/>
          </a:lnRef>
          <a:fillRef idx="0">
            <a:schemeClr val="accent2"/>
          </a:fillRef>
          <a:effectRef idx="1">
            <a:schemeClr val="accent2"/>
          </a:effectRef>
          <a:fontRef idx="minor">
            <a:schemeClr val="tx1"/>
          </a:fontRef>
        </p:style>
      </p:cxnSp>
      <p:cxnSp>
        <p:nvCxnSpPr>
          <p:cNvPr id="48" name="Straight Arrow Connector 47"/>
          <p:cNvCxnSpPr/>
          <p:nvPr/>
        </p:nvCxnSpPr>
        <p:spPr>
          <a:xfrm>
            <a:off x="6286500" y="1393825"/>
            <a:ext cx="304800"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66" name="Straight Connector 65"/>
          <p:cNvCxnSpPr/>
          <p:nvPr/>
        </p:nvCxnSpPr>
        <p:spPr>
          <a:xfrm rot="5400000">
            <a:off x="4929981" y="6001544"/>
            <a:ext cx="142875" cy="1588"/>
          </a:xfrm>
          <a:prstGeom prst="line">
            <a:avLst/>
          </a:prstGeom>
          <a:ln/>
        </p:spPr>
        <p:style>
          <a:lnRef idx="2">
            <a:schemeClr val="accent2"/>
          </a:lnRef>
          <a:fillRef idx="0">
            <a:schemeClr val="accent2"/>
          </a:fillRef>
          <a:effectRef idx="1">
            <a:schemeClr val="accent2"/>
          </a:effectRef>
          <a:fontRef idx="minor">
            <a:schemeClr val="tx1"/>
          </a:fontRef>
        </p:style>
      </p:cxnSp>
      <p:cxnSp>
        <p:nvCxnSpPr>
          <p:cNvPr id="68" name="Straight Connector 67"/>
          <p:cNvCxnSpPr>
            <a:stCxn id="25" idx="1"/>
          </p:cNvCxnSpPr>
          <p:nvPr/>
        </p:nvCxnSpPr>
        <p:spPr>
          <a:xfrm rot="5400000">
            <a:off x="3363912" y="6007101"/>
            <a:ext cx="130175" cy="0"/>
          </a:xfrm>
          <a:prstGeom prst="line">
            <a:avLst/>
          </a:prstGeom>
          <a:ln>
            <a:prstDash val="sysDash"/>
          </a:ln>
        </p:spPr>
        <p:style>
          <a:lnRef idx="2">
            <a:schemeClr val="accent2"/>
          </a:lnRef>
          <a:fillRef idx="0">
            <a:schemeClr val="accent2"/>
          </a:fillRef>
          <a:effectRef idx="1">
            <a:schemeClr val="accent2"/>
          </a:effectRef>
          <a:fontRef idx="minor">
            <a:schemeClr val="tx1"/>
          </a:fontRef>
        </p:style>
      </p:cxnSp>
      <p:cxnSp>
        <p:nvCxnSpPr>
          <p:cNvPr id="56" name="Straight Connector 55"/>
          <p:cNvCxnSpPr/>
          <p:nvPr/>
        </p:nvCxnSpPr>
        <p:spPr>
          <a:xfrm rot="5400000" flipH="1" flipV="1">
            <a:off x="749300" y="4179888"/>
            <a:ext cx="214313" cy="1587"/>
          </a:xfrm>
          <a:prstGeom prst="line">
            <a:avLst/>
          </a:prstGeom>
          <a:ln>
            <a:prstDash val="sysDash"/>
          </a:ln>
        </p:spPr>
        <p:style>
          <a:lnRef idx="2">
            <a:schemeClr val="accent2"/>
          </a:lnRef>
          <a:fillRef idx="0">
            <a:schemeClr val="accent2"/>
          </a:fillRef>
          <a:effectRef idx="1">
            <a:schemeClr val="accent2"/>
          </a:effectRef>
          <a:fontRef idx="minor">
            <a:schemeClr val="tx1"/>
          </a:fontRef>
        </p:style>
      </p:cxnSp>
      <p:cxnSp>
        <p:nvCxnSpPr>
          <p:cNvPr id="58" name="Straight Connector 57"/>
          <p:cNvCxnSpPr/>
          <p:nvPr/>
        </p:nvCxnSpPr>
        <p:spPr>
          <a:xfrm flipV="1">
            <a:off x="857250" y="3038475"/>
            <a:ext cx="1588" cy="247650"/>
          </a:xfrm>
          <a:prstGeom prst="line">
            <a:avLst/>
          </a:prstGeom>
          <a:ln>
            <a:prstDash val="sysDash"/>
          </a:ln>
        </p:spPr>
        <p:style>
          <a:lnRef idx="2">
            <a:schemeClr val="accent2"/>
          </a:lnRef>
          <a:fillRef idx="0">
            <a:schemeClr val="accent2"/>
          </a:fillRef>
          <a:effectRef idx="1">
            <a:schemeClr val="accent2"/>
          </a:effectRef>
          <a:fontRef idx="minor">
            <a:schemeClr val="tx1"/>
          </a:fontRef>
        </p:style>
      </p:cxnSp>
      <p:cxnSp>
        <p:nvCxnSpPr>
          <p:cNvPr id="3" name="Straight Connector 2"/>
          <p:cNvCxnSpPr/>
          <p:nvPr/>
        </p:nvCxnSpPr>
        <p:spPr>
          <a:xfrm>
            <a:off x="1905000" y="2741613"/>
            <a:ext cx="2286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5" name="Straight Connector 4"/>
          <p:cNvCxnSpPr/>
          <p:nvPr/>
        </p:nvCxnSpPr>
        <p:spPr>
          <a:xfrm>
            <a:off x="1905000" y="3584575"/>
            <a:ext cx="228600"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8" name="Straight Connector 7"/>
          <p:cNvCxnSpPr/>
          <p:nvPr/>
        </p:nvCxnSpPr>
        <p:spPr>
          <a:xfrm>
            <a:off x="2133600" y="2741613"/>
            <a:ext cx="0" cy="842962"/>
          </a:xfrm>
          <a:prstGeom prst="line">
            <a:avLst/>
          </a:prstGeom>
        </p:spPr>
        <p:style>
          <a:lnRef idx="2">
            <a:schemeClr val="accent2"/>
          </a:lnRef>
          <a:fillRef idx="0">
            <a:schemeClr val="accent2"/>
          </a:fillRef>
          <a:effectRef idx="1">
            <a:schemeClr val="accent2"/>
          </a:effectRef>
          <a:fontRef idx="minor">
            <a:schemeClr val="tx1"/>
          </a:fontRef>
        </p:style>
      </p:cxnSp>
      <p:cxnSp>
        <p:nvCxnSpPr>
          <p:cNvPr id="18" name="Straight Arrow Connector 17"/>
          <p:cNvCxnSpPr/>
          <p:nvPr/>
        </p:nvCxnSpPr>
        <p:spPr>
          <a:xfrm>
            <a:off x="2133600" y="3430588"/>
            <a:ext cx="838200"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14337" name="Elbow Connector 14336"/>
          <p:cNvCxnSpPr/>
          <p:nvPr/>
        </p:nvCxnSpPr>
        <p:spPr>
          <a:xfrm flipV="1">
            <a:off x="1589088" y="3929063"/>
            <a:ext cx="1339850" cy="793750"/>
          </a:xfrm>
          <a:prstGeom prst="bentConnector3">
            <a:avLst/>
          </a:prstGeom>
          <a:ln>
            <a:prstDash val="solid"/>
            <a:tailEnd type="arrow"/>
          </a:ln>
        </p:spPr>
        <p:style>
          <a:lnRef idx="2">
            <a:schemeClr val="accent2"/>
          </a:lnRef>
          <a:fillRef idx="0">
            <a:schemeClr val="accent2"/>
          </a:fillRef>
          <a:effectRef idx="1">
            <a:schemeClr val="accent2"/>
          </a:effectRef>
          <a:fontRef idx="minor">
            <a:schemeClr val="tx1"/>
          </a:fontRef>
        </p:style>
      </p:cxnSp>
      <p:sp>
        <p:nvSpPr>
          <p:cNvPr id="2" name="Title 1"/>
          <p:cNvSpPr>
            <a:spLocks noGrp="1"/>
          </p:cNvSpPr>
          <p:nvPr>
            <p:ph type="title"/>
          </p:nvPr>
        </p:nvSpPr>
        <p:spPr/>
        <p:txBody>
          <a:bodyPr/>
          <a:lstStyle/>
          <a:p>
            <a:r>
              <a:rPr lang="en-US" dirty="0" smtClean="0"/>
              <a:t>Typical PF Stakeholders</a:t>
            </a:r>
            <a:endParaRPr lang="en-US" dirty="0"/>
          </a:p>
        </p:txBody>
      </p:sp>
    </p:spTree>
    <p:extLst>
      <p:ext uri="{BB962C8B-B14F-4D97-AF65-F5344CB8AC3E}">
        <p14:creationId xmlns:p14="http://schemas.microsoft.com/office/powerpoint/2010/main" val="1157322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1000"/>
                                        <p:tgtEl>
                                          <p:spTgt spid="31"/>
                                        </p:tgtEl>
                                      </p:cBhvr>
                                    </p:animEffect>
                                  </p:childTnLst>
                                </p:cTn>
                              </p:par>
                              <p:par>
                                <p:cTn id="8" presetID="10" presetClass="entr" presetSubtype="0"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1000"/>
                                        <p:tgtEl>
                                          <p:spTgt spid="3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1000"/>
                                        <p:tgtEl>
                                          <p:spTgt spid="10"/>
                                        </p:tgtEl>
                                      </p:cBhvr>
                                    </p:animEffect>
                                  </p:childTnLst>
                                </p:cTn>
                              </p:par>
                              <p:par>
                                <p:cTn id="17" presetID="10"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1000"/>
                                        <p:tgtEl>
                                          <p:spTgt spid="1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1000"/>
                                        <p:tgtEl>
                                          <p:spTgt spid="1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1000"/>
                                        <p:tgtEl>
                                          <p:spTgt spid="13"/>
                                        </p:tgtEl>
                                      </p:cBhvr>
                                    </p:animEffect>
                                  </p:childTnLst>
                                </p:cTn>
                              </p:par>
                              <p:par>
                                <p:cTn id="26" presetID="10" presetClass="entr" presetSubtype="0"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1000"/>
                                        <p:tgtEl>
                                          <p:spTgt spid="14"/>
                                        </p:tgtEl>
                                      </p:cBhvr>
                                    </p:animEffect>
                                  </p:childTnLst>
                                </p:cTn>
                              </p:par>
                              <p:par>
                                <p:cTn id="29" presetID="10" presetClass="entr" presetSubtype="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childTnLst>
                                </p:cTn>
                              </p:par>
                              <p:par>
                                <p:cTn id="32" presetID="10" presetClass="entr" presetSubtype="0" fill="hold"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1000"/>
                                        <p:tgtEl>
                                          <p:spTgt spid="1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9710"/>
                                        </p:tgtEl>
                                        <p:attrNameLst>
                                          <p:attrName>style.visibility</p:attrName>
                                        </p:attrNameLst>
                                      </p:cBhvr>
                                      <p:to>
                                        <p:strVal val="visible"/>
                                      </p:to>
                                    </p:set>
                                    <p:animEffect transition="in" filter="fade">
                                      <p:cBhvr>
                                        <p:cTn id="37" dur="1000"/>
                                        <p:tgtEl>
                                          <p:spTgt spid="29710"/>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9711"/>
                                        </p:tgtEl>
                                        <p:attrNameLst>
                                          <p:attrName>style.visibility</p:attrName>
                                        </p:attrNameLst>
                                      </p:cBhvr>
                                      <p:to>
                                        <p:strVal val="visible"/>
                                      </p:to>
                                    </p:set>
                                    <p:animEffect transition="in" filter="fade">
                                      <p:cBhvr>
                                        <p:cTn id="40" dur="1000"/>
                                        <p:tgtEl>
                                          <p:spTgt spid="29711"/>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1000"/>
                                        <p:tgtEl>
                                          <p:spTgt spid="20"/>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childTnLst>
                                </p:cTn>
                              </p:par>
                              <p:par>
                                <p:cTn id="50" presetID="10" presetClass="entr" presetSubtype="0" fill="hold" nodeType="with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1000"/>
                                        <p:tgtEl>
                                          <p:spTgt spid="22"/>
                                        </p:tgtEl>
                                      </p:cBhvr>
                                    </p:animEffect>
                                  </p:childTnLst>
                                </p:cTn>
                              </p:par>
                              <p:par>
                                <p:cTn id="53" presetID="10" presetClass="entr" presetSubtype="0" fill="hold" nodeType="with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1000"/>
                                        <p:tgtEl>
                                          <p:spTgt spid="23"/>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fade">
                                      <p:cBhvr>
                                        <p:cTn id="58" dur="1000"/>
                                        <p:tgtEl>
                                          <p:spTgt spid="24"/>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fade">
                                      <p:cBhvr>
                                        <p:cTn id="61" dur="1000"/>
                                        <p:tgtEl>
                                          <p:spTgt spid="25"/>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1000"/>
                                        <p:tgtEl>
                                          <p:spTgt spid="26"/>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1000"/>
                                        <p:tgtEl>
                                          <p:spTgt spid="27"/>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9"/>
                                        </p:tgtEl>
                                        <p:attrNameLst>
                                          <p:attrName>style.visibility</p:attrName>
                                        </p:attrNameLst>
                                      </p:cBhvr>
                                      <p:to>
                                        <p:strVal val="visible"/>
                                      </p:to>
                                    </p:set>
                                    <p:animEffect transition="in" filter="fade">
                                      <p:cBhvr>
                                        <p:cTn id="73" dur="1000"/>
                                        <p:tgtEl>
                                          <p:spTgt spid="29"/>
                                        </p:tgtEl>
                                      </p:cBhvr>
                                    </p:animEffect>
                                  </p:childTnLst>
                                </p:cTn>
                              </p:par>
                              <p:par>
                                <p:cTn id="74" presetID="10" presetClass="entr" presetSubtype="0" fill="hold" nodeType="withEffect">
                                  <p:stCondLst>
                                    <p:cond delay="0"/>
                                  </p:stCondLst>
                                  <p:childTnLst>
                                    <p:set>
                                      <p:cBhvr>
                                        <p:cTn id="75" dur="1" fill="hold">
                                          <p:stCondLst>
                                            <p:cond delay="0"/>
                                          </p:stCondLst>
                                        </p:cTn>
                                        <p:tgtEl>
                                          <p:spTgt spid="30"/>
                                        </p:tgtEl>
                                        <p:attrNameLst>
                                          <p:attrName>style.visibility</p:attrName>
                                        </p:attrNameLst>
                                      </p:cBhvr>
                                      <p:to>
                                        <p:strVal val="visible"/>
                                      </p:to>
                                    </p:set>
                                    <p:animEffect transition="in" filter="fade">
                                      <p:cBhvr>
                                        <p:cTn id="76" dur="1000"/>
                                        <p:tgtEl>
                                          <p:spTgt spid="30"/>
                                        </p:tgtEl>
                                      </p:cBhvr>
                                    </p:animEffect>
                                  </p:childTnLst>
                                </p:cTn>
                              </p:par>
                              <p:par>
                                <p:cTn id="77" presetID="10" presetClass="entr" presetSubtype="0" fill="hold" nodeType="withEffect">
                                  <p:stCondLst>
                                    <p:cond delay="0"/>
                                  </p:stCondLst>
                                  <p:childTnLst>
                                    <p:set>
                                      <p:cBhvr>
                                        <p:cTn id="78" dur="1" fill="hold">
                                          <p:stCondLst>
                                            <p:cond delay="0"/>
                                          </p:stCondLst>
                                        </p:cTn>
                                        <p:tgtEl>
                                          <p:spTgt spid="34"/>
                                        </p:tgtEl>
                                        <p:attrNameLst>
                                          <p:attrName>style.visibility</p:attrName>
                                        </p:attrNameLst>
                                      </p:cBhvr>
                                      <p:to>
                                        <p:strVal val="visible"/>
                                      </p:to>
                                    </p:set>
                                    <p:animEffect transition="in" filter="fade">
                                      <p:cBhvr>
                                        <p:cTn id="79" dur="1000"/>
                                        <p:tgtEl>
                                          <p:spTgt spid="34"/>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36"/>
                                        </p:tgtEl>
                                        <p:attrNameLst>
                                          <p:attrName>style.visibility</p:attrName>
                                        </p:attrNameLst>
                                      </p:cBhvr>
                                      <p:to>
                                        <p:strVal val="visible"/>
                                      </p:to>
                                    </p:set>
                                    <p:animEffect transition="in" filter="fade">
                                      <p:cBhvr>
                                        <p:cTn id="82" dur="1000"/>
                                        <p:tgtEl>
                                          <p:spTgt spid="36"/>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29730"/>
                                        </p:tgtEl>
                                        <p:attrNameLst>
                                          <p:attrName>style.visibility</p:attrName>
                                        </p:attrNameLst>
                                      </p:cBhvr>
                                      <p:to>
                                        <p:strVal val="visible"/>
                                      </p:to>
                                    </p:set>
                                    <p:animEffect transition="in" filter="fade">
                                      <p:cBhvr>
                                        <p:cTn id="85" dur="1000"/>
                                        <p:tgtEl>
                                          <p:spTgt spid="29730"/>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29731"/>
                                        </p:tgtEl>
                                        <p:attrNameLst>
                                          <p:attrName>style.visibility</p:attrName>
                                        </p:attrNameLst>
                                      </p:cBhvr>
                                      <p:to>
                                        <p:strVal val="visible"/>
                                      </p:to>
                                    </p:set>
                                    <p:animEffect transition="in" filter="fade">
                                      <p:cBhvr>
                                        <p:cTn id="88" dur="1000"/>
                                        <p:tgtEl>
                                          <p:spTgt spid="29731"/>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29732"/>
                                        </p:tgtEl>
                                        <p:attrNameLst>
                                          <p:attrName>style.visibility</p:attrName>
                                        </p:attrNameLst>
                                      </p:cBhvr>
                                      <p:to>
                                        <p:strVal val="visible"/>
                                      </p:to>
                                    </p:set>
                                    <p:animEffect transition="in" filter="fade">
                                      <p:cBhvr>
                                        <p:cTn id="91" dur="1000"/>
                                        <p:tgtEl>
                                          <p:spTgt spid="29732"/>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29733"/>
                                        </p:tgtEl>
                                        <p:attrNameLst>
                                          <p:attrName>style.visibility</p:attrName>
                                        </p:attrNameLst>
                                      </p:cBhvr>
                                      <p:to>
                                        <p:strVal val="visible"/>
                                      </p:to>
                                    </p:set>
                                    <p:animEffect transition="in" filter="fade">
                                      <p:cBhvr>
                                        <p:cTn id="94" dur="1000"/>
                                        <p:tgtEl>
                                          <p:spTgt spid="29733"/>
                                        </p:tgtEl>
                                      </p:cBhvr>
                                    </p:animEffect>
                                  </p:childTnLst>
                                </p:cTn>
                              </p:par>
                              <p:par>
                                <p:cTn id="95" presetID="10" presetClass="entr" presetSubtype="0" fill="hold" nodeType="with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fade">
                                      <p:cBhvr>
                                        <p:cTn id="97" dur="1000"/>
                                        <p:tgtEl>
                                          <p:spTgt spid="42"/>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29735"/>
                                        </p:tgtEl>
                                        <p:attrNameLst>
                                          <p:attrName>style.visibility</p:attrName>
                                        </p:attrNameLst>
                                      </p:cBhvr>
                                      <p:to>
                                        <p:strVal val="visible"/>
                                      </p:to>
                                    </p:set>
                                    <p:animEffect transition="in" filter="fade">
                                      <p:cBhvr>
                                        <p:cTn id="100" dur="1000"/>
                                        <p:tgtEl>
                                          <p:spTgt spid="29735"/>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29736"/>
                                        </p:tgtEl>
                                        <p:attrNameLst>
                                          <p:attrName>style.visibility</p:attrName>
                                        </p:attrNameLst>
                                      </p:cBhvr>
                                      <p:to>
                                        <p:strVal val="visible"/>
                                      </p:to>
                                    </p:set>
                                    <p:animEffect transition="in" filter="fade">
                                      <p:cBhvr>
                                        <p:cTn id="103" dur="1000"/>
                                        <p:tgtEl>
                                          <p:spTgt spid="29736"/>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29737"/>
                                        </p:tgtEl>
                                        <p:attrNameLst>
                                          <p:attrName>style.visibility</p:attrName>
                                        </p:attrNameLst>
                                      </p:cBhvr>
                                      <p:to>
                                        <p:strVal val="visible"/>
                                      </p:to>
                                    </p:set>
                                    <p:animEffect transition="in" filter="fade">
                                      <p:cBhvr>
                                        <p:cTn id="106" dur="1000"/>
                                        <p:tgtEl>
                                          <p:spTgt spid="29737"/>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29738"/>
                                        </p:tgtEl>
                                        <p:attrNameLst>
                                          <p:attrName>style.visibility</p:attrName>
                                        </p:attrNameLst>
                                      </p:cBhvr>
                                      <p:to>
                                        <p:strVal val="visible"/>
                                      </p:to>
                                    </p:set>
                                    <p:animEffect transition="in" filter="fade">
                                      <p:cBhvr>
                                        <p:cTn id="109" dur="1000"/>
                                        <p:tgtEl>
                                          <p:spTgt spid="29738"/>
                                        </p:tgtEl>
                                      </p:cBhvr>
                                    </p:animEffect>
                                  </p:childTnLst>
                                </p:cTn>
                              </p:par>
                              <p:par>
                                <p:cTn id="110" presetID="10" presetClass="entr" presetSubtype="0" fill="hold" nodeType="withEffect">
                                  <p:stCondLst>
                                    <p:cond delay="0"/>
                                  </p:stCondLst>
                                  <p:childTnLst>
                                    <p:set>
                                      <p:cBhvr>
                                        <p:cTn id="111" dur="1" fill="hold">
                                          <p:stCondLst>
                                            <p:cond delay="0"/>
                                          </p:stCondLst>
                                        </p:cTn>
                                        <p:tgtEl>
                                          <p:spTgt spid="47"/>
                                        </p:tgtEl>
                                        <p:attrNameLst>
                                          <p:attrName>style.visibility</p:attrName>
                                        </p:attrNameLst>
                                      </p:cBhvr>
                                      <p:to>
                                        <p:strVal val="visible"/>
                                      </p:to>
                                    </p:set>
                                    <p:animEffect transition="in" filter="fade">
                                      <p:cBhvr>
                                        <p:cTn id="112" dur="1000"/>
                                        <p:tgtEl>
                                          <p:spTgt spid="47"/>
                                        </p:tgtEl>
                                      </p:cBhvr>
                                    </p:animEffect>
                                  </p:childTnLst>
                                </p:cTn>
                              </p:par>
                              <p:par>
                                <p:cTn id="113" presetID="10" presetClass="entr" presetSubtype="0" fill="hold" grpId="0" nodeType="withEffect">
                                  <p:stCondLst>
                                    <p:cond delay="0"/>
                                  </p:stCondLst>
                                  <p:childTnLst>
                                    <p:set>
                                      <p:cBhvr>
                                        <p:cTn id="114" dur="1" fill="hold">
                                          <p:stCondLst>
                                            <p:cond delay="0"/>
                                          </p:stCondLst>
                                        </p:cTn>
                                        <p:tgtEl>
                                          <p:spTgt spid="50"/>
                                        </p:tgtEl>
                                        <p:attrNameLst>
                                          <p:attrName>style.visibility</p:attrName>
                                        </p:attrNameLst>
                                      </p:cBhvr>
                                      <p:to>
                                        <p:strVal val="visible"/>
                                      </p:to>
                                    </p:set>
                                    <p:animEffect transition="in" filter="fade">
                                      <p:cBhvr>
                                        <p:cTn id="115" dur="1000"/>
                                        <p:tgtEl>
                                          <p:spTgt spid="50"/>
                                        </p:tgtEl>
                                      </p:cBhvr>
                                    </p:animEffect>
                                  </p:childTnLst>
                                </p:cTn>
                              </p:par>
                              <p:par>
                                <p:cTn id="116" presetID="10" presetClass="entr" presetSubtype="0" fill="hold"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fade">
                                      <p:cBhvr>
                                        <p:cTn id="118" dur="1000"/>
                                        <p:tgtEl>
                                          <p:spTgt spid="51"/>
                                        </p:tgtEl>
                                      </p:cBhvr>
                                    </p:animEffect>
                                  </p:childTnLst>
                                </p:cTn>
                              </p:par>
                              <p:par>
                                <p:cTn id="119" presetID="10" presetClass="entr" presetSubtype="0" fill="hold" grpId="0" nodeType="withEffect">
                                  <p:stCondLst>
                                    <p:cond delay="0"/>
                                  </p:stCondLst>
                                  <p:childTnLst>
                                    <p:set>
                                      <p:cBhvr>
                                        <p:cTn id="120" dur="1" fill="hold">
                                          <p:stCondLst>
                                            <p:cond delay="0"/>
                                          </p:stCondLst>
                                        </p:cTn>
                                        <p:tgtEl>
                                          <p:spTgt spid="52"/>
                                        </p:tgtEl>
                                        <p:attrNameLst>
                                          <p:attrName>style.visibility</p:attrName>
                                        </p:attrNameLst>
                                      </p:cBhvr>
                                      <p:to>
                                        <p:strVal val="visible"/>
                                      </p:to>
                                    </p:set>
                                    <p:animEffect transition="in" filter="fade">
                                      <p:cBhvr>
                                        <p:cTn id="121" dur="1000"/>
                                        <p:tgtEl>
                                          <p:spTgt spid="52"/>
                                        </p:tgtEl>
                                      </p:cBhvr>
                                    </p:animEffect>
                                  </p:childTnLst>
                                </p:cTn>
                              </p:par>
                              <p:par>
                                <p:cTn id="122" presetID="10" presetClass="entr" presetSubtype="0" fill="hold" nodeType="withEffect">
                                  <p:stCondLst>
                                    <p:cond delay="0"/>
                                  </p:stCondLst>
                                  <p:childTnLst>
                                    <p:set>
                                      <p:cBhvr>
                                        <p:cTn id="123" dur="1" fill="hold">
                                          <p:stCondLst>
                                            <p:cond delay="0"/>
                                          </p:stCondLst>
                                        </p:cTn>
                                        <p:tgtEl>
                                          <p:spTgt spid="49"/>
                                        </p:tgtEl>
                                        <p:attrNameLst>
                                          <p:attrName>style.visibility</p:attrName>
                                        </p:attrNameLst>
                                      </p:cBhvr>
                                      <p:to>
                                        <p:strVal val="visible"/>
                                      </p:to>
                                    </p:set>
                                    <p:animEffect transition="in" filter="fade">
                                      <p:cBhvr>
                                        <p:cTn id="124" dur="1000"/>
                                        <p:tgtEl>
                                          <p:spTgt spid="49"/>
                                        </p:tgtEl>
                                      </p:cBhvr>
                                    </p:animEffect>
                                  </p:childTnLst>
                                </p:cTn>
                              </p:par>
                              <p:par>
                                <p:cTn id="125" presetID="10" presetClass="entr" presetSubtype="0" fill="hold" nodeType="withEffect">
                                  <p:stCondLst>
                                    <p:cond delay="0"/>
                                  </p:stCondLst>
                                  <p:childTnLst>
                                    <p:set>
                                      <p:cBhvr>
                                        <p:cTn id="126" dur="1" fill="hold">
                                          <p:stCondLst>
                                            <p:cond delay="0"/>
                                          </p:stCondLst>
                                        </p:cTn>
                                        <p:tgtEl>
                                          <p:spTgt spid="48"/>
                                        </p:tgtEl>
                                        <p:attrNameLst>
                                          <p:attrName>style.visibility</p:attrName>
                                        </p:attrNameLst>
                                      </p:cBhvr>
                                      <p:to>
                                        <p:strVal val="visible"/>
                                      </p:to>
                                    </p:set>
                                    <p:animEffect transition="in" filter="fade">
                                      <p:cBhvr>
                                        <p:cTn id="127" dur="1000"/>
                                        <p:tgtEl>
                                          <p:spTgt spid="48"/>
                                        </p:tgtEl>
                                      </p:cBhvr>
                                    </p:animEffect>
                                  </p:childTnLst>
                                </p:cTn>
                              </p:par>
                              <p:par>
                                <p:cTn id="128" presetID="10" presetClass="entr" presetSubtype="0" fill="hold" nodeType="withEffect">
                                  <p:stCondLst>
                                    <p:cond delay="0"/>
                                  </p:stCondLst>
                                  <p:childTnLst>
                                    <p:set>
                                      <p:cBhvr>
                                        <p:cTn id="129" dur="1" fill="hold">
                                          <p:stCondLst>
                                            <p:cond delay="0"/>
                                          </p:stCondLst>
                                        </p:cTn>
                                        <p:tgtEl>
                                          <p:spTgt spid="66"/>
                                        </p:tgtEl>
                                        <p:attrNameLst>
                                          <p:attrName>style.visibility</p:attrName>
                                        </p:attrNameLst>
                                      </p:cBhvr>
                                      <p:to>
                                        <p:strVal val="visible"/>
                                      </p:to>
                                    </p:set>
                                    <p:animEffect transition="in" filter="fade">
                                      <p:cBhvr>
                                        <p:cTn id="130" dur="1000"/>
                                        <p:tgtEl>
                                          <p:spTgt spid="66"/>
                                        </p:tgtEl>
                                      </p:cBhvr>
                                    </p:animEffect>
                                  </p:childTnLst>
                                </p:cTn>
                              </p:par>
                              <p:par>
                                <p:cTn id="131" presetID="10" presetClass="entr" presetSubtype="0" fill="hold" nodeType="withEffect">
                                  <p:stCondLst>
                                    <p:cond delay="0"/>
                                  </p:stCondLst>
                                  <p:childTnLst>
                                    <p:set>
                                      <p:cBhvr>
                                        <p:cTn id="132" dur="1" fill="hold">
                                          <p:stCondLst>
                                            <p:cond delay="0"/>
                                          </p:stCondLst>
                                        </p:cTn>
                                        <p:tgtEl>
                                          <p:spTgt spid="68"/>
                                        </p:tgtEl>
                                        <p:attrNameLst>
                                          <p:attrName>style.visibility</p:attrName>
                                        </p:attrNameLst>
                                      </p:cBhvr>
                                      <p:to>
                                        <p:strVal val="visible"/>
                                      </p:to>
                                    </p:set>
                                    <p:animEffect transition="in" filter="fade">
                                      <p:cBhvr>
                                        <p:cTn id="133" dur="1000"/>
                                        <p:tgtEl>
                                          <p:spTgt spid="68"/>
                                        </p:tgtEl>
                                      </p:cBhvr>
                                    </p:animEffect>
                                  </p:childTnLst>
                                </p:cTn>
                              </p:par>
                              <p:par>
                                <p:cTn id="134" presetID="10" presetClass="entr" presetSubtype="0" fill="hold" nodeType="withEffect">
                                  <p:stCondLst>
                                    <p:cond delay="0"/>
                                  </p:stCondLst>
                                  <p:childTnLst>
                                    <p:set>
                                      <p:cBhvr>
                                        <p:cTn id="135" dur="1" fill="hold">
                                          <p:stCondLst>
                                            <p:cond delay="0"/>
                                          </p:stCondLst>
                                        </p:cTn>
                                        <p:tgtEl>
                                          <p:spTgt spid="56"/>
                                        </p:tgtEl>
                                        <p:attrNameLst>
                                          <p:attrName>style.visibility</p:attrName>
                                        </p:attrNameLst>
                                      </p:cBhvr>
                                      <p:to>
                                        <p:strVal val="visible"/>
                                      </p:to>
                                    </p:set>
                                    <p:animEffect transition="in" filter="fade">
                                      <p:cBhvr>
                                        <p:cTn id="136" dur="1000"/>
                                        <p:tgtEl>
                                          <p:spTgt spid="56"/>
                                        </p:tgtEl>
                                      </p:cBhvr>
                                    </p:animEffect>
                                  </p:childTnLst>
                                </p:cTn>
                              </p:par>
                              <p:par>
                                <p:cTn id="137" presetID="10" presetClass="entr" presetSubtype="0" fill="hold" nodeType="withEffect">
                                  <p:stCondLst>
                                    <p:cond delay="0"/>
                                  </p:stCondLst>
                                  <p:childTnLst>
                                    <p:set>
                                      <p:cBhvr>
                                        <p:cTn id="138" dur="1" fill="hold">
                                          <p:stCondLst>
                                            <p:cond delay="0"/>
                                          </p:stCondLst>
                                        </p:cTn>
                                        <p:tgtEl>
                                          <p:spTgt spid="58"/>
                                        </p:tgtEl>
                                        <p:attrNameLst>
                                          <p:attrName>style.visibility</p:attrName>
                                        </p:attrNameLst>
                                      </p:cBhvr>
                                      <p:to>
                                        <p:strVal val="visible"/>
                                      </p:to>
                                    </p:set>
                                    <p:animEffect transition="in" filter="fade">
                                      <p:cBhvr>
                                        <p:cTn id="139" dur="1000"/>
                                        <p:tgtEl>
                                          <p:spTgt spid="58"/>
                                        </p:tgtEl>
                                      </p:cBhvr>
                                    </p:animEffect>
                                  </p:childTnLst>
                                </p:cTn>
                              </p:par>
                              <p:par>
                                <p:cTn id="140" presetID="10" presetClass="entr" presetSubtype="0" fill="hold" nodeType="withEffect">
                                  <p:stCondLst>
                                    <p:cond delay="0"/>
                                  </p:stCondLst>
                                  <p:childTnLst>
                                    <p:set>
                                      <p:cBhvr>
                                        <p:cTn id="141" dur="1" fill="hold">
                                          <p:stCondLst>
                                            <p:cond delay="0"/>
                                          </p:stCondLst>
                                        </p:cTn>
                                        <p:tgtEl>
                                          <p:spTgt spid="3"/>
                                        </p:tgtEl>
                                        <p:attrNameLst>
                                          <p:attrName>style.visibility</p:attrName>
                                        </p:attrNameLst>
                                      </p:cBhvr>
                                      <p:to>
                                        <p:strVal val="visible"/>
                                      </p:to>
                                    </p:set>
                                    <p:animEffect transition="in" filter="fade">
                                      <p:cBhvr>
                                        <p:cTn id="142" dur="1000"/>
                                        <p:tgtEl>
                                          <p:spTgt spid="3"/>
                                        </p:tgtEl>
                                      </p:cBhvr>
                                    </p:animEffect>
                                  </p:childTnLst>
                                </p:cTn>
                              </p:par>
                              <p:par>
                                <p:cTn id="143" presetID="10" presetClass="entr" presetSubtype="0" fill="hold" nodeType="withEffect">
                                  <p:stCondLst>
                                    <p:cond delay="0"/>
                                  </p:stCondLst>
                                  <p:childTnLst>
                                    <p:set>
                                      <p:cBhvr>
                                        <p:cTn id="144" dur="1" fill="hold">
                                          <p:stCondLst>
                                            <p:cond delay="0"/>
                                          </p:stCondLst>
                                        </p:cTn>
                                        <p:tgtEl>
                                          <p:spTgt spid="5"/>
                                        </p:tgtEl>
                                        <p:attrNameLst>
                                          <p:attrName>style.visibility</p:attrName>
                                        </p:attrNameLst>
                                      </p:cBhvr>
                                      <p:to>
                                        <p:strVal val="visible"/>
                                      </p:to>
                                    </p:set>
                                    <p:animEffect transition="in" filter="fade">
                                      <p:cBhvr>
                                        <p:cTn id="145" dur="1000"/>
                                        <p:tgtEl>
                                          <p:spTgt spid="5"/>
                                        </p:tgtEl>
                                      </p:cBhvr>
                                    </p:animEffect>
                                  </p:childTnLst>
                                </p:cTn>
                              </p:par>
                              <p:par>
                                <p:cTn id="146" presetID="10" presetClass="entr" presetSubtype="0" fill="hold" nodeType="withEffect">
                                  <p:stCondLst>
                                    <p:cond delay="0"/>
                                  </p:stCondLst>
                                  <p:childTnLst>
                                    <p:set>
                                      <p:cBhvr>
                                        <p:cTn id="147" dur="1" fill="hold">
                                          <p:stCondLst>
                                            <p:cond delay="0"/>
                                          </p:stCondLst>
                                        </p:cTn>
                                        <p:tgtEl>
                                          <p:spTgt spid="8"/>
                                        </p:tgtEl>
                                        <p:attrNameLst>
                                          <p:attrName>style.visibility</p:attrName>
                                        </p:attrNameLst>
                                      </p:cBhvr>
                                      <p:to>
                                        <p:strVal val="visible"/>
                                      </p:to>
                                    </p:set>
                                    <p:animEffect transition="in" filter="fade">
                                      <p:cBhvr>
                                        <p:cTn id="148" dur="1000"/>
                                        <p:tgtEl>
                                          <p:spTgt spid="8"/>
                                        </p:tgtEl>
                                      </p:cBhvr>
                                    </p:animEffect>
                                  </p:childTnLst>
                                </p:cTn>
                              </p:par>
                              <p:par>
                                <p:cTn id="149" presetID="10" presetClass="entr" presetSubtype="0" fill="hold" nodeType="withEffect">
                                  <p:stCondLst>
                                    <p:cond delay="0"/>
                                  </p:stCondLst>
                                  <p:childTnLst>
                                    <p:set>
                                      <p:cBhvr>
                                        <p:cTn id="150" dur="1" fill="hold">
                                          <p:stCondLst>
                                            <p:cond delay="0"/>
                                          </p:stCondLst>
                                        </p:cTn>
                                        <p:tgtEl>
                                          <p:spTgt spid="18"/>
                                        </p:tgtEl>
                                        <p:attrNameLst>
                                          <p:attrName>style.visibility</p:attrName>
                                        </p:attrNameLst>
                                      </p:cBhvr>
                                      <p:to>
                                        <p:strVal val="visible"/>
                                      </p:to>
                                    </p:set>
                                    <p:animEffect transition="in" filter="fade">
                                      <p:cBhvr>
                                        <p:cTn id="151" dur="1000"/>
                                        <p:tgtEl>
                                          <p:spTgt spid="18"/>
                                        </p:tgtEl>
                                      </p:cBhvr>
                                    </p:animEffect>
                                  </p:childTnLst>
                                </p:cTn>
                              </p:par>
                              <p:par>
                                <p:cTn id="152" presetID="10" presetClass="entr" presetSubtype="0" fill="hold" nodeType="withEffect">
                                  <p:stCondLst>
                                    <p:cond delay="0"/>
                                  </p:stCondLst>
                                  <p:childTnLst>
                                    <p:set>
                                      <p:cBhvr>
                                        <p:cTn id="153" dur="1" fill="hold">
                                          <p:stCondLst>
                                            <p:cond delay="0"/>
                                          </p:stCondLst>
                                        </p:cTn>
                                        <p:tgtEl>
                                          <p:spTgt spid="14337"/>
                                        </p:tgtEl>
                                        <p:attrNameLst>
                                          <p:attrName>style.visibility</p:attrName>
                                        </p:attrNameLst>
                                      </p:cBhvr>
                                      <p:to>
                                        <p:strVal val="visible"/>
                                      </p:to>
                                    </p:set>
                                    <p:animEffect transition="in" filter="fade">
                                      <p:cBhvr>
                                        <p:cTn id="154" dur="1000"/>
                                        <p:tgtEl>
                                          <p:spTgt spid="14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P spid="29710" grpId="0"/>
      <p:bldP spid="29711" grpId="0"/>
      <p:bldP spid="19" grpId="0" animBg="1"/>
      <p:bldP spid="20" grpId="0" animBg="1"/>
      <p:bldP spid="21" grpId="0" animBg="1"/>
      <p:bldP spid="24" grpId="0" animBg="1"/>
      <p:bldP spid="25" grpId="0" animBg="1"/>
      <p:bldP spid="26" grpId="0" animBg="1"/>
      <p:bldP spid="27" grpId="0" animBg="1"/>
      <p:bldP spid="28" grpId="0" animBg="1"/>
      <p:bldP spid="29" grpId="0" animBg="1"/>
      <p:bldP spid="36" grpId="0" animBg="1"/>
      <p:bldP spid="29730" grpId="0"/>
      <p:bldP spid="29731" grpId="0"/>
      <p:bldP spid="29732" grpId="0"/>
      <p:bldP spid="29733" grpId="0"/>
      <p:bldP spid="29735" grpId="0"/>
      <p:bldP spid="29736" grpId="0"/>
      <p:bldP spid="29737" grpId="0"/>
      <p:bldP spid="29738" grpId="0"/>
      <p:bldP spid="50" grpId="0" animBg="1"/>
      <p:bldP spid="5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7" name="Group 23"/>
          <p:cNvGrpSpPr>
            <a:grpSpLocks/>
          </p:cNvGrpSpPr>
          <p:nvPr/>
        </p:nvGrpSpPr>
        <p:grpSpPr bwMode="auto">
          <a:xfrm>
            <a:off x="214313" y="1285875"/>
            <a:ext cx="8072437" cy="4659313"/>
            <a:chOff x="214282" y="1285860"/>
            <a:chExt cx="8072494" cy="4659460"/>
          </a:xfrm>
        </p:grpSpPr>
        <p:graphicFrame>
          <p:nvGraphicFramePr>
            <p:cNvPr id="10" name="Diagram 9"/>
            <p:cNvGraphicFramePr/>
            <p:nvPr>
              <p:extLst>
                <p:ext uri="{D42A27DB-BD31-4B8C-83A1-F6EECF244321}">
                  <p14:modId xmlns:p14="http://schemas.microsoft.com/office/powerpoint/2010/main" val="256494943"/>
                </p:ext>
              </p:extLst>
            </p:nvPr>
          </p:nvGraphicFramePr>
          <p:xfrm>
            <a:off x="857224" y="2285992"/>
            <a:ext cx="6858048" cy="30718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4" name="Diagram 13"/>
            <p:cNvGraphicFramePr/>
            <p:nvPr/>
          </p:nvGraphicFramePr>
          <p:xfrm>
            <a:off x="214282" y="1285860"/>
            <a:ext cx="8072494" cy="85725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9" name="Rounded Rectangle 18"/>
            <p:cNvSpPr/>
            <p:nvPr/>
          </p:nvSpPr>
          <p:spPr bwMode="auto">
            <a:xfrm>
              <a:off x="2928926" y="5445241"/>
              <a:ext cx="5143536" cy="500079"/>
            </a:xfrm>
            <a:prstGeom prst="roundRect">
              <a:avLst/>
            </a:prstGeom>
            <a:solidFill>
              <a:schemeClr val="tx1">
                <a:lumMod val="75000"/>
                <a:lumOff val="25000"/>
              </a:schemeClr>
            </a:solidFill>
            <a:ln>
              <a:solidFill>
                <a:srgbClr val="FFC000"/>
              </a:solidFill>
              <a:headEnd type="none" w="med" len="med"/>
              <a:tailEnd type="none" w="med" len="med"/>
            </a:ln>
          </p:spPr>
          <p:style>
            <a:lnRef idx="3">
              <a:schemeClr val="lt1"/>
            </a:lnRef>
            <a:fillRef idx="1002">
              <a:schemeClr val="dk2"/>
            </a:fillRef>
            <a:effectRef idx="1">
              <a:schemeClr val="dk1"/>
            </a:effectRef>
            <a:fontRef idx="minor">
              <a:schemeClr val="lt1"/>
            </a:fontRef>
          </p:style>
          <p:txBody>
            <a:bodyPr anchor="ctr"/>
            <a:lstStyle/>
            <a:p>
              <a:pPr eaLnBrk="0" hangingPunct="0">
                <a:defRPr/>
              </a:pPr>
              <a:r>
                <a:rPr lang="en-US" b="1" dirty="0">
                  <a:solidFill>
                    <a:srgbClr val="FFC000"/>
                  </a:solidFill>
                </a:rPr>
                <a:t>Financial Close</a:t>
              </a:r>
            </a:p>
          </p:txBody>
        </p:sp>
        <p:sp>
          <p:nvSpPr>
            <p:cNvPr id="21" name="Down Arrow 20"/>
            <p:cNvSpPr/>
            <p:nvPr/>
          </p:nvSpPr>
          <p:spPr>
            <a:xfrm>
              <a:off x="7286644" y="5213459"/>
              <a:ext cx="358778" cy="358786"/>
            </a:xfrm>
            <a:prstGeom prst="downArrow">
              <a:avLst>
                <a:gd name="adj1" fmla="val 55000"/>
                <a:gd name="adj2" fmla="val 45000"/>
              </a:avLst>
            </a:prstGeom>
            <a:solidFill>
              <a:schemeClr val="accent1">
                <a:lumMod val="50000"/>
              </a:schemeClr>
            </a:solidFill>
            <a:ln>
              <a:solidFill>
                <a:srgbClr val="FFC000"/>
              </a:solidFill>
            </a:ln>
            <a:effectLst>
              <a:outerShdw blurRad="50800" dist="38100" dir="2700000" algn="tl" rotWithShape="0">
                <a:prstClr val="black">
                  <a:alpha val="40000"/>
                </a:prstClr>
              </a:outerShdw>
            </a:effectLst>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grpSp>
      <p:sp>
        <p:nvSpPr>
          <p:cNvPr id="15" name="Down Arrow 14"/>
          <p:cNvSpPr/>
          <p:nvPr/>
        </p:nvSpPr>
        <p:spPr bwMode="auto">
          <a:xfrm>
            <a:off x="4000500" y="2071688"/>
            <a:ext cx="358775" cy="358775"/>
          </a:xfrm>
          <a:prstGeom prst="downArrow">
            <a:avLst>
              <a:gd name="adj1" fmla="val 55000"/>
              <a:gd name="adj2" fmla="val 45000"/>
            </a:avLst>
          </a:prstGeom>
          <a:solidFill>
            <a:schemeClr val="tx1">
              <a:lumMod val="75000"/>
              <a:lumOff val="25000"/>
            </a:schemeClr>
          </a:solidFill>
          <a:ln>
            <a:solidFill>
              <a:schemeClr val="bg1"/>
            </a:solidFill>
          </a:ln>
          <a:effectLst>
            <a:outerShdw blurRad="50800" dist="38100" dir="2700000" algn="tl" rotWithShape="0">
              <a:prstClr val="black">
                <a:alpha val="40000"/>
              </a:prstClr>
            </a:outerShdw>
          </a:effectLst>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2" name="Title 1"/>
          <p:cNvSpPr>
            <a:spLocks noGrp="1"/>
          </p:cNvSpPr>
          <p:nvPr>
            <p:ph type="title"/>
          </p:nvPr>
        </p:nvSpPr>
        <p:spPr/>
        <p:txBody>
          <a:bodyPr/>
          <a:lstStyle/>
          <a:p>
            <a:r>
              <a:rPr lang="en-US" dirty="0" smtClean="0"/>
              <a:t>PF Methodology</a:t>
            </a:r>
            <a:endParaRPr lang="en-US" dirty="0"/>
          </a:p>
        </p:txBody>
      </p:sp>
      <p:sp>
        <p:nvSpPr>
          <p:cNvPr id="13" name="Slide Number Placeholder 3"/>
          <p:cNvSpPr>
            <a:spLocks noGrp="1"/>
          </p:cNvSpPr>
          <p:nvPr>
            <p:ph type="sldNum" sz="quarter" idx="12"/>
          </p:nvPr>
        </p:nvSpPr>
        <p:spPr>
          <a:xfrm>
            <a:off x="3429000" y="6492875"/>
            <a:ext cx="2133600" cy="365125"/>
          </a:xfrm>
        </p:spPr>
        <p:txBody>
          <a:bodyPr/>
          <a:lstStyle/>
          <a:p>
            <a:pPr>
              <a:defRPr/>
            </a:pPr>
            <a:r>
              <a:rPr lang="en-US" dirty="0" smtClean="0"/>
              <a:t>-Slide 6-</a:t>
            </a:r>
            <a:endParaRPr lang="en-US" dirty="0"/>
          </a:p>
        </p:txBody>
      </p:sp>
    </p:spTree>
    <p:extLst>
      <p:ext uri="{BB962C8B-B14F-4D97-AF65-F5344CB8AC3E}">
        <p14:creationId xmlns:p14="http://schemas.microsoft.com/office/powerpoint/2010/main" val="171688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8677"/>
                                        </p:tgtEl>
                                        <p:attrNameLst>
                                          <p:attrName>style.visibility</p:attrName>
                                        </p:attrNameLst>
                                      </p:cBhvr>
                                      <p:to>
                                        <p:strVal val="visible"/>
                                      </p:to>
                                    </p:set>
                                    <p:animEffect transition="in" filter="fade">
                                      <p:cBhvr>
                                        <p:cTn id="7" dur="1000"/>
                                        <p:tgtEl>
                                          <p:spTgt spid="28677"/>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10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quot;/&gt;&lt;property id=&quot;20307&quot; value=&quot;257&quot;/&gt;&lt;/object&gt;&lt;object type=&quot;3&quot; unique_id=&quot;10004&quot;&gt;&lt;property id=&quot;20148&quot; value=&quot;5&quot;/&gt;&lt;property id=&quot;20300&quot; value=&quot;Slide 2&quot;/&gt;&lt;property id=&quot;20307&quot; value=&quot;256&quot;/&gt;&lt;/object&gt;&lt;object type=&quot;3&quot; unique_id=&quot;10005&quot;&gt;&lt;property id=&quot;20148&quot; value=&quot;5&quot;/&gt;&lt;property id=&quot;20300&quot; value=&quot;Slide 3&quot;/&gt;&lt;property id=&quot;20307&quot; value=&quot;259&quot;/&gt;&lt;/object&gt;&lt;object type=&quot;3&quot; unique_id=&quot;10006&quot;&gt;&lt;property id=&quot;20148&quot; value=&quot;5&quot;/&gt;&lt;property id=&quot;20300&quot; value=&quot;Slide 4&quot;/&gt;&lt;property id=&quot;20307&quot; value=&quot;265&quot;/&gt;&lt;/object&gt;&lt;object type=&quot;3&quot; unique_id=&quot;10007&quot;&gt;&lt;property id=&quot;20148&quot; value=&quot;5&quot;/&gt;&lt;property id=&quot;20300&quot; value=&quot;Slide 5&quot;/&gt;&lt;property id=&quot;20307&quot; value=&quot;261&quot;/&gt;&lt;/object&gt;&lt;object type=&quot;3&quot; unique_id=&quot;10008&quot;&gt;&lt;property id=&quot;20148&quot; value=&quot;5&quot;/&gt;&lt;property id=&quot;20300&quot; value=&quot;Slide 6&quot;/&gt;&lt;property id=&quot;20307&quot; value=&quot;258&quot;/&gt;&lt;/object&gt;&lt;object type=&quot;3&quot; unique_id=&quot;10009&quot;&gt;&lt;property id=&quot;20148&quot; value=&quot;5&quot;/&gt;&lt;property id=&quot;20300&quot; value=&quot;Slide 7&quot;/&gt;&lt;property id=&quot;20307&quot; value=&quot;262&quot;/&gt;&lt;/object&gt;&lt;object type=&quot;3&quot; unique_id=&quot;10010&quot;&gt;&lt;property id=&quot;20148&quot; value=&quot;5&quot;/&gt;&lt;property id=&quot;20300&quot; value=&quot;Slide 8&quot;/&gt;&lt;property id=&quot;20307&quot; value=&quot;271&quot;/&gt;&lt;/object&gt;&lt;object type=&quot;3&quot; unique_id=&quot;10011&quot;&gt;&lt;property id=&quot;20148&quot; value=&quot;5&quot;/&gt;&lt;property id=&quot;20300&quot; value=&quot;Slide 9&quot;/&gt;&lt;property id=&quot;20307&quot; value=&quot;266&quot;/&gt;&lt;/object&gt;&lt;object type=&quot;3&quot; unique_id=&quot;10012&quot;&gt;&lt;property id=&quot;20148&quot; value=&quot;5&quot;/&gt;&lt;property id=&quot;20300&quot; value=&quot;Slide 10&quot;/&gt;&lt;property id=&quot;20307&quot; value=&quot;267&quot;/&gt;&lt;/object&gt;&lt;object type=&quot;3&quot; unique_id=&quot;10013&quot;&gt;&lt;property id=&quot;20148&quot; value=&quot;5&quot;/&gt;&lt;property id=&quot;20300&quot; value=&quot;Slide 11&quot;/&gt;&lt;property id=&quot;20307&quot; value=&quot;268&quot;/&gt;&lt;/object&gt;&lt;object type=&quot;3&quot; unique_id=&quot;10014&quot;&gt;&lt;property id=&quot;20148&quot; value=&quot;5&quot;/&gt;&lt;property id=&quot;20300&quot; value=&quot;Slide 12&quot;/&gt;&lt;property id=&quot;20307&quot; value=&quot;260&quot;/&gt;&lt;/object&gt;&lt;object type=&quot;3&quot; unique_id=&quot;10015&quot;&gt;&lt;property id=&quot;20148&quot; value=&quot;5&quot;/&gt;&lt;property id=&quot;20300&quot; value=&quot;Slide 13&quot;/&gt;&lt;property id=&quot;20307&quot; value=&quot;263&quot;/&gt;&lt;/object&gt;&lt;object type=&quot;3&quot; unique_id=&quot;10016&quot;&gt;&lt;property id=&quot;20148&quot; value=&quot;5&quot;/&gt;&lt;property id=&quot;20300&quot; value=&quot;Slide 14&quot;/&gt;&lt;property id=&quot;20307&quot; value=&quot;264&quot;/&gt;&lt;/object&gt;&lt;object type=&quot;3&quot; unique_id=&quot;10017&quot;&gt;&lt;property id=&quot;20148&quot; value=&quot;5&quot;/&gt;&lt;property id=&quot;20300&quot; value=&quot;Slide 15&quot;/&gt;&lt;property id=&quot;20307&quot; value=&quot;269&quot;/&gt;&lt;/object&gt;&lt;object type=&quot;3&quot; unique_id=&quot;10018&quot;&gt;&lt;property id=&quot;20148&quot; value=&quot;5&quot;/&gt;&lt;property id=&quot;20300&quot; value=&quot;Slide 16&quot;/&gt;&lt;property id=&quot;20307&quot; value=&quot;272&quot;/&gt;&lt;/object&gt;&lt;object type=&quot;3&quot; unique_id=&quot;10019&quot;&gt;&lt;property id=&quot;20148&quot; value=&quot;5&quot;/&gt;&lt;property id=&quot;20300&quot; value=&quot;Slide 17&quot;/&gt;&lt;property id=&quot;20307&quot; value=&quot;273&quot;/&gt;&lt;/object&gt;&lt;/object&gt;&lt;object type=&quot;8&quot; unique_id=&quot;10038&quot;&gt;&lt;/object&gt;&lt;/object&gt;&lt;/database&gt;"/>
  <p:tag name="MMPROD_NEXTUNIQUEID" val="10009"/>
  <p:tag name="SECTOMILLISECCONVERTED" val="1"/>
</p:tagLst>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4238</TotalTime>
  <Words>1010</Words>
  <Application>Microsoft Office PowerPoint</Application>
  <PresentationFormat>On-screen Show (4:3)</PresentationFormat>
  <Paragraphs>164</Paragraphs>
  <Slides>18</Slides>
  <Notes>10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18</vt:i4>
      </vt:variant>
    </vt:vector>
  </HeadingPairs>
  <TitlesOfParts>
    <vt:vector size="29" baseType="lpstr">
      <vt:lpstr>Arial</vt:lpstr>
      <vt:lpstr>Arial Narrow</vt:lpstr>
      <vt:lpstr>Baskerville Old Face</vt:lpstr>
      <vt:lpstr>Calibri</vt:lpstr>
      <vt:lpstr>Constantia</vt:lpstr>
      <vt:lpstr>Wingdings</vt:lpstr>
      <vt:lpstr>Wingdings 2</vt:lpstr>
      <vt:lpstr>Office Theme</vt:lpstr>
      <vt:lpstr>Paper</vt:lpstr>
      <vt:lpstr>Custom Design</vt:lpstr>
      <vt:lpstr>1_Office Theme</vt:lpstr>
      <vt:lpstr>A Project Financier's Standpoint |Risk Assessment in IPF|</vt:lpstr>
      <vt:lpstr>Note</vt:lpstr>
      <vt:lpstr>Contents</vt:lpstr>
      <vt:lpstr>Definition</vt:lpstr>
      <vt:lpstr>Characteristics</vt:lpstr>
      <vt:lpstr>A bit of history…</vt:lpstr>
      <vt:lpstr>Global Perspective</vt:lpstr>
      <vt:lpstr>Typical PF Stakeholders</vt:lpstr>
      <vt:lpstr>PF Methodology</vt:lpstr>
      <vt:lpstr>Contents</vt:lpstr>
      <vt:lpstr>Risk Matrix: Construction</vt:lpstr>
      <vt:lpstr>Risk Matrix: Operations</vt:lpstr>
      <vt:lpstr>Contents</vt:lpstr>
      <vt:lpstr>Liquidated Damages (‘LDs’)</vt:lpstr>
      <vt:lpstr>Adequacy of LDs</vt:lpstr>
      <vt:lpstr>The LD Adequacy Matrix</vt:lpstr>
      <vt:lpstr>Contents</vt:lpstr>
      <vt:lpstr>Thank you</vt:lpstr>
    </vt:vector>
  </TitlesOfParts>
  <Company>United Bank Limited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SBP Training-Case Studies-180313</dc:title>
  <dc:creator>Umer Khan</dc:creator>
  <cp:lastModifiedBy>M. Umer Khan</cp:lastModifiedBy>
  <cp:revision>497</cp:revision>
  <dcterms:created xsi:type="dcterms:W3CDTF">2010-12-08T10:42:07Z</dcterms:created>
  <dcterms:modified xsi:type="dcterms:W3CDTF">2014-02-07T07:50:26Z</dcterms:modified>
</cp:coreProperties>
</file>