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handoutMasterIdLst>
    <p:handoutMasterId r:id="rId25"/>
  </p:handoutMasterIdLst>
  <p:sldIdLst>
    <p:sldId id="256" r:id="rId2"/>
    <p:sldId id="290" r:id="rId3"/>
    <p:sldId id="257" r:id="rId4"/>
    <p:sldId id="258" r:id="rId5"/>
    <p:sldId id="259" r:id="rId6"/>
    <p:sldId id="260" r:id="rId7"/>
    <p:sldId id="261" r:id="rId8"/>
    <p:sldId id="262" r:id="rId9"/>
    <p:sldId id="263" r:id="rId10"/>
    <p:sldId id="264" r:id="rId11"/>
    <p:sldId id="288" r:id="rId12"/>
    <p:sldId id="287" r:id="rId13"/>
    <p:sldId id="278" r:id="rId14"/>
    <p:sldId id="279" r:id="rId15"/>
    <p:sldId id="280" r:id="rId16"/>
    <p:sldId id="281" r:id="rId17"/>
    <p:sldId id="282" r:id="rId18"/>
    <p:sldId id="283" r:id="rId19"/>
    <p:sldId id="284" r:id="rId20"/>
    <p:sldId id="285" r:id="rId21"/>
    <p:sldId id="286" r:id="rId22"/>
    <p:sldId id="289"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3399FF"/>
    <a:srgbClr val="DDDDDD"/>
    <a:srgbClr val="BBE0E3"/>
    <a:srgbClr val="FFFFCC"/>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71" autoAdjust="0"/>
    <p:restoredTop sz="94660"/>
  </p:normalViewPr>
  <p:slideViewPr>
    <p:cSldViewPr>
      <p:cViewPr varScale="1">
        <p:scale>
          <a:sx n="69" d="100"/>
          <a:sy n="69" d="100"/>
        </p:scale>
        <p:origin x="-5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024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46F818AE-E91A-479B-83C1-FD6847B1C260}" type="datetimeFigureOut">
              <a:rPr lang="en-US"/>
              <a:pPr>
                <a:defRPr/>
              </a:pPr>
              <a:t>7/11/2011</a:t>
            </a:fld>
            <a:endParaRPr lang="en-US"/>
          </a:p>
        </p:txBody>
      </p:sp>
      <p:sp>
        <p:nvSpPr>
          <p:cNvPr id="1024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024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4710D934-EBE0-4A6E-85F8-10931C018AC7}"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fld id="{0B97A563-02C5-4120-A070-F82AA2857397}" type="datetimeFigureOut">
              <a:rPr lang="en-US"/>
              <a:pPr/>
              <a:t>7/11/2011</a:t>
            </a:fld>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F817161E-6A24-47ED-B71F-4C5E3344A2EB}"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charset="0"/>
        <a:ea typeface="+mn-ea"/>
        <a:cs typeface="+mn-cs"/>
      </a:defRPr>
    </a:lvl1pPr>
    <a:lvl2pPr marL="457200" algn="l" rtl="0" fontAlgn="base">
      <a:spcBef>
        <a:spcPct val="30000"/>
      </a:spcBef>
      <a:spcAft>
        <a:spcPct val="0"/>
      </a:spcAft>
      <a:defRPr sz="1200" kern="1200">
        <a:solidFill>
          <a:schemeClr val="tx1"/>
        </a:solidFill>
        <a:latin typeface="Calibri" charset="0"/>
        <a:ea typeface="+mn-ea"/>
        <a:cs typeface="+mn-cs"/>
      </a:defRPr>
    </a:lvl2pPr>
    <a:lvl3pPr marL="914400" algn="l" rtl="0" fontAlgn="base">
      <a:spcBef>
        <a:spcPct val="30000"/>
      </a:spcBef>
      <a:spcAft>
        <a:spcPct val="0"/>
      </a:spcAft>
      <a:defRPr sz="1200" kern="1200">
        <a:solidFill>
          <a:schemeClr val="tx1"/>
        </a:solidFill>
        <a:latin typeface="Calibri" charset="0"/>
        <a:ea typeface="+mn-ea"/>
        <a:cs typeface="+mn-cs"/>
      </a:defRPr>
    </a:lvl3pPr>
    <a:lvl4pPr marL="1371600" algn="l" rtl="0" fontAlgn="base">
      <a:spcBef>
        <a:spcPct val="30000"/>
      </a:spcBef>
      <a:spcAft>
        <a:spcPct val="0"/>
      </a:spcAft>
      <a:defRPr sz="1200" kern="1200">
        <a:solidFill>
          <a:schemeClr val="tx1"/>
        </a:solidFill>
        <a:latin typeface="Calibri" charset="0"/>
        <a:ea typeface="+mn-ea"/>
        <a:cs typeface="+mn-cs"/>
      </a:defRPr>
    </a:lvl4pPr>
    <a:lvl5pPr marL="1828800" algn="l" rtl="0" fontAlgn="base">
      <a:spcBef>
        <a:spcPct val="30000"/>
      </a:spcBef>
      <a:spcAft>
        <a:spcPct val="0"/>
      </a:spcAft>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a:ln/>
        </p:spPr>
      </p:sp>
      <p:sp>
        <p:nvSpPr>
          <p:cNvPr id="1259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Rot="1" noChangeAspect="1"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10B5DCA0-1093-43C4-BC53-9240B5A347A4}" type="datetimeFigureOut">
              <a:rPr lang="en-US"/>
              <a:pPr>
                <a:defRPr/>
              </a:pPr>
              <a:t>7/11/2011</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3F2406B7-4311-4B3C-B9B1-F8A2CE184CE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5A160494-D5BD-406C-B602-7A44188DFB76}" type="datetimeFigureOut">
              <a:rPr lang="en-US"/>
              <a:pPr>
                <a:defRPr/>
              </a:pPr>
              <a:t>7/11/2011</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55BA900D-508A-4BB0-A6D9-B0D50E4F8D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fld id="{AF622222-C988-40CD-9BA1-D4AE72F4C309}" type="datetimeFigureOut">
              <a:rPr lang="en-US"/>
              <a:pPr>
                <a:defRPr/>
              </a:pPr>
              <a:t>7/11/2011</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AD37E3C6-DC11-437B-AE03-B499885C43A3}"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fld id="{94AAA18E-F28A-4FEC-BFA9-DDD09D0EE50A}" type="datetimeFigureOut">
              <a:rPr lang="en-US"/>
              <a:pPr>
                <a:defRPr/>
              </a:pPr>
              <a:t>7/11/2011</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28143E92-41AF-488A-A263-F80B50EAAB0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fld id="{CCF6E16A-7DF0-4BA2-A108-3181FA5E2372}" type="datetimeFigureOut">
              <a:rPr lang="en-US"/>
              <a:pPr>
                <a:defRPr/>
              </a:pPr>
              <a:t>7/11/2011</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8D4CBC83-574C-46A2-9DE5-459FF25DE8C9}"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fld id="{DE3BC6A6-BC64-4C8F-9557-E0EE7561CE59}" type="datetimeFigureOut">
              <a:rPr lang="en-US"/>
              <a:pPr>
                <a:defRPr/>
              </a:pPr>
              <a:t>7/11/2011</a:t>
            </a:fld>
            <a:endParaRPr lang="en-US"/>
          </a:p>
        </p:txBody>
      </p:sp>
      <p:sp>
        <p:nvSpPr>
          <p:cNvPr id="8" name="Rectangle 41"/>
          <p:cNvSpPr>
            <a:spLocks noGrp="1" noChangeArrowheads="1"/>
          </p:cNvSpPr>
          <p:nvPr>
            <p:ph type="ftr" sz="quarter" idx="11"/>
          </p:nvPr>
        </p:nvSpPr>
        <p:spPr>
          <a:ln/>
        </p:spPr>
        <p:txBody>
          <a:bodyPr/>
          <a:lstStyle>
            <a:lvl1pPr>
              <a:defRPr/>
            </a:lvl1pPr>
          </a:lstStyle>
          <a:p>
            <a:pPr>
              <a:defRPr/>
            </a:pPr>
            <a:endParaRPr lang="en-US"/>
          </a:p>
        </p:txBody>
      </p:sp>
      <p:sp>
        <p:nvSpPr>
          <p:cNvPr id="9" name="Rectangle 42"/>
          <p:cNvSpPr>
            <a:spLocks noGrp="1" noChangeArrowheads="1"/>
          </p:cNvSpPr>
          <p:nvPr>
            <p:ph type="sldNum" sz="quarter" idx="12"/>
          </p:nvPr>
        </p:nvSpPr>
        <p:spPr>
          <a:ln/>
        </p:spPr>
        <p:txBody>
          <a:bodyPr/>
          <a:lstStyle>
            <a:lvl1pPr>
              <a:defRPr/>
            </a:lvl1pPr>
          </a:lstStyle>
          <a:p>
            <a:pPr>
              <a:defRPr/>
            </a:pPr>
            <a:fld id="{63F8F4C1-5405-428D-9DEE-0BDA058277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fld id="{ECCC5D45-8298-4FB6-8365-4AAD2FD74992}" type="datetimeFigureOut">
              <a:rPr lang="en-US"/>
              <a:pPr>
                <a:defRPr/>
              </a:pPr>
              <a:t>7/11/2011</a:t>
            </a:fld>
            <a:endParaRPr lang="en-US"/>
          </a:p>
        </p:txBody>
      </p:sp>
      <p:sp>
        <p:nvSpPr>
          <p:cNvPr id="4" name="Rectangle 41"/>
          <p:cNvSpPr>
            <a:spLocks noGrp="1" noChangeArrowheads="1"/>
          </p:cNvSpPr>
          <p:nvPr>
            <p:ph type="ftr" sz="quarter" idx="11"/>
          </p:nvPr>
        </p:nvSpPr>
        <p:spPr>
          <a:ln/>
        </p:spPr>
        <p:txBody>
          <a:bodyPr/>
          <a:lstStyle>
            <a:lvl1pPr>
              <a:defRPr/>
            </a:lvl1pPr>
          </a:lstStyle>
          <a:p>
            <a:pPr>
              <a:defRPr/>
            </a:pPr>
            <a:endParaRPr lang="en-US"/>
          </a:p>
        </p:txBody>
      </p:sp>
      <p:sp>
        <p:nvSpPr>
          <p:cNvPr id="5" name="Rectangle 42"/>
          <p:cNvSpPr>
            <a:spLocks noGrp="1" noChangeArrowheads="1"/>
          </p:cNvSpPr>
          <p:nvPr>
            <p:ph type="sldNum" sz="quarter" idx="12"/>
          </p:nvPr>
        </p:nvSpPr>
        <p:spPr>
          <a:ln/>
        </p:spPr>
        <p:txBody>
          <a:bodyPr/>
          <a:lstStyle>
            <a:lvl1pPr>
              <a:defRPr/>
            </a:lvl1pPr>
          </a:lstStyle>
          <a:p>
            <a:pPr>
              <a:defRPr/>
            </a:pPr>
            <a:fld id="{C7570F93-47B9-4B13-BFE3-4327E4F7B978}"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fld id="{6FFB2760-FA84-4278-AD6F-6F2017F38ED0}" type="datetimeFigureOut">
              <a:rPr lang="en-US"/>
              <a:pPr>
                <a:defRPr/>
              </a:pPr>
              <a:t>7/11/2011</a:t>
            </a:fld>
            <a:endParaRPr lang="en-US"/>
          </a:p>
        </p:txBody>
      </p:sp>
      <p:sp>
        <p:nvSpPr>
          <p:cNvPr id="3" name="Rectangle 41"/>
          <p:cNvSpPr>
            <a:spLocks noGrp="1" noChangeArrowheads="1"/>
          </p:cNvSpPr>
          <p:nvPr>
            <p:ph type="ftr" sz="quarter" idx="11"/>
          </p:nvPr>
        </p:nvSpPr>
        <p:spPr>
          <a:ln/>
        </p:spPr>
        <p:txBody>
          <a:bodyPr/>
          <a:lstStyle>
            <a:lvl1pPr>
              <a:defRPr/>
            </a:lvl1pPr>
          </a:lstStyle>
          <a:p>
            <a:pPr>
              <a:defRPr/>
            </a:pPr>
            <a:endParaRPr lang="en-US"/>
          </a:p>
        </p:txBody>
      </p:sp>
      <p:sp>
        <p:nvSpPr>
          <p:cNvPr id="4" name="Rectangle 42"/>
          <p:cNvSpPr>
            <a:spLocks noGrp="1" noChangeArrowheads="1"/>
          </p:cNvSpPr>
          <p:nvPr>
            <p:ph type="sldNum" sz="quarter" idx="12"/>
          </p:nvPr>
        </p:nvSpPr>
        <p:spPr>
          <a:ln/>
        </p:spPr>
        <p:txBody>
          <a:bodyPr/>
          <a:lstStyle>
            <a:lvl1pPr>
              <a:defRPr/>
            </a:lvl1pPr>
          </a:lstStyle>
          <a:p>
            <a:pPr>
              <a:defRPr/>
            </a:pPr>
            <a:fld id="{903E9F43-E68F-46B3-A28A-F3A2192E5D0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B0CCC1A3-B87D-4B7D-9613-56731402937E}" type="datetimeFigureOut">
              <a:rPr lang="en-US"/>
              <a:pPr>
                <a:defRPr/>
              </a:pPr>
              <a:t>7/11/2011</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02B6138C-EC14-4160-972D-554FE326E1C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D275837F-200C-46FA-B4F8-2F611E9F64DD}" type="datetimeFigureOut">
              <a:rPr lang="en-US"/>
              <a:pPr>
                <a:defRPr/>
              </a:pPr>
              <a:t>7/11/2011</a:t>
            </a:fld>
            <a:endParaRPr lang="en-US"/>
          </a:p>
        </p:txBody>
      </p:sp>
      <p:sp>
        <p:nvSpPr>
          <p:cNvPr id="6" name="Rectangle 41"/>
          <p:cNvSpPr>
            <a:spLocks noGrp="1" noChangeArrowheads="1"/>
          </p:cNvSpPr>
          <p:nvPr>
            <p:ph type="ftr" sz="quarter" idx="11"/>
          </p:nvPr>
        </p:nvSpPr>
        <p:spPr>
          <a:ln/>
        </p:spPr>
        <p:txBody>
          <a:bodyPr/>
          <a:lstStyle>
            <a:lvl1pPr>
              <a:defRPr/>
            </a:lvl1pPr>
          </a:lstStyle>
          <a:p>
            <a:pPr>
              <a:defRPr/>
            </a:pPr>
            <a:endParaRPr lang="en-US"/>
          </a:p>
        </p:txBody>
      </p:sp>
      <p:sp>
        <p:nvSpPr>
          <p:cNvPr id="7" name="Rectangle 42"/>
          <p:cNvSpPr>
            <a:spLocks noGrp="1" noChangeArrowheads="1"/>
          </p:cNvSpPr>
          <p:nvPr>
            <p:ph type="sldNum" sz="quarter" idx="12"/>
          </p:nvPr>
        </p:nvSpPr>
        <p:spPr>
          <a:ln/>
        </p:spPr>
        <p:txBody>
          <a:bodyPr/>
          <a:lstStyle>
            <a:lvl1pPr>
              <a:defRPr/>
            </a:lvl1pPr>
          </a:lstStyle>
          <a:p>
            <a:pPr>
              <a:defRPr/>
            </a:pPr>
            <a:fld id="{C657118D-6C23-44F7-8B82-32C4797519B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152D86D7-1FDC-4C19-9B9F-C3842EE44208}" type="datetimeFigureOut">
              <a:rPr lang="en-US"/>
              <a:pPr>
                <a:defRPr/>
              </a:pPr>
              <a:t>7/11/2011</a:t>
            </a:fld>
            <a:endParaRPr lang="en-US"/>
          </a:p>
        </p:txBody>
      </p:sp>
      <p:sp>
        <p:nvSpPr>
          <p:cNvPr id="5" name="Rectangle 41"/>
          <p:cNvSpPr>
            <a:spLocks noGrp="1" noChangeArrowheads="1"/>
          </p:cNvSpPr>
          <p:nvPr>
            <p:ph type="ftr" sz="quarter" idx="11"/>
          </p:nvPr>
        </p:nvSpPr>
        <p:spPr>
          <a:ln/>
        </p:spPr>
        <p:txBody>
          <a:bodyPr/>
          <a:lstStyle>
            <a:lvl1pPr>
              <a:defRPr/>
            </a:lvl1pPr>
          </a:lstStyle>
          <a:p>
            <a:pPr>
              <a:defRPr/>
            </a:pPr>
            <a:endParaRPr lang="en-US"/>
          </a:p>
        </p:txBody>
      </p:sp>
      <p:sp>
        <p:nvSpPr>
          <p:cNvPr id="6" name="Rectangle 42"/>
          <p:cNvSpPr>
            <a:spLocks noGrp="1" noChangeArrowheads="1"/>
          </p:cNvSpPr>
          <p:nvPr>
            <p:ph type="sldNum" sz="quarter" idx="12"/>
          </p:nvPr>
        </p:nvSpPr>
        <p:spPr>
          <a:ln/>
        </p:spPr>
        <p:txBody>
          <a:bodyPr/>
          <a:lstStyle>
            <a:lvl1pPr>
              <a:defRPr/>
            </a:lvl1pPr>
          </a:lstStyle>
          <a:p>
            <a:pPr>
              <a:defRPr/>
            </a:pPr>
            <a:fld id="{76CFC8FB-251F-4EE8-BDCB-3FCEAD7BA70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6146" name="Group 2"/>
          <p:cNvGrpSpPr>
            <a:grpSpLocks/>
          </p:cNvGrpSpPr>
          <p:nvPr/>
        </p:nvGrpSpPr>
        <p:grpSpPr bwMode="auto">
          <a:xfrm>
            <a:off x="1588" y="0"/>
            <a:ext cx="9148762" cy="6851650"/>
            <a:chOff x="1" y="0"/>
            <a:chExt cx="5763" cy="4316"/>
          </a:xfrm>
        </p:grpSpPr>
        <p:sp>
          <p:nvSpPr>
            <p:cNvPr id="121859"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hangingPunct="0">
                <a:defRPr/>
              </a:pPr>
              <a:endParaRPr lang="en-US"/>
            </a:p>
          </p:txBody>
        </p:sp>
        <p:sp>
          <p:nvSpPr>
            <p:cNvPr id="121860"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hangingPunct="0">
                <a:defRPr/>
              </a:pPr>
              <a:endParaRPr lang="en-US"/>
            </a:p>
          </p:txBody>
        </p:sp>
        <p:sp>
          <p:nvSpPr>
            <p:cNvPr id="121861"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hangingPunct="0">
                <a:defRPr/>
              </a:pPr>
              <a:endParaRPr lang="en-US"/>
            </a:p>
          </p:txBody>
        </p:sp>
        <p:grpSp>
          <p:nvGrpSpPr>
            <p:cNvPr id="6155" name="Group 6"/>
            <p:cNvGrpSpPr>
              <a:grpSpLocks/>
            </p:cNvGrpSpPr>
            <p:nvPr/>
          </p:nvGrpSpPr>
          <p:grpSpPr bwMode="auto">
            <a:xfrm>
              <a:off x="288" y="0"/>
              <a:ext cx="5098" cy="4316"/>
              <a:chOff x="288" y="0"/>
              <a:chExt cx="5098" cy="4316"/>
            </a:xfrm>
          </p:grpSpPr>
          <p:sp>
            <p:nvSpPr>
              <p:cNvPr id="121863"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64"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65"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66"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67"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68"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69"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70"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71"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72"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73"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74"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sp>
            <p:nvSpPr>
              <p:cNvPr id="121875"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eaLnBrk="0" hangingPunct="0">
                  <a:defRPr/>
                </a:pPr>
                <a:endParaRPr lang="en-US"/>
              </a:p>
            </p:txBody>
          </p:sp>
        </p:grpSp>
        <p:sp>
          <p:nvSpPr>
            <p:cNvPr id="121876"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hangingPunct="0">
                <a:defRPr/>
              </a:pPr>
              <a:endParaRPr lang="en-US"/>
            </a:p>
          </p:txBody>
        </p:sp>
        <p:sp>
          <p:nvSpPr>
            <p:cNvPr id="121877"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eaLnBrk="0" hangingPunct="0">
                <a:defRPr/>
              </a:pPr>
              <a:endParaRPr lang="en-US"/>
            </a:p>
          </p:txBody>
        </p:sp>
        <p:sp>
          <p:nvSpPr>
            <p:cNvPr id="121878"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eaLnBrk="0" hangingPunct="0">
                <a:defRPr/>
              </a:pPr>
              <a:endParaRPr lang="en-US"/>
            </a:p>
          </p:txBody>
        </p:sp>
        <p:sp>
          <p:nvSpPr>
            <p:cNvPr id="121879"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eaLnBrk="0" hangingPunct="0">
                <a:defRPr/>
              </a:pPr>
              <a:endParaRPr lang="en-US"/>
            </a:p>
          </p:txBody>
        </p:sp>
        <p:sp>
          <p:nvSpPr>
            <p:cNvPr id="121880"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eaLnBrk="0" hangingPunct="0">
                <a:defRPr/>
              </a:pPr>
              <a:endParaRPr lang="en-US"/>
            </a:p>
          </p:txBody>
        </p:sp>
        <p:sp>
          <p:nvSpPr>
            <p:cNvPr id="121881"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eaLnBrk="0" hangingPunct="0">
                <a:defRPr/>
              </a:pPr>
              <a:endParaRPr lang="en-US"/>
            </a:p>
          </p:txBody>
        </p:sp>
        <p:sp>
          <p:nvSpPr>
            <p:cNvPr id="121882"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eaLnBrk="0" hangingPunct="0">
                <a:defRPr/>
              </a:pPr>
              <a:endParaRPr lang="en-US"/>
            </a:p>
          </p:txBody>
        </p:sp>
        <p:sp>
          <p:nvSpPr>
            <p:cNvPr id="121883"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eaLnBrk="0" hangingPunct="0">
                <a:defRPr/>
              </a:pPr>
              <a:endParaRPr lang="en-US"/>
            </a:p>
          </p:txBody>
        </p:sp>
        <p:sp>
          <p:nvSpPr>
            <p:cNvPr id="121884"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eaLnBrk="0" hangingPunct="0">
                <a:defRPr/>
              </a:pPr>
              <a:endParaRPr lang="en-US"/>
            </a:p>
          </p:txBody>
        </p:sp>
        <p:sp>
          <p:nvSpPr>
            <p:cNvPr id="121885"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eaLnBrk="0" hangingPunct="0">
                <a:defRPr/>
              </a:pPr>
              <a:endParaRPr lang="en-US"/>
            </a:p>
          </p:txBody>
        </p:sp>
        <p:sp>
          <p:nvSpPr>
            <p:cNvPr id="121886"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eaLnBrk="0" hangingPunct="0">
                <a:defRPr/>
              </a:pPr>
              <a:endParaRPr lang="en-US"/>
            </a:p>
          </p:txBody>
        </p:sp>
        <p:grpSp>
          <p:nvGrpSpPr>
            <p:cNvPr id="6167" name="Group 31"/>
            <p:cNvGrpSpPr>
              <a:grpSpLocks/>
            </p:cNvGrpSpPr>
            <p:nvPr/>
          </p:nvGrpSpPr>
          <p:grpSpPr bwMode="auto">
            <a:xfrm>
              <a:off x="1" y="392"/>
              <a:ext cx="5758" cy="1571"/>
              <a:chOff x="1" y="392"/>
              <a:chExt cx="5758" cy="1571"/>
            </a:xfrm>
          </p:grpSpPr>
          <p:sp>
            <p:nvSpPr>
              <p:cNvPr id="121888"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eaLnBrk="0" hangingPunct="0">
                  <a:defRPr/>
                </a:pPr>
                <a:endParaRPr lang="en-US"/>
              </a:p>
            </p:txBody>
          </p:sp>
          <p:sp>
            <p:nvSpPr>
              <p:cNvPr id="121889"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eaLnBrk="0" hangingPunct="0">
                  <a:defRPr/>
                </a:pPr>
                <a:endParaRPr lang="en-US"/>
              </a:p>
            </p:txBody>
          </p:sp>
          <p:sp>
            <p:nvSpPr>
              <p:cNvPr id="121890"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eaLnBrk="0" hangingPunct="0">
                  <a:defRPr/>
                </a:pPr>
                <a:endParaRPr lang="en-US"/>
              </a:p>
            </p:txBody>
          </p:sp>
          <p:sp>
            <p:nvSpPr>
              <p:cNvPr id="121891"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eaLnBrk="0" hangingPunct="0">
                  <a:defRPr/>
                </a:pPr>
                <a:endParaRPr lang="en-US"/>
              </a:p>
            </p:txBody>
          </p:sp>
          <p:sp>
            <p:nvSpPr>
              <p:cNvPr id="121892"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eaLnBrk="0" hangingPunct="0">
                  <a:defRPr/>
                </a:pPr>
                <a:endParaRPr lang="en-US"/>
              </a:p>
            </p:txBody>
          </p:sp>
        </p:grpSp>
        <p:sp>
          <p:nvSpPr>
            <p:cNvPr id="121893"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eaLnBrk="0" hangingPunct="0">
                <a:defRPr/>
              </a:pPr>
              <a:endParaRPr lang="en-US"/>
            </a:p>
          </p:txBody>
        </p:sp>
        <p:sp>
          <p:nvSpPr>
            <p:cNvPr id="121894"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eaLnBrk="0" hangingPunct="0">
                <a:defRPr/>
              </a:pPr>
              <a:endParaRPr lang="en-US"/>
            </a:p>
          </p:txBody>
        </p:sp>
      </p:grpSp>
      <p:sp>
        <p:nvSpPr>
          <p:cNvPr id="121895"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21896"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fld id="{7D63246A-7E20-4E6D-9611-582A015ECC32}" type="datetimeFigureOut">
              <a:rPr lang="en-US"/>
              <a:pPr>
                <a:defRPr/>
              </a:pPr>
              <a:t>7/11/2011</a:t>
            </a:fld>
            <a:endParaRPr lang="en-US"/>
          </a:p>
        </p:txBody>
      </p:sp>
      <p:sp>
        <p:nvSpPr>
          <p:cNvPr id="121897"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121898"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EFA3AA20-14CA-4AD9-9B48-EFA493BF59F4}" type="slidenum">
              <a:rPr lang="en-US"/>
              <a:pPr>
                <a:defRPr/>
              </a:pPr>
              <a:t>‹#›</a:t>
            </a:fld>
            <a:endParaRPr lang="en-US"/>
          </a:p>
        </p:txBody>
      </p:sp>
      <p:sp>
        <p:nvSpPr>
          <p:cNvPr id="121899"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www.amlaw.pk/"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www.amlaw.pk/pakistan-law-site/business-law-pakistan-companies-law-pakistan-company-registration-pakistan/"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www.amlaw.pk/"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7" name="Rectangle 2"/>
          <p:cNvSpPr>
            <a:spLocks noGrp="1" noChangeArrowheads="1"/>
          </p:cNvSpPr>
          <p:nvPr>
            <p:ph type="ctrTitle" idx="4294967295"/>
          </p:nvPr>
        </p:nvSpPr>
        <p:spPr>
          <a:xfrm>
            <a:off x="609600" y="1752600"/>
            <a:ext cx="7772400" cy="2971800"/>
          </a:xfrm>
        </p:spPr>
        <p:txBody>
          <a:bodyPr anchorCtr="0"/>
          <a:lstStyle/>
          <a:p>
            <a:pPr eaLnBrk="1" hangingPunct="1"/>
            <a:r>
              <a:rPr lang="en-US" b="1" u="sng" dirty="0" smtClean="0"/>
              <a:t>Property Registration</a:t>
            </a:r>
            <a:br>
              <a:rPr lang="en-US" b="1" u="sng" dirty="0" smtClean="0"/>
            </a:br>
            <a:r>
              <a:rPr lang="en-US" b="1" u="sng" dirty="0" smtClean="0"/>
              <a:t/>
            </a:r>
            <a:br>
              <a:rPr lang="en-US" b="1" u="sng" dirty="0" smtClean="0"/>
            </a:br>
            <a:r>
              <a:rPr lang="en-US" b="1" u="sng" dirty="0" smtClean="0"/>
              <a:t>Presented by </a:t>
            </a:r>
            <a:br>
              <a:rPr lang="en-US" b="1" u="sng" dirty="0" smtClean="0"/>
            </a:br>
            <a:r>
              <a:rPr lang="en-US" b="1" u="sng" dirty="0" smtClean="0"/>
              <a:t>Mr. Shahbaz Saboor </a:t>
            </a:r>
            <a:br>
              <a:rPr lang="en-US" b="1" u="sng" dirty="0" smtClean="0"/>
            </a:br>
            <a:r>
              <a:rPr lang="en-US" b="1" u="sng" dirty="0" smtClean="0"/>
              <a:t>SVP – Askari Bank Limited</a:t>
            </a:r>
            <a:endParaRPr lang="en-US" dirty="0" smtClean="0">
              <a:effectLst/>
            </a:endParaRPr>
          </a:p>
        </p:txBody>
      </p:sp>
      <p:graphicFrame>
        <p:nvGraphicFramePr>
          <p:cNvPr id="1026" name="Object 8"/>
          <p:cNvGraphicFramePr>
            <a:graphicFrameLocks noChangeAspect="1"/>
          </p:cNvGraphicFramePr>
          <p:nvPr/>
        </p:nvGraphicFramePr>
        <p:xfrm>
          <a:off x="0" y="6172200"/>
          <a:ext cx="2819400" cy="685800"/>
        </p:xfrm>
        <a:graphic>
          <a:graphicData uri="http://schemas.openxmlformats.org/presentationml/2006/ole">
            <p:oleObj spid="_x0000_s1026" name="Bitmap Image" r:id="rId4" imgW="4819048" imgH="1419048" progId="PBrush">
              <p:embed/>
            </p:oleObj>
          </a:graphicData>
        </a:graphic>
      </p:graphicFrame>
      <p:sp>
        <p:nvSpPr>
          <p:cNvPr id="1033" name="Rectangle 3"/>
          <p:cNvSpPr>
            <a:spLocks noChangeArrowheads="1"/>
          </p:cNvSpPr>
          <p:nvPr/>
        </p:nvSpPr>
        <p:spPr bwMode="auto">
          <a:xfrm>
            <a:off x="0" y="4572000"/>
            <a:ext cx="8915400" cy="1524000"/>
          </a:xfrm>
          <a:prstGeom prst="rect">
            <a:avLst/>
          </a:prstGeom>
          <a:noFill/>
          <a:ln w="9525">
            <a:noFill/>
            <a:miter lim="800000"/>
            <a:headEnd/>
            <a:tailEnd/>
          </a:ln>
          <a:effectLst/>
        </p:spPr>
        <p:txBody>
          <a:bodyPr/>
          <a:lstStyle/>
          <a:p>
            <a:pPr algn="ctr"/>
            <a:endParaRPr lang="en-US" sz="4000" b="1">
              <a:solidFill>
                <a:schemeClr val="accent2"/>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57200" y="0"/>
            <a:ext cx="8229600" cy="1139825"/>
          </a:xfrm>
          <a:noFill/>
          <a:ln/>
        </p:spPr>
        <p:txBody>
          <a:bodyPr/>
          <a:lstStyle/>
          <a:p>
            <a:r>
              <a:rPr lang="en-US" sz="3200" b="1" u="sng" smtClean="0">
                <a:effectLst/>
              </a:rPr>
              <a:t>Execution and registration of the deed before the registration authority</a:t>
            </a:r>
            <a:r>
              <a:rPr lang="en-US" sz="4000" smtClean="0">
                <a:effectLst/>
              </a:rPr>
              <a:t> </a:t>
            </a:r>
          </a:p>
        </p:txBody>
      </p:sp>
      <p:sp>
        <p:nvSpPr>
          <p:cNvPr id="38915" name="Rectangle 3"/>
          <p:cNvSpPr>
            <a:spLocks noGrp="1" noChangeArrowheads="1"/>
          </p:cNvSpPr>
          <p:nvPr>
            <p:ph type="body" idx="1"/>
          </p:nvPr>
        </p:nvSpPr>
        <p:spPr>
          <a:xfrm>
            <a:off x="457200" y="1447800"/>
            <a:ext cx="8382000" cy="4953000"/>
          </a:xfrm>
          <a:noFill/>
          <a:ln/>
        </p:spPr>
        <p:txBody>
          <a:bodyPr/>
          <a:lstStyle/>
          <a:p>
            <a:pPr>
              <a:lnSpc>
                <a:spcPct val="80000"/>
              </a:lnSpc>
            </a:pPr>
            <a:r>
              <a:rPr lang="en-US" sz="1800" b="1" smtClean="0">
                <a:effectLst/>
              </a:rPr>
              <a:t>The conveyance deed must be executed before the registering authority. Execution of the deed is done before the Sub-Registrar of Conveyance/Assurances of the area, official responsible under the Registration Act. Registration of the deed automatically follows the execution of sale deed. A receipt is issued immediately, but the deed is delivered a few weeks later. The name of the buyer is recorded in the new deed, showing the change in ownership.</a:t>
            </a:r>
            <a:br>
              <a:rPr lang="en-US" sz="1800" b="1" smtClean="0">
                <a:effectLst/>
              </a:rPr>
            </a:br>
            <a:r>
              <a:rPr lang="en-US" sz="1800" b="1" smtClean="0">
                <a:effectLst/>
              </a:rPr>
              <a:t>The documentation shall include: </a:t>
            </a:r>
            <a:br>
              <a:rPr lang="en-US" sz="1800" b="1" smtClean="0">
                <a:effectLst/>
              </a:rPr>
            </a:br>
            <a:r>
              <a:rPr lang="en-US" sz="1800" b="1" smtClean="0">
                <a:effectLst/>
              </a:rPr>
              <a:t>Conveyance/Sale Deed (stamped after payment in Procedure 4)</a:t>
            </a:r>
            <a:br>
              <a:rPr lang="en-US" sz="1800" b="1" smtClean="0">
                <a:effectLst/>
              </a:rPr>
            </a:br>
            <a:r>
              <a:rPr lang="en-US" sz="1800" b="1" smtClean="0">
                <a:effectLst/>
              </a:rPr>
              <a:t>ID of parties</a:t>
            </a:r>
            <a:br>
              <a:rPr lang="en-US" sz="1800" b="1" smtClean="0">
                <a:effectLst/>
              </a:rPr>
            </a:br>
            <a:r>
              <a:rPr lang="en-US" sz="1800" b="1" smtClean="0">
                <a:effectLst/>
              </a:rPr>
              <a:t>Original title deed of seller</a:t>
            </a:r>
            <a:br>
              <a:rPr lang="en-US" sz="1800" b="1" smtClean="0">
                <a:effectLst/>
              </a:rPr>
            </a:br>
            <a:r>
              <a:rPr lang="en-US" sz="1800" b="1" smtClean="0">
                <a:effectLst/>
              </a:rPr>
              <a:t>If the parties have authorized someone else through a power of attorney, the power of attorney in original with copies.</a:t>
            </a:r>
            <a:br>
              <a:rPr lang="en-US" sz="1800" b="1" smtClean="0">
                <a:effectLst/>
              </a:rPr>
            </a:br>
            <a:r>
              <a:rPr lang="en-US" sz="1800" b="1" smtClean="0">
                <a:effectLst/>
              </a:rPr>
              <a:t/>
            </a:r>
            <a:br>
              <a:rPr lang="en-US" sz="1800" b="1" smtClean="0">
                <a:effectLst/>
              </a:rPr>
            </a:br>
            <a:r>
              <a:rPr lang="en-US" sz="1800" b="1" smtClean="0">
                <a:effectLst/>
              </a:rPr>
              <a:t>The buyer will conduct port registration procedures, such as changing the name at the utility companies, property taxation and municipal services.</a:t>
            </a:r>
            <a:br>
              <a:rPr lang="en-US" sz="1800" b="1" smtClean="0">
                <a:effectLst/>
              </a:rPr>
            </a:br>
            <a:r>
              <a:rPr lang="en-US" sz="1800" b="1" smtClean="0">
                <a:effectLst/>
              </a:rPr>
              <a:t/>
            </a:r>
            <a:br>
              <a:rPr lang="en-US" sz="1800" b="1" smtClean="0">
                <a:effectLst/>
              </a:rPr>
            </a:br>
            <a:r>
              <a:rPr lang="en-US" sz="1800" b="1" i="1" smtClean="0">
                <a:effectLst/>
              </a:rPr>
              <a:t>Agency:</a:t>
            </a:r>
            <a:r>
              <a:rPr lang="en-US" sz="1800" b="1" smtClean="0">
                <a:effectLst/>
              </a:rPr>
              <a:t> Sub-Registrar of Conveyance/Assurances</a:t>
            </a:r>
          </a:p>
          <a:p>
            <a:pPr>
              <a:lnSpc>
                <a:spcPct val="80000"/>
              </a:lnSpc>
            </a:pPr>
            <a:r>
              <a:rPr lang="en-US" sz="1800" b="1" smtClean="0">
                <a:effectLst/>
              </a:rPr>
              <a:t>38 days			no cost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3"/>
          <p:cNvSpPr>
            <a:spLocks noGrp="1" noChangeArrowheads="1"/>
          </p:cNvSpPr>
          <p:nvPr>
            <p:ph type="body" idx="1"/>
          </p:nvPr>
        </p:nvSpPr>
        <p:spPr>
          <a:noFill/>
          <a:ln/>
        </p:spPr>
        <p:txBody>
          <a:bodyPr/>
          <a:lstStyle/>
          <a:p>
            <a:r>
              <a:rPr lang="en-US" smtClean="0">
                <a:effectLst/>
              </a:rPr>
              <a:t>Police verification is now mandatory of the purchaser &amp; Tenant of a property</a:t>
            </a:r>
          </a:p>
          <a:p>
            <a:endParaRPr lang="en-US" smtClean="0">
              <a:effectLst/>
            </a:endParaRPr>
          </a:p>
          <a:p>
            <a:r>
              <a:rPr lang="en-US" smtClean="0">
                <a:effectLst/>
              </a:rPr>
              <a:t>Verisys of buyer &amp; seller is also mandatory for the registration of a property</a:t>
            </a:r>
          </a:p>
          <a:p>
            <a:endParaRPr lang="en-US" smtClean="0">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noFill/>
          <a:ln/>
        </p:spPr>
        <p:txBody>
          <a:bodyPr/>
          <a:lstStyle/>
          <a:p>
            <a:r>
              <a:rPr lang="en-US" sz="4000" u="sng" smtClean="0">
                <a:effectLst/>
              </a:rPr>
              <a:t>Conclusion :</a:t>
            </a:r>
            <a:r>
              <a:rPr lang="en-US" sz="4000" smtClean="0">
                <a:effectLst/>
              </a:rPr>
              <a:t/>
            </a:r>
            <a:br>
              <a:rPr lang="en-US" sz="4000" smtClean="0">
                <a:effectLst/>
              </a:rPr>
            </a:br>
            <a:endParaRPr lang="en-US" sz="4000" smtClean="0">
              <a:effectLst/>
            </a:endParaRPr>
          </a:p>
        </p:txBody>
      </p:sp>
      <p:sp>
        <p:nvSpPr>
          <p:cNvPr id="139267" name="Rectangle 3"/>
          <p:cNvSpPr>
            <a:spLocks noGrp="1" noChangeArrowheads="1"/>
          </p:cNvSpPr>
          <p:nvPr>
            <p:ph type="body" idx="1"/>
          </p:nvPr>
        </p:nvSpPr>
        <p:spPr>
          <a:noFill/>
          <a:ln/>
        </p:spPr>
        <p:txBody>
          <a:bodyPr/>
          <a:lstStyle/>
          <a:p>
            <a:pPr>
              <a:lnSpc>
                <a:spcPct val="90000"/>
              </a:lnSpc>
            </a:pPr>
            <a:r>
              <a:rPr lang="en-US" smtClean="0">
                <a:effectLst/>
              </a:rPr>
              <a:t>Having discussion about the process, the organization which are playing vital role in property registration in Pakistan. Still we are left with some queries about this vast topic though we have covered the basic rules &amp; norms about how to register a property but he proceedings FAQs’ will further clarify entire concept of this discussion.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noFill/>
          <a:ln/>
        </p:spPr>
        <p:txBody>
          <a:bodyPr/>
          <a:lstStyle/>
          <a:p>
            <a:r>
              <a:rPr lang="en-US" sz="4000" b="1" smtClean="0">
                <a:effectLst/>
              </a:rPr>
              <a:t>FAQs: Pakistan Property &amp; Real Estate</a:t>
            </a:r>
          </a:p>
        </p:txBody>
      </p:sp>
      <p:sp>
        <p:nvSpPr>
          <p:cNvPr id="53251" name="Rectangle 3"/>
          <p:cNvSpPr>
            <a:spLocks noGrp="1" noChangeArrowheads="1"/>
          </p:cNvSpPr>
          <p:nvPr>
            <p:ph type="body" idx="1"/>
          </p:nvPr>
        </p:nvSpPr>
        <p:spPr>
          <a:noFill/>
          <a:ln/>
        </p:spPr>
        <p:txBody>
          <a:bodyPr/>
          <a:lstStyle/>
          <a:p>
            <a:pPr>
              <a:lnSpc>
                <a:spcPct val="80000"/>
              </a:lnSpc>
            </a:pPr>
            <a:r>
              <a:rPr lang="en-US" sz="2000" b="1" smtClean="0">
                <a:effectLst/>
              </a:rPr>
              <a:t>Q. What is Aks-Shajra?</a:t>
            </a:r>
            <a:endParaRPr lang="en-US" sz="2000" smtClean="0">
              <a:effectLst/>
            </a:endParaRPr>
          </a:p>
          <a:p>
            <a:pPr>
              <a:lnSpc>
                <a:spcPct val="80000"/>
              </a:lnSpc>
            </a:pPr>
            <a:r>
              <a:rPr lang="en-US" sz="2000" smtClean="0">
                <a:effectLst/>
              </a:rPr>
              <a:t>A. Aks-Shajra means image of a specific piece of land/specific khasra number from the map/plan of an estate or village defining its boundaries.</a:t>
            </a:r>
          </a:p>
          <a:p>
            <a:pPr>
              <a:lnSpc>
                <a:spcPct val="80000"/>
              </a:lnSpc>
            </a:pPr>
            <a:endParaRPr lang="en-US" sz="2000" b="1" smtClean="0">
              <a:effectLst/>
            </a:endParaRPr>
          </a:p>
          <a:p>
            <a:pPr>
              <a:lnSpc>
                <a:spcPct val="80000"/>
              </a:lnSpc>
            </a:pPr>
            <a:r>
              <a:rPr lang="en-US" sz="2000" b="1" smtClean="0">
                <a:effectLst/>
              </a:rPr>
              <a:t>Q. What is meant by Fard Malkiat?</a:t>
            </a:r>
            <a:endParaRPr lang="en-US" sz="2000" smtClean="0">
              <a:effectLst/>
            </a:endParaRPr>
          </a:p>
          <a:p>
            <a:pPr>
              <a:lnSpc>
                <a:spcPct val="80000"/>
              </a:lnSpc>
            </a:pPr>
            <a:r>
              <a:rPr lang="en-US" sz="2000" smtClean="0">
                <a:effectLst/>
              </a:rPr>
              <a:t>A. Fard Malkiat also known as (Record of Rights/ Jama Bandi/Misal Haquiat/ Register Haqdaran-e-Zameen) maintained for determination/record of various types of rights in the immovable property.</a:t>
            </a:r>
          </a:p>
          <a:p>
            <a:pPr>
              <a:lnSpc>
                <a:spcPct val="80000"/>
              </a:lnSpc>
            </a:pPr>
            <a:endParaRPr lang="en-US" sz="2000" b="1" smtClean="0">
              <a:effectLst/>
            </a:endParaRPr>
          </a:p>
          <a:p>
            <a:pPr>
              <a:lnSpc>
                <a:spcPct val="80000"/>
              </a:lnSpc>
            </a:pPr>
            <a:r>
              <a:rPr lang="en-US" sz="2000" b="1" smtClean="0">
                <a:effectLst/>
              </a:rPr>
              <a:t>Q. What is Mutation (Intiqal)?</a:t>
            </a:r>
            <a:endParaRPr lang="en-US" sz="2000" smtClean="0">
              <a:effectLst/>
            </a:endParaRPr>
          </a:p>
          <a:p>
            <a:pPr>
              <a:lnSpc>
                <a:spcPct val="80000"/>
              </a:lnSpc>
            </a:pPr>
            <a:r>
              <a:rPr lang="en-US" sz="2000" smtClean="0">
                <a:effectLst/>
              </a:rPr>
              <a:t>A. Mutation is a document containing an order by a revenue officer; who must be at least an Assistant Collector of grade III, whereby an entry in the record of rights is to be altered, changed or mutated in revenue record.</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type="body" idx="1"/>
          </p:nvPr>
        </p:nvSpPr>
        <p:spPr>
          <a:xfrm>
            <a:off x="457200" y="304800"/>
            <a:ext cx="8229600" cy="5826125"/>
          </a:xfrm>
          <a:noFill/>
          <a:ln/>
        </p:spPr>
        <p:txBody>
          <a:bodyPr/>
          <a:lstStyle/>
          <a:p>
            <a:pPr>
              <a:lnSpc>
                <a:spcPct val="80000"/>
              </a:lnSpc>
            </a:pPr>
            <a:r>
              <a:rPr lang="en-US" sz="2000" b="1" smtClean="0">
                <a:effectLst/>
              </a:rPr>
              <a:t>Q. What is meant by Tattima Registry?</a:t>
            </a:r>
            <a:endParaRPr lang="en-US" sz="2000" smtClean="0">
              <a:effectLst/>
            </a:endParaRPr>
          </a:p>
          <a:p>
            <a:pPr>
              <a:lnSpc>
                <a:spcPct val="80000"/>
              </a:lnSpc>
            </a:pPr>
            <a:r>
              <a:rPr lang="en-US" sz="2000" smtClean="0">
                <a:effectLst/>
              </a:rPr>
              <a:t>A. Tattima means “supplementary” and Tattima Registry means supplementary sale deed in specified area.</a:t>
            </a:r>
          </a:p>
          <a:p>
            <a:pPr>
              <a:lnSpc>
                <a:spcPct val="80000"/>
              </a:lnSpc>
            </a:pPr>
            <a:endParaRPr lang="en-US" sz="2000" b="1" smtClean="0">
              <a:effectLst/>
            </a:endParaRPr>
          </a:p>
          <a:p>
            <a:pPr>
              <a:lnSpc>
                <a:spcPct val="80000"/>
              </a:lnSpc>
            </a:pPr>
            <a:r>
              <a:rPr lang="en-US" sz="2000" b="1" smtClean="0">
                <a:effectLst/>
              </a:rPr>
              <a:t>Q. What is meant by Khasra?</a:t>
            </a:r>
            <a:endParaRPr lang="en-US" sz="2000" smtClean="0">
              <a:effectLst/>
            </a:endParaRPr>
          </a:p>
          <a:p>
            <a:pPr>
              <a:lnSpc>
                <a:spcPct val="80000"/>
              </a:lnSpc>
            </a:pPr>
            <a:r>
              <a:rPr lang="en-US" sz="2000" smtClean="0">
                <a:effectLst/>
              </a:rPr>
              <a:t>A. Khasra is a piece of land with specific measurements and a specific number.</a:t>
            </a:r>
          </a:p>
          <a:p>
            <a:pPr>
              <a:lnSpc>
                <a:spcPct val="80000"/>
              </a:lnSpc>
            </a:pPr>
            <a:endParaRPr lang="en-US" sz="2000" b="1" smtClean="0">
              <a:effectLst/>
            </a:endParaRPr>
          </a:p>
          <a:p>
            <a:pPr>
              <a:lnSpc>
                <a:spcPct val="80000"/>
              </a:lnSpc>
            </a:pPr>
            <a:r>
              <a:rPr lang="en-US" sz="2000" b="1" smtClean="0">
                <a:effectLst/>
              </a:rPr>
              <a:t>Q. What is Khasra Garrdwari?</a:t>
            </a:r>
            <a:endParaRPr lang="en-US" sz="2000" smtClean="0">
              <a:effectLst/>
            </a:endParaRPr>
          </a:p>
          <a:p>
            <a:pPr>
              <a:lnSpc>
                <a:spcPct val="80000"/>
              </a:lnSpc>
            </a:pPr>
            <a:r>
              <a:rPr lang="en-US" sz="2000" smtClean="0">
                <a:effectLst/>
              </a:rPr>
              <a:t>A. Register Kharsa Gardwari is a register maintained for record of possession/cultivation.</a:t>
            </a:r>
          </a:p>
          <a:p>
            <a:pPr>
              <a:lnSpc>
                <a:spcPct val="80000"/>
              </a:lnSpc>
            </a:pPr>
            <a:endParaRPr lang="en-US" sz="2000" b="1" smtClean="0">
              <a:effectLst/>
            </a:endParaRPr>
          </a:p>
          <a:p>
            <a:pPr>
              <a:lnSpc>
                <a:spcPct val="80000"/>
              </a:lnSpc>
            </a:pPr>
            <a:r>
              <a:rPr lang="en-US" sz="2000" b="1" smtClean="0">
                <a:effectLst/>
              </a:rPr>
              <a:t>Q. What is meant by Survey? </a:t>
            </a:r>
            <a:endParaRPr lang="en-US" sz="2000" smtClean="0">
              <a:effectLst/>
            </a:endParaRPr>
          </a:p>
          <a:p>
            <a:pPr>
              <a:lnSpc>
                <a:spcPct val="80000"/>
              </a:lnSpc>
            </a:pPr>
            <a:r>
              <a:rPr lang="en-US" sz="2000" smtClean="0">
                <a:effectLst/>
              </a:rPr>
              <a:t>A. A drawing or map showing the precise legal boundaries of a property, the location of improvements, easements, rights of way, encroachments, and other physical features.</a:t>
            </a:r>
          </a:p>
          <a:p>
            <a:pPr>
              <a:lnSpc>
                <a:spcPct val="80000"/>
              </a:lnSpc>
            </a:pPr>
            <a:endParaRPr lang="en-US" sz="2000" b="1" smtClean="0">
              <a:effectLst/>
            </a:endParaRPr>
          </a:p>
          <a:p>
            <a:pPr>
              <a:lnSpc>
                <a:spcPct val="80000"/>
              </a:lnSpc>
            </a:pPr>
            <a:r>
              <a:rPr lang="en-US" sz="2000" b="1" smtClean="0">
                <a:effectLst/>
              </a:rPr>
              <a:t>Q. Is mutation is a title document? </a:t>
            </a:r>
            <a:endParaRPr lang="en-US" sz="2000" smtClean="0">
              <a:effectLst/>
            </a:endParaRPr>
          </a:p>
          <a:p>
            <a:pPr>
              <a:lnSpc>
                <a:spcPct val="80000"/>
              </a:lnSpc>
            </a:pPr>
            <a:r>
              <a:rPr lang="en-US" sz="2000" smtClean="0">
                <a:effectLst/>
              </a:rPr>
              <a:t>A. No, mutation is not a title document.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body" idx="1"/>
          </p:nvPr>
        </p:nvSpPr>
        <p:spPr>
          <a:xfrm>
            <a:off x="457200" y="304800"/>
            <a:ext cx="8229600" cy="6096000"/>
          </a:xfrm>
          <a:noFill/>
          <a:ln/>
        </p:spPr>
        <p:txBody>
          <a:bodyPr/>
          <a:lstStyle/>
          <a:p>
            <a:pPr>
              <a:lnSpc>
                <a:spcPct val="80000"/>
              </a:lnSpc>
            </a:pPr>
            <a:r>
              <a:rPr lang="en-US" sz="1800" b="1" smtClean="0">
                <a:effectLst/>
              </a:rPr>
              <a:t>Q. What is the name of the document, which creates title in immovable property? </a:t>
            </a:r>
            <a:endParaRPr lang="en-US" sz="1800" smtClean="0">
              <a:effectLst/>
            </a:endParaRPr>
          </a:p>
          <a:p>
            <a:pPr>
              <a:lnSpc>
                <a:spcPct val="80000"/>
              </a:lnSpc>
            </a:pPr>
            <a:r>
              <a:rPr lang="en-US" sz="1800" smtClean="0">
                <a:effectLst/>
              </a:rPr>
              <a:t>A.  Register Sale Deed (Registry /Baye-Nama) is a document, which creates a title in the immovable property.</a:t>
            </a:r>
          </a:p>
          <a:p>
            <a:pPr>
              <a:lnSpc>
                <a:spcPct val="80000"/>
              </a:lnSpc>
            </a:pPr>
            <a:endParaRPr lang="en-US" sz="1800" b="1" smtClean="0">
              <a:effectLst/>
            </a:endParaRPr>
          </a:p>
          <a:p>
            <a:pPr>
              <a:lnSpc>
                <a:spcPct val="80000"/>
              </a:lnSpc>
            </a:pPr>
            <a:r>
              <a:rPr lang="en-US" sz="1800" b="1" smtClean="0">
                <a:effectLst/>
              </a:rPr>
              <a:t>Q.  What is meant by Conveyance Deed or Sale Deed? </a:t>
            </a:r>
            <a:endParaRPr lang="en-US" sz="1800" smtClean="0">
              <a:effectLst/>
            </a:endParaRPr>
          </a:p>
          <a:p>
            <a:pPr>
              <a:lnSpc>
                <a:spcPct val="80000"/>
              </a:lnSpc>
            </a:pPr>
            <a:r>
              <a:rPr lang="en-US" sz="1800" smtClean="0">
                <a:effectLst/>
              </a:rPr>
              <a:t>A. Conveyance Deed or Sale Deed is a deed document by which the title of property is conveyed by the seller to the purchaser. Conveyance is the act of transferring ownership of the property from a seller to the buyer. Deed document will help you ascertain whether the property, which you are buying, is on land belonging to any development authority, society, builder in which the property is located, whichever the case may be.</a:t>
            </a:r>
          </a:p>
          <a:p>
            <a:pPr>
              <a:lnSpc>
                <a:spcPct val="80000"/>
              </a:lnSpc>
            </a:pPr>
            <a:endParaRPr lang="en-US" sz="1800" b="1" smtClean="0">
              <a:effectLst/>
            </a:endParaRPr>
          </a:p>
          <a:p>
            <a:pPr>
              <a:lnSpc>
                <a:spcPct val="80000"/>
              </a:lnSpc>
            </a:pPr>
            <a:r>
              <a:rPr lang="en-US" sz="1800" b="1" smtClean="0">
                <a:effectLst/>
              </a:rPr>
              <a:t>Q. From where I can obtain my house documents or title deeds of my property? </a:t>
            </a:r>
            <a:endParaRPr lang="en-US" sz="1800" smtClean="0">
              <a:effectLst/>
            </a:endParaRPr>
          </a:p>
          <a:p>
            <a:pPr>
              <a:lnSpc>
                <a:spcPct val="80000"/>
              </a:lnSpc>
            </a:pPr>
            <a:r>
              <a:rPr lang="en-US" sz="1800" smtClean="0">
                <a:effectLst/>
              </a:rPr>
              <a:t>A. You can obtain your house documents or title deed documents from office/department by which title of the house was conferred or transferred.</a:t>
            </a:r>
          </a:p>
          <a:p>
            <a:pPr>
              <a:lnSpc>
                <a:spcPct val="80000"/>
              </a:lnSpc>
            </a:pPr>
            <a:endParaRPr lang="en-US" sz="1800" b="1" smtClean="0">
              <a:effectLst/>
            </a:endParaRPr>
          </a:p>
          <a:p>
            <a:pPr>
              <a:lnSpc>
                <a:spcPct val="80000"/>
              </a:lnSpc>
            </a:pPr>
            <a:r>
              <a:rPr lang="en-US" sz="1800" b="1" smtClean="0">
                <a:effectLst/>
              </a:rPr>
              <a:t>Q. What laws generally deal with real estate in Pakistan? </a:t>
            </a:r>
            <a:endParaRPr lang="en-US" sz="1800" smtClean="0">
              <a:effectLst/>
            </a:endParaRPr>
          </a:p>
          <a:p>
            <a:pPr>
              <a:lnSpc>
                <a:spcPct val="80000"/>
              </a:lnSpc>
            </a:pPr>
            <a:r>
              <a:rPr lang="en-US" sz="1800" smtClean="0">
                <a:effectLst/>
              </a:rPr>
              <a:t>A. Among the laws, which deal with real estate in Pakistan, are The Transfer of Property Act, 1882, Land Revenue Act, 1967, Stamp Act, 1899 and Registration Act, 1908.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457200" y="304800"/>
            <a:ext cx="8229600" cy="6553200"/>
          </a:xfrm>
          <a:noFill/>
          <a:ln/>
        </p:spPr>
        <p:txBody>
          <a:bodyPr/>
          <a:lstStyle/>
          <a:p>
            <a:pPr>
              <a:lnSpc>
                <a:spcPct val="80000"/>
              </a:lnSpc>
            </a:pPr>
            <a:r>
              <a:rPr lang="en-US" sz="1800" b="1" smtClean="0">
                <a:effectLst/>
              </a:rPr>
              <a:t>Q. What safety precautions should I take before buying property or real estate in Pakistan? </a:t>
            </a:r>
            <a:endParaRPr lang="en-US" sz="1800" smtClean="0">
              <a:effectLst/>
            </a:endParaRPr>
          </a:p>
          <a:p>
            <a:pPr>
              <a:lnSpc>
                <a:spcPct val="80000"/>
              </a:lnSpc>
            </a:pPr>
            <a:r>
              <a:rPr lang="en-US" sz="1800" smtClean="0">
                <a:effectLst/>
              </a:rPr>
              <a:t>A. Before buying property in Pakistan a complete and thorough probe in respect of title of the seller to the real estate must be carried out. A general practice is to investigate title of the current seller and any previous owner. Original title document in favor of the vendor must be obtained along with other relevant documents including mutation in favor of the vendor, a fresh copy of fard, aks shajra and no-objection certificate or non-encumbrance certificate as the case may be.  If the vendor is selling the property in the capacity of an </a:t>
            </a:r>
            <a:r>
              <a:rPr lang="en-US" sz="1800" smtClean="0">
                <a:effectLst/>
                <a:hlinkClick r:id="rId3"/>
              </a:rPr>
              <a:t>attorney</a:t>
            </a:r>
            <a:r>
              <a:rPr lang="en-US" sz="1800" smtClean="0">
                <a:effectLst/>
              </a:rPr>
              <a:t> of the owner then it must be ensured that the power of attorney is duly registered with the relevant sub-registrar. A holder of a forged and fabricated power of attorney is not at all able to transfer a valid title in an immovable property to a third party.</a:t>
            </a:r>
          </a:p>
          <a:p>
            <a:pPr>
              <a:lnSpc>
                <a:spcPct val="80000"/>
              </a:lnSpc>
            </a:pPr>
            <a:endParaRPr lang="en-US" sz="1800" b="1" smtClean="0">
              <a:effectLst/>
            </a:endParaRPr>
          </a:p>
          <a:p>
            <a:pPr>
              <a:lnSpc>
                <a:spcPct val="80000"/>
              </a:lnSpc>
            </a:pPr>
            <a:r>
              <a:rPr lang="en-US" sz="1800" b="1" smtClean="0">
                <a:effectLst/>
              </a:rPr>
              <a:t>Q. In name of a Company, property is registered before purchasing it, what documents should I inspect? </a:t>
            </a:r>
            <a:endParaRPr lang="en-US" sz="1800" smtClean="0">
              <a:effectLst/>
            </a:endParaRPr>
          </a:p>
          <a:p>
            <a:pPr>
              <a:lnSpc>
                <a:spcPct val="80000"/>
              </a:lnSpc>
            </a:pPr>
            <a:r>
              <a:rPr lang="en-US" sz="1800" smtClean="0">
                <a:effectLst/>
              </a:rPr>
              <a:t>A. Before purchasing property from a company you should verify from the Registrar of Companies at Securities &amp; Exchange Commission of Pakistan that the property is not mortgaged or is not being used as a security against a loan, otherwise it will not be considered as a freehold property.  In addition, check memorandum of association that who is authorized to act on behalf of company for selling the property, if resolution is required then the same must be passed and verified. Further, inspect original title documents from the selling company.</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Grp="1" noChangeArrowheads="1"/>
          </p:cNvSpPr>
          <p:nvPr>
            <p:ph type="body" idx="1"/>
          </p:nvPr>
        </p:nvSpPr>
        <p:spPr>
          <a:xfrm>
            <a:off x="457200" y="304800"/>
            <a:ext cx="8229600" cy="6248400"/>
          </a:xfrm>
          <a:noFill/>
          <a:ln/>
        </p:spPr>
        <p:txBody>
          <a:bodyPr/>
          <a:lstStyle/>
          <a:p>
            <a:pPr>
              <a:lnSpc>
                <a:spcPct val="80000"/>
              </a:lnSpc>
            </a:pPr>
            <a:r>
              <a:rPr lang="en-US" sz="2000" b="1" smtClean="0">
                <a:effectLst/>
              </a:rPr>
              <a:t>Q. Can corporate bodies use residential properties as office space?</a:t>
            </a:r>
            <a:endParaRPr lang="en-US" sz="2000" smtClean="0">
              <a:effectLst/>
            </a:endParaRPr>
          </a:p>
          <a:p>
            <a:pPr>
              <a:lnSpc>
                <a:spcPct val="80000"/>
              </a:lnSpc>
            </a:pPr>
            <a:r>
              <a:rPr lang="en-US" sz="2000" smtClean="0">
                <a:effectLst/>
              </a:rPr>
              <a:t>A. It is illegal to put residential properties to commercial use. However, service-based industries are allowed to operate from residential areas.</a:t>
            </a:r>
          </a:p>
          <a:p>
            <a:pPr>
              <a:lnSpc>
                <a:spcPct val="80000"/>
              </a:lnSpc>
            </a:pPr>
            <a:endParaRPr lang="en-US" sz="2000" b="1" smtClean="0">
              <a:effectLst/>
            </a:endParaRPr>
          </a:p>
          <a:p>
            <a:pPr>
              <a:lnSpc>
                <a:spcPct val="80000"/>
              </a:lnSpc>
            </a:pPr>
            <a:r>
              <a:rPr lang="en-US" sz="2000" b="1" smtClean="0">
                <a:effectLst/>
              </a:rPr>
              <a:t>Q. Can foreigners buy Property in Pakistan?</a:t>
            </a:r>
            <a:endParaRPr lang="en-US" sz="2000" smtClean="0">
              <a:effectLst/>
            </a:endParaRPr>
          </a:p>
          <a:p>
            <a:pPr>
              <a:lnSpc>
                <a:spcPct val="80000"/>
              </a:lnSpc>
            </a:pPr>
            <a:r>
              <a:rPr lang="en-US" sz="2000" smtClean="0">
                <a:effectLst/>
              </a:rPr>
              <a:t>A. Yes, foreigners can buy property in Pakistan but after completing all legal formalities.</a:t>
            </a:r>
          </a:p>
          <a:p>
            <a:pPr>
              <a:lnSpc>
                <a:spcPct val="80000"/>
              </a:lnSpc>
            </a:pPr>
            <a:endParaRPr lang="en-US" sz="2000" b="1" smtClean="0">
              <a:effectLst/>
            </a:endParaRPr>
          </a:p>
          <a:p>
            <a:pPr>
              <a:lnSpc>
                <a:spcPct val="80000"/>
              </a:lnSpc>
            </a:pPr>
            <a:r>
              <a:rPr lang="en-US" sz="2000" b="1" smtClean="0">
                <a:effectLst/>
              </a:rPr>
              <a:t>Q. What inheritance laws apply in Pakistan?</a:t>
            </a:r>
            <a:endParaRPr lang="en-US" sz="2000" smtClean="0">
              <a:effectLst/>
            </a:endParaRPr>
          </a:p>
          <a:p>
            <a:pPr>
              <a:lnSpc>
                <a:spcPct val="80000"/>
              </a:lnSpc>
            </a:pPr>
            <a:r>
              <a:rPr lang="en-US" sz="2000" smtClean="0">
                <a:effectLst/>
              </a:rPr>
              <a:t>A. Inheritance laws in Pakistan depend on religious affinities, Muslim Personal Laws for the Muslims and persons other than Muslims their personal laws.</a:t>
            </a:r>
          </a:p>
          <a:p>
            <a:pPr>
              <a:lnSpc>
                <a:spcPct val="80000"/>
              </a:lnSpc>
            </a:pPr>
            <a:endParaRPr lang="en-US" sz="2000" b="1" smtClean="0">
              <a:effectLst/>
            </a:endParaRPr>
          </a:p>
          <a:p>
            <a:pPr>
              <a:lnSpc>
                <a:spcPct val="80000"/>
              </a:lnSpc>
            </a:pPr>
            <a:r>
              <a:rPr lang="en-US" sz="2000" b="1" smtClean="0">
                <a:effectLst/>
              </a:rPr>
              <a:t>Q. Is transfer of every immovable Property needs registration in Pakistan?</a:t>
            </a:r>
            <a:endParaRPr lang="en-US" sz="2000" smtClean="0">
              <a:effectLst/>
            </a:endParaRPr>
          </a:p>
          <a:p>
            <a:pPr>
              <a:lnSpc>
                <a:spcPct val="80000"/>
              </a:lnSpc>
            </a:pPr>
            <a:r>
              <a:rPr lang="en-US" sz="2000" smtClean="0">
                <a:effectLst/>
              </a:rPr>
              <a:t>A. Transfer in the case of immovable property of the value of Rs 100/- and upwards only be made by a registered sale deed.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body" idx="1"/>
          </p:nvPr>
        </p:nvSpPr>
        <p:spPr>
          <a:xfrm>
            <a:off x="457200" y="304800"/>
            <a:ext cx="8229600" cy="6172200"/>
          </a:xfrm>
          <a:noFill/>
          <a:ln/>
        </p:spPr>
        <p:txBody>
          <a:bodyPr/>
          <a:lstStyle/>
          <a:p>
            <a:pPr>
              <a:lnSpc>
                <a:spcPct val="80000"/>
              </a:lnSpc>
            </a:pPr>
            <a:r>
              <a:rPr lang="en-US" sz="1500" b="1" smtClean="0">
                <a:effectLst/>
              </a:rPr>
              <a:t>Q. An overseas Pakistani without visiting Pakistan can buy Property?</a:t>
            </a:r>
            <a:endParaRPr lang="en-US" sz="1500" smtClean="0">
              <a:effectLst/>
            </a:endParaRPr>
          </a:p>
          <a:p>
            <a:pPr>
              <a:lnSpc>
                <a:spcPct val="80000"/>
              </a:lnSpc>
            </a:pPr>
            <a:r>
              <a:rPr lang="en-US" sz="1500" smtClean="0">
                <a:effectLst/>
              </a:rPr>
              <a:t>A. Yes, without coming to Pakistan an overseas Pakistani can buy property in Pakistan.</a:t>
            </a:r>
          </a:p>
          <a:p>
            <a:pPr>
              <a:lnSpc>
                <a:spcPct val="80000"/>
              </a:lnSpc>
            </a:pPr>
            <a:endParaRPr lang="en-US" sz="1500" b="1" smtClean="0">
              <a:effectLst/>
            </a:endParaRPr>
          </a:p>
          <a:p>
            <a:pPr>
              <a:lnSpc>
                <a:spcPct val="80000"/>
              </a:lnSpc>
            </a:pPr>
            <a:r>
              <a:rPr lang="en-US" sz="1500" b="1" smtClean="0">
                <a:effectLst/>
              </a:rPr>
              <a:t>Q. What are the documents required to legally own a house?</a:t>
            </a:r>
            <a:endParaRPr lang="en-US" sz="1500" smtClean="0">
              <a:effectLst/>
            </a:endParaRPr>
          </a:p>
          <a:p>
            <a:pPr>
              <a:lnSpc>
                <a:spcPct val="80000"/>
              </a:lnSpc>
            </a:pPr>
            <a:r>
              <a:rPr lang="en-US" sz="1500" smtClean="0">
                <a:effectLst/>
              </a:rPr>
              <a:t>A. Any deed verifying transfer in your favour i.e. sale deed, allotment letter and sale certificate.</a:t>
            </a:r>
            <a:endParaRPr lang="en-US" sz="1500" b="1" smtClean="0">
              <a:effectLst/>
            </a:endParaRPr>
          </a:p>
          <a:p>
            <a:pPr>
              <a:lnSpc>
                <a:spcPct val="80000"/>
              </a:lnSpc>
            </a:pPr>
            <a:endParaRPr lang="en-US" sz="1500" b="1" smtClean="0">
              <a:effectLst/>
            </a:endParaRPr>
          </a:p>
          <a:p>
            <a:pPr>
              <a:lnSpc>
                <a:spcPct val="80000"/>
              </a:lnSpc>
            </a:pPr>
            <a:r>
              <a:rPr lang="en-US" sz="1500" b="1" smtClean="0">
                <a:effectLst/>
              </a:rPr>
              <a:t>Q. How do I own a house?</a:t>
            </a:r>
            <a:endParaRPr lang="en-US" sz="1500" smtClean="0">
              <a:effectLst/>
            </a:endParaRPr>
          </a:p>
          <a:p>
            <a:pPr>
              <a:lnSpc>
                <a:spcPct val="80000"/>
              </a:lnSpc>
            </a:pPr>
            <a:r>
              <a:rPr lang="en-US" sz="1500" smtClean="0">
                <a:effectLst/>
              </a:rPr>
              <a:t>A. You can own house by purchasing from a private person, private builder, by allotment or purchase from public authority i.e. any development authority (LDA, CDA, FDA, MDA etc.) and by becoming member of any co-operative housing society.</a:t>
            </a:r>
          </a:p>
          <a:p>
            <a:pPr>
              <a:lnSpc>
                <a:spcPct val="80000"/>
              </a:lnSpc>
            </a:pPr>
            <a:endParaRPr lang="en-US" sz="1500" b="1" smtClean="0">
              <a:effectLst/>
            </a:endParaRPr>
          </a:p>
          <a:p>
            <a:pPr>
              <a:lnSpc>
                <a:spcPct val="80000"/>
              </a:lnSpc>
            </a:pPr>
            <a:r>
              <a:rPr lang="en-US" sz="1500" b="1" smtClean="0">
                <a:effectLst/>
              </a:rPr>
              <a:t>Q.  What is Power of Attorney?</a:t>
            </a:r>
            <a:endParaRPr lang="en-US" sz="1500" smtClean="0">
              <a:effectLst/>
            </a:endParaRPr>
          </a:p>
          <a:p>
            <a:pPr>
              <a:lnSpc>
                <a:spcPct val="80000"/>
              </a:lnSpc>
            </a:pPr>
            <a:r>
              <a:rPr lang="en-US" sz="1500" smtClean="0">
                <a:effectLst/>
              </a:rPr>
              <a:t>A. Power of Attorney is the power given to an agent by the principal to execute several acts and deeds for and on behalf of the principal. A power of attorney may also be given by a person to another to appear before any Court, Tribunal and Authority, buy sell, maintain real estate etc. When power is given in respect of a number of acts in a number of transactions, it is called General Power of Attorney and when power is given in respect of a particular act pertaining to one transaction; it is called Special Power of Attorney. General Power of Attorney must be registered.</a:t>
            </a:r>
          </a:p>
          <a:p>
            <a:pPr>
              <a:lnSpc>
                <a:spcPct val="80000"/>
              </a:lnSpc>
            </a:pPr>
            <a:endParaRPr lang="en-US" sz="1500" b="1" smtClean="0">
              <a:effectLst/>
            </a:endParaRPr>
          </a:p>
          <a:p>
            <a:pPr>
              <a:lnSpc>
                <a:spcPct val="80000"/>
              </a:lnSpc>
            </a:pPr>
            <a:r>
              <a:rPr lang="en-US" sz="1500" b="1" smtClean="0">
                <a:effectLst/>
              </a:rPr>
              <a:t>Q.  Person holding Power of Attorney can transfer property in his name?</a:t>
            </a:r>
            <a:endParaRPr lang="en-US" sz="1500" smtClean="0">
              <a:effectLst/>
            </a:endParaRPr>
          </a:p>
          <a:p>
            <a:pPr>
              <a:lnSpc>
                <a:spcPct val="80000"/>
              </a:lnSpc>
            </a:pPr>
            <a:r>
              <a:rPr lang="en-US" sz="1500" smtClean="0">
                <a:effectLst/>
              </a:rPr>
              <a:t>A. No. The person who is holding Power of Attorney has a fiduciary duty to act in your interest and try to do what you would do for yourself if you were able. Third parties will presume the person is acting on your behalf.</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body" idx="1"/>
          </p:nvPr>
        </p:nvSpPr>
        <p:spPr>
          <a:xfrm>
            <a:off x="457200" y="457200"/>
            <a:ext cx="8382000" cy="6248400"/>
          </a:xfrm>
          <a:noFill/>
          <a:ln/>
        </p:spPr>
        <p:txBody>
          <a:bodyPr/>
          <a:lstStyle/>
          <a:p>
            <a:pPr>
              <a:lnSpc>
                <a:spcPct val="80000"/>
              </a:lnSpc>
            </a:pPr>
            <a:r>
              <a:rPr lang="en-US" sz="1800" b="1" smtClean="0">
                <a:effectLst/>
              </a:rPr>
              <a:t>Q. Can I revoke my Power of Attorney?</a:t>
            </a:r>
            <a:endParaRPr lang="en-US" sz="1800" smtClean="0">
              <a:effectLst/>
            </a:endParaRPr>
          </a:p>
          <a:p>
            <a:pPr>
              <a:lnSpc>
                <a:spcPct val="80000"/>
              </a:lnSpc>
            </a:pPr>
            <a:r>
              <a:rPr lang="en-US" sz="1800" smtClean="0">
                <a:effectLst/>
              </a:rPr>
              <a:t>A. Yes.</a:t>
            </a:r>
          </a:p>
          <a:p>
            <a:pPr>
              <a:lnSpc>
                <a:spcPct val="80000"/>
              </a:lnSpc>
            </a:pPr>
            <a:endParaRPr lang="en-US" sz="1800" b="1" smtClean="0">
              <a:effectLst/>
            </a:endParaRPr>
          </a:p>
          <a:p>
            <a:pPr>
              <a:lnSpc>
                <a:spcPct val="80000"/>
              </a:lnSpc>
            </a:pPr>
            <a:r>
              <a:rPr lang="en-US" sz="1800" b="1" smtClean="0">
                <a:effectLst/>
              </a:rPr>
              <a:t>Q. When would a Power of Attorney gets cancelled?</a:t>
            </a:r>
            <a:endParaRPr lang="en-US" sz="1800" smtClean="0">
              <a:effectLst/>
            </a:endParaRPr>
          </a:p>
          <a:p>
            <a:pPr>
              <a:lnSpc>
                <a:spcPct val="80000"/>
              </a:lnSpc>
            </a:pPr>
            <a:r>
              <a:rPr lang="en-US" sz="1800" smtClean="0">
                <a:effectLst/>
              </a:rPr>
              <a:t>A. Power of Attorney automatically gets cancelled on the death of Executants’ and when get cancelled by the Executants’.</a:t>
            </a:r>
          </a:p>
          <a:p>
            <a:pPr>
              <a:lnSpc>
                <a:spcPct val="80000"/>
              </a:lnSpc>
            </a:pPr>
            <a:endParaRPr lang="en-US" sz="1800" b="1" smtClean="0">
              <a:effectLst/>
            </a:endParaRPr>
          </a:p>
          <a:p>
            <a:pPr>
              <a:lnSpc>
                <a:spcPct val="80000"/>
              </a:lnSpc>
            </a:pPr>
            <a:r>
              <a:rPr lang="en-US" sz="1800" b="1" smtClean="0">
                <a:effectLst/>
              </a:rPr>
              <a:t>Q. Is my Power of Attorney effective after I die?</a:t>
            </a:r>
            <a:endParaRPr lang="en-US" sz="1800" smtClean="0">
              <a:effectLst/>
            </a:endParaRPr>
          </a:p>
          <a:p>
            <a:pPr>
              <a:lnSpc>
                <a:spcPct val="80000"/>
              </a:lnSpc>
            </a:pPr>
            <a:r>
              <a:rPr lang="en-US" sz="1800" smtClean="0">
                <a:effectLst/>
              </a:rPr>
              <a:t>A. No, Power of Attorney will ends upon your death.</a:t>
            </a:r>
          </a:p>
          <a:p>
            <a:pPr>
              <a:lnSpc>
                <a:spcPct val="80000"/>
              </a:lnSpc>
            </a:pPr>
            <a:endParaRPr lang="en-US" sz="1800" b="1" smtClean="0">
              <a:effectLst/>
            </a:endParaRPr>
          </a:p>
          <a:p>
            <a:pPr>
              <a:lnSpc>
                <a:spcPct val="80000"/>
              </a:lnSpc>
            </a:pPr>
            <a:r>
              <a:rPr lang="en-US" sz="1800" b="1" smtClean="0">
                <a:effectLst/>
              </a:rPr>
              <a:t>Q. I am going to buy a flat in a building under construction, what are the papers should I check?</a:t>
            </a:r>
            <a:endParaRPr lang="en-US" sz="1800" smtClean="0">
              <a:effectLst/>
            </a:endParaRPr>
          </a:p>
          <a:p>
            <a:pPr>
              <a:lnSpc>
                <a:spcPct val="80000"/>
              </a:lnSpc>
            </a:pPr>
            <a:r>
              <a:rPr lang="en-US" sz="1800" smtClean="0">
                <a:effectLst/>
              </a:rPr>
              <a:t>A. Check approved plan of the building along with the number of floors; ensure that the floor that you are buying is approved. Check if the land on which the builder is building is his or he has undertaken an agreement with a landlord. If so, check the title of the land ownership. Check the building byelaws as applicable in that area and ensure that the building is without any violation of front setback, side setbacks, height, etc. Check specifications given in the agreement to sell and that given in the brochure and see if he is providing the same actually on the ground or not. If the builder is a company incorporated with Securities &amp; Exchange Commission of Pakistan, it may be checked that the company is allowed to do the </a:t>
            </a:r>
            <a:r>
              <a:rPr lang="en-US" sz="1800" smtClean="0">
                <a:effectLst/>
                <a:hlinkClick r:id="rId3"/>
              </a:rPr>
              <a:t>business</a:t>
            </a:r>
            <a:r>
              <a:rPr lang="en-US" sz="1800" smtClean="0">
                <a:effectLst/>
              </a:rPr>
              <a:t> of sale and purchase of real estate.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4343400" cy="838200"/>
          </a:xfrm>
        </p:spPr>
        <p:txBody>
          <a:bodyPr/>
          <a:lstStyle/>
          <a:p>
            <a:r>
              <a:rPr lang="en-US" dirty="0" smtClean="0"/>
              <a:t>Significance</a:t>
            </a:r>
            <a:endParaRPr lang="en-US" dirty="0"/>
          </a:p>
        </p:txBody>
      </p:sp>
      <p:sp>
        <p:nvSpPr>
          <p:cNvPr id="3" name="Text Placeholder 2"/>
          <p:cNvSpPr>
            <a:spLocks noGrp="1"/>
          </p:cNvSpPr>
          <p:nvPr>
            <p:ph type="body" idx="1"/>
          </p:nvPr>
        </p:nvSpPr>
        <p:spPr>
          <a:xfrm>
            <a:off x="838200" y="3505200"/>
            <a:ext cx="7772400" cy="1500187"/>
          </a:xfrm>
        </p:spPr>
        <p:txBody>
          <a:bodyPr/>
          <a:lstStyle/>
          <a:p>
            <a:r>
              <a:rPr lang="en-US" sz="2800" dirty="0" smtClean="0"/>
              <a:t>Registering a mortgage protects the current lien holder and any future owners of the property. It prevents another buyer from purchasing the property without knowing that there is a debt secured by it.</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body" idx="1"/>
          </p:nvPr>
        </p:nvSpPr>
        <p:spPr>
          <a:xfrm>
            <a:off x="457200" y="304800"/>
            <a:ext cx="8153400" cy="6324600"/>
          </a:xfrm>
          <a:noFill/>
          <a:ln/>
        </p:spPr>
        <p:txBody>
          <a:bodyPr/>
          <a:lstStyle/>
          <a:p>
            <a:pPr>
              <a:lnSpc>
                <a:spcPct val="80000"/>
              </a:lnSpc>
            </a:pPr>
            <a:r>
              <a:rPr lang="en-US" sz="1500" b="1" smtClean="0">
                <a:effectLst/>
              </a:rPr>
              <a:t>Q. Can immovable property be sold while it is mortgaged?</a:t>
            </a:r>
            <a:endParaRPr lang="en-US" sz="1500" smtClean="0">
              <a:effectLst/>
            </a:endParaRPr>
          </a:p>
          <a:p>
            <a:pPr>
              <a:lnSpc>
                <a:spcPct val="80000"/>
              </a:lnSpc>
            </a:pPr>
            <a:r>
              <a:rPr lang="en-US" sz="1500" smtClean="0">
                <a:effectLst/>
              </a:rPr>
              <a:t>A. No, immovable property cannot be sold.</a:t>
            </a:r>
          </a:p>
          <a:p>
            <a:pPr>
              <a:lnSpc>
                <a:spcPct val="80000"/>
              </a:lnSpc>
            </a:pPr>
            <a:endParaRPr lang="en-US" sz="1500" b="1" smtClean="0">
              <a:effectLst/>
            </a:endParaRPr>
          </a:p>
          <a:p>
            <a:pPr>
              <a:lnSpc>
                <a:spcPct val="80000"/>
              </a:lnSpc>
            </a:pPr>
            <a:r>
              <a:rPr lang="en-US" sz="1500" b="1" smtClean="0">
                <a:effectLst/>
              </a:rPr>
              <a:t>Q. What are important documents one should check before buying any property?</a:t>
            </a:r>
            <a:endParaRPr lang="en-US" sz="1500" smtClean="0">
              <a:effectLst/>
            </a:endParaRPr>
          </a:p>
          <a:p>
            <a:pPr>
              <a:lnSpc>
                <a:spcPct val="80000"/>
              </a:lnSpc>
            </a:pPr>
            <a:r>
              <a:rPr lang="en-US" sz="1500" smtClean="0">
                <a:effectLst/>
              </a:rPr>
              <a:t>A. Check approved layout plan, approved building plan, ownership documents, ask for all the deeds of title related to the property to be purchased, examine the deeds, ascertain the survey number, check previous encumbrances and loans, if any, on the property, request vendor(seller) to obtain, if applicable, consent permission, sanction, no objection certificate of various authorities, tax receipts and bills, measure the land etc.</a:t>
            </a:r>
          </a:p>
          <a:p>
            <a:pPr>
              <a:lnSpc>
                <a:spcPct val="80000"/>
              </a:lnSpc>
            </a:pPr>
            <a:endParaRPr lang="en-US" sz="1500" b="1" smtClean="0">
              <a:effectLst/>
            </a:endParaRPr>
          </a:p>
          <a:p>
            <a:pPr>
              <a:lnSpc>
                <a:spcPct val="80000"/>
              </a:lnSpc>
            </a:pPr>
            <a:r>
              <a:rPr lang="en-US" sz="1500" b="1" smtClean="0">
                <a:effectLst/>
              </a:rPr>
              <a:t>Q. What is stamp duty and who is liable to pay the stamp duty, the buyer or seller?</a:t>
            </a:r>
            <a:endParaRPr lang="en-US" sz="1500" smtClean="0">
              <a:effectLst/>
            </a:endParaRPr>
          </a:p>
          <a:p>
            <a:pPr>
              <a:lnSpc>
                <a:spcPct val="80000"/>
              </a:lnSpc>
            </a:pPr>
            <a:r>
              <a:rPr lang="en-US" sz="1500" smtClean="0">
                <a:effectLst/>
              </a:rPr>
              <a:t>A. Stamp duty is a fee/tax levied by the government on transfer of property and must be paid in full and on time. A stamp paid document considered proper and legal document. The liability of paying stamp duty is that of the buyer unless there is any commitment to the contrary.</a:t>
            </a:r>
          </a:p>
          <a:p>
            <a:pPr>
              <a:lnSpc>
                <a:spcPct val="80000"/>
              </a:lnSpc>
            </a:pPr>
            <a:endParaRPr lang="en-US" sz="1500" b="1" smtClean="0">
              <a:effectLst/>
            </a:endParaRPr>
          </a:p>
          <a:p>
            <a:pPr>
              <a:lnSpc>
                <a:spcPct val="80000"/>
              </a:lnSpc>
            </a:pPr>
            <a:r>
              <a:rPr lang="en-US" sz="1500" b="1" smtClean="0">
                <a:effectLst/>
              </a:rPr>
              <a:t>Q. How to get approved building plan and why it is necessary. </a:t>
            </a:r>
            <a:endParaRPr lang="en-US" sz="1500" smtClean="0">
              <a:effectLst/>
            </a:endParaRPr>
          </a:p>
          <a:p>
            <a:pPr>
              <a:lnSpc>
                <a:spcPct val="80000"/>
              </a:lnSpc>
            </a:pPr>
            <a:r>
              <a:rPr lang="en-US" sz="1500" smtClean="0">
                <a:effectLst/>
              </a:rPr>
              <a:t>Raising construction without having a building plan approved from the concerned agency is a violation of rules of the concerned Building Control Authority and can lead to demolition of construction. Therefore, for all practical purposes i.e. before raising construction approval for the same is mandatory.</a:t>
            </a:r>
          </a:p>
          <a:p>
            <a:pPr>
              <a:lnSpc>
                <a:spcPct val="80000"/>
              </a:lnSpc>
            </a:pPr>
            <a:endParaRPr lang="en-US" sz="1500" b="1" smtClean="0">
              <a:effectLst/>
            </a:endParaRPr>
          </a:p>
          <a:p>
            <a:pPr>
              <a:lnSpc>
                <a:spcPct val="80000"/>
              </a:lnSpc>
            </a:pPr>
            <a:r>
              <a:rPr lang="en-US" sz="1500" b="1" smtClean="0">
                <a:effectLst/>
              </a:rPr>
              <a:t>Q. In Pakistan who maintains Land Record? </a:t>
            </a:r>
            <a:endParaRPr lang="en-US" sz="1500" smtClean="0">
              <a:effectLst/>
            </a:endParaRPr>
          </a:p>
          <a:p>
            <a:pPr>
              <a:lnSpc>
                <a:spcPct val="80000"/>
              </a:lnSpc>
            </a:pPr>
            <a:r>
              <a:rPr lang="en-US" sz="1500" smtClean="0">
                <a:effectLst/>
              </a:rPr>
              <a:t>A. In Pakistan land records are maintained by district administration revenue department for deciding ownership and boundaries of land or property.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body" idx="1"/>
          </p:nvPr>
        </p:nvSpPr>
        <p:spPr>
          <a:xfrm>
            <a:off x="228600" y="152400"/>
            <a:ext cx="8686800" cy="6477000"/>
          </a:xfrm>
          <a:noFill/>
          <a:ln/>
        </p:spPr>
        <p:txBody>
          <a:bodyPr/>
          <a:lstStyle/>
          <a:p>
            <a:pPr>
              <a:lnSpc>
                <a:spcPct val="80000"/>
              </a:lnSpc>
            </a:pPr>
            <a:r>
              <a:rPr lang="en-US" sz="1700" b="1" smtClean="0">
                <a:effectLst/>
              </a:rPr>
              <a:t>Q. I am a co-sharer in a property can I sell the said property? </a:t>
            </a:r>
            <a:endParaRPr lang="en-US" sz="1700" smtClean="0">
              <a:effectLst/>
            </a:endParaRPr>
          </a:p>
          <a:p>
            <a:pPr>
              <a:lnSpc>
                <a:spcPct val="80000"/>
              </a:lnSpc>
            </a:pPr>
            <a:r>
              <a:rPr lang="en-US" sz="1700" smtClean="0">
                <a:effectLst/>
              </a:rPr>
              <a:t>A. Yes, you can sell the property but only to the extent of your share in the property and without specific boundaries unless consented expressly by the other co-sharer or co-sharers.</a:t>
            </a:r>
          </a:p>
          <a:p>
            <a:pPr>
              <a:lnSpc>
                <a:spcPct val="80000"/>
              </a:lnSpc>
            </a:pPr>
            <a:endParaRPr lang="en-US" sz="1700" b="1" smtClean="0">
              <a:effectLst/>
            </a:endParaRPr>
          </a:p>
          <a:p>
            <a:pPr>
              <a:lnSpc>
                <a:spcPct val="80000"/>
              </a:lnSpc>
            </a:pPr>
            <a:r>
              <a:rPr lang="en-US" sz="1700" b="1" smtClean="0">
                <a:effectLst/>
              </a:rPr>
              <a:t>Q. Whether a sale deed drafted by a Wasiqa Nawees/Arzi Nawees is reliable?</a:t>
            </a:r>
            <a:endParaRPr lang="en-US" sz="1700" smtClean="0">
              <a:effectLst/>
            </a:endParaRPr>
          </a:p>
          <a:p>
            <a:pPr>
              <a:lnSpc>
                <a:spcPct val="80000"/>
              </a:lnSpc>
            </a:pPr>
            <a:r>
              <a:rPr lang="en-US" sz="1700" smtClean="0">
                <a:effectLst/>
              </a:rPr>
              <a:t>A. No, sale deed must be drafted by a </a:t>
            </a:r>
            <a:r>
              <a:rPr lang="en-US" sz="1700" smtClean="0">
                <a:effectLst/>
                <a:hlinkClick r:id="rId3"/>
              </a:rPr>
              <a:t>lawyer</a:t>
            </a:r>
            <a:r>
              <a:rPr lang="en-US" sz="1700" smtClean="0">
                <a:effectLst/>
              </a:rPr>
              <a:t> having knowledge of the relevant laws regarding transfer of property.</a:t>
            </a:r>
          </a:p>
          <a:p>
            <a:pPr>
              <a:lnSpc>
                <a:spcPct val="80000"/>
              </a:lnSpc>
            </a:pPr>
            <a:endParaRPr lang="en-US" sz="1700" b="1" smtClean="0">
              <a:effectLst/>
            </a:endParaRPr>
          </a:p>
          <a:p>
            <a:pPr>
              <a:lnSpc>
                <a:spcPct val="80000"/>
              </a:lnSpc>
            </a:pPr>
            <a:r>
              <a:rPr lang="en-US" sz="1700" b="1" smtClean="0">
                <a:effectLst/>
              </a:rPr>
              <a:t>Q. What are essentials of Gift?</a:t>
            </a:r>
            <a:endParaRPr lang="en-US" sz="1700" smtClean="0">
              <a:effectLst/>
            </a:endParaRPr>
          </a:p>
          <a:p>
            <a:pPr>
              <a:lnSpc>
                <a:spcPct val="80000"/>
              </a:lnSpc>
            </a:pPr>
            <a:r>
              <a:rPr lang="en-US" sz="1700" smtClean="0">
                <a:effectLst/>
              </a:rPr>
              <a:t>A. Essentials of gift are 1. Offer by the Donor (owner) 2. Acceptance by the Done (to whom gift is being made) and 3. Delivery of possession.</a:t>
            </a:r>
          </a:p>
          <a:p>
            <a:pPr>
              <a:lnSpc>
                <a:spcPct val="80000"/>
              </a:lnSpc>
            </a:pPr>
            <a:endParaRPr lang="en-US" sz="1700" b="1" smtClean="0">
              <a:effectLst/>
            </a:endParaRPr>
          </a:p>
          <a:p>
            <a:pPr>
              <a:lnSpc>
                <a:spcPct val="80000"/>
              </a:lnSpc>
            </a:pPr>
            <a:r>
              <a:rPr lang="en-US" sz="1700" b="1" smtClean="0">
                <a:effectLst/>
              </a:rPr>
              <a:t>Q. Can gift be revoked?</a:t>
            </a:r>
            <a:endParaRPr lang="en-US" sz="1700" smtClean="0">
              <a:effectLst/>
            </a:endParaRPr>
          </a:p>
          <a:p>
            <a:pPr>
              <a:lnSpc>
                <a:spcPct val="80000"/>
              </a:lnSpc>
            </a:pPr>
            <a:r>
              <a:rPr lang="en-US" sz="1700" smtClean="0">
                <a:effectLst/>
              </a:rPr>
              <a:t>A. Yes, gift can be revoked except if made in favor of a person who falls in prohibited degree i.e. a person with whom marriage cannot be contacted.</a:t>
            </a:r>
          </a:p>
          <a:p>
            <a:pPr>
              <a:lnSpc>
                <a:spcPct val="80000"/>
              </a:lnSpc>
            </a:pPr>
            <a:endParaRPr lang="en-US" sz="1700" b="1" smtClean="0">
              <a:effectLst/>
            </a:endParaRPr>
          </a:p>
          <a:p>
            <a:pPr>
              <a:lnSpc>
                <a:spcPct val="80000"/>
              </a:lnSpc>
            </a:pPr>
            <a:r>
              <a:rPr lang="en-US" sz="1700" b="1" smtClean="0">
                <a:effectLst/>
              </a:rPr>
              <a:t>Q. What are distinguishing features of gift from those of will?</a:t>
            </a:r>
            <a:endParaRPr lang="en-US" sz="1700" smtClean="0">
              <a:effectLst/>
            </a:endParaRPr>
          </a:p>
          <a:p>
            <a:pPr>
              <a:lnSpc>
                <a:spcPct val="80000"/>
              </a:lnSpc>
            </a:pPr>
            <a:r>
              <a:rPr lang="en-US" sz="1700" smtClean="0">
                <a:effectLst/>
              </a:rPr>
              <a:t>A. Gift always can be made in the lifetime and it become effective at the very moment when it is complete, whereas will only can take effect after death of its maker. Other distinguishing feature is that an owner of property can make gift of his entire property in favor of a legal heir of him/her in his life time but he cannot make a will whereby the whole property is intended to be given to one legal heir. He/she can make will to the extent of 1/3rd of his/her holding in favor of any who is not legal heir and if made in favor of a legal heir then requires agreement/consent of other legal heirs.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057400"/>
            <a:ext cx="7772400" cy="2209800"/>
          </a:xfrm>
        </p:spPr>
        <p:txBody>
          <a:bodyPr/>
          <a:lstStyle/>
          <a:p>
            <a:r>
              <a:rPr lang="en-US" sz="8000" dirty="0" smtClean="0"/>
              <a:t>Thank you</a:t>
            </a:r>
            <a:endParaRPr lang="en-US" sz="8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a:xfrm>
            <a:off x="533400" y="2403475"/>
            <a:ext cx="8229600" cy="4454525"/>
          </a:xfrm>
          <a:noFill/>
          <a:ln/>
        </p:spPr>
        <p:txBody>
          <a:bodyPr/>
          <a:lstStyle/>
          <a:p>
            <a:r>
              <a:rPr lang="en-US" smtClean="0">
                <a:effectLst/>
              </a:rPr>
              <a:t>A detailed summary of the steps, time and cost for registering property, for purchase land and a building that is already registered and free of title dispute. </a:t>
            </a:r>
          </a:p>
        </p:txBody>
      </p:sp>
      <p:sp>
        <p:nvSpPr>
          <p:cNvPr id="27652" name="Rectangle 4"/>
          <p:cNvSpPr>
            <a:spLocks noGrp="1" noChangeArrowheads="1"/>
          </p:cNvSpPr>
          <p:nvPr>
            <p:ph type="title"/>
          </p:nvPr>
        </p:nvSpPr>
        <p:spPr>
          <a:noFill/>
          <a:ln/>
        </p:spPr>
        <p:txBody>
          <a:bodyPr/>
          <a:lstStyle/>
          <a:p>
            <a:r>
              <a:rPr lang="en-US" sz="4000" b="1" u="sng" smtClean="0">
                <a:effectLst/>
              </a:rPr>
              <a:t>Registering Property in Pakistan</a:t>
            </a:r>
            <a:r>
              <a:rPr lang="en-US" sz="4000" smtClean="0">
                <a:effectLst/>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sz="4000" b="1" u="sng" smtClean="0">
                <a:effectLst/>
              </a:rPr>
              <a:t>Advertisement of transaction in newspapers inviting objections</a:t>
            </a:r>
            <a:r>
              <a:rPr lang="en-US" sz="4000" smtClean="0">
                <a:effectLst/>
              </a:rPr>
              <a:t> </a:t>
            </a:r>
          </a:p>
        </p:txBody>
      </p:sp>
      <p:sp>
        <p:nvSpPr>
          <p:cNvPr id="28675" name="Rectangle 3"/>
          <p:cNvSpPr>
            <a:spLocks noGrp="1" noChangeArrowheads="1"/>
          </p:cNvSpPr>
          <p:nvPr>
            <p:ph type="body" idx="1"/>
          </p:nvPr>
        </p:nvSpPr>
        <p:spPr>
          <a:xfrm>
            <a:off x="457200" y="1600200"/>
            <a:ext cx="8229600" cy="5029200"/>
          </a:xfrm>
          <a:noFill/>
          <a:ln/>
        </p:spPr>
        <p:txBody>
          <a:bodyPr/>
          <a:lstStyle/>
          <a:p>
            <a:pPr>
              <a:lnSpc>
                <a:spcPct val="80000"/>
              </a:lnSpc>
            </a:pPr>
            <a:r>
              <a:rPr lang="en-US" sz="2400" smtClean="0">
                <a:effectLst/>
              </a:rPr>
              <a:t>A Public notice in two different newspapers, in English and in Urdu news paper, inviting objections/claims should be placed. After publication, there is a seven-day waiting time for arrival of objections, if any. Advertisement is published in local newspapers (dailies) having a large circulation. </a:t>
            </a:r>
            <a:br>
              <a:rPr lang="en-US" sz="2400" smtClean="0">
                <a:effectLst/>
              </a:rPr>
            </a:br>
            <a:endParaRPr lang="en-US" sz="2400" smtClean="0">
              <a:effectLst/>
            </a:endParaRPr>
          </a:p>
          <a:p>
            <a:pPr>
              <a:lnSpc>
                <a:spcPct val="80000"/>
              </a:lnSpc>
            </a:pPr>
            <a:r>
              <a:rPr lang="en-US" sz="2400" smtClean="0">
                <a:effectLst/>
              </a:rPr>
              <a:t>Simultaneously, the buyer will verify the authenticity of the documents presented by the seller as well his authority to act on behalf of the company to sell this property. At the same time, there is a checking for any encumbrances.</a:t>
            </a:r>
          </a:p>
          <a:p>
            <a:pPr>
              <a:lnSpc>
                <a:spcPct val="80000"/>
              </a:lnSpc>
            </a:pPr>
            <a:endParaRPr lang="en-US" sz="2400" smtClean="0">
              <a:effectLst/>
            </a:endParaRPr>
          </a:p>
          <a:p>
            <a:pPr>
              <a:lnSpc>
                <a:spcPct val="80000"/>
              </a:lnSpc>
            </a:pPr>
            <a:r>
              <a:rPr lang="en-US" sz="2400" smtClean="0">
                <a:effectLst/>
              </a:rPr>
              <a:t>8 days	    PKR 3,000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457200"/>
            <a:ext cx="8229600" cy="1139825"/>
          </a:xfrm>
          <a:noFill/>
          <a:ln/>
        </p:spPr>
        <p:txBody>
          <a:bodyPr/>
          <a:lstStyle/>
          <a:p>
            <a:r>
              <a:rPr lang="en-US" sz="4000" b="1" u="sng" smtClean="0">
                <a:effectLst/>
              </a:rPr>
              <a:t>Hire deed writer or lawyer to draft sale purchase agreement</a:t>
            </a:r>
            <a:r>
              <a:rPr lang="en-US" sz="4000" u="sng" smtClean="0">
                <a:effectLst/>
              </a:rPr>
              <a:t/>
            </a:r>
            <a:br>
              <a:rPr lang="en-US" sz="4000" u="sng" smtClean="0">
                <a:effectLst/>
              </a:rPr>
            </a:br>
            <a:endParaRPr lang="en-US" sz="4000" u="sng" smtClean="0">
              <a:effectLst/>
            </a:endParaRPr>
          </a:p>
        </p:txBody>
      </p:sp>
      <p:sp>
        <p:nvSpPr>
          <p:cNvPr id="33795" name="Rectangle 3"/>
          <p:cNvSpPr>
            <a:spLocks noGrp="1" noChangeArrowheads="1"/>
          </p:cNvSpPr>
          <p:nvPr>
            <p:ph type="body" idx="1"/>
          </p:nvPr>
        </p:nvSpPr>
        <p:spPr>
          <a:xfrm>
            <a:off x="533400" y="2133600"/>
            <a:ext cx="8229600" cy="4530725"/>
          </a:xfrm>
          <a:noFill/>
          <a:ln/>
        </p:spPr>
        <p:txBody>
          <a:bodyPr/>
          <a:lstStyle/>
          <a:p>
            <a:r>
              <a:rPr lang="en-US" smtClean="0">
                <a:effectLst/>
              </a:rPr>
              <a:t>It is common practice in Pakistan to hire a lawyer or deed writer to draft the sale purchase agreement.</a:t>
            </a:r>
          </a:p>
          <a:p>
            <a:r>
              <a:rPr lang="en-US" smtClean="0">
                <a:effectLst/>
              </a:rPr>
              <a:t>1 day		PKR 5,000</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US" sz="4000" b="1" u="sng" smtClean="0">
                <a:effectLst/>
              </a:rPr>
              <a:t>Payment of stamp duty, capital value tax, Town tax and registration fee</a:t>
            </a:r>
            <a:r>
              <a:rPr lang="en-US" sz="4000" smtClean="0">
                <a:effectLst/>
              </a:rPr>
              <a:t> </a:t>
            </a:r>
          </a:p>
        </p:txBody>
      </p:sp>
      <p:sp>
        <p:nvSpPr>
          <p:cNvPr id="34819" name="Rectangle 3"/>
          <p:cNvSpPr>
            <a:spLocks noGrp="1" noChangeArrowheads="1"/>
          </p:cNvSpPr>
          <p:nvPr>
            <p:ph type="body" idx="1"/>
          </p:nvPr>
        </p:nvSpPr>
        <p:spPr>
          <a:xfrm>
            <a:off x="609600" y="2057400"/>
            <a:ext cx="8001000" cy="4073525"/>
          </a:xfrm>
          <a:noFill/>
          <a:ln/>
        </p:spPr>
        <p:txBody>
          <a:bodyPr/>
          <a:lstStyle/>
          <a:p>
            <a:pPr>
              <a:lnSpc>
                <a:spcPct val="80000"/>
              </a:lnSpc>
            </a:pPr>
            <a:r>
              <a:rPr lang="en-US" sz="2400" smtClean="0">
                <a:effectLst/>
              </a:rPr>
              <a:t>Conveyance stamp duty 3% of property value. The capital value tax (CVT) was increased from 2% to 4% of the property value (Finance Act, 2009) as established by the Amendment to Act V of 1989 of the the Finance Act, Section 7, published in June 2009. After the 18th constitutional amendment (April, 2010), the CVT on property was transferred to provincial governments. CVT is applicable in urban areas for residential property exceeding an area of one kanal and in case of commercial properties without any threshold of land area or size of the property. However, where the value of such property is not recorded, the CVT is payable at Rs. 50 per square yard of land area.</a:t>
            </a:r>
            <a:br>
              <a:rPr lang="en-US" sz="2400" smtClean="0">
                <a:effectLst/>
              </a:rPr>
            </a:br>
            <a:r>
              <a:rPr lang="en-US" sz="2400" smtClean="0">
                <a:effectLst/>
              </a:rPr>
              <a:t/>
            </a:r>
            <a:br>
              <a:rPr lang="en-US" sz="2400" smtClean="0">
                <a:effectLst/>
              </a:rPr>
            </a:br>
            <a:endParaRPr lang="en-US" sz="2400" smtClean="0">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57200" y="457200"/>
            <a:ext cx="8305800" cy="6400800"/>
          </a:xfrm>
          <a:noFill/>
          <a:ln/>
        </p:spPr>
        <p:txBody>
          <a:bodyPr/>
          <a:lstStyle/>
          <a:p>
            <a:pPr>
              <a:lnSpc>
                <a:spcPct val="80000"/>
              </a:lnSpc>
            </a:pPr>
            <a:r>
              <a:rPr lang="en-US" sz="2400" smtClean="0">
                <a:effectLst/>
              </a:rPr>
              <a:t>And 1% of property value for the registration fee.</a:t>
            </a:r>
            <a:br>
              <a:rPr lang="en-US" sz="2400" smtClean="0">
                <a:effectLst/>
              </a:rPr>
            </a:br>
            <a:r>
              <a:rPr lang="en-US" sz="2400" smtClean="0">
                <a:effectLst/>
              </a:rPr>
              <a:t>1% of the property value for the Town Tax</a:t>
            </a:r>
            <a:br>
              <a:rPr lang="en-US" sz="2400" smtClean="0">
                <a:effectLst/>
              </a:rPr>
            </a:br>
            <a:r>
              <a:rPr lang="en-US" sz="2400" smtClean="0">
                <a:effectLst/>
              </a:rPr>
              <a:t>Fees are paid at the Government Treasury or National Bank of Pakistan, an autonomous bank jointly owned by Government of Pakistan and public, who issue receipt of money which is taken to the Stamp office of the Government. </a:t>
            </a:r>
            <a:br>
              <a:rPr lang="en-US" sz="2400" smtClean="0">
                <a:effectLst/>
              </a:rPr>
            </a:br>
            <a:r>
              <a:rPr lang="en-US" sz="2400" smtClean="0">
                <a:effectLst/>
              </a:rPr>
              <a:t>The receipt of payment is taken to the Stamp Office of the Government. The Stamp office will, upon production of receipt, issue a stamp paper of the value (money deposited) on the Sale Deed. Such typed stamp paper will be presented later before the Registrar, who registers the change of ownership. </a:t>
            </a:r>
            <a:br>
              <a:rPr lang="en-US" sz="2400" smtClean="0">
                <a:effectLst/>
              </a:rPr>
            </a:br>
            <a:r>
              <a:rPr lang="en-US" sz="2400" smtClean="0">
                <a:effectLst/>
              </a:rPr>
              <a:t/>
            </a:r>
            <a:br>
              <a:rPr lang="en-US" sz="2400" smtClean="0">
                <a:effectLst/>
              </a:rPr>
            </a:br>
            <a:r>
              <a:rPr lang="en-US" sz="2400" i="1" smtClean="0">
                <a:effectLst/>
              </a:rPr>
              <a:t>Agency:</a:t>
            </a:r>
            <a:r>
              <a:rPr lang="en-US" sz="2400" smtClean="0">
                <a:effectLst/>
              </a:rPr>
              <a:t> Government Treasury or National Bank of Pakistan</a:t>
            </a:r>
          </a:p>
          <a:p>
            <a:pPr>
              <a:lnSpc>
                <a:spcPct val="80000"/>
              </a:lnSpc>
            </a:pPr>
            <a:r>
              <a:rPr lang="en-US" sz="2400" smtClean="0">
                <a:effectLst/>
              </a:rPr>
              <a:t>1 day		(4% of the property price (Capital value tax) +3% of property price (stamp duty) + 1% of property price (registration fee)+ 1% Town Tax)</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304800"/>
            <a:ext cx="8229600" cy="1139825"/>
          </a:xfrm>
          <a:noFill/>
          <a:ln/>
        </p:spPr>
        <p:txBody>
          <a:bodyPr/>
          <a:lstStyle/>
          <a:p>
            <a:r>
              <a:rPr lang="en-US" sz="4000" b="1" u="sng" smtClean="0">
                <a:effectLst/>
              </a:rPr>
              <a:t>Obtaining a Non-Objection Certificate</a:t>
            </a:r>
            <a:r>
              <a:rPr lang="en-US" sz="4000" smtClean="0">
                <a:effectLst/>
              </a:rPr>
              <a:t> </a:t>
            </a:r>
          </a:p>
        </p:txBody>
      </p:sp>
      <p:sp>
        <p:nvSpPr>
          <p:cNvPr id="36867" name="Rectangle 3"/>
          <p:cNvSpPr>
            <a:spLocks noGrp="1" noChangeArrowheads="1"/>
          </p:cNvSpPr>
          <p:nvPr>
            <p:ph type="body" idx="1"/>
          </p:nvPr>
        </p:nvSpPr>
        <p:spPr>
          <a:xfrm>
            <a:off x="457200" y="1752600"/>
            <a:ext cx="8229600" cy="4530725"/>
          </a:xfrm>
          <a:noFill/>
          <a:ln/>
        </p:spPr>
        <p:txBody>
          <a:bodyPr/>
          <a:lstStyle/>
          <a:p>
            <a:r>
              <a:rPr lang="en-US" sz="2800" smtClean="0">
                <a:effectLst/>
              </a:rPr>
              <a:t>The Town Nazim issues a “No Objection Certificate” in favour of the Seller permitting the sale of the property by the seller provided all the amount due and payable in respect of the property has been satisfied </a:t>
            </a:r>
            <a:br>
              <a:rPr lang="en-US" sz="2800" smtClean="0">
                <a:effectLst/>
              </a:rPr>
            </a:br>
            <a:r>
              <a:rPr lang="en-US" sz="2800" smtClean="0">
                <a:effectLst/>
              </a:rPr>
              <a:t/>
            </a:r>
            <a:br>
              <a:rPr lang="en-US" sz="2800" smtClean="0">
                <a:effectLst/>
              </a:rPr>
            </a:br>
            <a:r>
              <a:rPr lang="en-US" sz="2800" i="1" smtClean="0">
                <a:effectLst/>
              </a:rPr>
              <a:t>Agency:</a:t>
            </a:r>
            <a:r>
              <a:rPr lang="en-US" sz="2800" smtClean="0">
                <a:effectLst/>
              </a:rPr>
              <a:t> Town Nazim</a:t>
            </a:r>
          </a:p>
          <a:p>
            <a:r>
              <a:rPr lang="en-US" sz="2800" smtClean="0">
                <a:effectLst/>
              </a:rPr>
              <a:t>1 day	included in procedure 3</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533400"/>
            <a:ext cx="8229600" cy="1139825"/>
          </a:xfrm>
          <a:noFill/>
          <a:ln/>
        </p:spPr>
        <p:txBody>
          <a:bodyPr/>
          <a:lstStyle/>
          <a:p>
            <a:r>
              <a:rPr lang="en-US" sz="4000" b="1" u="sng" smtClean="0">
                <a:effectLst/>
              </a:rPr>
              <a:t>Receipt of payment is taken to Stamp Office</a:t>
            </a:r>
            <a:r>
              <a:rPr lang="en-US" sz="4000" smtClean="0">
                <a:effectLst/>
              </a:rPr>
              <a:t> </a:t>
            </a:r>
            <a:br>
              <a:rPr lang="en-US" sz="4000" smtClean="0">
                <a:effectLst/>
              </a:rPr>
            </a:br>
            <a:endParaRPr lang="en-US" sz="4000" smtClean="0">
              <a:effectLst/>
            </a:endParaRPr>
          </a:p>
        </p:txBody>
      </p:sp>
      <p:sp>
        <p:nvSpPr>
          <p:cNvPr id="37891" name="Rectangle 3"/>
          <p:cNvSpPr>
            <a:spLocks noGrp="1" noChangeArrowheads="1"/>
          </p:cNvSpPr>
          <p:nvPr>
            <p:ph type="body" idx="1"/>
          </p:nvPr>
        </p:nvSpPr>
        <p:spPr>
          <a:noFill/>
          <a:ln/>
        </p:spPr>
        <p:txBody>
          <a:bodyPr/>
          <a:lstStyle/>
          <a:p>
            <a:pPr>
              <a:lnSpc>
                <a:spcPct val="80000"/>
              </a:lnSpc>
            </a:pPr>
            <a:r>
              <a:rPr lang="en-US" sz="2800" smtClean="0">
                <a:effectLst/>
              </a:rPr>
              <a:t>The receipt of payment obtained in Procedure 4 is taken to the Stamp Office of the Government. The Stamp office will, upon production of receipt, issue a stamp paper of the value (money deposited) on the Sale Deed. Such typed stamp paper will be presented later before the Registrar, who registers the change of ownership. </a:t>
            </a:r>
            <a:br>
              <a:rPr lang="en-US" sz="2800" smtClean="0">
                <a:effectLst/>
              </a:rPr>
            </a:br>
            <a:r>
              <a:rPr lang="en-US" sz="2800" smtClean="0">
                <a:effectLst/>
              </a:rPr>
              <a:t/>
            </a:r>
            <a:br>
              <a:rPr lang="en-US" sz="2800" smtClean="0">
                <a:effectLst/>
              </a:rPr>
            </a:br>
            <a:r>
              <a:rPr lang="en-US" sz="2800" i="1" smtClean="0">
                <a:effectLst/>
              </a:rPr>
              <a:t>Agency:</a:t>
            </a:r>
            <a:r>
              <a:rPr lang="en-US" sz="2800" smtClean="0">
                <a:effectLst/>
              </a:rPr>
              <a:t> Stamp Office of the Government</a:t>
            </a:r>
          </a:p>
          <a:p>
            <a:pPr>
              <a:lnSpc>
                <a:spcPct val="80000"/>
              </a:lnSpc>
            </a:pPr>
            <a:r>
              <a:rPr lang="en-US" sz="2800" smtClean="0">
                <a:effectLst/>
              </a:rPr>
              <a:t>1 day`		no cost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1954</TotalTime>
  <Words>2111</Words>
  <Application>Microsoft PowerPoint</Application>
  <PresentationFormat>On-screen Show (4:3)</PresentationFormat>
  <Paragraphs>135</Paragraphs>
  <Slides>22</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Globe</vt:lpstr>
      <vt:lpstr>Bitmap Image</vt:lpstr>
      <vt:lpstr>Property Registration  Presented by  Mr. Shahbaz Saboor  SVP – Askari Bank Limited</vt:lpstr>
      <vt:lpstr>Significance</vt:lpstr>
      <vt:lpstr>Registering Property in Pakistan </vt:lpstr>
      <vt:lpstr>Advertisement of transaction in newspapers inviting objections </vt:lpstr>
      <vt:lpstr>Hire deed writer or lawyer to draft sale purchase agreement </vt:lpstr>
      <vt:lpstr>Payment of stamp duty, capital value tax, Town tax and registration fee </vt:lpstr>
      <vt:lpstr>Slide 7</vt:lpstr>
      <vt:lpstr>Obtaining a Non-Objection Certificate </vt:lpstr>
      <vt:lpstr>Receipt of payment is taken to Stamp Office  </vt:lpstr>
      <vt:lpstr>Execution and registration of the deed before the registration authority </vt:lpstr>
      <vt:lpstr>Slide 11</vt:lpstr>
      <vt:lpstr>Conclusion : </vt:lpstr>
      <vt:lpstr>FAQs: Pakistan Property &amp; Real Estate</vt:lpstr>
      <vt:lpstr>Slide 14</vt:lpstr>
      <vt:lpstr>Slide 15</vt:lpstr>
      <vt:lpstr>Slide 16</vt:lpstr>
      <vt:lpstr>Slide 17</vt:lpstr>
      <vt:lpstr>Slide 18</vt:lpstr>
      <vt:lpstr>Slide 19</vt:lpstr>
      <vt:lpstr>Slide 20</vt:lpstr>
      <vt:lpstr>Slide 21</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Askari MasterCard</dc:title>
  <dc:creator> </dc:creator>
  <cp:lastModifiedBy>Shahbaz Saboor</cp:lastModifiedBy>
  <cp:revision>135</cp:revision>
  <dcterms:created xsi:type="dcterms:W3CDTF">2007-07-05T10:32:40Z</dcterms:created>
  <dcterms:modified xsi:type="dcterms:W3CDTF">2011-07-11T05:42:26Z</dcterms:modified>
</cp:coreProperties>
</file>