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80" r:id="rId3"/>
    <p:sldId id="291" r:id="rId4"/>
    <p:sldId id="292" r:id="rId5"/>
    <p:sldId id="293" r:id="rId6"/>
    <p:sldId id="294" r:id="rId7"/>
    <p:sldId id="295" r:id="rId8"/>
    <p:sldId id="296" r:id="rId9"/>
    <p:sldId id="297" r:id="rId10"/>
    <p:sldId id="298" r:id="rId11"/>
    <p:sldId id="257" r:id="rId12"/>
    <p:sldId id="260" r:id="rId13"/>
    <p:sldId id="261" r:id="rId14"/>
    <p:sldId id="262" r:id="rId15"/>
    <p:sldId id="264" r:id="rId16"/>
    <p:sldId id="281" r:id="rId17"/>
    <p:sldId id="282" r:id="rId18"/>
    <p:sldId id="283" r:id="rId19"/>
    <p:sldId id="284" r:id="rId20"/>
    <p:sldId id="285" r:id="rId21"/>
    <p:sldId id="286" r:id="rId22"/>
    <p:sldId id="267" r:id="rId23"/>
    <p:sldId id="268" r:id="rId24"/>
    <p:sldId id="288" r:id="rId25"/>
    <p:sldId id="289" r:id="rId26"/>
    <p:sldId id="290"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27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074" y="-5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3943170147210228E-2"/>
          <c:y val="0.23427410952061364"/>
          <c:w val="0.91569086651055365"/>
          <c:h val="0.59472848412239265"/>
        </c:manualLayout>
      </c:layout>
      <c:barChart>
        <c:barDir val="bar"/>
        <c:grouping val="stacked"/>
        <c:ser>
          <c:idx val="0"/>
          <c:order val="0"/>
          <c:tx>
            <c:strRef>
              <c:f>Sheet1!$A$2</c:f>
              <c:strCache>
                <c:ptCount val="1"/>
                <c:pt idx="0">
                  <c:v>Banked</c:v>
                </c:pt>
              </c:strCache>
            </c:strRef>
          </c:tx>
          <c:dLbls>
            <c:numFmt formatCode="0%" sourceLinked="0"/>
            <c:txPr>
              <a:bodyPr/>
              <a:lstStyle/>
              <a:p>
                <a:pPr>
                  <a:defRPr lang="ur-PK">
                    <a:solidFill>
                      <a:schemeClr val="bg1"/>
                    </a:solidFill>
                  </a:defRPr>
                </a:pPr>
                <a:endParaRPr lang="en-US"/>
              </a:p>
            </c:txPr>
            <c:showVal val="1"/>
          </c:dLbls>
          <c:cat>
            <c:strRef>
              <c:f>Sheet1!$B$1:$B$1</c:f>
              <c:strCache>
                <c:ptCount val="1"/>
                <c:pt idx="0">
                  <c:v>Total</c:v>
                </c:pt>
              </c:strCache>
            </c:strRef>
          </c:cat>
          <c:val>
            <c:numRef>
              <c:f>Sheet1!$B$2:$B$2</c:f>
              <c:numCache>
                <c:formatCode>General</c:formatCode>
                <c:ptCount val="1"/>
                <c:pt idx="0">
                  <c:v>0.11028509095526601</c:v>
                </c:pt>
              </c:numCache>
            </c:numRef>
          </c:val>
        </c:ser>
        <c:ser>
          <c:idx val="1"/>
          <c:order val="1"/>
          <c:tx>
            <c:strRef>
              <c:f>Sheet1!$A$3</c:f>
              <c:strCache>
                <c:ptCount val="1"/>
                <c:pt idx="0">
                  <c:v>Other Formal</c:v>
                </c:pt>
              </c:strCache>
            </c:strRef>
          </c:tx>
          <c:dLbls>
            <c:numFmt formatCode="0%" sourceLinked="0"/>
            <c:txPr>
              <a:bodyPr/>
              <a:lstStyle/>
              <a:p>
                <a:pPr>
                  <a:defRPr lang="ur-PK">
                    <a:solidFill>
                      <a:schemeClr val="bg1"/>
                    </a:solidFill>
                  </a:defRPr>
                </a:pPr>
                <a:endParaRPr lang="en-US"/>
              </a:p>
            </c:txPr>
            <c:showVal val="1"/>
          </c:dLbls>
          <c:cat>
            <c:strRef>
              <c:f>Sheet1!$B$1:$B$1</c:f>
              <c:strCache>
                <c:ptCount val="1"/>
                <c:pt idx="0">
                  <c:v>Total</c:v>
                </c:pt>
              </c:strCache>
            </c:strRef>
          </c:cat>
          <c:val>
            <c:numRef>
              <c:f>Sheet1!$B$3:$B$3</c:f>
              <c:numCache>
                <c:formatCode>General</c:formatCode>
                <c:ptCount val="1"/>
                <c:pt idx="0">
                  <c:v>9.2757666303693708E-3</c:v>
                </c:pt>
              </c:numCache>
            </c:numRef>
          </c:val>
        </c:ser>
        <c:ser>
          <c:idx val="2"/>
          <c:order val="2"/>
          <c:tx>
            <c:strRef>
              <c:f>Sheet1!$A$4</c:f>
              <c:strCache>
                <c:ptCount val="1"/>
                <c:pt idx="0">
                  <c:v>Informal</c:v>
                </c:pt>
              </c:strCache>
            </c:strRef>
          </c:tx>
          <c:dLbls>
            <c:numFmt formatCode="0%" sourceLinked="0"/>
            <c:txPr>
              <a:bodyPr/>
              <a:lstStyle/>
              <a:p>
                <a:pPr>
                  <a:defRPr lang="ur-PK">
                    <a:solidFill>
                      <a:schemeClr val="bg1"/>
                    </a:solidFill>
                  </a:defRPr>
                </a:pPr>
                <a:endParaRPr lang="en-US"/>
              </a:p>
            </c:txPr>
            <c:showVal val="1"/>
          </c:dLbls>
          <c:cat>
            <c:strRef>
              <c:f>Sheet1!$B$1:$B$1</c:f>
              <c:strCache>
                <c:ptCount val="1"/>
                <c:pt idx="0">
                  <c:v>Total</c:v>
                </c:pt>
              </c:strCache>
            </c:strRef>
          </c:cat>
          <c:val>
            <c:numRef>
              <c:f>Sheet1!$B$4:$B$4</c:f>
              <c:numCache>
                <c:formatCode>General</c:formatCode>
                <c:ptCount val="1"/>
                <c:pt idx="0">
                  <c:v>0.32316985140615201</c:v>
                </c:pt>
              </c:numCache>
            </c:numRef>
          </c:val>
        </c:ser>
        <c:ser>
          <c:idx val="3"/>
          <c:order val="3"/>
          <c:tx>
            <c:strRef>
              <c:f>Sheet1!$A$5</c:f>
              <c:strCache>
                <c:ptCount val="1"/>
                <c:pt idx="0">
                  <c:v>Financially Excluded</c:v>
                </c:pt>
              </c:strCache>
            </c:strRef>
          </c:tx>
          <c:dLbls>
            <c:numFmt formatCode="0%" sourceLinked="0"/>
            <c:txPr>
              <a:bodyPr/>
              <a:lstStyle/>
              <a:p>
                <a:pPr>
                  <a:defRPr lang="ur-PK">
                    <a:solidFill>
                      <a:schemeClr val="bg1"/>
                    </a:solidFill>
                  </a:defRPr>
                </a:pPr>
                <a:endParaRPr lang="en-US"/>
              </a:p>
            </c:txPr>
            <c:showVal val="1"/>
          </c:dLbls>
          <c:cat>
            <c:strRef>
              <c:f>Sheet1!$B$1:$B$1</c:f>
              <c:strCache>
                <c:ptCount val="1"/>
                <c:pt idx="0">
                  <c:v>Total</c:v>
                </c:pt>
              </c:strCache>
            </c:strRef>
          </c:cat>
          <c:val>
            <c:numRef>
              <c:f>Sheet1!$B$5:$B$5</c:f>
              <c:numCache>
                <c:formatCode>General</c:formatCode>
                <c:ptCount val="1"/>
                <c:pt idx="0">
                  <c:v>0.55726929100821299</c:v>
                </c:pt>
              </c:numCache>
            </c:numRef>
          </c:val>
        </c:ser>
        <c:overlap val="100"/>
        <c:axId val="73022080"/>
        <c:axId val="73052544"/>
      </c:barChart>
      <c:catAx>
        <c:axId val="73022080"/>
        <c:scaling>
          <c:orientation val="maxMin"/>
        </c:scaling>
        <c:delete val="1"/>
        <c:axPos val="l"/>
        <c:numFmt formatCode="General" sourceLinked="1"/>
        <c:tickLblPos val="none"/>
        <c:crossAx val="73052544"/>
        <c:crossesAt val="0"/>
        <c:auto val="1"/>
        <c:lblAlgn val="ctr"/>
        <c:lblOffset val="100"/>
        <c:tickLblSkip val="1"/>
        <c:tickMarkSkip val="1"/>
      </c:catAx>
      <c:valAx>
        <c:axId val="73052544"/>
        <c:scaling>
          <c:orientation val="minMax"/>
          <c:max val="1"/>
          <c:min val="0"/>
        </c:scaling>
        <c:axPos val="b"/>
        <c:title>
          <c:tx>
            <c:rich>
              <a:bodyPr/>
              <a:lstStyle/>
              <a:p>
                <a:pPr>
                  <a:defRPr lang="ur-PK"/>
                </a:pPr>
                <a:r>
                  <a:rPr lang="en-US"/>
                  <a:t>%</a:t>
                </a:r>
              </a:p>
            </c:rich>
          </c:tx>
          <c:layout>
            <c:manualLayout>
              <c:xMode val="edge"/>
              <c:yMode val="edge"/>
              <c:x val="0.5"/>
              <c:y val="0.91701244813277949"/>
            </c:manualLayout>
          </c:layout>
        </c:title>
        <c:numFmt formatCode="0%" sourceLinked="0"/>
        <c:minorTickMark val="out"/>
        <c:tickLblPos val="nextTo"/>
        <c:txPr>
          <a:bodyPr rot="0" vert="horz"/>
          <a:lstStyle/>
          <a:p>
            <a:pPr>
              <a:defRPr lang="ur-PK"/>
            </a:pPr>
            <a:endParaRPr lang="en-US"/>
          </a:p>
        </c:txPr>
        <c:crossAx val="73022080"/>
        <c:crosses val="max"/>
        <c:crossBetween val="between"/>
        <c:majorUnit val="0.1"/>
        <c:minorUnit val="2.5000000000000116E-2"/>
      </c:valAx>
    </c:plotArea>
    <c:plotVisOnly val="1"/>
    <c:dispBlanksAs val="gap"/>
  </c:chart>
  <c:txPr>
    <a:bodyPr/>
    <a:lstStyle/>
    <a:p>
      <a:pPr>
        <a:defRPr sz="18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0561533974919801"/>
          <c:y val="4.4057617797775533E-2"/>
          <c:w val="0.63717519685040802"/>
          <c:h val="0.77861767279090721"/>
        </c:manualLayout>
      </c:layout>
      <c:barChart>
        <c:barDir val="col"/>
        <c:grouping val="clustered"/>
        <c:ser>
          <c:idx val="0"/>
          <c:order val="0"/>
          <c:tx>
            <c:strRef>
              <c:f>Sheet1!$B$2</c:f>
              <c:strCache>
                <c:ptCount val="1"/>
                <c:pt idx="0">
                  <c:v>Total Gross Outstanding (Rs Billion)</c:v>
                </c:pt>
              </c:strCache>
            </c:strRef>
          </c:tx>
          <c:dLbls>
            <c:txPr>
              <a:bodyPr rot="0" vert="horz" anchor="t" anchorCtr="0"/>
              <a:lstStyle/>
              <a:p>
                <a:pPr>
                  <a:defRPr/>
                </a:pPr>
                <a:endParaRPr lang="en-US"/>
              </a:p>
            </c:txPr>
            <c:dLblPos val="outEnd"/>
            <c:showVal val="1"/>
          </c:dLbls>
          <c:cat>
            <c:numRef>
              <c:f>Sheet1!$A$3:$A$9</c:f>
              <c:numCache>
                <c:formatCode>General</c:formatCode>
                <c:ptCount val="7"/>
                <c:pt idx="0">
                  <c:v>2007</c:v>
                </c:pt>
                <c:pt idx="1">
                  <c:v>2008</c:v>
                </c:pt>
                <c:pt idx="2">
                  <c:v>2009</c:v>
                </c:pt>
                <c:pt idx="3">
                  <c:v>2010</c:v>
                </c:pt>
                <c:pt idx="4">
                  <c:v>2011</c:v>
                </c:pt>
                <c:pt idx="5">
                  <c:v>2012</c:v>
                </c:pt>
                <c:pt idx="6">
                  <c:v>2013</c:v>
                </c:pt>
              </c:numCache>
            </c:numRef>
          </c:cat>
          <c:val>
            <c:numRef>
              <c:f>Sheet1!$B$3:$B$9</c:f>
              <c:numCache>
                <c:formatCode>0</c:formatCode>
                <c:ptCount val="7"/>
                <c:pt idx="0">
                  <c:v>76.004360000000005</c:v>
                </c:pt>
                <c:pt idx="1">
                  <c:v>83.785800000000009</c:v>
                </c:pt>
                <c:pt idx="2">
                  <c:v>76.662769999999981</c:v>
                </c:pt>
                <c:pt idx="3">
                  <c:v>67.016399000000007</c:v>
                </c:pt>
                <c:pt idx="4">
                  <c:v>59.380945176042196</c:v>
                </c:pt>
                <c:pt idx="5">
                  <c:v>54.212068056439996</c:v>
                </c:pt>
                <c:pt idx="6">
                  <c:v>51.300999999999995</c:v>
                </c:pt>
              </c:numCache>
            </c:numRef>
          </c:val>
        </c:ser>
        <c:ser>
          <c:idx val="1"/>
          <c:order val="1"/>
          <c:tx>
            <c:strRef>
              <c:f>Sheet1!$C$2</c:f>
              <c:strCache>
                <c:ptCount val="1"/>
                <c:pt idx="0">
                  <c:v>Gross Outstanding (Rs Billion) - Share of All Banks &amp; Other DFIs</c:v>
                </c:pt>
              </c:strCache>
            </c:strRef>
          </c:tx>
          <c:dLbls>
            <c:numFmt formatCode="#,##0" sourceLinked="0"/>
            <c:txPr>
              <a:bodyPr rot="0"/>
              <a:lstStyle/>
              <a:p>
                <a:pPr>
                  <a:defRPr/>
                </a:pPr>
                <a:endParaRPr lang="en-US"/>
              </a:p>
            </c:txPr>
            <c:showVal val="1"/>
          </c:dLbls>
          <c:cat>
            <c:numRef>
              <c:f>Sheet1!$A$3:$A$9</c:f>
              <c:numCache>
                <c:formatCode>General</c:formatCode>
                <c:ptCount val="7"/>
                <c:pt idx="0">
                  <c:v>2007</c:v>
                </c:pt>
                <c:pt idx="1">
                  <c:v>2008</c:v>
                </c:pt>
                <c:pt idx="2">
                  <c:v>2009</c:v>
                </c:pt>
                <c:pt idx="3">
                  <c:v>2010</c:v>
                </c:pt>
                <c:pt idx="4">
                  <c:v>2011</c:v>
                </c:pt>
                <c:pt idx="5">
                  <c:v>2012</c:v>
                </c:pt>
                <c:pt idx="6">
                  <c:v>2013</c:v>
                </c:pt>
              </c:numCache>
            </c:numRef>
          </c:cat>
          <c:val>
            <c:numRef>
              <c:f>Sheet1!$C$3:$C$9</c:f>
              <c:numCache>
                <c:formatCode>0</c:formatCode>
                <c:ptCount val="7"/>
                <c:pt idx="0">
                  <c:v>63.843360000000004</c:v>
                </c:pt>
                <c:pt idx="1">
                  <c:v>67.02879999999999</c:v>
                </c:pt>
                <c:pt idx="2">
                  <c:v>60.563770000000005</c:v>
                </c:pt>
                <c:pt idx="3">
                  <c:v>53.078329000000011</c:v>
                </c:pt>
                <c:pt idx="4">
                  <c:v>46.143635176042196</c:v>
                </c:pt>
                <c:pt idx="5">
                  <c:v>41.29943805644001</c:v>
                </c:pt>
                <c:pt idx="6">
                  <c:v>39.025000000000006</c:v>
                </c:pt>
              </c:numCache>
            </c:numRef>
          </c:val>
        </c:ser>
        <c:ser>
          <c:idx val="2"/>
          <c:order val="2"/>
          <c:tx>
            <c:strRef>
              <c:f>Sheet1!$D$2</c:f>
              <c:strCache>
                <c:ptCount val="1"/>
                <c:pt idx="0">
                  <c:v>Gross Outstanding (Rs Billion) - Share of HBFC</c:v>
                </c:pt>
              </c:strCache>
            </c:strRef>
          </c:tx>
          <c:dLbls>
            <c:dLbl>
              <c:idx val="0"/>
              <c:layout>
                <c:manualLayout>
                  <c:x val="6.2893081761007091E-3"/>
                  <c:y val="0"/>
                </c:manualLayout>
              </c:layout>
              <c:showVal val="1"/>
            </c:dLbl>
            <c:dLbl>
              <c:idx val="1"/>
              <c:layout>
                <c:manualLayout>
                  <c:x val="9.4337146535928527E-3"/>
                  <c:y val="1.4367816091954019E-2"/>
                </c:manualLayout>
              </c:layout>
              <c:showVal val="1"/>
            </c:dLbl>
            <c:dLbl>
              <c:idx val="2"/>
              <c:layout>
                <c:manualLayout>
                  <c:x val="9.4339622641509708E-3"/>
                  <c:y val="-8.6206896551724727E-3"/>
                </c:manualLayout>
              </c:layout>
              <c:showVal val="1"/>
            </c:dLbl>
            <c:dLbl>
              <c:idx val="3"/>
              <c:layout>
                <c:manualLayout>
                  <c:x val="1.2578616352201153E-2"/>
                  <c:y val="-2.8735632183908262E-3"/>
                </c:manualLayout>
              </c:layout>
              <c:showVal val="1"/>
            </c:dLbl>
            <c:dLbl>
              <c:idx val="4"/>
              <c:layout>
                <c:manualLayout>
                  <c:x val="1.57232704402516E-2"/>
                  <c:y val="5.7471264367816334E-3"/>
                </c:manualLayout>
              </c:layout>
              <c:showVal val="1"/>
            </c:dLbl>
            <c:dLbl>
              <c:idx val="5"/>
              <c:layout>
                <c:manualLayout>
                  <c:x val="1.8867924528301903E-2"/>
                  <c:y val="2.8735632183908262E-3"/>
                </c:manualLayout>
              </c:layout>
              <c:showVal val="1"/>
            </c:dLbl>
            <c:dLbl>
              <c:idx val="6"/>
              <c:layout>
                <c:manualLayout>
                  <c:x val="6.2893081761007091E-3"/>
                  <c:y val="1.4367816091954019E-2"/>
                </c:manualLayout>
              </c:layout>
              <c:showVal val="1"/>
            </c:dLbl>
            <c:numFmt formatCode="#,##0" sourceLinked="0"/>
            <c:showVal val="1"/>
          </c:dLbls>
          <c:cat>
            <c:numRef>
              <c:f>Sheet1!$A$3:$A$9</c:f>
              <c:numCache>
                <c:formatCode>General</c:formatCode>
                <c:ptCount val="7"/>
                <c:pt idx="0">
                  <c:v>2007</c:v>
                </c:pt>
                <c:pt idx="1">
                  <c:v>2008</c:v>
                </c:pt>
                <c:pt idx="2">
                  <c:v>2009</c:v>
                </c:pt>
                <c:pt idx="3">
                  <c:v>2010</c:v>
                </c:pt>
                <c:pt idx="4">
                  <c:v>2011</c:v>
                </c:pt>
                <c:pt idx="5">
                  <c:v>2012</c:v>
                </c:pt>
                <c:pt idx="6">
                  <c:v>2013</c:v>
                </c:pt>
              </c:numCache>
            </c:numRef>
          </c:cat>
          <c:val>
            <c:numRef>
              <c:f>Sheet1!$D$3:$D$9</c:f>
              <c:numCache>
                <c:formatCode>0</c:formatCode>
                <c:ptCount val="7"/>
                <c:pt idx="0">
                  <c:v>12.161</c:v>
                </c:pt>
                <c:pt idx="1">
                  <c:v>16.757000000000001</c:v>
                </c:pt>
                <c:pt idx="2">
                  <c:v>16.099</c:v>
                </c:pt>
                <c:pt idx="3">
                  <c:v>13.938069999999998</c:v>
                </c:pt>
                <c:pt idx="4" formatCode="#,##0.00">
                  <c:v>13.237309999999999</c:v>
                </c:pt>
                <c:pt idx="5" formatCode="#,##0.00">
                  <c:v>12.726000000000001</c:v>
                </c:pt>
                <c:pt idx="6" formatCode="General">
                  <c:v>12.276</c:v>
                </c:pt>
              </c:numCache>
            </c:numRef>
          </c:val>
        </c:ser>
        <c:gapWidth val="116"/>
        <c:axId val="75071872"/>
        <c:axId val="75073408"/>
      </c:barChart>
      <c:catAx>
        <c:axId val="75071872"/>
        <c:scaling>
          <c:orientation val="minMax"/>
        </c:scaling>
        <c:axPos val="b"/>
        <c:numFmt formatCode="General" sourceLinked="1"/>
        <c:tickLblPos val="nextTo"/>
        <c:crossAx val="75073408"/>
        <c:crosses val="autoZero"/>
        <c:auto val="1"/>
        <c:lblAlgn val="ctr"/>
        <c:lblOffset val="100"/>
      </c:catAx>
      <c:valAx>
        <c:axId val="75073408"/>
        <c:scaling>
          <c:orientation val="minMax"/>
        </c:scaling>
        <c:axPos val="l"/>
        <c:numFmt formatCode="0" sourceLinked="1"/>
        <c:tickLblPos val="nextTo"/>
        <c:crossAx val="75071872"/>
        <c:crosses val="autoZero"/>
        <c:crossBetween val="between"/>
      </c:valAx>
    </c:plotArea>
    <c:legend>
      <c:legendPos val="r"/>
      <c:layout>
        <c:manualLayout>
          <c:xMode val="edge"/>
          <c:yMode val="edge"/>
          <c:x val="0.7613090825958444"/>
          <c:y val="2.3151481064866867E-2"/>
          <c:w val="0.2386909174041687"/>
          <c:h val="0.85911698537682757"/>
        </c:manualLayout>
      </c:layout>
    </c:legend>
    <c:plotVisOnly val="1"/>
  </c:chart>
  <c:spPr>
    <a:ln>
      <a:solidFill>
        <a:schemeClr val="tx2">
          <a:lumMod val="40000"/>
          <a:lumOff val="60000"/>
        </a:schemeClr>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0561533974919801"/>
          <c:y val="4.4057617797775513E-2"/>
          <c:w val="0.63289278944298633"/>
          <c:h val="0.82705005624296968"/>
        </c:manualLayout>
      </c:layout>
      <c:barChart>
        <c:barDir val="col"/>
        <c:grouping val="clustered"/>
        <c:ser>
          <c:idx val="0"/>
          <c:order val="0"/>
          <c:tx>
            <c:strRef>
              <c:f>Sheet1!$B$1</c:f>
              <c:strCache>
                <c:ptCount val="1"/>
                <c:pt idx="0">
                  <c:v>Non-Performing Loans (Rs Billion)</c:v>
                </c:pt>
              </c:strCache>
            </c:strRef>
          </c:tx>
          <c:dLbls>
            <c:showVal val="1"/>
          </c:dLbls>
          <c:cat>
            <c:numRef>
              <c:f>Sheet1!$A$2:$A$7</c:f>
              <c:numCache>
                <c:formatCode>General</c:formatCode>
                <c:ptCount val="6"/>
                <c:pt idx="0">
                  <c:v>2008</c:v>
                </c:pt>
                <c:pt idx="1">
                  <c:v>2009</c:v>
                </c:pt>
                <c:pt idx="2">
                  <c:v>2010</c:v>
                </c:pt>
                <c:pt idx="3">
                  <c:v>2011</c:v>
                </c:pt>
                <c:pt idx="4">
                  <c:v>2012</c:v>
                </c:pt>
                <c:pt idx="5">
                  <c:v>2013</c:v>
                </c:pt>
              </c:numCache>
            </c:numRef>
          </c:cat>
          <c:val>
            <c:numRef>
              <c:f>Sheet1!$B$2:$B$7</c:f>
              <c:numCache>
                <c:formatCode>0</c:formatCode>
                <c:ptCount val="6"/>
                <c:pt idx="0">
                  <c:v>12.30189</c:v>
                </c:pt>
                <c:pt idx="1">
                  <c:v>15.803000000000003</c:v>
                </c:pt>
                <c:pt idx="2">
                  <c:v>18.540329999999997</c:v>
                </c:pt>
                <c:pt idx="3">
                  <c:v>19.070571341922196</c:v>
                </c:pt>
                <c:pt idx="4">
                  <c:v>18.942999999999998</c:v>
                </c:pt>
                <c:pt idx="5">
                  <c:v>15.921000000000001</c:v>
                </c:pt>
              </c:numCache>
            </c:numRef>
          </c:val>
        </c:ser>
        <c:ser>
          <c:idx val="1"/>
          <c:order val="1"/>
          <c:tx>
            <c:strRef>
              <c:f>Sheet1!$C$1</c:f>
              <c:strCache>
                <c:ptCount val="1"/>
                <c:pt idx="0">
                  <c:v>Share of All Banks &amp; Other DFIs (Rs Billion)</c:v>
                </c:pt>
              </c:strCache>
            </c:strRef>
          </c:tx>
          <c:dLbls>
            <c:showVal val="1"/>
          </c:dLbls>
          <c:cat>
            <c:numRef>
              <c:f>Sheet1!$A$2:$A$7</c:f>
              <c:numCache>
                <c:formatCode>General</c:formatCode>
                <c:ptCount val="6"/>
                <c:pt idx="0">
                  <c:v>2008</c:v>
                </c:pt>
                <c:pt idx="1">
                  <c:v>2009</c:v>
                </c:pt>
                <c:pt idx="2">
                  <c:v>2010</c:v>
                </c:pt>
                <c:pt idx="3">
                  <c:v>2011</c:v>
                </c:pt>
                <c:pt idx="4">
                  <c:v>2012</c:v>
                </c:pt>
                <c:pt idx="5">
                  <c:v>2013</c:v>
                </c:pt>
              </c:numCache>
            </c:numRef>
          </c:cat>
          <c:val>
            <c:numRef>
              <c:f>Sheet1!$C$2:$C$7</c:f>
              <c:numCache>
                <c:formatCode>0</c:formatCode>
                <c:ptCount val="6"/>
                <c:pt idx="0">
                  <c:v>6.082889999999999</c:v>
                </c:pt>
                <c:pt idx="1">
                  <c:v>9.282</c:v>
                </c:pt>
                <c:pt idx="2">
                  <c:v>11.412880000000001</c:v>
                </c:pt>
                <c:pt idx="3">
                  <c:v>11.736158341922199</c:v>
                </c:pt>
                <c:pt idx="4">
                  <c:v>11.018000000000001</c:v>
                </c:pt>
                <c:pt idx="5">
                  <c:v>9.1220000000000017</c:v>
                </c:pt>
              </c:numCache>
            </c:numRef>
          </c:val>
        </c:ser>
        <c:ser>
          <c:idx val="2"/>
          <c:order val="2"/>
          <c:tx>
            <c:strRef>
              <c:f>Sheet1!$D$1</c:f>
              <c:strCache>
                <c:ptCount val="1"/>
                <c:pt idx="0">
                  <c:v> Share of HBFC (Rs Billion)</c:v>
                </c:pt>
              </c:strCache>
            </c:strRef>
          </c:tx>
          <c:dLbls>
            <c:showVal val="1"/>
          </c:dLbls>
          <c:cat>
            <c:numRef>
              <c:f>Sheet1!$A$2:$A$7</c:f>
              <c:numCache>
                <c:formatCode>General</c:formatCode>
                <c:ptCount val="6"/>
                <c:pt idx="0">
                  <c:v>2008</c:v>
                </c:pt>
                <c:pt idx="1">
                  <c:v>2009</c:v>
                </c:pt>
                <c:pt idx="2">
                  <c:v>2010</c:v>
                </c:pt>
                <c:pt idx="3">
                  <c:v>2011</c:v>
                </c:pt>
                <c:pt idx="4">
                  <c:v>2012</c:v>
                </c:pt>
                <c:pt idx="5">
                  <c:v>2013</c:v>
                </c:pt>
              </c:numCache>
            </c:numRef>
          </c:cat>
          <c:val>
            <c:numRef>
              <c:f>Sheet1!$D$2:$D$7</c:f>
              <c:numCache>
                <c:formatCode>0</c:formatCode>
                <c:ptCount val="6"/>
                <c:pt idx="0">
                  <c:v>6.2190000000000003</c:v>
                </c:pt>
                <c:pt idx="1">
                  <c:v>6.520999999999999</c:v>
                </c:pt>
                <c:pt idx="2">
                  <c:v>7.1274499999999987</c:v>
                </c:pt>
                <c:pt idx="3">
                  <c:v>7.3344129999999987</c:v>
                </c:pt>
                <c:pt idx="4">
                  <c:v>7.9249999999999989</c:v>
                </c:pt>
                <c:pt idx="5">
                  <c:v>6.7990000000000004</c:v>
                </c:pt>
              </c:numCache>
            </c:numRef>
          </c:val>
        </c:ser>
        <c:axId val="75170176"/>
        <c:axId val="75171712"/>
      </c:barChart>
      <c:catAx>
        <c:axId val="75170176"/>
        <c:scaling>
          <c:orientation val="minMax"/>
        </c:scaling>
        <c:axPos val="b"/>
        <c:numFmt formatCode="General" sourceLinked="1"/>
        <c:tickLblPos val="nextTo"/>
        <c:crossAx val="75171712"/>
        <c:crosses val="autoZero"/>
        <c:auto val="1"/>
        <c:lblAlgn val="ctr"/>
        <c:lblOffset val="100"/>
      </c:catAx>
      <c:valAx>
        <c:axId val="75171712"/>
        <c:scaling>
          <c:orientation val="minMax"/>
        </c:scaling>
        <c:axPos val="l"/>
        <c:majorGridlines/>
        <c:numFmt formatCode="0" sourceLinked="1"/>
        <c:tickLblPos val="nextTo"/>
        <c:crossAx val="75170176"/>
        <c:crosses val="autoZero"/>
        <c:crossBetween val="between"/>
      </c:valAx>
    </c:plotArea>
    <c:legend>
      <c:legendPos val="r"/>
      <c:layout>
        <c:manualLayout>
          <c:xMode val="edge"/>
          <c:yMode val="edge"/>
          <c:x val="0.74082294400699911"/>
          <c:y val="2.6847976239812252E-2"/>
          <c:w val="0.24297335228929973"/>
          <c:h val="0.84157307639176682"/>
        </c:manualLayout>
      </c:layout>
    </c:legend>
    <c:plotVisOnly val="1"/>
  </c:chart>
  <c:spPr>
    <a:ln>
      <a:solidFill>
        <a:schemeClr val="tx2">
          <a:lumMod val="40000"/>
          <a:lumOff val="60000"/>
        </a:schemeClr>
      </a:solid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42976-7781-48B5-BE19-DF35440757C8}" type="datetimeFigureOut">
              <a:rPr lang="en-US" smtClean="0"/>
              <a:pPr/>
              <a:t>10/16/2014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9D870F-A95B-4F8C-B928-3DCEFB7E4C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8D259D-7F4D-4E54-B7A3-9C3B974C282F}"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B02F252-4A55-46EF-9A91-4BBAD16FFA6A}" type="slidenum">
              <a:rPr lang="en-US" smtClean="0"/>
              <a:pPr>
                <a:defRPr/>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BBC69114-EF5A-477C-9B3A-38FA5669F697}" type="slidenum">
              <a:rPr lang="en-US"/>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A40C-D2A8-47F6-99B0-A94C880DDB98}" type="datetimeFigureOut">
              <a:rPr lang="en-US" smtClean="0"/>
              <a:pPr/>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C3DC4-1B0A-4998-82C6-41C8A07DD9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EA40C-D2A8-47F6-99B0-A94C880DDB98}" type="datetimeFigureOut">
              <a:rPr lang="en-US" smtClean="0"/>
              <a:pPr/>
              <a:t>10/16/2014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C3DC4-1B0A-4998-82C6-41C8A07DD9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hyperlink" Target="mailto:wasif.hussain@sbp.org.pk"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602326_blog.jpg"/>
          <p:cNvPicPr>
            <a:picLocks noChangeAspect="1"/>
          </p:cNvPicPr>
          <p:nvPr/>
        </p:nvPicPr>
        <p:blipFill>
          <a:blip r:embed="rId3" cstate="print"/>
          <a:stretch>
            <a:fillRect/>
          </a:stretch>
        </p:blipFill>
        <p:spPr>
          <a:xfrm>
            <a:off x="2057400" y="0"/>
            <a:ext cx="5105400" cy="2514600"/>
          </a:xfrm>
          <a:prstGeom prst="rect">
            <a:avLst/>
          </a:prstGeom>
        </p:spPr>
      </p:pic>
      <p:sp>
        <p:nvSpPr>
          <p:cNvPr id="2" name="Title 1"/>
          <p:cNvSpPr>
            <a:spLocks noGrp="1"/>
          </p:cNvSpPr>
          <p:nvPr>
            <p:ph type="ctrTitle"/>
          </p:nvPr>
        </p:nvSpPr>
        <p:spPr>
          <a:xfrm>
            <a:off x="685800" y="3178175"/>
            <a:ext cx="7772400" cy="1470025"/>
          </a:xfrm>
        </p:spPr>
        <p:txBody>
          <a:bodyPr>
            <a:normAutofit fontScale="90000"/>
          </a:bodyPr>
          <a:lstStyle/>
          <a:p>
            <a:r>
              <a:rPr lang="en-US" sz="7200" dirty="0" smtClean="0">
                <a:solidFill>
                  <a:srgbClr val="00B050"/>
                </a:solidFill>
                <a:latin typeface="Monotype Corsiva" pitchFamily="66" charset="0"/>
              </a:rPr>
              <a:t>Prudential Regulations for</a:t>
            </a:r>
            <a:br>
              <a:rPr lang="en-US" sz="7200" dirty="0" smtClean="0">
                <a:solidFill>
                  <a:srgbClr val="00B050"/>
                </a:solidFill>
                <a:latin typeface="Monotype Corsiva" pitchFamily="66" charset="0"/>
              </a:rPr>
            </a:br>
            <a:r>
              <a:rPr lang="en-US" sz="7200" dirty="0" smtClean="0">
                <a:solidFill>
                  <a:srgbClr val="00B050"/>
                </a:solidFill>
                <a:latin typeface="Monotype Corsiva" pitchFamily="66" charset="0"/>
              </a:rPr>
              <a:t>Housing Finance</a:t>
            </a:r>
            <a:endParaRPr lang="en-US" sz="7200" dirty="0">
              <a:solidFill>
                <a:srgbClr val="00B050"/>
              </a:solidFill>
              <a:latin typeface="Monotype Corsiva" pitchFamily="66" charset="0"/>
            </a:endParaRPr>
          </a:p>
        </p:txBody>
      </p:sp>
      <p:sp>
        <p:nvSpPr>
          <p:cNvPr id="3" name="Subtitle 2"/>
          <p:cNvSpPr>
            <a:spLocks noGrp="1"/>
          </p:cNvSpPr>
          <p:nvPr>
            <p:ph type="subTitle" idx="1"/>
          </p:nvPr>
        </p:nvSpPr>
        <p:spPr/>
        <p:txBody>
          <a:bodyPr/>
          <a:lstStyle/>
          <a:p>
            <a:endParaRPr lang="en-US" dirty="0"/>
          </a:p>
        </p:txBody>
      </p:sp>
      <p:pic>
        <p:nvPicPr>
          <p:cNvPr id="5" name="Picture 16" descr="http://www.sportsencounter.com/wp-content/uploads/2010/04/SBP.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391400" y="5554753"/>
            <a:ext cx="990600" cy="9984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 Title"/>
          <p:cNvSpPr>
            <a:spLocks noChangeArrowheads="1"/>
          </p:cNvSpPr>
          <p:nvPr>
            <p:custDataLst>
              <p:tags r:id="rId1"/>
            </p:custDataLst>
          </p:nvPr>
        </p:nvSpPr>
        <p:spPr bwMode="auto">
          <a:xfrm>
            <a:off x="685800" y="5399641"/>
            <a:ext cx="5486400" cy="1382159"/>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lIns="88629" tIns="44316" rIns="88629" bIns="44316">
            <a:spAutoFit/>
          </a:bodyPr>
          <a:lstStyle/>
          <a:p>
            <a:pPr defTabSz="981075" fontAlgn="auto">
              <a:spcBef>
                <a:spcPts val="0"/>
              </a:spcBef>
              <a:spcAft>
                <a:spcPts val="0"/>
              </a:spcAft>
              <a:buClr>
                <a:srgbClr val="3F6093"/>
              </a:buClr>
              <a:buFont typeface="Wingdings" pitchFamily="2" charset="2"/>
              <a:buNone/>
              <a:defRPr/>
            </a:pPr>
            <a:r>
              <a:rPr lang="en-US" sz="2000" b="1" dirty="0" smtClean="0">
                <a:solidFill>
                  <a:srgbClr val="000000"/>
                </a:solidFill>
                <a:latin typeface="Calibri"/>
              </a:rPr>
              <a:t>Wasif </a:t>
            </a:r>
            <a:r>
              <a:rPr lang="en-US" sz="2000" b="1" dirty="0" err="1" smtClean="0">
                <a:solidFill>
                  <a:srgbClr val="000000"/>
                </a:solidFill>
                <a:latin typeface="Calibri"/>
              </a:rPr>
              <a:t>Hussain</a:t>
            </a:r>
            <a:endParaRPr lang="en-US" sz="2000" b="1" dirty="0" smtClean="0">
              <a:solidFill>
                <a:srgbClr val="000000"/>
              </a:solidFill>
              <a:latin typeface="Calibri"/>
              <a:ea typeface="+mn-ea"/>
            </a:endParaRPr>
          </a:p>
          <a:p>
            <a:pPr defTabSz="981075" fontAlgn="auto">
              <a:spcBef>
                <a:spcPts val="0"/>
              </a:spcBef>
              <a:spcAft>
                <a:spcPts val="0"/>
              </a:spcAft>
              <a:buClr>
                <a:srgbClr val="3F6093"/>
              </a:buClr>
              <a:buFont typeface="Wingdings" pitchFamily="2" charset="2"/>
              <a:buNone/>
              <a:defRPr/>
            </a:pPr>
            <a:r>
              <a:rPr lang="en-US" sz="1600" dirty="0" smtClean="0">
                <a:solidFill>
                  <a:srgbClr val="000000"/>
                </a:solidFill>
                <a:latin typeface="Calibri"/>
              </a:rPr>
              <a:t>Deputy Director – IH&amp;SMEFD </a:t>
            </a:r>
          </a:p>
          <a:p>
            <a:pPr defTabSz="981075" fontAlgn="auto">
              <a:spcBef>
                <a:spcPts val="0"/>
              </a:spcBef>
              <a:spcAft>
                <a:spcPts val="0"/>
              </a:spcAft>
              <a:buClr>
                <a:srgbClr val="3F6093"/>
              </a:buClr>
              <a:buFont typeface="Wingdings" pitchFamily="2" charset="2"/>
              <a:buNone/>
              <a:defRPr/>
            </a:pPr>
            <a:r>
              <a:rPr lang="en-US" sz="1600" dirty="0" smtClean="0">
                <a:solidFill>
                  <a:srgbClr val="000000"/>
                </a:solidFill>
                <a:latin typeface="Calibri"/>
              </a:rPr>
              <a:t>State Bank Of Pakistan</a:t>
            </a:r>
          </a:p>
          <a:p>
            <a:pPr defTabSz="981075" fontAlgn="auto">
              <a:spcBef>
                <a:spcPts val="0"/>
              </a:spcBef>
              <a:spcAft>
                <a:spcPts val="0"/>
              </a:spcAft>
              <a:buClr>
                <a:srgbClr val="3F6093"/>
              </a:buClr>
              <a:buFont typeface="Wingdings" pitchFamily="2" charset="2"/>
              <a:buNone/>
              <a:defRPr/>
            </a:pPr>
            <a:r>
              <a:rPr lang="en-US" sz="1600" b="0" dirty="0" smtClean="0">
                <a:solidFill>
                  <a:srgbClr val="000000"/>
                </a:solidFill>
                <a:latin typeface="Calibri"/>
                <a:ea typeface="+mn-ea"/>
              </a:rPr>
              <a:t>Email: </a:t>
            </a:r>
            <a:r>
              <a:rPr lang="en-US" sz="1600" b="0" dirty="0" smtClean="0">
                <a:solidFill>
                  <a:srgbClr val="000000"/>
                </a:solidFill>
                <a:latin typeface="Calibri"/>
                <a:ea typeface="+mn-ea"/>
                <a:hlinkClick r:id="rId5"/>
              </a:rPr>
              <a:t>wasif.hussain@sbp.org.pk</a:t>
            </a:r>
            <a:endParaRPr lang="en-US" sz="1600" b="0" dirty="0" smtClean="0">
              <a:solidFill>
                <a:srgbClr val="000000"/>
              </a:solidFill>
              <a:latin typeface="Calibri"/>
              <a:ea typeface="+mn-ea"/>
            </a:endParaRPr>
          </a:p>
          <a:p>
            <a:pPr defTabSz="981075" fontAlgn="auto">
              <a:spcBef>
                <a:spcPts val="0"/>
              </a:spcBef>
              <a:spcAft>
                <a:spcPts val="0"/>
              </a:spcAft>
              <a:buClr>
                <a:srgbClr val="3F6093"/>
              </a:buClr>
              <a:buFont typeface="Wingdings" pitchFamily="2" charset="2"/>
              <a:buNone/>
              <a:defRPr/>
            </a:pPr>
            <a:endParaRPr lang="en-US" sz="1600" b="0" dirty="0" smtClean="0">
              <a:solidFill>
                <a:srgbClr val="000000"/>
              </a:solidFill>
              <a:latin typeface="Calibri"/>
              <a:ea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7" name="Rectangle 4"/>
          <p:cNvSpPr txBox="1">
            <a:spLocks noChangeArrowheads="1"/>
          </p:cNvSpPr>
          <p:nvPr/>
        </p:nvSpPr>
        <p:spPr bwMode="auto">
          <a:xfrm>
            <a:off x="457200" y="2590800"/>
            <a:ext cx="8229600" cy="1404254"/>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4800" dirty="0" smtClean="0">
                <a:solidFill>
                  <a:schemeClr val="bg1"/>
                </a:solidFill>
                <a:latin typeface="Times New Roman" pitchFamily="18" charset="0"/>
                <a:ea typeface="+mn-ea"/>
                <a:cs typeface="Times New Roman" pitchFamily="18" charset="0"/>
              </a:rPr>
              <a:t>PRs for Housing Finance</a:t>
            </a:r>
            <a:endParaRPr lang="en-US" sz="2800" dirty="0" smtClean="0">
              <a:solidFill>
                <a:schemeClr val="bg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pic>
        <p:nvPicPr>
          <p:cNvPr id="5" name="Picture 4"/>
          <p:cNvPicPr/>
          <p:nvPr/>
        </p:nvPicPr>
        <p:blipFill>
          <a:blip r:embed="rId2" cstate="print">
            <a:lum bright="25000"/>
          </a:blip>
          <a:srcRect l="2247"/>
          <a:stretch>
            <a:fillRect/>
          </a:stretch>
        </p:blipFill>
        <p:spPr bwMode="auto">
          <a:xfrm>
            <a:off x="228600" y="1066800"/>
            <a:ext cx="8610599" cy="5791200"/>
          </a:xfrm>
          <a:prstGeom prst="rect">
            <a:avLst/>
          </a:prstGeom>
          <a:noFill/>
          <a:ln w="9525">
            <a:noFill/>
            <a:miter lim="800000"/>
            <a:headEnd/>
            <a:tailEnd/>
          </a:ln>
        </p:spPr>
      </p:pic>
      <p:sp>
        <p:nvSpPr>
          <p:cNvPr id="3" name="Content Placeholder 2"/>
          <p:cNvSpPr>
            <a:spLocks noGrp="1"/>
          </p:cNvSpPr>
          <p:nvPr>
            <p:ph idx="1"/>
          </p:nvPr>
        </p:nvSpPr>
        <p:spPr>
          <a:xfrm>
            <a:off x="533400" y="1570037"/>
            <a:ext cx="8229600" cy="4525963"/>
          </a:xfrm>
        </p:spPr>
        <p:txBody>
          <a:bodyPr/>
          <a:lstStyle/>
          <a:p>
            <a:pPr lvl="1"/>
            <a:endParaRPr lang="en-US" dirty="0" smtClean="0"/>
          </a:p>
          <a:p>
            <a:pPr lvl="1"/>
            <a:endParaRPr lang="en-US" dirty="0"/>
          </a:p>
          <a:p>
            <a:pPr lvl="1"/>
            <a:endParaRPr lang="en-US" dirty="0" smtClean="0"/>
          </a:p>
          <a:p>
            <a:pPr lvl="1"/>
            <a:r>
              <a:rPr lang="en-US" dirty="0" smtClean="0"/>
              <a:t>Banking Companies Ordinance 1962</a:t>
            </a:r>
          </a:p>
          <a:p>
            <a:pPr lvl="1" algn="just"/>
            <a:r>
              <a:rPr lang="en-US" dirty="0" smtClean="0"/>
              <a:t>banking </a:t>
            </a:r>
            <a:r>
              <a:rPr lang="en-US" dirty="0"/>
              <a:t>means the accepting, for the purpose of lending or investment, of deposits of money from the public, repayable on demand or otherwise, and </a:t>
            </a:r>
            <a:r>
              <a:rPr lang="en-US" dirty="0" smtClean="0"/>
              <a:t>withdraw able </a:t>
            </a:r>
            <a:r>
              <a:rPr lang="en-US" dirty="0"/>
              <a:t>by </a:t>
            </a:r>
            <a:r>
              <a:rPr lang="en-US" dirty="0" smtClean="0"/>
              <a:t>cherub, </a:t>
            </a:r>
            <a:r>
              <a:rPr lang="en-US" dirty="0"/>
              <a:t>draft, order or otherwise; </a:t>
            </a:r>
          </a:p>
          <a:p>
            <a:pPr lvl="1"/>
            <a:endParaRPr lang="en-US" dirty="0"/>
          </a:p>
        </p:txBody>
      </p:sp>
      <p:sp>
        <p:nvSpPr>
          <p:cNvPr id="7" name="Rectangle 4"/>
          <p:cNvSpPr txBox="1">
            <a:spLocks noChangeArrowheads="1"/>
          </p:cNvSpPr>
          <p:nvPr/>
        </p:nvSpPr>
        <p:spPr bwMode="auto">
          <a:xfrm>
            <a:off x="0" y="272146"/>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Definitions</a:t>
            </a:r>
          </a:p>
        </p:txBody>
      </p:sp>
      <p:pic>
        <p:nvPicPr>
          <p:cNvPr id="6" name="Picture 16" descr="http://www.sportsencounter.com/wp-content/uploads/2010/04/SBP.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05800" y="2286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dentity.png"/>
          <p:cNvPicPr>
            <a:picLocks noChangeAspect="1"/>
          </p:cNvPicPr>
          <p:nvPr/>
        </p:nvPicPr>
        <p:blipFill>
          <a:blip r:embed="rId2" cstate="print">
            <a:lum bright="15000"/>
          </a:blip>
          <a:stretch>
            <a:fillRect/>
          </a:stretch>
        </p:blipFill>
        <p:spPr>
          <a:xfrm>
            <a:off x="2819400" y="2667000"/>
            <a:ext cx="3657600" cy="2209800"/>
          </a:xfrm>
          <a:prstGeom prst="rect">
            <a:avLst/>
          </a:prstGeom>
        </p:spPr>
      </p:pic>
      <p:sp>
        <p:nvSpPr>
          <p:cNvPr id="3" name="Content Placeholder 2"/>
          <p:cNvSpPr>
            <a:spLocks noGrp="1"/>
          </p:cNvSpPr>
          <p:nvPr>
            <p:ph idx="1"/>
          </p:nvPr>
        </p:nvSpPr>
        <p:spPr>
          <a:xfrm>
            <a:off x="533400" y="1371601"/>
            <a:ext cx="8229600" cy="4953000"/>
          </a:xfrm>
        </p:spPr>
        <p:txBody>
          <a:bodyPr>
            <a:normAutofit lnSpcReduction="10000"/>
          </a:bodyPr>
          <a:lstStyle/>
          <a:p>
            <a:r>
              <a:rPr lang="en-US" b="1" dirty="0" smtClean="0"/>
              <a:t>Borrower</a:t>
            </a:r>
            <a:r>
              <a:rPr lang="en-US" dirty="0" smtClean="0"/>
              <a:t> means an individual to whom a bank/DFI has allowed any Housing Finance during the course of business.</a:t>
            </a:r>
            <a:endParaRPr lang="en-US" dirty="0"/>
          </a:p>
          <a:p>
            <a:r>
              <a:rPr lang="en-US" b="1" dirty="0" smtClean="0"/>
              <a:t>DFI </a:t>
            </a:r>
            <a:r>
              <a:rPr lang="en-US" dirty="0" smtClean="0"/>
              <a:t>as defined in Banking Companies Ordinance, 1962.</a:t>
            </a:r>
          </a:p>
          <a:p>
            <a:pPr lvl="0"/>
            <a:r>
              <a:rPr lang="en-US" b="1" dirty="0" smtClean="0"/>
              <a:t>Documents</a:t>
            </a:r>
            <a:r>
              <a:rPr lang="en-US" dirty="0" smtClean="0"/>
              <a:t> include vouchers, </a:t>
            </a:r>
            <a:r>
              <a:rPr lang="en-US" dirty="0" err="1" smtClean="0"/>
              <a:t>cheques</a:t>
            </a:r>
            <a:r>
              <a:rPr lang="en-US" dirty="0" smtClean="0"/>
              <a:t>, bills, pay-orders, promissory notes, securities for leases/advances and claims by or against the bank/DFI or other papers supporting entries in the books of a bank/DFI.</a:t>
            </a:r>
          </a:p>
          <a:p>
            <a:endParaRPr lang="en-US"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Definitions</a:t>
            </a:r>
          </a:p>
        </p:txBody>
      </p:sp>
      <p:pic>
        <p:nvPicPr>
          <p:cNvPr id="6" name="Picture 16" descr="http://www.sportsencounter.com/wp-content/uploads/2010/04/SBP.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70037"/>
            <a:ext cx="8229600" cy="4525963"/>
          </a:xfrm>
        </p:spPr>
        <p:txBody>
          <a:bodyPr>
            <a:normAutofit fontScale="85000" lnSpcReduction="10000"/>
          </a:bodyPr>
          <a:lstStyle/>
          <a:p>
            <a:pPr lvl="0" algn="just"/>
            <a:r>
              <a:rPr lang="en-US" b="1" dirty="0" smtClean="0"/>
              <a:t>Housing Finance</a:t>
            </a:r>
            <a:r>
              <a:rPr lang="en-US" dirty="0" smtClean="0"/>
              <a:t> means financing provided to individuals for the construction, purchase of residential house/apartment and for purchase of plot and construction thereupon. The finance availed for the purpose of making improvements in house/apartment shall also fall under this category.</a:t>
            </a:r>
          </a:p>
          <a:p>
            <a:pPr algn="just"/>
            <a:endParaRPr lang="en-US" b="1" dirty="0" smtClean="0"/>
          </a:p>
          <a:p>
            <a:pPr algn="just"/>
            <a:r>
              <a:rPr lang="en-US" b="1" dirty="0" smtClean="0"/>
              <a:t>Mortgage</a:t>
            </a:r>
            <a:r>
              <a:rPr lang="en-US" dirty="0" smtClean="0"/>
              <a:t> is the transfer of an interest in specific immovable property for the purpose of securing the payment of money advanced or to be advanced by way of loan or finance.</a:t>
            </a:r>
          </a:p>
        </p:txBody>
      </p:sp>
      <p:sp>
        <p:nvSpPr>
          <p:cNvPr id="6"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Definitions</a:t>
            </a: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70037"/>
            <a:ext cx="8229600" cy="4525963"/>
          </a:xfrm>
        </p:spPr>
        <p:txBody>
          <a:bodyPr>
            <a:normAutofit fontScale="92500" lnSpcReduction="10000"/>
          </a:bodyPr>
          <a:lstStyle/>
          <a:p>
            <a:pPr lvl="0" algn="just"/>
            <a:r>
              <a:rPr lang="en-US" b="1" dirty="0" smtClean="0"/>
              <a:t>Secured</a:t>
            </a:r>
            <a:r>
              <a:rPr lang="en-US" dirty="0" smtClean="0"/>
              <a:t> means housing finance backed by tangible security with appropriate margins (in cases where margin has been prescribed by State Bank of Pakistan, appropriate margin shall at least be equal to the prescribed margin).</a:t>
            </a:r>
          </a:p>
          <a:p>
            <a:pPr lvl="0" algn="just"/>
            <a:endParaRPr lang="en-US" dirty="0" smtClean="0"/>
          </a:p>
          <a:p>
            <a:r>
              <a:rPr lang="en-US" b="1" dirty="0" smtClean="0"/>
              <a:t>Tangible Security</a:t>
            </a:r>
          </a:p>
          <a:p>
            <a:pPr lvl="1"/>
            <a:r>
              <a:rPr lang="en-US" dirty="0" smtClean="0"/>
              <a:t>Liquid Assets</a:t>
            </a:r>
          </a:p>
          <a:p>
            <a:pPr lvl="1"/>
            <a:r>
              <a:rPr lang="en-US" dirty="0" smtClean="0"/>
              <a:t>Mortgage of Land &amp; Building</a:t>
            </a:r>
          </a:p>
          <a:p>
            <a:pPr lvl="1"/>
            <a:r>
              <a:rPr lang="en-US" dirty="0" smtClean="0"/>
              <a:t>Hypothecation or charge on vehicle</a:t>
            </a:r>
          </a:p>
        </p:txBody>
      </p:sp>
      <p:sp>
        <p:nvSpPr>
          <p:cNvPr id="6"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Definitions</a:t>
            </a: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5486401"/>
          </a:xfrm>
        </p:spPr>
        <p:txBody>
          <a:bodyPr>
            <a:normAutofit fontScale="70000" lnSpcReduction="20000"/>
          </a:bodyPr>
          <a:lstStyle/>
          <a:p>
            <a:pPr marL="514350" lvl="0" indent="-514350">
              <a:buFont typeface="+mj-lt"/>
              <a:buAutoNum type="arabicPeriod"/>
            </a:pPr>
            <a:r>
              <a:rPr lang="en-US" b="1" dirty="0" smtClean="0"/>
              <a:t>House Financing Policy</a:t>
            </a:r>
          </a:p>
          <a:p>
            <a:pPr marL="914400" lvl="1" indent="-514350" algn="just"/>
            <a:r>
              <a:rPr lang="en-US" dirty="0" smtClean="0"/>
              <a:t>Comprehensive house financing policy, separate or as a part of overall credit policy</a:t>
            </a:r>
          </a:p>
          <a:p>
            <a:pPr marL="914400" lvl="1" indent="-514350" algn="just"/>
            <a:r>
              <a:rPr lang="en-US" dirty="0" smtClean="0"/>
              <a:t>Development of specific program that shall include objective/quantitative parameters for the eligibility of the borrower and determining the maximum permissible limit per borrower.</a:t>
            </a:r>
          </a:p>
          <a:p>
            <a:pPr marL="914400" lvl="1" indent="-514350" algn="just"/>
            <a:r>
              <a:rPr lang="en-US" dirty="0" smtClean="0"/>
              <a:t>Facility should not be used for speculation purpose.</a:t>
            </a:r>
          </a:p>
          <a:p>
            <a:pPr marL="514350" indent="-514350" algn="just">
              <a:buFont typeface="+mj-lt"/>
              <a:buAutoNum type="arabicPeriod"/>
            </a:pPr>
            <a:r>
              <a:rPr lang="en-US" b="1" dirty="0" smtClean="0"/>
              <a:t>Promotion and Development of Housing Finance</a:t>
            </a:r>
          </a:p>
          <a:p>
            <a:pPr marL="914400" lvl="1" indent="-514350" algn="just"/>
            <a:r>
              <a:rPr lang="en-US" dirty="0" smtClean="0"/>
              <a:t>Banks/DFIs are encouraged to develop floating, fixed and hybrid rate products for extending housing finance, suiting to varied needs of borrowers.</a:t>
            </a:r>
          </a:p>
          <a:p>
            <a:pPr marL="514350" indent="-514350" algn="just">
              <a:buFont typeface="+mj-lt"/>
              <a:buAutoNum type="arabicPeriod"/>
            </a:pPr>
            <a:r>
              <a:rPr lang="en-US" b="1" dirty="0" smtClean="0"/>
              <a:t>Risk Management and Internal Control Systems</a:t>
            </a:r>
          </a:p>
          <a:p>
            <a:pPr marL="914400" lvl="1" indent="-514350" algn="just"/>
            <a:r>
              <a:rPr lang="en-US" sz="2700" dirty="0" smtClean="0"/>
              <a:t>The management of the banks/DFIs, under the guidance of Board of Directors, is required to establish systems, polices, procedures and practices to define and manage risks, stipulate responsibilities, specify security requirements, and design and implement internal controls.</a:t>
            </a:r>
          </a:p>
          <a:p>
            <a:pPr marL="914400" lvl="1" indent="-514350" algn="just"/>
            <a:r>
              <a:rPr lang="en-US" dirty="0" smtClean="0"/>
              <a:t>Risk management framework of banks/DFIs should appropriately cover housing finance.</a:t>
            </a:r>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 -1 Minimum Requirements for </a:t>
            </a:r>
            <a:r>
              <a:rPr lang="en-US" sz="2800" dirty="0" smtClean="0">
                <a:solidFill>
                  <a:schemeClr val="bg1"/>
                </a:solidFill>
                <a:latin typeface="Times New Roman" pitchFamily="18" charset="0"/>
                <a:ea typeface="+mn-ea"/>
                <a:cs typeface="Times New Roman" pitchFamily="18" charset="0"/>
              </a:rPr>
              <a:t>Housing Finance</a:t>
            </a:r>
            <a:endParaRPr lang="en-US" sz="2800" dirty="0" smtClean="0">
              <a:solidFill>
                <a:schemeClr val="bg1"/>
              </a:solidFill>
              <a:latin typeface="Times New Roman" pitchFamily="18" charset="0"/>
              <a:ea typeface="+mn-ea"/>
              <a:cs typeface="Times New Roman" pitchFamily="18" charset="0"/>
            </a:endParaRP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1"/>
            <a:ext cx="8229600" cy="5562600"/>
          </a:xfrm>
        </p:spPr>
        <p:txBody>
          <a:bodyPr>
            <a:normAutofit fontScale="70000" lnSpcReduction="20000"/>
          </a:bodyPr>
          <a:lstStyle/>
          <a:p>
            <a:pPr marL="514350" indent="-514350" algn="just">
              <a:buFont typeface="+mj-lt"/>
              <a:buAutoNum type="arabicPeriod" startAt="4"/>
            </a:pPr>
            <a:r>
              <a:rPr lang="en-US" b="1" dirty="0" smtClean="0"/>
              <a:t>Development of Financing Documentation</a:t>
            </a:r>
          </a:p>
          <a:p>
            <a:pPr marL="914400" lvl="1" indent="-514350" algn="just"/>
            <a:r>
              <a:rPr lang="en-US" dirty="0" smtClean="0"/>
              <a:t>The banks/DFIs shall prepare standardized set of borrowing/financing and recourse documents (duly cleared by their legal counsels) comprising of financing agreement, application form and the other requisite supplementary financing documents.</a:t>
            </a:r>
          </a:p>
          <a:p>
            <a:pPr marL="514350" indent="-514350">
              <a:buFont typeface="+mj-lt"/>
              <a:buAutoNum type="arabicPeriod" startAt="5"/>
            </a:pPr>
            <a:r>
              <a:rPr lang="en-US" b="1" dirty="0" smtClean="0"/>
              <a:t>Title Documents </a:t>
            </a:r>
          </a:p>
          <a:p>
            <a:pPr marL="914400" lvl="1" indent="-514350" algn="just"/>
            <a:r>
              <a:rPr lang="en-US" dirty="0" smtClean="0"/>
              <a:t>Banks/DFIs shall obtain all title and ownership related property documents from customers and shall get these documents vetted by their legal department/advisor(s). Banks/DFIs shall provide a signed copy of the list of all title and property documents to the borrower.</a:t>
            </a:r>
          </a:p>
          <a:p>
            <a:pPr marL="514350" indent="-514350">
              <a:buFont typeface="+mj-lt"/>
              <a:buAutoNum type="arabicPeriod" startAt="6"/>
            </a:pPr>
            <a:r>
              <a:rPr lang="en-US" b="1" dirty="0" smtClean="0"/>
              <a:t>Management Information System (MIS) and Reporting</a:t>
            </a:r>
          </a:p>
          <a:p>
            <a:pPr lvl="1" algn="just"/>
            <a:r>
              <a:rPr lang="en-US" dirty="0" smtClean="0"/>
              <a:t>Delinquency reports (for 30, 60, 90, 180 days, one year and two years and above) on monthly basis.</a:t>
            </a:r>
          </a:p>
          <a:p>
            <a:pPr lvl="1" algn="just"/>
            <a:r>
              <a:rPr lang="en-US" dirty="0" smtClean="0"/>
              <a:t>Reports interrelating delinquencies with various types of customers or various attributes of the customers to enable the management to take important policy decisions and make appropriate modifications in the financing program.</a:t>
            </a:r>
          </a:p>
          <a:p>
            <a:pPr marL="914400" lvl="1" indent="-514350"/>
            <a:endParaRPr lang="en-US" dirty="0" smtClean="0"/>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 -1 Minimum Requirements for </a:t>
            </a:r>
            <a:r>
              <a:rPr lang="en-US" sz="2800" dirty="0" smtClean="0">
                <a:solidFill>
                  <a:schemeClr val="bg1"/>
                </a:solidFill>
                <a:latin typeface="Times New Roman" pitchFamily="18" charset="0"/>
                <a:ea typeface="+mn-ea"/>
                <a:cs typeface="Times New Roman" pitchFamily="18" charset="0"/>
              </a:rPr>
              <a:t>Housing Finance</a:t>
            </a:r>
            <a:endParaRPr lang="en-US" sz="2800" dirty="0" smtClean="0">
              <a:solidFill>
                <a:schemeClr val="bg1"/>
              </a:solidFill>
              <a:latin typeface="Times New Roman" pitchFamily="18" charset="0"/>
              <a:ea typeface="+mn-ea"/>
              <a:cs typeface="Times New Roman" pitchFamily="18" charset="0"/>
            </a:endParaRP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70037"/>
            <a:ext cx="8229600" cy="5135563"/>
          </a:xfrm>
        </p:spPr>
        <p:txBody>
          <a:bodyPr>
            <a:normAutofit fontScale="85000" lnSpcReduction="20000"/>
          </a:bodyPr>
          <a:lstStyle/>
          <a:p>
            <a:pPr marL="514350" indent="-514350">
              <a:buFont typeface="+mj-lt"/>
              <a:buAutoNum type="arabicPeriod" startAt="7"/>
            </a:pPr>
            <a:r>
              <a:rPr lang="en-US" b="1" dirty="0" smtClean="0"/>
              <a:t>Information to Borrowers</a:t>
            </a:r>
          </a:p>
          <a:p>
            <a:pPr lvl="1" algn="just"/>
            <a:r>
              <a:rPr lang="en-US" dirty="0" smtClean="0"/>
              <a:t>A true copy of the signed finance agreement(s).</a:t>
            </a:r>
          </a:p>
          <a:p>
            <a:pPr lvl="1" algn="just"/>
            <a:r>
              <a:rPr lang="en-US" dirty="0" smtClean="0"/>
              <a:t>Written notification of any change in repayment schedule in line with terms of the agreement.</a:t>
            </a:r>
          </a:p>
          <a:p>
            <a:pPr lvl="1" algn="just"/>
            <a:r>
              <a:rPr lang="en-US" dirty="0" smtClean="0"/>
              <a:t>Statement of accounts, on annual basis, detailing the principal repayments, principal outstanding, mark up/profit payments, and penalties (if any) during the year (may be made available on-line as well).</a:t>
            </a:r>
          </a:p>
          <a:p>
            <a:pPr marL="514350" lvl="0" indent="-514350" algn="just">
              <a:buFont typeface="+mj-lt"/>
              <a:buAutoNum type="arabicPeriod" startAt="8"/>
            </a:pPr>
            <a:r>
              <a:rPr lang="en-US" b="1" dirty="0" smtClean="0"/>
              <a:t>Information Disclosure</a:t>
            </a:r>
            <a:endParaRPr lang="en-US" dirty="0" smtClean="0"/>
          </a:p>
          <a:p>
            <a:pPr marL="914400" lvl="1" indent="-514350" algn="just"/>
            <a:r>
              <a:rPr lang="en-US" dirty="0" smtClean="0"/>
              <a:t>Banks/DFIs shall clearly disclose, all the important terms, conditions, fees, charges and penalties, which inter-alia include annualized percentage rate, pre-payment penalties and the conditions under which they apply. For the purposes of this regulation, Annualized Percentage Rate </a:t>
            </a:r>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 -1 Minimum Requirements for </a:t>
            </a:r>
            <a:r>
              <a:rPr lang="en-US" sz="2800" dirty="0" smtClean="0">
                <a:solidFill>
                  <a:schemeClr val="bg1"/>
                </a:solidFill>
                <a:latin typeface="Times New Roman" pitchFamily="18" charset="0"/>
                <a:ea typeface="+mn-ea"/>
                <a:cs typeface="Times New Roman" pitchFamily="18" charset="0"/>
              </a:rPr>
              <a:t>Housing Finance</a:t>
            </a:r>
            <a:endParaRPr lang="en-US" sz="2800" dirty="0" smtClean="0">
              <a:solidFill>
                <a:schemeClr val="bg1"/>
              </a:solidFill>
              <a:latin typeface="Times New Roman" pitchFamily="18" charset="0"/>
              <a:ea typeface="+mn-ea"/>
              <a:cs typeface="Times New Roman" pitchFamily="18" charset="0"/>
            </a:endParaRP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70037"/>
            <a:ext cx="8229600" cy="5135563"/>
          </a:xfrm>
        </p:spPr>
        <p:txBody>
          <a:bodyPr>
            <a:normAutofit/>
          </a:bodyPr>
          <a:lstStyle/>
          <a:p>
            <a:pPr marL="514350" lvl="0" indent="-514350">
              <a:buFont typeface="+mj-lt"/>
              <a:buAutoNum type="arabicPeriod" startAt="9"/>
            </a:pPr>
            <a:r>
              <a:rPr lang="en-US" b="1" dirty="0" smtClean="0"/>
              <a:t>Confidentiality of Information</a:t>
            </a:r>
            <a:endParaRPr lang="en-US" dirty="0" smtClean="0"/>
          </a:p>
          <a:p>
            <a:pPr marL="514350" lvl="0" indent="-514350">
              <a:buFont typeface="+mj-lt"/>
              <a:buAutoNum type="arabicPeriod" startAt="9"/>
            </a:pPr>
            <a:r>
              <a:rPr lang="en-US" b="1" dirty="0" smtClean="0"/>
              <a:t>Credit Information</a:t>
            </a:r>
          </a:p>
          <a:p>
            <a:pPr marL="514350" indent="-514350">
              <a:buFont typeface="+mj-lt"/>
              <a:buAutoNum type="arabicPeriod" startAt="9"/>
            </a:pPr>
            <a:r>
              <a:rPr lang="en-US" b="1" dirty="0" smtClean="0"/>
              <a:t>Facilities to Related Persons</a:t>
            </a:r>
          </a:p>
          <a:p>
            <a:pPr marL="914400" lvl="1" indent="-514350"/>
            <a:r>
              <a:rPr lang="en-US" dirty="0" smtClean="0"/>
              <a:t>Arm Length Basis</a:t>
            </a:r>
          </a:p>
          <a:p>
            <a:pPr marL="514350" lvl="0" indent="-514350">
              <a:buFont typeface="+mj-lt"/>
              <a:buAutoNum type="arabicPeriod" startAt="9"/>
            </a:pPr>
            <a:r>
              <a:rPr lang="en-US" b="1" dirty="0" smtClean="0"/>
              <a:t>Asset Liability Mismatches</a:t>
            </a:r>
            <a:endParaRPr lang="en-US" dirty="0" smtClean="0"/>
          </a:p>
          <a:p>
            <a:pPr marL="514350" lvl="0" indent="-514350">
              <a:buFont typeface="+mj-lt"/>
              <a:buAutoNum type="arabicPeriod" startAt="9"/>
            </a:pPr>
            <a:r>
              <a:rPr lang="en-US" b="1" dirty="0" smtClean="0"/>
              <a:t>Capacity Building</a:t>
            </a:r>
            <a:endParaRPr lang="en-US" dirty="0" smtClean="0"/>
          </a:p>
          <a:p>
            <a:pPr marL="514350" indent="-514350">
              <a:buFont typeface="+mj-lt"/>
              <a:buAutoNum type="arabicPeriod" startAt="9"/>
            </a:pPr>
            <a:r>
              <a:rPr lang="en-US" b="1" dirty="0" smtClean="0"/>
              <a:t>Monitoring of Housing Finance market</a:t>
            </a:r>
          </a:p>
          <a:p>
            <a:pPr marL="914400" lvl="1" indent="-514350"/>
            <a:r>
              <a:rPr lang="en-US" dirty="0" smtClean="0"/>
              <a:t>Every six months</a:t>
            </a:r>
          </a:p>
          <a:p>
            <a:pPr marL="514350" indent="-514350">
              <a:buFont typeface="+mj-lt"/>
              <a:buAutoNum type="arabicPeriod" startAt="9"/>
            </a:pPr>
            <a:r>
              <a:rPr lang="en-US" b="1" dirty="0" smtClean="0"/>
              <a:t>Verification of Property-related Documents</a:t>
            </a:r>
          </a:p>
          <a:p>
            <a:pPr marL="514350" lvl="0" indent="-514350">
              <a:buFont typeface="+mj-lt"/>
              <a:buAutoNum type="arabicPeriod" startAt="9"/>
            </a:pPr>
            <a:endParaRPr lang="en-US" dirty="0" smtClean="0"/>
          </a:p>
          <a:p>
            <a:pPr marL="514350" indent="-514350">
              <a:buFont typeface="+mj-lt"/>
              <a:buAutoNum type="arabicPeriod" startAt="9"/>
            </a:pPr>
            <a:endParaRPr lang="en-US" dirty="0" smtClean="0"/>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 -1 Minimum Requirements for </a:t>
            </a:r>
            <a:r>
              <a:rPr lang="en-US" sz="2800" dirty="0" smtClean="0">
                <a:solidFill>
                  <a:schemeClr val="bg1"/>
                </a:solidFill>
                <a:latin typeface="Times New Roman" pitchFamily="18" charset="0"/>
                <a:ea typeface="+mn-ea"/>
                <a:cs typeface="Times New Roman" pitchFamily="18" charset="0"/>
              </a:rPr>
              <a:t>Housing Finance</a:t>
            </a:r>
            <a:endParaRPr lang="en-US" sz="2800" dirty="0" smtClean="0">
              <a:solidFill>
                <a:schemeClr val="bg1"/>
              </a:solidFill>
              <a:latin typeface="Times New Roman" pitchFamily="18" charset="0"/>
              <a:ea typeface="+mn-ea"/>
              <a:cs typeface="Times New Roman" pitchFamily="18" charset="0"/>
            </a:endParaRP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70037"/>
            <a:ext cx="8229600" cy="5135563"/>
          </a:xfrm>
        </p:spPr>
        <p:txBody>
          <a:bodyPr>
            <a:normAutofit/>
          </a:bodyPr>
          <a:lstStyle/>
          <a:p>
            <a:pPr marL="514350" lvl="0" indent="-514350">
              <a:buFont typeface="+mj-lt"/>
              <a:buAutoNum type="arabicPeriod" startAt="16"/>
            </a:pPr>
            <a:endParaRPr lang="en-US" b="1" dirty="0" smtClean="0"/>
          </a:p>
          <a:p>
            <a:pPr marL="514350" lvl="0" indent="-514350">
              <a:buFont typeface="+mj-lt"/>
              <a:buAutoNum type="arabicPeriod" startAt="16"/>
            </a:pPr>
            <a:r>
              <a:rPr lang="en-US" sz="2800" b="1" dirty="0" smtClean="0"/>
              <a:t>Permission from Relevant Authorities</a:t>
            </a:r>
          </a:p>
          <a:p>
            <a:pPr marL="514350" lvl="0" indent="-514350">
              <a:buFont typeface="+mj-lt"/>
              <a:buAutoNum type="arabicPeriod" startAt="16"/>
            </a:pPr>
            <a:endParaRPr lang="en-US" sz="2800" b="1" dirty="0" smtClean="0"/>
          </a:p>
          <a:p>
            <a:pPr marL="514350" lvl="0" indent="-514350">
              <a:buFont typeface="+mj-lt"/>
              <a:buAutoNum type="arabicPeriod" startAt="16"/>
            </a:pPr>
            <a:r>
              <a:rPr lang="en-US" sz="2800" b="1" dirty="0" smtClean="0"/>
              <a:t>Insurance/Takaful</a:t>
            </a:r>
          </a:p>
          <a:p>
            <a:pPr marL="514350" lvl="0" indent="-514350">
              <a:buFont typeface="+mj-lt"/>
              <a:buAutoNum type="arabicPeriod" startAt="16"/>
            </a:pPr>
            <a:endParaRPr lang="en-US" sz="2800" b="1" dirty="0" smtClean="0"/>
          </a:p>
          <a:p>
            <a:pPr marL="514350" indent="-514350">
              <a:buFont typeface="+mj-lt"/>
              <a:buAutoNum type="arabicPeriod" startAt="16"/>
            </a:pPr>
            <a:r>
              <a:rPr lang="en-US" sz="2800" b="1" dirty="0" smtClean="0"/>
              <a:t>Recovery Procedures</a:t>
            </a:r>
            <a:endParaRPr lang="en-US" sz="2800" dirty="0" smtClean="0"/>
          </a:p>
          <a:p>
            <a:pPr marL="514350" lvl="0" indent="-514350">
              <a:buFont typeface="+mj-lt"/>
              <a:buAutoNum type="arabicPeriod" startAt="16"/>
            </a:pPr>
            <a:endParaRPr lang="en-US" sz="2800" b="1" dirty="0" smtClean="0"/>
          </a:p>
          <a:p>
            <a:pPr marL="514350" lvl="0" indent="-514350">
              <a:buFont typeface="+mj-lt"/>
              <a:buAutoNum type="arabicPeriod" startAt="16"/>
            </a:pPr>
            <a:endParaRPr lang="en-US" dirty="0" smtClean="0"/>
          </a:p>
          <a:p>
            <a:pPr marL="514350" indent="-514350">
              <a:buFont typeface="+mj-lt"/>
              <a:buAutoNum type="arabicPeriod" startAt="16"/>
            </a:pPr>
            <a:endParaRPr lang="en-US" dirty="0" smtClean="0"/>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 -1 Minimum Requirements for </a:t>
            </a:r>
            <a:r>
              <a:rPr lang="en-US" sz="2800" dirty="0" smtClean="0">
                <a:solidFill>
                  <a:schemeClr val="bg1"/>
                </a:solidFill>
                <a:latin typeface="Times New Roman" pitchFamily="18" charset="0"/>
                <a:ea typeface="+mn-ea"/>
                <a:cs typeface="Times New Roman" pitchFamily="18" charset="0"/>
              </a:rPr>
              <a:t>Housing Finance</a:t>
            </a:r>
            <a:endParaRPr lang="en-US" sz="2800" dirty="0" smtClean="0">
              <a:solidFill>
                <a:schemeClr val="bg1"/>
              </a:solidFill>
              <a:latin typeface="Times New Roman" pitchFamily="18" charset="0"/>
              <a:ea typeface="+mn-ea"/>
              <a:cs typeface="Times New Roman" pitchFamily="18" charset="0"/>
            </a:endParaRP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a:t>
            </a:r>
            <a:endParaRPr lang="en-US" dirty="0"/>
          </a:p>
        </p:txBody>
      </p:sp>
      <p:sp>
        <p:nvSpPr>
          <p:cNvPr id="3" name="Content Placeholder 2"/>
          <p:cNvSpPr>
            <a:spLocks noGrp="1"/>
          </p:cNvSpPr>
          <p:nvPr>
            <p:ph idx="1"/>
          </p:nvPr>
        </p:nvSpPr>
        <p:spPr>
          <a:xfrm>
            <a:off x="533400" y="1570037"/>
            <a:ext cx="8229600" cy="4525963"/>
          </a:xfrm>
        </p:spPr>
        <p:txBody>
          <a:bodyPr>
            <a:normAutofit/>
          </a:bodyPr>
          <a:lstStyle/>
          <a:p>
            <a:endParaRPr lang="en-US" dirty="0" smtClean="0"/>
          </a:p>
          <a:p>
            <a:r>
              <a:rPr lang="en-US" dirty="0" smtClean="0"/>
              <a:t>Stats of Housing Finance</a:t>
            </a:r>
          </a:p>
          <a:p>
            <a:endParaRPr lang="en-US" dirty="0" smtClean="0"/>
          </a:p>
          <a:p>
            <a:r>
              <a:rPr lang="en-US" dirty="0" smtClean="0"/>
              <a:t>Prudential Regulations for Housing Finance</a:t>
            </a:r>
          </a:p>
          <a:p>
            <a:endParaRPr lang="en-US" dirty="0" smtClean="0"/>
          </a:p>
          <a:p>
            <a:r>
              <a:rPr lang="en-US" dirty="0" smtClean="0"/>
              <a:t>FAQs</a:t>
            </a:r>
          </a:p>
        </p:txBody>
      </p:sp>
      <p:sp>
        <p:nvSpPr>
          <p:cNvPr id="6" name="Rectangle 4"/>
          <p:cNvSpPr txBox="1">
            <a:spLocks noChangeArrowheads="1"/>
          </p:cNvSpPr>
          <p:nvPr/>
        </p:nvSpPr>
        <p:spPr bwMode="auto">
          <a:xfrm>
            <a:off x="381000" y="5334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Outline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5714999"/>
          </a:xfrm>
        </p:spPr>
        <p:txBody>
          <a:bodyPr>
            <a:normAutofit fontScale="92500"/>
          </a:bodyPr>
          <a:lstStyle/>
          <a:p>
            <a:pPr lvl="0" algn="just">
              <a:buFont typeface="+mj-lt"/>
              <a:buAutoNum type="alphaLcParenR"/>
            </a:pPr>
            <a:r>
              <a:rPr lang="en-US" sz="2400" dirty="0" smtClean="0"/>
              <a:t>Purchase, construction, renovation or extension of residential units to individuals, co-borrowers including non-resident Pakistanis</a:t>
            </a:r>
          </a:p>
          <a:p>
            <a:pPr lvl="0" algn="just">
              <a:buFont typeface="+mj-lt"/>
              <a:buAutoNum type="alphaLcParenR"/>
            </a:pPr>
            <a:r>
              <a:rPr lang="en-US" sz="2400" dirty="0" smtClean="0"/>
              <a:t>Financing for residential plots plus construction</a:t>
            </a:r>
          </a:p>
          <a:p>
            <a:pPr algn="just">
              <a:buFont typeface="+mj-lt"/>
              <a:buAutoNum type="alphaLcParenR"/>
            </a:pPr>
            <a:r>
              <a:rPr lang="en-US" sz="2400" dirty="0" smtClean="0"/>
              <a:t>Balance transfer of existing finance facility of borrower from other banks/DFIs, subject to the condition that the bank/DFI where facility is transferred would not extend financing higher than the balance amount in the transferring bank/DFI. Further, borrower cannot transfer housing finance to other banks/DFIs before completion of three years with a bank/DFI as a mortgagee. </a:t>
            </a:r>
          </a:p>
          <a:p>
            <a:pPr algn="just"/>
            <a:r>
              <a:rPr lang="en-US" sz="2400" dirty="0" smtClean="0"/>
              <a:t>Realistic Construction Schedule</a:t>
            </a:r>
          </a:p>
          <a:p>
            <a:pPr algn="just"/>
            <a:r>
              <a:rPr lang="en-US" sz="2400" dirty="0" smtClean="0"/>
              <a:t>if there is sufficient cushion available as per valid valuation/revaluation, banks/DFIs may consider providing additional finance for renovation or extension but not before 3 years of the last finance availed by the borrower for the same house.</a:t>
            </a:r>
          </a:p>
          <a:p>
            <a:pPr marL="514350" lvl="0" indent="-514350">
              <a:buFont typeface="+mj-lt"/>
              <a:buAutoNum type="arabicPeriod" startAt="16"/>
            </a:pPr>
            <a:endParaRPr lang="en-US" sz="2800" b="1" dirty="0" smtClean="0"/>
          </a:p>
          <a:p>
            <a:pPr marL="514350" lvl="0" indent="-514350">
              <a:buFont typeface="+mj-lt"/>
              <a:buAutoNum type="arabicPeriod" startAt="16"/>
            </a:pPr>
            <a:endParaRPr lang="en-US" dirty="0" smtClean="0"/>
          </a:p>
          <a:p>
            <a:pPr marL="514350" indent="-514350">
              <a:buFont typeface="+mj-lt"/>
              <a:buAutoNum type="arabicPeriod" startAt="16"/>
            </a:pPr>
            <a:endParaRPr lang="en-US" dirty="0" smtClean="0"/>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HF-2: Types of Housing Finance</a:t>
            </a: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35563"/>
          </a:xfrm>
        </p:spPr>
        <p:txBody>
          <a:bodyPr>
            <a:normAutofit/>
          </a:bodyPr>
          <a:lstStyle/>
          <a:p>
            <a:pPr marL="514350" indent="-514350"/>
            <a:endParaRPr lang="en-US" sz="2800" b="1" dirty="0" smtClean="0"/>
          </a:p>
          <a:p>
            <a:pPr marL="514350" indent="-514350"/>
            <a:r>
              <a:rPr lang="en-US" sz="2800" b="1" dirty="0" smtClean="0"/>
              <a:t>HF-3: Debt Burdon Ratio</a:t>
            </a:r>
          </a:p>
          <a:p>
            <a:pPr marL="914400" lvl="1" indent="-514350"/>
            <a:r>
              <a:rPr lang="en-US" sz="2400" dirty="0" smtClean="0"/>
              <a:t>50% of disposable income</a:t>
            </a:r>
          </a:p>
          <a:p>
            <a:pPr marL="514350" indent="-514350"/>
            <a:endParaRPr lang="en-US" sz="2800" b="1" dirty="0" smtClean="0"/>
          </a:p>
          <a:p>
            <a:pPr marL="514350" indent="-514350"/>
            <a:r>
              <a:rPr lang="en-US" sz="2800" b="1" dirty="0" smtClean="0"/>
              <a:t>HF-4:</a:t>
            </a:r>
            <a:r>
              <a:rPr lang="en-US" dirty="0" smtClean="0"/>
              <a:t> </a:t>
            </a:r>
            <a:r>
              <a:rPr lang="en-US" sz="2800" b="1" dirty="0" smtClean="0"/>
              <a:t>Loan to Value Ratio</a:t>
            </a:r>
          </a:p>
          <a:p>
            <a:pPr marL="914400" lvl="1" indent="-514350"/>
            <a:r>
              <a:rPr lang="en-US" dirty="0" smtClean="0"/>
              <a:t>The housing finance shall be provided at a maximum Loan to Value ratio of 85:15.</a:t>
            </a:r>
          </a:p>
          <a:p>
            <a:pPr marL="514350" indent="-514350"/>
            <a:endParaRPr lang="en-US" dirty="0" smtClean="0"/>
          </a:p>
          <a:p>
            <a:pPr marL="514350" indent="-514350">
              <a:buFont typeface="+mj-lt"/>
              <a:buAutoNum type="arabicPeriod" startAt="16"/>
            </a:pPr>
            <a:endParaRPr lang="en-US" dirty="0" smtClean="0"/>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Regulations</a:t>
            </a: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1"/>
            <a:ext cx="8229600" cy="5638800"/>
          </a:xfrm>
        </p:spPr>
        <p:txBody>
          <a:bodyPr>
            <a:normAutofit/>
          </a:bodyPr>
          <a:lstStyle/>
          <a:p>
            <a:pPr marL="228600" indent="-228600">
              <a:buFont typeface="+mj-lt"/>
              <a:buAutoNum type="arabicPeriod"/>
            </a:pPr>
            <a:r>
              <a:rPr lang="en-US" sz="1400" dirty="0" smtClean="0"/>
              <a:t>The banks/DFIs shall not take exposure on the real estate sector exceeding 10% of the aggregate of their advances and investments (excluding investments in Government securities) at any point in time. </a:t>
            </a:r>
          </a:p>
          <a:p>
            <a:pPr marL="228600" indent="-228600">
              <a:buFont typeface="+mj-lt"/>
              <a:buAutoNum type="arabicPeriod"/>
            </a:pPr>
            <a:r>
              <a:rPr lang="en-US" sz="1400" dirty="0" smtClean="0"/>
              <a:t>For the purpose of this regulation, Real Estate Sector shall include:</a:t>
            </a:r>
          </a:p>
          <a:p>
            <a:pPr>
              <a:buNone/>
            </a:pPr>
            <a:r>
              <a:rPr lang="en-US" sz="1400" dirty="0" smtClean="0"/>
              <a:t>	a) Individual/family owned houses for the purpose of self-occupation or renting out (non-commercial usage). </a:t>
            </a:r>
          </a:p>
          <a:p>
            <a:pPr>
              <a:buNone/>
            </a:pPr>
            <a:r>
              <a:rPr lang="en-US" sz="1400" dirty="0" smtClean="0"/>
              <a:t>	b) Builders, developers, contractors, corporations, property dealers and any other person dealing in residential, commercial and industrial real estate, e.g., undeveloped land, housing societies/residential buildings, office buildings, multi-purpose commercial premises, hotels, shopping malls, retail space, retail store buildings, industrial space, factories, warehouses.</a:t>
            </a:r>
          </a:p>
          <a:p>
            <a:pPr>
              <a:buNone/>
            </a:pPr>
            <a:r>
              <a:rPr lang="en-US" sz="1400" dirty="0" smtClean="0"/>
              <a:t>	c) Subsidiaries of (b) </a:t>
            </a:r>
          </a:p>
          <a:p>
            <a:pPr>
              <a:buNone/>
            </a:pPr>
            <a:r>
              <a:rPr lang="en-US" sz="1400" dirty="0" smtClean="0"/>
              <a:t>	d) Debt instruments and shares issued by (b) and (c) above and units of Real Estate Investment Trusts (REIT) issued by a REIT Management Company. </a:t>
            </a:r>
          </a:p>
          <a:p>
            <a:pPr marL="228600" indent="-228600">
              <a:buFont typeface="+mj-lt"/>
              <a:buAutoNum type="arabicPeriod" startAt="3"/>
              <a:tabLst>
                <a:tab pos="457200" algn="l"/>
              </a:tabLst>
            </a:pPr>
            <a:r>
              <a:rPr lang="en-US" sz="1400" dirty="0" smtClean="0"/>
              <a:t>In case of 2) b), such exposure shall be counted towards the above limit of 10% where the prospects for repayment and recovery in the event of default depend primarily on the cash flows generated by real estate. </a:t>
            </a:r>
          </a:p>
          <a:p>
            <a:pPr marL="228600" indent="-228600">
              <a:buFont typeface="+mj-lt"/>
              <a:buAutoNum type="arabicPeriod" startAt="3"/>
              <a:tabLst>
                <a:tab pos="457200" algn="l"/>
              </a:tabLst>
            </a:pPr>
            <a:r>
              <a:rPr lang="en-US" sz="1400" dirty="0" smtClean="0"/>
              <a:t>Infrastructure Project Financing (IPF), as defined in the SBP’s guidelines for Infrastructure Project Financing as amended form time to time, shall not be included for calculating the above limit.</a:t>
            </a:r>
          </a:p>
          <a:p>
            <a:pPr marL="228600" indent="-228600">
              <a:buFont typeface="+mj-lt"/>
              <a:buAutoNum type="arabicPeriod" startAt="3"/>
              <a:tabLst>
                <a:tab pos="457200" algn="l"/>
              </a:tabLst>
            </a:pPr>
            <a:r>
              <a:rPr lang="en-US" sz="1400" dirty="0" smtClean="0"/>
              <a:t>With a view to promote the low cost/ low income/ affordable housing, financings under Government Housing Scheme and initiatives shall also be not included for calculating above limit.</a:t>
            </a:r>
          </a:p>
          <a:p>
            <a:pPr marL="228600" indent="-228600">
              <a:buNone/>
              <a:tabLst>
                <a:tab pos="457200" algn="l"/>
              </a:tabLst>
            </a:pPr>
            <a:endParaRPr lang="en-US" sz="1400" dirty="0" smtClean="0"/>
          </a:p>
          <a:p>
            <a:pPr marL="0" indent="0">
              <a:buNone/>
              <a:tabLst>
                <a:tab pos="457200" algn="l"/>
              </a:tabLst>
            </a:pPr>
            <a:r>
              <a:rPr lang="en-US" sz="1400" dirty="0" smtClean="0"/>
              <a:t>The above criterion is, however, not applicable to the specialized housing finance companies like House Building Finance Company Limited as their core business is extending housing finance to the borrowers.</a:t>
            </a:r>
          </a:p>
          <a:p>
            <a:pPr marL="514350" indent="-514350">
              <a:buNone/>
            </a:pPr>
            <a:endParaRPr lang="en-US" sz="1400" dirty="0" smtClean="0"/>
          </a:p>
        </p:txBody>
      </p:sp>
      <p:sp>
        <p:nvSpPr>
          <p:cNvPr id="4"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HF-5: Limit on Exposure against Real Estate Sector</a:t>
            </a:r>
          </a:p>
        </p:txBody>
      </p:sp>
      <p:pic>
        <p:nvPicPr>
          <p:cNvPr id="5"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1"/>
            <a:ext cx="8229600" cy="5334000"/>
          </a:xfrm>
        </p:spPr>
        <p:txBody>
          <a:bodyPr>
            <a:normAutofit fontScale="92500" lnSpcReduction="10000"/>
          </a:bodyPr>
          <a:lstStyle/>
          <a:p>
            <a:pPr marL="514350" indent="-514350"/>
            <a:r>
              <a:rPr lang="en-US" dirty="0" smtClean="0"/>
              <a:t>HF-6: Financing Tenure</a:t>
            </a:r>
          </a:p>
          <a:p>
            <a:pPr marL="914400" lvl="1" indent="-514350"/>
            <a:r>
              <a:rPr lang="en-US" dirty="0" smtClean="0"/>
              <a:t>Maximum 25 years</a:t>
            </a:r>
          </a:p>
          <a:p>
            <a:pPr marL="514350" indent="-514350"/>
            <a:r>
              <a:rPr lang="en-US" dirty="0" smtClean="0"/>
              <a:t>HF-7: Property Assessment</a:t>
            </a:r>
          </a:p>
          <a:p>
            <a:pPr marL="914400" lvl="1" indent="-514350" algn="just"/>
            <a:r>
              <a:rPr lang="en-US" dirty="0" smtClean="0"/>
              <a:t>Valuation of property valuing </a:t>
            </a:r>
            <a:r>
              <a:rPr lang="en-US" dirty="0" err="1" smtClean="0"/>
              <a:t>upto</a:t>
            </a:r>
            <a:r>
              <a:rPr lang="en-US" dirty="0" smtClean="0"/>
              <a:t> Rs. 3 million can be done bank’s internal sources</a:t>
            </a:r>
          </a:p>
          <a:p>
            <a:pPr marL="914400" lvl="1" indent="-514350" algn="just"/>
            <a:r>
              <a:rPr lang="en-US" dirty="0" smtClean="0"/>
              <a:t>Valuation of property valuing above Rs. 10 million is subject to two valuation from PBA’s approved valuators.</a:t>
            </a:r>
          </a:p>
          <a:p>
            <a:pPr marL="514350" indent="-514350"/>
            <a:r>
              <a:rPr lang="en-US" dirty="0" smtClean="0"/>
              <a:t>HF-8: Creation of Mortgage</a:t>
            </a:r>
          </a:p>
          <a:p>
            <a:pPr marL="914400" lvl="1" indent="-514350" algn="just"/>
            <a:r>
              <a:rPr lang="en-US" dirty="0" smtClean="0"/>
              <a:t>The house/plot (for construction of house) financed by the bank/DFI shall be mortgaged in bank’s/DFI’s favor by way of equitable or registered mortgage.</a:t>
            </a:r>
          </a:p>
          <a:p>
            <a:pPr marL="914400" lvl="1" indent="-514350"/>
            <a:endParaRPr lang="en-US"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Regulations</a:t>
            </a:r>
          </a:p>
        </p:txBody>
      </p:sp>
      <p:pic>
        <p:nvPicPr>
          <p:cNvPr id="6"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HF-9: General Reserve against Housing Finance</a:t>
            </a:r>
          </a:p>
        </p:txBody>
      </p:sp>
      <p:graphicFrame>
        <p:nvGraphicFramePr>
          <p:cNvPr id="7" name="Table 6"/>
          <p:cNvGraphicFramePr>
            <a:graphicFrameLocks noGrp="1"/>
          </p:cNvGraphicFramePr>
          <p:nvPr/>
        </p:nvGraphicFramePr>
        <p:xfrm>
          <a:off x="838200" y="2057400"/>
          <a:ext cx="7619999" cy="2231934"/>
        </p:xfrm>
        <a:graphic>
          <a:graphicData uri="http://schemas.openxmlformats.org/drawingml/2006/table">
            <a:tbl>
              <a:tblPr/>
              <a:tblGrid>
                <a:gridCol w="3954684"/>
                <a:gridCol w="3665315"/>
              </a:tblGrid>
              <a:tr h="779109">
                <a:tc>
                  <a:txBody>
                    <a:bodyPr/>
                    <a:lstStyle/>
                    <a:p>
                      <a:pPr marL="0" marR="0" algn="just">
                        <a:lnSpc>
                          <a:spcPct val="115000"/>
                        </a:lnSpc>
                        <a:spcBef>
                          <a:spcPts val="0"/>
                        </a:spcBef>
                        <a:spcAft>
                          <a:spcPts val="0"/>
                        </a:spcAft>
                      </a:pPr>
                      <a:r>
                        <a:rPr lang="en-US" sz="1800" b="1" dirty="0">
                          <a:latin typeface="Calibri"/>
                          <a:ea typeface="Calibri"/>
                          <a:cs typeface="Tahoma"/>
                        </a:rPr>
                        <a:t>Percentage of Classified Housing Finance </a:t>
                      </a:r>
                      <a:r>
                        <a:rPr lang="en-US" sz="1800" b="1" dirty="0" smtClean="0">
                          <a:latin typeface="Calibri"/>
                          <a:ea typeface="Calibri"/>
                          <a:cs typeface="Tahoma"/>
                        </a:rPr>
                        <a:t>to </a:t>
                      </a:r>
                      <a:r>
                        <a:rPr lang="en-US" sz="1800" b="1" dirty="0">
                          <a:latin typeface="Calibri"/>
                          <a:ea typeface="Calibri"/>
                          <a:cs typeface="Tahoma"/>
                        </a:rPr>
                        <a:t>Total Housing Finance</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b="1" dirty="0">
                          <a:latin typeface="Calibri"/>
                          <a:ea typeface="Calibri"/>
                          <a:cs typeface="Tahoma"/>
                        </a:rPr>
                        <a:t>General Reserve (percent of Active/ Performing Housing Finance Portfolio)</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510">
                <a:tc>
                  <a:txBody>
                    <a:bodyPr/>
                    <a:lstStyle/>
                    <a:p>
                      <a:pPr marL="0" marR="0">
                        <a:lnSpc>
                          <a:spcPct val="115000"/>
                        </a:lnSpc>
                        <a:spcBef>
                          <a:spcPts val="0"/>
                        </a:spcBef>
                        <a:spcAft>
                          <a:spcPts val="0"/>
                        </a:spcAft>
                      </a:pPr>
                      <a:r>
                        <a:rPr lang="en-US" sz="2400">
                          <a:latin typeface="Calibri"/>
                          <a:ea typeface="Calibri"/>
                          <a:cs typeface="Tahoma"/>
                        </a:rPr>
                        <a:t>Below 5%</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latin typeface="Calibri"/>
                          <a:ea typeface="Calibri"/>
                          <a:cs typeface="Tahoma"/>
                        </a:rPr>
                        <a:t>0.5</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510">
                <a:tc>
                  <a:txBody>
                    <a:bodyPr/>
                    <a:lstStyle/>
                    <a:p>
                      <a:pPr marL="0" marR="0">
                        <a:lnSpc>
                          <a:spcPct val="115000"/>
                        </a:lnSpc>
                        <a:spcBef>
                          <a:spcPts val="0"/>
                        </a:spcBef>
                        <a:spcAft>
                          <a:spcPts val="0"/>
                        </a:spcAft>
                      </a:pPr>
                      <a:r>
                        <a:rPr lang="en-US" sz="2400">
                          <a:latin typeface="Calibri"/>
                          <a:ea typeface="Calibri"/>
                          <a:cs typeface="Tahoma"/>
                        </a:rPr>
                        <a:t>Below 10%	</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latin typeface="Calibri"/>
                          <a:ea typeface="Calibri"/>
                          <a:cs typeface="Tahoma"/>
                        </a:rPr>
                        <a:t>1.0</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510">
                <a:tc>
                  <a:txBody>
                    <a:bodyPr/>
                    <a:lstStyle/>
                    <a:p>
                      <a:pPr marL="0" marR="0">
                        <a:lnSpc>
                          <a:spcPct val="115000"/>
                        </a:lnSpc>
                        <a:spcBef>
                          <a:spcPts val="0"/>
                        </a:spcBef>
                        <a:spcAft>
                          <a:spcPts val="0"/>
                        </a:spcAft>
                      </a:pPr>
                      <a:r>
                        <a:rPr lang="en-US" sz="2400">
                          <a:latin typeface="Calibri"/>
                          <a:ea typeface="Calibri"/>
                          <a:cs typeface="Tahoma"/>
                        </a:rPr>
                        <a:t>Upto and above 10%	</a:t>
                      </a: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latin typeface="Calibri"/>
                          <a:ea typeface="Calibri"/>
                          <a:cs typeface="Tahoma"/>
                        </a:rPr>
                        <a:t>1.5</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HF-10: Classification &amp; Provisioning</a:t>
            </a:r>
          </a:p>
        </p:txBody>
      </p:sp>
      <p:graphicFrame>
        <p:nvGraphicFramePr>
          <p:cNvPr id="7" name="Table 6"/>
          <p:cNvGraphicFramePr>
            <a:graphicFrameLocks noGrp="1"/>
          </p:cNvGraphicFramePr>
          <p:nvPr/>
        </p:nvGraphicFramePr>
        <p:xfrm>
          <a:off x="533399" y="1203198"/>
          <a:ext cx="8153400" cy="5472308"/>
        </p:xfrm>
        <a:graphic>
          <a:graphicData uri="http://schemas.openxmlformats.org/drawingml/2006/table">
            <a:tbl>
              <a:tblPr/>
              <a:tblGrid>
                <a:gridCol w="1262034"/>
                <a:gridCol w="1494513"/>
                <a:gridCol w="2241769"/>
                <a:gridCol w="3155084"/>
              </a:tblGrid>
              <a:tr h="168402">
                <a:tc>
                  <a:txBody>
                    <a:bodyPr/>
                    <a:lstStyle/>
                    <a:p>
                      <a:pPr marL="0" marR="0" algn="l">
                        <a:lnSpc>
                          <a:spcPct val="115000"/>
                        </a:lnSpc>
                        <a:spcBef>
                          <a:spcPts val="0"/>
                        </a:spcBef>
                        <a:spcAft>
                          <a:spcPts val="0"/>
                        </a:spcAft>
                      </a:pPr>
                      <a:r>
                        <a:rPr lang="en-US" sz="1200" b="1" dirty="0">
                          <a:latin typeface="Calibri"/>
                          <a:ea typeface="Calibri"/>
                          <a:cs typeface="Times New Roman"/>
                        </a:rPr>
                        <a:t>Classification</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Calibri"/>
                          <a:ea typeface="Calibri"/>
                          <a:cs typeface="Times New Roman"/>
                        </a:rPr>
                        <a:t>Determinant</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Calibri"/>
                          <a:ea typeface="Calibri"/>
                          <a:cs typeface="Times New Roman"/>
                        </a:rPr>
                        <a:t>Treatment of Income </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Calibri"/>
                          <a:ea typeface="Calibri"/>
                          <a:cs typeface="Times New Roman"/>
                        </a:rPr>
                        <a:t>Provisioning to be made</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842">
                <a:tc>
                  <a:txBody>
                    <a:bodyPr/>
                    <a:lstStyle/>
                    <a:p>
                      <a:pPr marL="0" marR="0" algn="l">
                        <a:lnSpc>
                          <a:spcPct val="115000"/>
                        </a:lnSpc>
                        <a:spcBef>
                          <a:spcPts val="0"/>
                        </a:spcBef>
                        <a:spcAft>
                          <a:spcPts val="0"/>
                        </a:spcAft>
                      </a:pPr>
                      <a:r>
                        <a:rPr lang="en-US" sz="1100" dirty="0">
                          <a:latin typeface="Calibri"/>
                          <a:ea typeface="Calibri"/>
                          <a:cs typeface="Times New Roman"/>
                        </a:rPr>
                        <a:t>OAEM </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a:latin typeface="Calibri"/>
                          <a:ea typeface="Calibri"/>
                          <a:cs typeface="Times New Roman"/>
                        </a:rPr>
                        <a:t>Where mark-up or principal is overdue by 90</a:t>
                      </a:r>
                      <a:r>
                        <a:rPr lang="en-US" sz="1100" b="1" dirty="0">
                          <a:latin typeface="Calibri"/>
                          <a:ea typeface="Calibri"/>
                          <a:cs typeface="Times New Roman"/>
                        </a:rPr>
                        <a:t> </a:t>
                      </a:r>
                      <a:r>
                        <a:rPr lang="en-US" sz="1100" dirty="0">
                          <a:latin typeface="Calibri"/>
                          <a:ea typeface="Calibri"/>
                          <a:cs typeface="Times New Roman"/>
                        </a:rPr>
                        <a:t>days or more from the due date.</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1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100" dirty="0">
                          <a:latin typeface="Calibri"/>
                          <a:ea typeface="Calibri"/>
                          <a:cs typeface="Times New Roman"/>
                        </a:rPr>
                        <a:t>No provisioning Required.</a:t>
                      </a:r>
                      <a:endParaRPr lang="en-US" sz="1200" dirty="0">
                        <a:latin typeface="Calibri"/>
                        <a:ea typeface="Calibri"/>
                        <a:cs typeface="Times New Roman"/>
                      </a:endParaRPr>
                    </a:p>
                    <a:p>
                      <a:pPr marL="0" marR="0" algn="l">
                        <a:lnSpc>
                          <a:spcPct val="115000"/>
                        </a:lnSpc>
                        <a:spcBef>
                          <a:spcPts val="0"/>
                        </a:spcBef>
                        <a:spcAft>
                          <a:spcPts val="1000"/>
                        </a:spcAft>
                      </a:pPr>
                      <a:r>
                        <a:rPr lang="en-US" sz="1100" dirty="0">
                          <a:latin typeface="Calibri"/>
                          <a:ea typeface="Calibri"/>
                          <a:cs typeface="Times New Roman"/>
                        </a:rPr>
                        <a:t>Default notices to be issued to borrower.</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8916">
                <a:tc>
                  <a:txBody>
                    <a:bodyPr/>
                    <a:lstStyle/>
                    <a:p>
                      <a:pPr marL="0" marR="0" algn="l">
                        <a:lnSpc>
                          <a:spcPct val="115000"/>
                        </a:lnSpc>
                        <a:spcBef>
                          <a:spcPts val="0"/>
                        </a:spcBef>
                        <a:spcAft>
                          <a:spcPts val="1000"/>
                        </a:spcAft>
                      </a:pPr>
                      <a:r>
                        <a:rPr lang="en-US" sz="1100">
                          <a:latin typeface="Calibri"/>
                          <a:ea typeface="Calibri"/>
                          <a:cs typeface="Times New Roman"/>
                        </a:rPr>
                        <a:t>Substandard </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100" dirty="0">
                          <a:latin typeface="Calibri"/>
                          <a:ea typeface="Calibri"/>
                          <a:cs typeface="Times New Roman"/>
                        </a:rPr>
                        <a:t>Where mark-up or principal is overdue by 180 days or more from the due date.</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a:latin typeface="Calibri"/>
                          <a:ea typeface="Calibri"/>
                          <a:cs typeface="Arial"/>
                        </a:rPr>
                        <a:t>Unrealized mark-up to be kept in Memorandum Account and not to be credited to Income Account except when realized in cash.</a:t>
                      </a:r>
                      <a:endParaRPr lang="en-US" sz="1200" dirty="0">
                        <a:latin typeface="Calibri"/>
                        <a:ea typeface="Calibri"/>
                        <a:cs typeface="Times New Roman"/>
                      </a:endParaRPr>
                    </a:p>
                    <a:p>
                      <a:pPr marL="0" marR="0" algn="l">
                        <a:lnSpc>
                          <a:spcPct val="115000"/>
                        </a:lnSpc>
                        <a:spcBef>
                          <a:spcPts val="0"/>
                        </a:spcBef>
                        <a:spcAft>
                          <a:spcPts val="0"/>
                        </a:spcAft>
                      </a:pPr>
                      <a:r>
                        <a:rPr lang="en-US" sz="1100" dirty="0">
                          <a:latin typeface="Calibri"/>
                          <a:ea typeface="Calibri"/>
                          <a:cs typeface="Arial"/>
                        </a:rPr>
                        <a:t>Unrealized mark-up already taken to income account to be reversed and kept in Memorandum Account</a:t>
                      </a:r>
                      <a:r>
                        <a:rPr lang="en-US" sz="1100" dirty="0">
                          <a:latin typeface="Arial"/>
                          <a:ea typeface="Calibri"/>
                          <a:cs typeface="Times New Roman"/>
                        </a:rPr>
                        <a:t>.</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100" dirty="0">
                          <a:latin typeface="Calibri"/>
                          <a:ea typeface="Calibri"/>
                          <a:cs typeface="Times New Roman"/>
                        </a:rPr>
                        <a:t>Provision of 25% of the difference resulting from the outstanding balance of principal less the amount of liquid assets realizable without recourse to a Court of Law and Forced Sale Value (FSV) of mortgaged properties to the extent of 75% of such FSV.</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1378">
                <a:tc>
                  <a:txBody>
                    <a:bodyPr/>
                    <a:lstStyle/>
                    <a:p>
                      <a:pPr marL="0" marR="0" algn="l">
                        <a:lnSpc>
                          <a:spcPct val="115000"/>
                        </a:lnSpc>
                        <a:spcBef>
                          <a:spcPts val="0"/>
                        </a:spcBef>
                        <a:spcAft>
                          <a:spcPts val="1000"/>
                        </a:spcAft>
                      </a:pPr>
                      <a:r>
                        <a:rPr lang="en-US" sz="1100">
                          <a:latin typeface="Calibri"/>
                          <a:ea typeface="Calibri"/>
                          <a:cs typeface="Times New Roman"/>
                        </a:rPr>
                        <a:t>Doubtful </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a:latin typeface="Calibri"/>
                          <a:ea typeface="Calibri"/>
                          <a:cs typeface="Times New Roman"/>
                        </a:rPr>
                        <a:t>Where mark-up or principal is overdue by one year or more from the due date.</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100">
                          <a:latin typeface="Calibri"/>
                          <a:ea typeface="Calibri"/>
                          <a:cs typeface="Times New Roman"/>
                        </a:rPr>
                        <a:t>As above </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a:latin typeface="Calibri"/>
                          <a:ea typeface="Calibri"/>
                          <a:cs typeface="Times New Roman"/>
                        </a:rPr>
                        <a:t>Provision of 50% of the difference resulting from the outstanding balance of principal less the amount of liquid assets realizable without recourse to a Court of Law and Forced Sale Value (FSV) of mortgaged properties to the extent of 75% of such FSV.</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221">
                <a:tc>
                  <a:txBody>
                    <a:bodyPr/>
                    <a:lstStyle/>
                    <a:p>
                      <a:pPr marL="0" marR="0" algn="l">
                        <a:lnSpc>
                          <a:spcPct val="115000"/>
                        </a:lnSpc>
                        <a:spcBef>
                          <a:spcPts val="0"/>
                        </a:spcBef>
                        <a:spcAft>
                          <a:spcPts val="1000"/>
                        </a:spcAft>
                      </a:pPr>
                      <a:r>
                        <a:rPr lang="en-US" sz="1100">
                          <a:latin typeface="Calibri"/>
                          <a:ea typeface="Calibri"/>
                          <a:cs typeface="Times New Roman"/>
                        </a:rPr>
                        <a:t>Loss </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100">
                          <a:latin typeface="Calibri"/>
                          <a:ea typeface="Calibri"/>
                          <a:cs typeface="Times New Roman"/>
                        </a:rPr>
                        <a:t>Where mark-up or principal is overdue by two years or more from the due date</a:t>
                      </a:r>
                      <a:endParaRPr lang="en-US" sz="120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100" dirty="0">
                          <a:latin typeface="Calibri"/>
                          <a:ea typeface="Calibri"/>
                          <a:cs typeface="Times New Roman"/>
                        </a:rPr>
                        <a:t>As above</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a:latin typeface="Calibri"/>
                          <a:ea typeface="Calibri"/>
                          <a:cs typeface="Times New Roman"/>
                        </a:rPr>
                        <a:t>Provision of 100% of the difference resulting from the outstanding balance of principal less the amount of liquid assets realizable without recourse to a Court of Law and Forced Sale Value (FSV) of mortgaged properties to the extent of 75% of such FSV for </a:t>
                      </a:r>
                      <a:r>
                        <a:rPr lang="en-US" sz="1100" dirty="0" smtClean="0">
                          <a:latin typeface="Calibri"/>
                          <a:ea typeface="Calibri"/>
                          <a:cs typeface="Times New Roman"/>
                        </a:rPr>
                        <a:t>second </a:t>
                      </a:r>
                      <a:r>
                        <a:rPr lang="en-US" sz="1100" dirty="0">
                          <a:latin typeface="Calibri"/>
                          <a:ea typeface="Calibri"/>
                          <a:cs typeface="Times New Roman"/>
                        </a:rPr>
                        <a:t>year and </a:t>
                      </a:r>
                      <a:r>
                        <a:rPr lang="en-US" sz="1100" dirty="0" smtClean="0">
                          <a:latin typeface="Calibri"/>
                          <a:ea typeface="Calibri"/>
                          <a:cs typeface="Times New Roman"/>
                        </a:rPr>
                        <a:t>50</a:t>
                      </a:r>
                      <a:r>
                        <a:rPr lang="en-US" sz="1100" dirty="0">
                          <a:latin typeface="Calibri"/>
                          <a:ea typeface="Calibri"/>
                          <a:cs typeface="Times New Roman"/>
                        </a:rPr>
                        <a:t>% </a:t>
                      </a:r>
                      <a:r>
                        <a:rPr lang="en-US" sz="1100" dirty="0" smtClean="0">
                          <a:latin typeface="Calibri"/>
                          <a:ea typeface="Calibri"/>
                          <a:cs typeface="Times New Roman"/>
                        </a:rPr>
                        <a:t>for third</a:t>
                      </a:r>
                      <a:r>
                        <a:rPr lang="en-US" sz="1100" baseline="0" dirty="0" smtClean="0">
                          <a:latin typeface="Calibri"/>
                          <a:ea typeface="Calibri"/>
                          <a:cs typeface="Times New Roman"/>
                        </a:rPr>
                        <a:t> and</a:t>
                      </a:r>
                      <a:r>
                        <a:rPr lang="en-US" sz="1100" dirty="0" smtClean="0">
                          <a:latin typeface="Calibri"/>
                          <a:ea typeface="Calibri"/>
                          <a:cs typeface="Times New Roman"/>
                        </a:rPr>
                        <a:t> fourth year </a:t>
                      </a:r>
                      <a:r>
                        <a:rPr lang="en-US" sz="1100" dirty="0">
                          <a:latin typeface="Calibri"/>
                          <a:ea typeface="Calibri"/>
                          <a:cs typeface="Times New Roman"/>
                        </a:rPr>
                        <a:t>and </a:t>
                      </a:r>
                      <a:r>
                        <a:rPr lang="en-US" sz="1100" dirty="0" smtClean="0">
                          <a:latin typeface="Calibri"/>
                          <a:ea typeface="Calibri"/>
                          <a:cs typeface="Times New Roman"/>
                        </a:rPr>
                        <a:t>30</a:t>
                      </a:r>
                      <a:r>
                        <a:rPr lang="en-US" sz="1100" dirty="0">
                          <a:latin typeface="Calibri"/>
                          <a:ea typeface="Calibri"/>
                          <a:cs typeface="Times New Roman"/>
                        </a:rPr>
                        <a:t>% of FSV for </a:t>
                      </a:r>
                      <a:r>
                        <a:rPr lang="en-US" sz="1100" dirty="0" smtClean="0">
                          <a:latin typeface="Calibri"/>
                          <a:ea typeface="Calibri"/>
                          <a:cs typeface="Times New Roman"/>
                        </a:rPr>
                        <a:t>fifth </a:t>
                      </a:r>
                      <a:r>
                        <a:rPr lang="en-US" sz="1100" dirty="0">
                          <a:latin typeface="Calibri"/>
                          <a:ea typeface="Calibri"/>
                          <a:cs typeface="Times New Roman"/>
                        </a:rPr>
                        <a:t>year from the date of Classification. Benefit of FSV against NPLs shall not be available </a:t>
                      </a:r>
                      <a:r>
                        <a:rPr lang="en-US" sz="1100">
                          <a:latin typeface="Calibri"/>
                          <a:ea typeface="Calibri"/>
                          <a:cs typeface="Times New Roman"/>
                        </a:rPr>
                        <a:t>after </a:t>
                      </a:r>
                      <a:r>
                        <a:rPr lang="en-US" sz="1100" smtClean="0">
                          <a:latin typeface="Calibri"/>
                          <a:ea typeface="Calibri"/>
                          <a:cs typeface="Times New Roman"/>
                        </a:rPr>
                        <a:t>5 </a:t>
                      </a:r>
                      <a:r>
                        <a:rPr lang="en-US" sz="1100" dirty="0">
                          <a:latin typeface="Calibri"/>
                          <a:ea typeface="Calibri"/>
                          <a:cs typeface="Times New Roman"/>
                        </a:rPr>
                        <a:t>years from the date of classification of financing. </a:t>
                      </a:r>
                      <a:endParaRPr lang="en-US" sz="1200" dirty="0">
                        <a:latin typeface="Calibri"/>
                        <a:ea typeface="Calibri"/>
                        <a:cs typeface="Times New Roman"/>
                      </a:endParaRPr>
                    </a:p>
                  </a:txBody>
                  <a:tcPr marL="51800" marR="51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6096000"/>
          </a:xfrm>
        </p:spPr>
        <p:txBody>
          <a:bodyPr>
            <a:noAutofit/>
          </a:bodyPr>
          <a:lstStyle/>
          <a:p>
            <a:pPr lvl="0" algn="just"/>
            <a:r>
              <a:rPr lang="en-US" sz="1400" dirty="0" smtClean="0"/>
              <a:t>Banks/DFIs shall have policy for rescheduling/restructuring of non-performing housing finance, which should be approved by the Board of Directors or by the Country Head/Executive/ Management Committee in case of branches of foreign banks.</a:t>
            </a:r>
          </a:p>
          <a:p>
            <a:pPr lvl="0" algn="just"/>
            <a:r>
              <a:rPr lang="en-US" sz="1400" dirty="0" smtClean="0"/>
              <a:t>Rescheduling/restructuring should not be done just to avoid classification of financing and provisioning requirements. In this connection, banks/DFIs shall ensure that house financing facilities of any borrower should not be rescheduled/ restructured more than once within two years.</a:t>
            </a:r>
          </a:p>
          <a:p>
            <a:pPr lvl="0" algn="just"/>
            <a:r>
              <a:rPr lang="en-US" sz="1400" dirty="0" smtClean="0"/>
              <a:t>For the purpose of rescheduling/restructuring, banks/DFIs may change the tenure of the financing by maximum two years beyond the original tenure agreed with the customer subject to maximum financing tenure of 25 years.</a:t>
            </a:r>
          </a:p>
          <a:p>
            <a:pPr lvl="0" algn="just"/>
            <a:r>
              <a:rPr lang="en-US" sz="1400" dirty="0" smtClean="0"/>
              <a:t>While considering rescheduling/restructuring, banks/DFIs should, inter alia, take into account the repayment capacity of the borrower. The condition of 50% of Debt Burden Requirement (DBR) shall not be applicable to financing rescheduled/restructured. However, any new house financing facility extended to a borrower who is availing any rescheduled/ restructured facility shall be subject to observance of minimum DBR.</a:t>
            </a:r>
          </a:p>
          <a:p>
            <a:pPr lvl="0" algn="just"/>
            <a:r>
              <a:rPr lang="en-US" sz="1400" dirty="0" smtClean="0"/>
              <a:t>The status of classification of the non-performing assets shall not be changed because of rescheduling/restructuring unless borrower has paid at least 10% of the rescheduled/ restructured amount (including principal and mark-up both)</a:t>
            </a:r>
            <a:r>
              <a:rPr lang="en-US" sz="1400" b="1" dirty="0" smtClean="0"/>
              <a:t> </a:t>
            </a:r>
            <a:r>
              <a:rPr lang="en-US" sz="1400" dirty="0" smtClean="0"/>
              <a:t>or six installments as per terms &amp; conditions of the rescheduling/restructuring</a:t>
            </a:r>
            <a:r>
              <a:rPr lang="en-US" sz="1400" b="1" dirty="0" smtClean="0"/>
              <a:t> </a:t>
            </a:r>
            <a:r>
              <a:rPr lang="en-US" sz="1400" dirty="0" smtClean="0"/>
              <a:t>whichever is high. However, for internal monitoring purpose, banks/DFIs may re-set the </a:t>
            </a:r>
            <a:r>
              <a:rPr lang="en-US" sz="1400" dirty="0" err="1" smtClean="0"/>
              <a:t>dpd</a:t>
            </a:r>
            <a:r>
              <a:rPr lang="en-US" sz="1400" dirty="0" smtClean="0"/>
              <a:t> (days past due) counter of the newly created finance to “0” </a:t>
            </a:r>
            <a:r>
              <a:rPr lang="en-US" sz="1400" dirty="0" err="1" smtClean="0"/>
              <a:t>dpd</a:t>
            </a:r>
            <a:r>
              <a:rPr lang="en-US" sz="1400" dirty="0" smtClean="0"/>
              <a:t>.</a:t>
            </a:r>
          </a:p>
          <a:p>
            <a:pPr lvl="0" algn="just"/>
            <a:r>
              <a:rPr lang="en-US" sz="1400" dirty="0" smtClean="0"/>
              <a:t>Provisions already held against non-performing financing, to be rescheduled/ restructured, will only be reversed if condition of 10% recovery or six installments is met.</a:t>
            </a:r>
          </a:p>
          <a:p>
            <a:pPr lvl="0" algn="just"/>
            <a:r>
              <a:rPr lang="en-US" sz="1400" dirty="0" smtClean="0"/>
              <a:t>If the borrower defaults (i.e. reaches 180 </a:t>
            </a:r>
            <a:r>
              <a:rPr lang="en-US" sz="1400" dirty="0" err="1" smtClean="0"/>
              <a:t>dpd</a:t>
            </a:r>
            <a:r>
              <a:rPr lang="en-US" sz="1400" dirty="0" smtClean="0"/>
              <a:t>) again within two years after declassification, the financing shall be classified under the same category in which it was prior to rescheduling/ restructuring. Banks/DFIs, however, at their discretion may further downgrade the classification based on their own internal policies.</a:t>
            </a:r>
            <a:endParaRPr lang="en-US" sz="1400" dirty="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HF-11: Rescheduling/Restructuring of Non-Performing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7" name="Rectangle 4"/>
          <p:cNvSpPr txBox="1">
            <a:spLocks noChangeArrowheads="1"/>
          </p:cNvSpPr>
          <p:nvPr/>
        </p:nvSpPr>
        <p:spPr bwMode="auto">
          <a:xfrm>
            <a:off x="457200" y="2590800"/>
            <a:ext cx="8229600" cy="1404254"/>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4800" dirty="0" smtClean="0">
                <a:solidFill>
                  <a:schemeClr val="bg1"/>
                </a:solidFill>
                <a:latin typeface="Times New Roman" pitchFamily="18" charset="0"/>
                <a:ea typeface="+mn-ea"/>
                <a:cs typeface="Times New Roman" pitchFamily="18" charset="0"/>
              </a:rPr>
              <a:t>FAQs</a:t>
            </a:r>
            <a:endParaRPr lang="en-US" sz="2800" dirty="0" smtClean="0">
              <a:solidFill>
                <a:schemeClr val="bg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800600"/>
          </a:xfrm>
        </p:spPr>
        <p:txBody>
          <a:bodyPr>
            <a:noAutofit/>
          </a:bodyPr>
          <a:lstStyle/>
          <a:p>
            <a:pPr algn="just">
              <a:buNone/>
            </a:pPr>
            <a:r>
              <a:rPr lang="en-US" sz="1800" b="1" dirty="0" smtClean="0"/>
              <a:t>1. 	What is the effective date to implement new Housing Finance PRs?</a:t>
            </a:r>
          </a:p>
          <a:p>
            <a:pPr algn="just">
              <a:spcBef>
                <a:spcPts val="1200"/>
              </a:spcBef>
              <a:buNone/>
            </a:pPr>
            <a:r>
              <a:rPr lang="en-US" sz="1800" dirty="0" smtClean="0"/>
              <a:t>	Newly issued Housing Finance PRs (HF PRs) are effective from the date of issuance i.e. May 06, 2014. However, six month period is available, for the banks/DFIs to design and implement mechanism to realign their existing housing finance criteria with respect to newly issued HF PRs.</a:t>
            </a:r>
          </a:p>
          <a:p>
            <a:pPr algn="just">
              <a:spcBef>
                <a:spcPts val="1200"/>
              </a:spcBef>
              <a:buNone/>
            </a:pPr>
            <a:endParaRPr lang="en-US" sz="1800" dirty="0" smtClean="0"/>
          </a:p>
          <a:p>
            <a:pPr algn="just">
              <a:buNone/>
            </a:pPr>
            <a:r>
              <a:rPr lang="en-US" sz="1800" b="1" dirty="0" smtClean="0"/>
              <a:t>2.	Do banks/DFIs need to implement these PRs on the old portfolio i.e. portfolio of housing finance before May 06, 2014?</a:t>
            </a:r>
          </a:p>
          <a:p>
            <a:pPr algn="just">
              <a:spcBef>
                <a:spcPts val="1200"/>
              </a:spcBef>
              <a:buNone/>
            </a:pPr>
            <a:r>
              <a:rPr lang="en-US" sz="1800" dirty="0" smtClean="0"/>
              <a:t>	Six months time period up to November 06, 2014 is available with the bank to classify old portfolio as per new PRs. And also for the implementation of mechanism such as property </a:t>
            </a:r>
            <a:r>
              <a:rPr lang="en-US" sz="1800" dirty="0" err="1" smtClean="0"/>
              <a:t>takaful</a:t>
            </a:r>
            <a:r>
              <a:rPr lang="en-US" sz="1800" dirty="0" smtClean="0"/>
              <a:t> etc.</a:t>
            </a:r>
          </a:p>
          <a:p>
            <a:pPr>
              <a:buNone/>
            </a:pPr>
            <a:endParaRPr lang="en-US" sz="18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 on 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5257800"/>
          </a:xfrm>
        </p:spPr>
        <p:txBody>
          <a:bodyPr>
            <a:noAutofit/>
          </a:bodyPr>
          <a:lstStyle/>
          <a:p>
            <a:pPr algn="just">
              <a:buNone/>
            </a:pPr>
            <a:r>
              <a:rPr lang="en-US" sz="1800" b="1" dirty="0" smtClean="0"/>
              <a:t>3. Is it mandatory for banks/DFIs to determine housing finance limits in rural areas?</a:t>
            </a:r>
            <a:endParaRPr lang="en-US" sz="1800" dirty="0" smtClean="0"/>
          </a:p>
          <a:p>
            <a:pPr algn="just">
              <a:buNone/>
            </a:pPr>
            <a:r>
              <a:rPr lang="en-US" sz="1800" dirty="0" smtClean="0"/>
              <a:t>	It is not mandatory for the banks/DFIs to determine housing finance limits in rural areas; however, banks/DFIs have been encouraged, in new HFPRs, to extend housing finance into small towns and villages. Further, banks/DFIs may finance in urban areas only according to available resources, strategy and risk appetite</a:t>
            </a:r>
          </a:p>
          <a:p>
            <a:pPr algn="just">
              <a:buNone/>
            </a:pPr>
            <a:endParaRPr lang="en-US" sz="1800" b="1" dirty="0" smtClean="0"/>
          </a:p>
          <a:p>
            <a:pPr algn="just">
              <a:buNone/>
            </a:pPr>
            <a:r>
              <a:rPr lang="en-US" sz="1800" b="1" dirty="0" smtClean="0"/>
              <a:t>4. What is the hybrid markup rate?</a:t>
            </a:r>
            <a:endParaRPr lang="en-US" sz="1800" dirty="0" smtClean="0"/>
          </a:p>
          <a:p>
            <a:pPr algn="just">
              <a:buNone/>
            </a:pPr>
            <a:r>
              <a:rPr lang="en-US" sz="1800" dirty="0" smtClean="0"/>
              <a:t>	Hybrid rate is the mix of fixed and floating markup rate. Banks/DFIs have been encouraged to adopt hybrid rates to facilitate the housing finance customers in making housing finance affordable. Further, banks/DFIs will clearly mention the mix of fixed and floating markup rates along with their respective tenures in the financing agreements. Moreover, fixed markup rate will remain fixed during the agreed tenure between borrower and bank/DFI. And, in case of floating markup rate, margin over the benchmark (KIBOR or any other rate) will remain aligned during the respective financing terms as agreed between borrower and bank/DFI. This means the Banks under hybrid rates would be able to offer home loans with varying but agreed margins with applicable ages/tenures in finance documents according to customers’ affordability.</a:t>
            </a:r>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a:xfrm>
            <a:off x="8697913" y="6400800"/>
            <a:ext cx="457200" cy="457200"/>
          </a:xfrm>
          <a:solidFill>
            <a:srgbClr val="0070C0"/>
          </a:solidFill>
        </p:spPr>
        <p:txBody>
          <a:bodyPr anchor="ctr"/>
          <a:lstStyle>
            <a:lvl1pPr>
              <a:defRPr lang="en-US">
                <a:solidFill>
                  <a:schemeClr val="bg1"/>
                </a:solidFill>
              </a:defRPr>
            </a:lvl1pPr>
          </a:lstStyle>
          <a:p>
            <a:fld id="{D48A3571-2E08-49ED-9058-1F7B95F84AA3}" type="slidenum">
              <a:rPr lang="en-US" smtClean="0"/>
              <a:pPr/>
              <a:t>3</a:t>
            </a:fld>
            <a:endParaRPr lang="en-US" dirty="0"/>
          </a:p>
        </p:txBody>
      </p:sp>
      <p:sp>
        <p:nvSpPr>
          <p:cNvPr id="17" name="TextBox 16"/>
          <p:cNvSpPr txBox="1"/>
          <p:nvPr/>
        </p:nvSpPr>
        <p:spPr>
          <a:xfrm>
            <a:off x="0" y="5836906"/>
            <a:ext cx="5403851"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sysClr val="windowText" lastClr="000000"/>
                </a:solidFill>
                <a:effectLst/>
                <a:uLnTx/>
                <a:uFillTx/>
              </a:rPr>
              <a:t>Source: Access to Finance Survey </a:t>
            </a:r>
            <a:endParaRPr kumimoji="0" lang="en-GB" sz="1200" b="1" i="0" u="none" strike="noStrike" kern="0" cap="none" spc="0" normalizeH="0" baseline="0" noProof="0" dirty="0">
              <a:ln>
                <a:noFill/>
              </a:ln>
              <a:solidFill>
                <a:sysClr val="windowText" lastClr="000000"/>
              </a:solidFill>
              <a:effectLst/>
              <a:uLnTx/>
              <a:uFillTx/>
            </a:endParaRPr>
          </a:p>
        </p:txBody>
      </p:sp>
      <p:sp>
        <p:nvSpPr>
          <p:cNvPr id="8" name="Text Box 4"/>
          <p:cNvSpPr txBox="1">
            <a:spLocks noChangeArrowheads="1"/>
          </p:cNvSpPr>
          <p:nvPr/>
        </p:nvSpPr>
        <p:spPr bwMode="auto">
          <a:xfrm>
            <a:off x="803275" y="1873361"/>
            <a:ext cx="862609" cy="553998"/>
          </a:xfrm>
          <a:prstGeom prst="rect">
            <a:avLst/>
          </a:prstGeom>
          <a:solidFill>
            <a:srgbClr val="1F497D">
              <a:lumMod val="60000"/>
              <a:lumOff val="40000"/>
            </a:srgbClr>
          </a:solidFill>
          <a:ln w="12700" algn="ctr">
            <a:noFill/>
            <a:miter lim="800000"/>
            <a:headEnd/>
            <a:tailEnd/>
          </a:ln>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000" b="0" i="0" u="none" strike="noStrike" kern="0" cap="none" spc="0" normalizeH="0" baseline="0" noProof="0" dirty="0">
                <a:ln>
                  <a:noFill/>
                </a:ln>
                <a:solidFill>
                  <a:sysClr val="window" lastClr="FFFFFF"/>
                </a:solidFill>
                <a:effectLst/>
                <a:uLnTx/>
                <a:uFillTx/>
              </a:rPr>
              <a:t>The Formally Served</a:t>
            </a:r>
          </a:p>
        </p:txBody>
      </p:sp>
      <p:sp>
        <p:nvSpPr>
          <p:cNvPr id="9" name="AutoShape 5"/>
          <p:cNvSpPr>
            <a:spLocks/>
          </p:cNvSpPr>
          <p:nvPr/>
        </p:nvSpPr>
        <p:spPr bwMode="auto">
          <a:xfrm rot="16200000">
            <a:off x="982778" y="2511408"/>
            <a:ext cx="424356" cy="796637"/>
          </a:xfrm>
          <a:prstGeom prst="rightBrace">
            <a:avLst>
              <a:gd name="adj1" fmla="val 37895"/>
              <a:gd name="adj2" fmla="val 46667"/>
            </a:avLst>
          </a:prstGeom>
          <a:noFill/>
          <a:ln w="12700">
            <a:solidFill>
              <a:srgbClr val="003399"/>
            </a:solidFill>
            <a:round/>
            <a:headEnd/>
            <a:tailEnd/>
          </a:ln>
        </p:spPr>
        <p:txBody>
          <a:bodyPr wrap="square"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0" name="AutoShape 6"/>
          <p:cNvSpPr>
            <a:spLocks/>
          </p:cNvSpPr>
          <p:nvPr/>
        </p:nvSpPr>
        <p:spPr bwMode="auto">
          <a:xfrm rot="16200000">
            <a:off x="2671440" y="1650831"/>
            <a:ext cx="392905" cy="2549236"/>
          </a:xfrm>
          <a:prstGeom prst="rightBrace">
            <a:avLst>
              <a:gd name="adj1" fmla="val 58263"/>
              <a:gd name="adj2" fmla="val 46667"/>
            </a:avLst>
          </a:prstGeom>
          <a:noFill/>
          <a:ln w="12700">
            <a:solidFill>
              <a:srgbClr val="4F81BD"/>
            </a:solidFill>
            <a:round/>
            <a:headEnd/>
            <a:tailEnd/>
          </a:ln>
        </p:spPr>
        <p:txBody>
          <a:bodyPr wrap="square"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2" name="Text Box 8"/>
          <p:cNvSpPr txBox="1">
            <a:spLocks noChangeArrowheads="1"/>
          </p:cNvSpPr>
          <p:nvPr/>
        </p:nvSpPr>
        <p:spPr bwMode="auto">
          <a:xfrm>
            <a:off x="4819651" y="2415803"/>
            <a:ext cx="3073136" cy="261610"/>
          </a:xfrm>
          <a:prstGeom prst="rect">
            <a:avLst/>
          </a:prstGeom>
          <a:solidFill>
            <a:srgbClr val="8064A2">
              <a:lumMod val="75000"/>
            </a:srgbClr>
          </a:solidFill>
          <a:ln w="12700" algn="ctr">
            <a:noFill/>
            <a:miter lim="800000"/>
            <a:headEnd/>
            <a:tailEnd/>
          </a:ln>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100" b="0" i="0" u="none" strike="noStrike" kern="0" cap="none" spc="0" normalizeH="0" baseline="0" noProof="0" dirty="0">
                <a:ln>
                  <a:noFill/>
                </a:ln>
                <a:solidFill>
                  <a:sysClr val="window" lastClr="FFFFFF"/>
                </a:solidFill>
                <a:effectLst/>
                <a:uLnTx/>
                <a:uFillTx/>
              </a:rPr>
              <a:t>The Financially Excluded</a:t>
            </a:r>
          </a:p>
        </p:txBody>
      </p:sp>
      <p:sp>
        <p:nvSpPr>
          <p:cNvPr id="13" name="AutoShape 9"/>
          <p:cNvSpPr>
            <a:spLocks/>
          </p:cNvSpPr>
          <p:nvPr/>
        </p:nvSpPr>
        <p:spPr bwMode="auto">
          <a:xfrm rot="16200000">
            <a:off x="6108579" y="786134"/>
            <a:ext cx="369700" cy="4301835"/>
          </a:xfrm>
          <a:prstGeom prst="rightBrace">
            <a:avLst>
              <a:gd name="adj1" fmla="val 104149"/>
              <a:gd name="adj2" fmla="val 46667"/>
            </a:avLst>
          </a:prstGeom>
          <a:noFill/>
          <a:ln w="12700">
            <a:solidFill>
              <a:srgbClr val="CC0000"/>
            </a:solidFill>
            <a:round/>
            <a:headEnd/>
            <a:tailEnd/>
          </a:ln>
        </p:spPr>
        <p:txBody>
          <a:bodyPr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 name="Text Box 10"/>
          <p:cNvSpPr txBox="1">
            <a:spLocks noChangeArrowheads="1"/>
          </p:cNvSpPr>
          <p:nvPr/>
        </p:nvSpPr>
        <p:spPr bwMode="auto">
          <a:xfrm>
            <a:off x="1048904" y="1339616"/>
            <a:ext cx="4527551" cy="261610"/>
          </a:xfrm>
          <a:prstGeom prst="rect">
            <a:avLst/>
          </a:prstGeom>
          <a:solidFill>
            <a:srgbClr val="C0504D">
              <a:lumMod val="75000"/>
            </a:srgbClr>
          </a:solidFill>
          <a:ln w="12700" algn="ctr">
            <a:solidFill>
              <a:srgbClr val="800080"/>
            </a:solidFill>
            <a:miter lim="800000"/>
            <a:headEnd/>
            <a:tailEnd/>
          </a:ln>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100" b="0" i="0" u="none" strike="noStrike" kern="0" cap="none" spc="0" normalizeH="0" baseline="0" noProof="0" dirty="0">
                <a:ln>
                  <a:noFill/>
                </a:ln>
                <a:solidFill>
                  <a:sysClr val="window" lastClr="FFFFFF"/>
                </a:solidFill>
                <a:effectLst/>
                <a:uLnTx/>
                <a:uFillTx/>
              </a:rPr>
              <a:t>The Financial Market Development Frontiers</a:t>
            </a:r>
          </a:p>
        </p:txBody>
      </p:sp>
      <p:sp>
        <p:nvSpPr>
          <p:cNvPr id="15" name="Line 11"/>
          <p:cNvSpPr>
            <a:spLocks noChangeShapeType="1"/>
          </p:cNvSpPr>
          <p:nvPr/>
        </p:nvSpPr>
        <p:spPr bwMode="auto">
          <a:xfrm flipH="1">
            <a:off x="1752601" y="1679099"/>
            <a:ext cx="1513609" cy="1287843"/>
          </a:xfrm>
          <a:prstGeom prst="line">
            <a:avLst/>
          </a:prstGeom>
          <a:noFill/>
          <a:ln w="12700">
            <a:solidFill>
              <a:srgbClr val="000000"/>
            </a:solidFill>
            <a:round/>
            <a:headEnd/>
            <a:tailEnd type="triangle" w="med" len="me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 name="Line 12"/>
          <p:cNvSpPr>
            <a:spLocks noChangeShapeType="1"/>
          </p:cNvSpPr>
          <p:nvPr/>
        </p:nvSpPr>
        <p:spPr bwMode="auto">
          <a:xfrm>
            <a:off x="3345873" y="1679100"/>
            <a:ext cx="2012337" cy="1551983"/>
          </a:xfrm>
          <a:prstGeom prst="line">
            <a:avLst/>
          </a:prstGeom>
          <a:noFill/>
          <a:ln w="12700">
            <a:solidFill>
              <a:srgbClr val="000000"/>
            </a:solidFill>
            <a:round/>
            <a:headEnd/>
            <a:tailEnd type="triangle" w="med" len="me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1" name="Text Box 7"/>
          <p:cNvSpPr txBox="1">
            <a:spLocks noChangeArrowheads="1"/>
          </p:cNvSpPr>
          <p:nvPr/>
        </p:nvSpPr>
        <p:spPr bwMode="auto">
          <a:xfrm>
            <a:off x="2117726" y="2260822"/>
            <a:ext cx="1668925" cy="430887"/>
          </a:xfrm>
          <a:prstGeom prst="rect">
            <a:avLst/>
          </a:prstGeom>
          <a:solidFill>
            <a:srgbClr val="9BBB59">
              <a:lumMod val="75000"/>
            </a:srgbClr>
          </a:solidFill>
          <a:ln w="12700" algn="ctr">
            <a:noFill/>
            <a:miter lim="800000"/>
            <a:headEnd/>
            <a:tailEnd/>
          </a:ln>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100" b="0" i="0" u="none" strike="noStrike" kern="0" cap="none" spc="0" normalizeH="0" baseline="0" noProof="0" dirty="0">
                <a:ln>
                  <a:noFill/>
                </a:ln>
                <a:solidFill>
                  <a:sysClr val="window" lastClr="FFFFFF"/>
                </a:solidFill>
                <a:effectLst/>
                <a:uLnTx/>
                <a:uFillTx/>
              </a:rPr>
              <a:t>The Informally Served</a:t>
            </a:r>
          </a:p>
        </p:txBody>
      </p:sp>
      <p:graphicFrame>
        <p:nvGraphicFramePr>
          <p:cNvPr id="7" name="Object 3"/>
          <p:cNvGraphicFramePr>
            <a:graphicFrameLocks noChangeAspect="1"/>
          </p:cNvGraphicFramePr>
          <p:nvPr/>
        </p:nvGraphicFramePr>
        <p:xfrm>
          <a:off x="152400" y="914400"/>
          <a:ext cx="8763000" cy="5221008"/>
        </p:xfrm>
        <a:graphic>
          <a:graphicData uri="http://schemas.openxmlformats.org/drawingml/2006/chart">
            <c:chart xmlns:c="http://schemas.openxmlformats.org/drawingml/2006/chart" xmlns:r="http://schemas.openxmlformats.org/officeDocument/2006/relationships" r:id="rId3"/>
          </a:graphicData>
        </a:graphic>
      </p:graphicFrame>
      <p:sp>
        <p:nvSpPr>
          <p:cNvPr id="18" name="Rectangle 4"/>
          <p:cNvSpPr txBox="1">
            <a:spLocks noChangeArrowheads="1"/>
          </p:cNvSpPr>
          <p:nvPr/>
        </p:nvSpPr>
        <p:spPr bwMode="auto">
          <a:xfrm>
            <a:off x="0" y="272146"/>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State of Financial Exclusion</a:t>
            </a:r>
          </a:p>
        </p:txBody>
      </p:sp>
      <p:pic>
        <p:nvPicPr>
          <p:cNvPr id="19" name="Picture 16" descr="http://www.sportsencounter.com/wp-content/uploads/2010/04/SBP.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5257800"/>
          </a:xfrm>
        </p:spPr>
        <p:txBody>
          <a:bodyPr>
            <a:noAutofit/>
          </a:bodyPr>
          <a:lstStyle/>
          <a:p>
            <a:pPr algn="just">
              <a:buNone/>
            </a:pPr>
            <a:r>
              <a:rPr lang="en-US" sz="2000" b="1" dirty="0" smtClean="0"/>
              <a:t>5. What shall be the frequency for sharing “Statement of Accounts” with borrower?</a:t>
            </a:r>
            <a:endParaRPr lang="en-US" sz="2000" dirty="0" smtClean="0"/>
          </a:p>
          <a:p>
            <a:pPr algn="just">
              <a:buNone/>
            </a:pPr>
            <a:r>
              <a:rPr lang="en-US" sz="2000" dirty="0" smtClean="0"/>
              <a:t>	For housing finance, the “Statement of Accounts”, detailing the principal repayments, principal outstanding, mark up/profit payments, and penalties (if any) during the year, has to be shared with borrowers on annual basis (may be made available on-line as well).</a:t>
            </a:r>
          </a:p>
          <a:p>
            <a:pPr algn="just">
              <a:buNone/>
            </a:pPr>
            <a:endParaRPr lang="en-US" sz="2000" dirty="0" smtClean="0"/>
          </a:p>
          <a:p>
            <a:pPr algn="just">
              <a:buNone/>
            </a:pPr>
            <a:r>
              <a:rPr lang="en-US" sz="2000" b="1" dirty="0" smtClean="0"/>
              <a:t>6. Is any time duration permissible to banks/DFIs for converting staff housing finance into commercial housing finance in case of employee resignation/separation/termination?</a:t>
            </a:r>
            <a:endParaRPr lang="en-US" sz="2000" dirty="0" smtClean="0"/>
          </a:p>
          <a:p>
            <a:pPr algn="just">
              <a:buNone/>
            </a:pPr>
            <a:r>
              <a:rPr lang="en-US" sz="2000" dirty="0" smtClean="0"/>
              <a:t>	Staff housing finance should be converted into commercial housing finance immediately after the lapse of grace period (required to complete all clearance formalities) as per banks’/DFIs’ approved HR policy. Further, conversion of staff housing finance to commercial housing finance means its reporting under commercial financing to SBP.</a:t>
            </a:r>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5257800"/>
          </a:xfrm>
        </p:spPr>
        <p:txBody>
          <a:bodyPr>
            <a:noAutofit/>
          </a:bodyPr>
          <a:lstStyle/>
          <a:p>
            <a:pPr algn="just">
              <a:buNone/>
            </a:pPr>
            <a:r>
              <a:rPr lang="en-US" sz="2000" b="1" dirty="0" smtClean="0"/>
              <a:t>7. Should Housing Finance PRs be complied while extending Staff housing finance?</a:t>
            </a:r>
            <a:endParaRPr lang="en-US" sz="2000" dirty="0" smtClean="0"/>
          </a:p>
          <a:p>
            <a:pPr algn="just">
              <a:buNone/>
            </a:pPr>
            <a:r>
              <a:rPr lang="en-US" sz="2000" dirty="0" smtClean="0"/>
              <a:t>	Housing Finance PRs are actually meant to be observed for extending housing finance to the customers on commercial basis. However, there is no compulsion in following these PRs for extending housing finance to banks’/DFIs’ own staff. The banks’/DFIs’ management has to decide whether or not to follow these PRs along with its own HR policies for allowing housing finance facilities to their employees.</a:t>
            </a:r>
          </a:p>
          <a:p>
            <a:pPr algn="just">
              <a:buNone/>
            </a:pPr>
            <a:endParaRPr lang="en-US" sz="2000" dirty="0" smtClean="0"/>
          </a:p>
          <a:p>
            <a:pPr algn="just">
              <a:buNone/>
            </a:pPr>
            <a:r>
              <a:rPr lang="en-US" sz="2000" b="1" dirty="0" smtClean="0"/>
              <a:t>8. What type of mechanism is required to put in place to monitor the housing finance market?</a:t>
            </a:r>
            <a:endParaRPr lang="en-US" sz="2000" dirty="0" smtClean="0"/>
          </a:p>
          <a:p>
            <a:pPr algn="just">
              <a:buNone/>
            </a:pPr>
            <a:r>
              <a:rPr lang="en-US" sz="2000" dirty="0" smtClean="0"/>
              <a:t>	The banks/DFIs may conduct housing market survey of the residential properties in major cities of financing through their own in-house department/resources/staff or through PBA approved valuators and maintain detailed Housing Prices. Such surveys can also be arranged through any representative body for common use by member banks/DFIs.</a:t>
            </a:r>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257800"/>
          </a:xfrm>
        </p:spPr>
        <p:txBody>
          <a:bodyPr>
            <a:noAutofit/>
          </a:bodyPr>
          <a:lstStyle/>
          <a:p>
            <a:pPr algn="just">
              <a:buNone/>
            </a:pPr>
            <a:r>
              <a:rPr lang="en-US" sz="2000" b="1" dirty="0" smtClean="0"/>
              <a:t>9. What is meant by verification of all title documents of property?</a:t>
            </a:r>
            <a:endParaRPr lang="en-US" sz="2000" dirty="0" smtClean="0"/>
          </a:p>
          <a:p>
            <a:pPr algn="just">
              <a:buNone/>
            </a:pPr>
            <a:r>
              <a:rPr lang="en-US" sz="2000" dirty="0" smtClean="0"/>
              <a:t>	Verification of all title documents means verification of maximum possible trail of related documents related to property title to the satisfaction of bank’s/DFI’s legal advisor.</a:t>
            </a:r>
          </a:p>
          <a:p>
            <a:pPr algn="just">
              <a:buNone/>
            </a:pPr>
            <a:endParaRPr lang="en-US" sz="2000" dirty="0" smtClean="0"/>
          </a:p>
          <a:p>
            <a:pPr algn="just">
              <a:buNone/>
            </a:pPr>
            <a:r>
              <a:rPr lang="en-US" sz="2000" b="1" dirty="0" smtClean="0"/>
              <a:t>10.In certain cases, approved building plan is not available with the customer. However, valid and proper lease/ sub-lease from concerned authority has been issued. Can the bank extend housing finance, in the absence of approved building plan if all title documents are intact and valid mortgage of bank can be created over property through registration of charge?</a:t>
            </a:r>
            <a:endParaRPr lang="en-US" sz="2000" dirty="0" smtClean="0"/>
          </a:p>
          <a:p>
            <a:pPr algn="just">
              <a:buNone/>
            </a:pPr>
            <a:r>
              <a:rPr lang="en-US" sz="2000" dirty="0" smtClean="0"/>
              <a:t>	To disburse housing finance to purchase constructed house, approved building plan is necessary. This requirement doesn't apply for individual apartments where the builders get approval of drawing of whole building. However, housing finance for plot plus construction, finance shall be disbursed for the purchase of plots as per PRs. Further, approved map is necessary before disbursement of tranches for construction of building/ house.</a:t>
            </a:r>
          </a:p>
          <a:p>
            <a:pPr algn="just"/>
            <a:endParaRPr lang="en-US" sz="2000" dirty="0" smtClean="0"/>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257800"/>
          </a:xfrm>
        </p:spPr>
        <p:txBody>
          <a:bodyPr>
            <a:noAutofit/>
          </a:bodyPr>
          <a:lstStyle/>
          <a:p>
            <a:pPr algn="just">
              <a:buNone/>
            </a:pPr>
            <a:r>
              <a:rPr lang="en-US" sz="2000" b="1" dirty="0" smtClean="0"/>
              <a:t>11. Is it mandatory to obtain Insurance/Takaful on the old housing finance portfolio i.e. portfolio before May 06, 2014?</a:t>
            </a:r>
            <a:endParaRPr lang="en-US" sz="2000" dirty="0" smtClean="0"/>
          </a:p>
          <a:p>
            <a:pPr algn="just">
              <a:buNone/>
            </a:pPr>
            <a:r>
              <a:rPr lang="en-US" sz="2000" dirty="0" smtClean="0"/>
              <a:t>	No, it is not mandatory to obtain Insurance/Takaful on the old housing finance portfolio. However, it is mandatory, as per HF PRs, for fresh house financing i.e. financing made after May 06, 2014 with implementation period of six months i.e.  November 06, 2014.</a:t>
            </a:r>
          </a:p>
          <a:p>
            <a:pPr algn="just">
              <a:buNone/>
            </a:pPr>
            <a:r>
              <a:rPr lang="en-US" sz="2000" b="1" dirty="0" smtClean="0"/>
              <a:t>12. Is it mandatory to obtain Insurance/Takaful on the cases of Balance Transfer Facility (BTF) after May 06, 2014?</a:t>
            </a:r>
            <a:endParaRPr lang="en-US" sz="2000" dirty="0" smtClean="0"/>
          </a:p>
          <a:p>
            <a:pPr algn="just">
              <a:buNone/>
            </a:pPr>
            <a:r>
              <a:rPr lang="en-US" sz="2000" dirty="0" smtClean="0"/>
              <a:t>	Yes, it is mandatory to obtain Insurance/Takaful on BTF cases after November 06, 2014.</a:t>
            </a:r>
          </a:p>
          <a:p>
            <a:pPr algn="just">
              <a:buNone/>
            </a:pPr>
            <a:r>
              <a:rPr lang="en-US" sz="2000" b="1" dirty="0" smtClean="0"/>
              <a:t>13. Can banks/DFIs obtain insurance/Takaful coverage of the mortgaged property equal to financing amount?</a:t>
            </a:r>
            <a:endParaRPr lang="en-US" sz="2000" dirty="0" smtClean="0"/>
          </a:p>
          <a:p>
            <a:pPr algn="just">
              <a:buNone/>
            </a:pPr>
            <a:r>
              <a:rPr lang="en-US" sz="2000" dirty="0" smtClean="0"/>
              <a:t>	Banks may obtain Insurance/Takaful coverage of the mortgaged property at least equal to the financing amount or </a:t>
            </a:r>
            <a:r>
              <a:rPr lang="en-US" sz="2000" dirty="0" err="1" smtClean="0"/>
              <a:t>upto</a:t>
            </a:r>
            <a:r>
              <a:rPr lang="en-US" sz="2000" dirty="0" smtClean="0"/>
              <a:t> full value in case of apartment and </a:t>
            </a:r>
            <a:r>
              <a:rPr lang="en-US" sz="2000" dirty="0" err="1" smtClean="0"/>
              <a:t>upto</a:t>
            </a:r>
            <a:r>
              <a:rPr lang="en-US" sz="2000" dirty="0" smtClean="0"/>
              <a:t> construction cost in case of house.</a:t>
            </a:r>
          </a:p>
          <a:p>
            <a:pPr algn="just"/>
            <a:endParaRPr lang="en-US" sz="2000" dirty="0" smtClean="0"/>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638800"/>
          </a:xfrm>
        </p:spPr>
        <p:txBody>
          <a:bodyPr>
            <a:noAutofit/>
          </a:bodyPr>
          <a:lstStyle/>
          <a:p>
            <a:pPr algn="just">
              <a:buNone/>
            </a:pPr>
            <a:r>
              <a:rPr lang="en-US" sz="2000" b="1" dirty="0" smtClean="0"/>
              <a:t>14. What risks are considered to be covered in an insurance/Takaful arrangement that it could be called ‘comprehensive insurance’?</a:t>
            </a:r>
            <a:endParaRPr lang="en-US" sz="2000" dirty="0" smtClean="0"/>
          </a:p>
          <a:p>
            <a:pPr algn="just">
              <a:buNone/>
            </a:pPr>
            <a:r>
              <a:rPr lang="en-US" sz="2000" dirty="0" smtClean="0"/>
              <a:t>	The following minimum risks should have been covered in an insurance/</a:t>
            </a:r>
            <a:r>
              <a:rPr lang="en-US" sz="2000" dirty="0" err="1" smtClean="0"/>
              <a:t>takaful</a:t>
            </a:r>
            <a:r>
              <a:rPr lang="en-US" sz="2000" dirty="0" smtClean="0"/>
              <a:t> arrangement to term it a comprehensive cover:</a:t>
            </a:r>
          </a:p>
          <a:p>
            <a:pPr lvl="0" algn="just">
              <a:buNone/>
            </a:pPr>
            <a:r>
              <a:rPr lang="en-US" sz="2000" dirty="0" smtClean="0"/>
              <a:t>	Fire</a:t>
            </a:r>
          </a:p>
          <a:p>
            <a:pPr lvl="0" algn="just">
              <a:buNone/>
            </a:pPr>
            <a:r>
              <a:rPr lang="en-US" sz="2000" dirty="0" smtClean="0"/>
              <a:t>	Lightning</a:t>
            </a:r>
          </a:p>
          <a:p>
            <a:pPr lvl="0" algn="just">
              <a:buNone/>
            </a:pPr>
            <a:r>
              <a:rPr lang="en-US" sz="2000" dirty="0" smtClean="0"/>
              <a:t>	Earthquake </a:t>
            </a:r>
          </a:p>
          <a:p>
            <a:pPr lvl="0" algn="just">
              <a:buNone/>
            </a:pPr>
            <a:r>
              <a:rPr lang="en-US" sz="2000" dirty="0" smtClean="0"/>
              <a:t>	Flood</a:t>
            </a:r>
          </a:p>
          <a:p>
            <a:pPr algn="just">
              <a:buNone/>
            </a:pPr>
            <a:r>
              <a:rPr lang="en-US" sz="2000" b="1" dirty="0" smtClean="0"/>
              <a:t>15. Is the condition of BTF after completion of three years applicable to the entire existing portfolio?</a:t>
            </a:r>
            <a:endParaRPr lang="en-US" sz="2000" dirty="0" smtClean="0"/>
          </a:p>
          <a:p>
            <a:pPr algn="just">
              <a:buNone/>
            </a:pPr>
            <a:r>
              <a:rPr lang="en-US" sz="2000" dirty="0" smtClean="0"/>
              <a:t>	Yes, the condition of completion of three years with same institution to avail BTF is applicable to the entire existing portfolio.</a:t>
            </a:r>
          </a:p>
          <a:p>
            <a:pPr algn="just">
              <a:buNone/>
            </a:pPr>
            <a:r>
              <a:rPr lang="en-US" sz="2000" b="1" dirty="0" smtClean="0"/>
              <a:t>16. If any customer of conventional bank desires to switch to Islamic banking before the completion of three years, is he allowed?</a:t>
            </a:r>
            <a:endParaRPr lang="en-US" sz="2000" dirty="0" smtClean="0"/>
          </a:p>
          <a:p>
            <a:pPr algn="just">
              <a:buNone/>
            </a:pPr>
            <a:r>
              <a:rPr lang="en-US" sz="2000" dirty="0" smtClean="0"/>
              <a:t>	Yes, he may switch from conventional to Islamic banking prior to completion of three years.</a:t>
            </a:r>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638800"/>
          </a:xfrm>
        </p:spPr>
        <p:txBody>
          <a:bodyPr>
            <a:noAutofit/>
          </a:bodyPr>
          <a:lstStyle/>
          <a:p>
            <a:pPr algn="just">
              <a:buNone/>
            </a:pPr>
            <a:r>
              <a:rPr lang="en-US" sz="1800" b="1" dirty="0" smtClean="0"/>
              <a:t>17. Does three years’ restriction of BTF apply on the bank staff switching job from one financial institution to another and transfers his staff house loan obligations?</a:t>
            </a:r>
            <a:endParaRPr lang="en-US" sz="1800" dirty="0" smtClean="0"/>
          </a:p>
          <a:p>
            <a:pPr algn="just">
              <a:buNone/>
            </a:pPr>
            <a:r>
              <a:rPr lang="en-US" sz="1800" dirty="0" smtClean="0"/>
              <a:t>	These PRs are not applicable for the staff home finance governed under bank’s approved policy. Further, the bank’s staff that has to transfer his staff house finance obligations purely owing to switching job, these BTF regulations shall not apply on such loans converted into commercial house finance as well.</a:t>
            </a:r>
          </a:p>
          <a:p>
            <a:pPr algn="just">
              <a:buNone/>
            </a:pPr>
            <a:endParaRPr lang="en-US" sz="1800" dirty="0" smtClean="0"/>
          </a:p>
          <a:p>
            <a:pPr algn="just">
              <a:buNone/>
            </a:pPr>
            <a:r>
              <a:rPr lang="en-US" sz="1800" b="1" dirty="0" smtClean="0"/>
              <a:t>18. There are instances when a customer purchases a home (needing repair/renovation) and applies for “home renovation facility” after utilizing the purchase facility. Do banks/DFIs need to follow three year restriction of disbursing loan for renovation after purchase financing facility?</a:t>
            </a:r>
            <a:endParaRPr lang="en-US" sz="1800" dirty="0" smtClean="0"/>
          </a:p>
          <a:p>
            <a:pPr algn="just">
              <a:buNone/>
            </a:pPr>
            <a:r>
              <a:rPr lang="en-US" sz="1800" dirty="0" smtClean="0"/>
              <a:t>	In case the borrower approaches a bank/DFI with the intention to purchase the old house and renovate/construction of additional unit and the same shall be agreed at the time of financing agreement between the bank/DFI and the borrower, banks/DFIs can entertain the requests of that customer, as PRs do not restrict in this case. However, if the borrower availed financing for purchase of house and then after disbursement he intends to avail another facility i.e. renovation, then the facility cannot be extended to him/her before three years from the date of first disbursement.</a:t>
            </a:r>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638800"/>
          </a:xfrm>
        </p:spPr>
        <p:txBody>
          <a:bodyPr>
            <a:noAutofit/>
          </a:bodyPr>
          <a:lstStyle/>
          <a:p>
            <a:pPr algn="just">
              <a:buNone/>
            </a:pPr>
            <a:endParaRPr lang="en-US" sz="1800" b="1" dirty="0" smtClean="0"/>
          </a:p>
          <a:p>
            <a:pPr algn="just">
              <a:buNone/>
            </a:pPr>
            <a:r>
              <a:rPr lang="en-US" sz="1800" b="1" dirty="0" smtClean="0"/>
              <a:t>19. Can banks/DFIs get the evaluation done by PBA approved valuator for the properties valuing </a:t>
            </a:r>
            <a:r>
              <a:rPr lang="en-US" sz="1800" b="1" dirty="0" err="1" smtClean="0"/>
              <a:t>upto</a:t>
            </a:r>
            <a:r>
              <a:rPr lang="en-US" sz="1800" b="1" dirty="0" smtClean="0"/>
              <a:t> Rs. 3.0 million?</a:t>
            </a:r>
            <a:endParaRPr lang="en-US" sz="1800" dirty="0" smtClean="0"/>
          </a:p>
          <a:p>
            <a:pPr algn="just">
              <a:buNone/>
            </a:pPr>
            <a:r>
              <a:rPr lang="en-US" sz="1800" dirty="0" smtClean="0"/>
              <a:t>	Yes, banks/DFIs can get evaluation done by PBA approved valuator for the properties valuing </a:t>
            </a:r>
            <a:r>
              <a:rPr lang="en-US" sz="1800" dirty="0" err="1" smtClean="0"/>
              <a:t>upto</a:t>
            </a:r>
            <a:r>
              <a:rPr lang="en-US" sz="1800" dirty="0" smtClean="0"/>
              <a:t> Rs. 3.0 million, provided it does not delay the approval process. However, it is not mandatory as per HF PRs.</a:t>
            </a:r>
          </a:p>
          <a:p>
            <a:pPr algn="just">
              <a:buNone/>
            </a:pPr>
            <a:endParaRPr lang="en-US" sz="1800" b="1" dirty="0" smtClean="0"/>
          </a:p>
          <a:p>
            <a:pPr algn="just">
              <a:buNone/>
            </a:pPr>
            <a:r>
              <a:rPr lang="en-US" sz="1800" b="1" dirty="0" smtClean="0"/>
              <a:t>20. What would be the mode of valuations?</a:t>
            </a:r>
            <a:endParaRPr lang="en-US" sz="1800" dirty="0" smtClean="0"/>
          </a:p>
          <a:p>
            <a:pPr algn="just">
              <a:buNone/>
            </a:pPr>
            <a:r>
              <a:rPr lang="en-US" sz="1800" dirty="0" smtClean="0"/>
              <a:t>	Mode of valuation depends on banks/DFIs internal risk management policies.</a:t>
            </a:r>
          </a:p>
          <a:p>
            <a:pPr algn="just">
              <a:buNone/>
            </a:pPr>
            <a:endParaRPr lang="en-US" sz="1800" b="1" dirty="0" smtClean="0"/>
          </a:p>
          <a:p>
            <a:pPr algn="just">
              <a:buNone/>
            </a:pPr>
            <a:r>
              <a:rPr lang="en-US" sz="1800" b="1" dirty="0" smtClean="0"/>
              <a:t>21. How can the valuation be done in case of land purchase plus construction where value of property exceeds Rs. 10 Million?</a:t>
            </a:r>
            <a:endParaRPr lang="en-US" sz="1800" dirty="0" smtClean="0"/>
          </a:p>
          <a:p>
            <a:pPr algn="just">
              <a:buNone/>
            </a:pPr>
            <a:r>
              <a:rPr lang="en-US" sz="1800" dirty="0" smtClean="0"/>
              <a:t>	In such case, only first time two valuations will be conducted to assess the land value. Later on Bill of Quantities (BOQs), appraisal should be conducted by any one valuator.</a:t>
            </a:r>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638800"/>
          </a:xfrm>
        </p:spPr>
        <p:txBody>
          <a:bodyPr>
            <a:noAutofit/>
          </a:bodyPr>
          <a:lstStyle/>
          <a:p>
            <a:pPr algn="just">
              <a:buNone/>
            </a:pPr>
            <a:endParaRPr lang="en-US" sz="1800" b="1" dirty="0" smtClean="0"/>
          </a:p>
          <a:p>
            <a:pPr algn="just">
              <a:buNone/>
            </a:pPr>
            <a:r>
              <a:rPr lang="en-US" sz="1800" b="1" dirty="0" smtClean="0"/>
              <a:t>22. What would be the frequency and mode of revaluation of mortgaged property?</a:t>
            </a:r>
            <a:endParaRPr lang="en-US" sz="1800" dirty="0" smtClean="0"/>
          </a:p>
          <a:p>
            <a:pPr algn="just">
              <a:buNone/>
            </a:pPr>
            <a:r>
              <a:rPr lang="en-US" sz="1800" dirty="0" smtClean="0"/>
              <a:t>	It is at banks’/DFIs’ discretion to decide frequency and mode of revaluation of mortgaged property as per their internal requirement and get it approved form the top management. </a:t>
            </a:r>
          </a:p>
          <a:p>
            <a:pPr algn="just">
              <a:buNone/>
            </a:pPr>
            <a:endParaRPr lang="en-US" sz="1800" dirty="0" smtClean="0"/>
          </a:p>
          <a:p>
            <a:pPr algn="just">
              <a:buNone/>
            </a:pPr>
            <a:r>
              <a:rPr lang="en-US" sz="1800" b="1" dirty="0" smtClean="0"/>
              <a:t>23. Is the change in provisioning requirement applicable to old housing finance portfolio?</a:t>
            </a:r>
            <a:endParaRPr lang="en-US" sz="1800" dirty="0" smtClean="0"/>
          </a:p>
          <a:p>
            <a:pPr algn="just">
              <a:buNone/>
            </a:pPr>
            <a:r>
              <a:rPr lang="en-US" sz="1800" dirty="0" smtClean="0"/>
              <a:t>	Six months time period from issuance of new PRs is available with the bank to re-classify the old portfolio as per new PRs.</a:t>
            </a:r>
          </a:p>
          <a:p>
            <a:pPr algn="just">
              <a:buNone/>
            </a:pPr>
            <a:endParaRPr lang="en-US" sz="1800" dirty="0" smtClean="0"/>
          </a:p>
          <a:p>
            <a:pPr algn="just">
              <a:buNone/>
            </a:pPr>
            <a:r>
              <a:rPr lang="en-US" sz="1800" b="1" dirty="0" smtClean="0"/>
              <a:t>24. Can banks/DFIs adopt conservative approach for classification &amp; provisioning of NPLs?</a:t>
            </a:r>
            <a:endParaRPr lang="en-US" sz="1800" dirty="0" smtClean="0"/>
          </a:p>
          <a:p>
            <a:pPr algn="just">
              <a:buNone/>
            </a:pPr>
            <a:r>
              <a:rPr lang="en-US" sz="1800" dirty="0" smtClean="0"/>
              <a:t>	Yes, banks/DFIs may adopt conservative approach as per their approved internal risk management policy. Further, HF PRs lay down only minimum requirements to be observed by the banks/DFIs to avoid risks.</a:t>
            </a:r>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638800"/>
          </a:xfrm>
        </p:spPr>
        <p:txBody>
          <a:bodyPr>
            <a:noAutofit/>
          </a:bodyPr>
          <a:lstStyle/>
          <a:p>
            <a:pPr algn="just">
              <a:buNone/>
            </a:pPr>
            <a:endParaRPr lang="en-US" sz="1800" b="1" dirty="0" smtClean="0"/>
          </a:p>
          <a:p>
            <a:pPr algn="just">
              <a:buNone/>
            </a:pPr>
            <a:endParaRPr lang="en-US" sz="1800" b="1" dirty="0" smtClean="0"/>
          </a:p>
          <a:p>
            <a:pPr algn="just">
              <a:buNone/>
            </a:pPr>
            <a:r>
              <a:rPr lang="en-US" sz="1800" b="1" dirty="0" smtClean="0"/>
              <a:t>25. What will be the new Risk Rating Categories for housing finance due to introduction of Other Assets Especially Mentioned (OAEM) category of classification?</a:t>
            </a:r>
            <a:endParaRPr lang="en-US" sz="1800" dirty="0" smtClean="0"/>
          </a:p>
          <a:p>
            <a:pPr algn="just">
              <a:buNone/>
            </a:pPr>
            <a:r>
              <a:rPr lang="en-US" sz="1800" dirty="0" smtClean="0"/>
              <a:t>	For reporting purpose to SBP, OAEM category of classification may be reported in Internal Credit Risk Rating Grade number 10. However, in order to effectively manage their credit portfolios, banks/DFIs may have as many credit grades as they wish.</a:t>
            </a:r>
          </a:p>
          <a:p>
            <a:pPr algn="just">
              <a:buNone/>
            </a:pPr>
            <a:endParaRPr lang="en-US" sz="1800" dirty="0" smtClean="0"/>
          </a:p>
          <a:p>
            <a:pPr algn="just">
              <a:buNone/>
            </a:pPr>
            <a:r>
              <a:rPr lang="en-US" sz="1800" b="1" dirty="0" smtClean="0"/>
              <a:t>26. What would be the treatment of unrealized markup on housing finance accounts categorized as OAEM? </a:t>
            </a:r>
            <a:endParaRPr lang="en-US" sz="1800" dirty="0" smtClean="0"/>
          </a:p>
          <a:p>
            <a:pPr algn="just">
              <a:buNone/>
            </a:pPr>
            <a:r>
              <a:rPr lang="en-US" sz="1800" dirty="0" smtClean="0"/>
              <a:t>	Banks/DFIs may credit unrealized markup on housing finance accounts in OAEM category into income account.</a:t>
            </a:r>
          </a:p>
          <a:p>
            <a:pPr algn="just">
              <a:buNone/>
            </a:pPr>
            <a:endParaRPr lang="en-US" sz="1800" dirty="0" smtClean="0"/>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638800"/>
          </a:xfrm>
        </p:spPr>
        <p:txBody>
          <a:bodyPr>
            <a:noAutofit/>
          </a:bodyPr>
          <a:lstStyle/>
          <a:p>
            <a:pPr>
              <a:buNone/>
            </a:pPr>
            <a:endParaRPr lang="en-US" sz="1800" b="1" dirty="0" smtClean="0"/>
          </a:p>
          <a:p>
            <a:pPr algn="just">
              <a:buNone/>
            </a:pPr>
            <a:r>
              <a:rPr lang="en-US" sz="2400" b="1" dirty="0" smtClean="0"/>
              <a:t>27. Would it be sufficient if banks’/DFIs’ Credit/Financing policy approved by Board of Directors (</a:t>
            </a:r>
            <a:r>
              <a:rPr lang="en-US" sz="2400" b="1" dirty="0" err="1" smtClean="0"/>
              <a:t>BoD</a:t>
            </a:r>
            <a:r>
              <a:rPr lang="en-US" sz="2400" b="1" dirty="0" smtClean="0"/>
              <a:t>) covers the chapter of Rescheduling/Restructuring of non-performing financing of all type (not specifically housing finance).</a:t>
            </a:r>
            <a:endParaRPr lang="en-US" sz="2400" dirty="0" smtClean="0"/>
          </a:p>
          <a:p>
            <a:pPr algn="just">
              <a:buNone/>
            </a:pPr>
            <a:r>
              <a:rPr lang="en-US" sz="2400" dirty="0" smtClean="0"/>
              <a:t>	Incase banks’/DFIs’ internal Credit/Financing policy, approved by </a:t>
            </a:r>
            <a:r>
              <a:rPr lang="en-US" sz="2400" dirty="0" err="1" smtClean="0"/>
              <a:t>BoD</a:t>
            </a:r>
            <a:r>
              <a:rPr lang="en-US" sz="2400" dirty="0" smtClean="0"/>
              <a:t>, covers the chapter of Rescheduling/Restructuring of non-performing financing of all </a:t>
            </a:r>
            <a:r>
              <a:rPr lang="en-US" sz="2400" dirty="0" err="1" smtClean="0"/>
              <a:t>typesof</a:t>
            </a:r>
            <a:r>
              <a:rPr lang="en-US" sz="2400" dirty="0" smtClean="0"/>
              <a:t> financing, then the banks/DFIs should also make the Regulation HF-11 for Rescheduling/Restructuring of non-performing Housing Finance as part of that policy.</a:t>
            </a:r>
          </a:p>
          <a:p>
            <a:pPr>
              <a:buNone/>
            </a:pPr>
            <a:endParaRPr lang="en-US" sz="1800" dirty="0" smtClean="0"/>
          </a:p>
          <a:p>
            <a:pPr algn="just">
              <a:buNone/>
            </a:pPr>
            <a:endParaRPr lang="en-US" sz="2000" dirty="0" smtClean="0"/>
          </a:p>
          <a:p>
            <a:pPr algn="just"/>
            <a:endParaRPr lang="en-US" sz="2000" dirty="0" smtClean="0"/>
          </a:p>
          <a:p>
            <a:pPr algn="just">
              <a:buNone/>
            </a:pPr>
            <a:endParaRPr lang="en-US" sz="2000" dirty="0" smtClean="0"/>
          </a:p>
        </p:txBody>
      </p:sp>
      <p:sp>
        <p:nvSpPr>
          <p:cNvPr id="5"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000" dirty="0" smtClean="0">
                <a:solidFill>
                  <a:schemeClr val="bg1"/>
                </a:solidFill>
                <a:latin typeface="Times New Roman" pitchFamily="18" charset="0"/>
                <a:ea typeface="+mn-ea"/>
                <a:cs typeface="Times New Roman" pitchFamily="18" charset="0"/>
              </a:rPr>
              <a:t>FAQs-PRs for Housing Finance</a:t>
            </a:r>
          </a:p>
        </p:txBody>
      </p:sp>
      <p:pic>
        <p:nvPicPr>
          <p:cNvPr id="4"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0580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1"/>
          </p:nvPr>
        </p:nvSpPr>
        <p:spPr>
          <a:xfrm>
            <a:off x="381000" y="1447800"/>
            <a:ext cx="8763000" cy="1231106"/>
          </a:xfrm>
        </p:spPr>
        <p:txBody>
          <a:bodyPr/>
          <a:lstStyle/>
          <a:p>
            <a:pPr lvl="2">
              <a:spcBef>
                <a:spcPts val="600"/>
              </a:spcBef>
              <a:spcAft>
                <a:spcPts val="600"/>
              </a:spcAft>
              <a:buFont typeface="Wingdings" pitchFamily="2" charset="2"/>
              <a:buChar char="Ø"/>
            </a:pPr>
            <a:r>
              <a:rPr lang="en-US" sz="2000" b="1" kern="1200" dirty="0" smtClean="0">
                <a:solidFill>
                  <a:schemeClr val="tx2"/>
                </a:solidFill>
                <a:latin typeface="Trebuchet MS" pitchFamily="34" charset="0"/>
                <a:cs typeface="Times New Roman" pitchFamily="18" charset="0"/>
              </a:rPr>
              <a:t>Population per branch stands at 16,607 people</a:t>
            </a:r>
          </a:p>
          <a:p>
            <a:pPr lvl="2">
              <a:spcBef>
                <a:spcPts val="600"/>
              </a:spcBef>
              <a:spcAft>
                <a:spcPts val="600"/>
              </a:spcAft>
              <a:buFont typeface="Wingdings" pitchFamily="2" charset="2"/>
              <a:buChar char="q"/>
            </a:pPr>
            <a:endParaRPr lang="en-US" sz="2000" b="1" kern="1200" dirty="0" smtClean="0">
              <a:solidFill>
                <a:schemeClr val="tx2"/>
              </a:solidFill>
              <a:latin typeface="Trebuchet MS" pitchFamily="34" charset="0"/>
              <a:cs typeface="Times New Roman" pitchFamily="18" charset="0"/>
            </a:endParaRPr>
          </a:p>
          <a:p>
            <a:pPr lvl="2">
              <a:spcBef>
                <a:spcPts val="600"/>
              </a:spcBef>
              <a:spcAft>
                <a:spcPts val="600"/>
              </a:spcAft>
              <a:buNone/>
            </a:pPr>
            <a:endParaRPr lang="en-US" sz="2000" b="1" kern="1200" dirty="0" smtClean="0">
              <a:solidFill>
                <a:schemeClr val="tx2"/>
              </a:solidFill>
              <a:latin typeface="Trebuchet MS" pitchFamily="34" charset="0"/>
              <a:cs typeface="Times New Roman" pitchFamily="18" charset="0"/>
            </a:endParaRPr>
          </a:p>
        </p:txBody>
      </p:sp>
      <p:pic>
        <p:nvPicPr>
          <p:cNvPr id="5" name="Chart 3"/>
          <p:cNvPicPr>
            <a:picLocks noChangeArrowheads="1"/>
          </p:cNvPicPr>
          <p:nvPr/>
        </p:nvPicPr>
        <p:blipFill>
          <a:blip r:embed="rId3" cstate="print">
            <a:duotone>
              <a:prstClr val="black"/>
              <a:schemeClr val="accent1">
                <a:tint val="45000"/>
                <a:satMod val="400000"/>
              </a:schemeClr>
            </a:duotone>
            <a:lum bright="24000"/>
          </a:blip>
          <a:srcRect/>
          <a:stretch>
            <a:fillRect/>
          </a:stretch>
        </p:blipFill>
        <p:spPr bwMode="auto">
          <a:xfrm>
            <a:off x="457200" y="1981200"/>
            <a:ext cx="8077200" cy="2971800"/>
          </a:xfrm>
          <a:prstGeom prst="rect">
            <a:avLst/>
          </a:prstGeom>
          <a:noFill/>
          <a:ln w="9525">
            <a:noFill/>
            <a:miter lim="800000"/>
            <a:headEnd/>
            <a:tailEnd/>
          </a:ln>
        </p:spPr>
      </p:pic>
      <p:sp>
        <p:nvSpPr>
          <p:cNvPr id="8" name="Rectangle 4"/>
          <p:cNvSpPr txBox="1">
            <a:spLocks noChangeArrowheads="1"/>
          </p:cNvSpPr>
          <p:nvPr/>
        </p:nvSpPr>
        <p:spPr bwMode="auto">
          <a:xfrm>
            <a:off x="381000" y="4572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Status of Financial Services in Pakistan</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6600" dirty="0" smtClean="0">
              <a:latin typeface="Monotype Corsiva" pitchFamily="66" charset="0"/>
            </a:endParaRPr>
          </a:p>
          <a:p>
            <a:pPr algn="r">
              <a:buNone/>
            </a:pPr>
            <a:r>
              <a:rPr lang="en-US" sz="6600" dirty="0" smtClean="0">
                <a:solidFill>
                  <a:schemeClr val="accent1">
                    <a:lumMod val="75000"/>
                  </a:schemeClr>
                </a:solidFill>
                <a:latin typeface="Monotype Corsiva" pitchFamily="66" charset="0"/>
              </a:rPr>
              <a:t>Thank You</a:t>
            </a:r>
            <a:endParaRPr lang="en-US" sz="6600" dirty="0">
              <a:solidFill>
                <a:schemeClr val="accent1">
                  <a:lumMod val="75000"/>
                </a:schemeClr>
              </a:solidFill>
              <a:latin typeface="Monotype Corsiva"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a:ln>
            <a:solidFill>
              <a:srgbClr val="C00000"/>
            </a:solidFill>
          </a:ln>
        </p:spPr>
        <p:txBody>
          <a:bodyPr>
            <a:normAutofit fontScale="40000" lnSpcReduction="20000"/>
          </a:bodyPr>
          <a:lstStyle/>
          <a:p>
            <a:pPr>
              <a:buNone/>
            </a:pPr>
            <a:r>
              <a:rPr lang="en-US" sz="4400" b="1" dirty="0" smtClean="0"/>
              <a:t>There is a large and widening gap in Housing market in Pakistan </a:t>
            </a:r>
          </a:p>
          <a:p>
            <a:pPr>
              <a:lnSpc>
                <a:spcPct val="120000"/>
              </a:lnSpc>
            </a:pPr>
            <a:r>
              <a:rPr lang="en-US" sz="4400" dirty="0" smtClean="0"/>
              <a:t>World Bank estimated a shortfall of 8 million housing units in Pakistan in 2009</a:t>
            </a:r>
          </a:p>
          <a:p>
            <a:r>
              <a:rPr lang="en-US" sz="4400" dirty="0" smtClean="0"/>
              <a:t>According to estimates the annual incremental demand is 600,000 units, of which 50% is met by the private/public investment</a:t>
            </a:r>
          </a:p>
          <a:p>
            <a:pPr>
              <a:buNone/>
            </a:pPr>
            <a:endParaRPr lang="en-US" sz="4400" dirty="0" smtClean="0"/>
          </a:p>
          <a:p>
            <a:pPr>
              <a:buNone/>
            </a:pPr>
            <a:r>
              <a:rPr lang="en-US" sz="4500" b="1" dirty="0" smtClean="0"/>
              <a:t>The ever widening housing demand and supply gap requires huge investment</a:t>
            </a:r>
          </a:p>
          <a:p>
            <a:pPr>
              <a:lnSpc>
                <a:spcPct val="120000"/>
              </a:lnSpc>
            </a:pPr>
            <a:r>
              <a:rPr lang="en-US" sz="4400" dirty="0" smtClean="0"/>
              <a:t>With 600,000 incremental demand and 500,000 units from the backlog, total annual housing needs comes to </a:t>
            </a:r>
            <a:r>
              <a:rPr lang="en-US" sz="4400" b="1" i="1" dirty="0" smtClean="0"/>
              <a:t>1.1 million</a:t>
            </a:r>
          </a:p>
          <a:p>
            <a:r>
              <a:rPr lang="en-US" sz="4400" dirty="0" smtClean="0"/>
              <a:t>At an average price of Rs. 3 million per unit, total funding requirement </a:t>
            </a:r>
            <a:r>
              <a:rPr lang="en-US" sz="4400" i="1" dirty="0" smtClean="0"/>
              <a:t>is estimated at </a:t>
            </a:r>
            <a:r>
              <a:rPr lang="en-US" sz="4400" b="1" i="1" dirty="0" smtClean="0"/>
              <a:t>Rs 3.3 trillion per year (around US$ 35 billion)</a:t>
            </a:r>
          </a:p>
          <a:p>
            <a:r>
              <a:rPr lang="en-US" sz="4400" dirty="0" smtClean="0"/>
              <a:t>Assuming only 10% housing needs  as effective demand, total funding needs are </a:t>
            </a:r>
            <a:r>
              <a:rPr lang="en-US" sz="4400" b="1" i="1" dirty="0" smtClean="0"/>
              <a:t>Rs.330 billion (around US$3.5 billion)</a:t>
            </a:r>
          </a:p>
          <a:p>
            <a:r>
              <a:rPr lang="en-US" sz="4400" dirty="0" smtClean="0"/>
              <a:t>At 70% LTV (Loan–to-Value Ratio), this translates into </a:t>
            </a:r>
            <a:r>
              <a:rPr lang="en-US" sz="4400" b="1" i="1" dirty="0" smtClean="0"/>
              <a:t>Rs. 231 billion</a:t>
            </a:r>
            <a:r>
              <a:rPr lang="en-US" sz="4400" dirty="0" smtClean="0"/>
              <a:t> per annum housing credit requirement</a:t>
            </a:r>
          </a:p>
          <a:p>
            <a:pPr>
              <a:buNone/>
            </a:pPr>
            <a:endParaRPr lang="en-US" sz="4400" b="1" dirty="0" smtClean="0"/>
          </a:p>
          <a:p>
            <a:pPr>
              <a:buNone/>
            </a:pPr>
            <a:r>
              <a:rPr lang="en-US" sz="4400" b="1" dirty="0" smtClean="0"/>
              <a:t>The situation is compounded by Increased Urbanization and demographics</a:t>
            </a:r>
          </a:p>
          <a:p>
            <a:endParaRPr lang="en-US" dirty="0" smtClean="0"/>
          </a:p>
          <a:p>
            <a:endParaRPr lang="en-US" dirty="0"/>
          </a:p>
        </p:txBody>
      </p:sp>
      <p:cxnSp>
        <p:nvCxnSpPr>
          <p:cNvPr id="5" name="Straight Connector 17"/>
          <p:cNvCxnSpPr/>
          <p:nvPr/>
        </p:nvCxnSpPr>
        <p:spPr>
          <a:xfrm>
            <a:off x="685800" y="1143000"/>
            <a:ext cx="767397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numéro de diapositive 3"/>
          <p:cNvSpPr>
            <a:spLocks noGrp="1"/>
          </p:cNvSpPr>
          <p:nvPr>
            <p:ph type="sldNum" sz="quarter" idx="10"/>
          </p:nvPr>
        </p:nvSpPr>
        <p:spPr>
          <a:xfrm>
            <a:off x="457200" y="6356350"/>
            <a:ext cx="2133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b="1">
                <a:solidFill>
                  <a:schemeClr val="tx1"/>
                </a:solidFill>
                <a:latin typeface="Arial" pitchFamily="34" charset="0"/>
                <a:ea typeface="ＭＳ Ｐゴシック" pitchFamily="34" charset="-128"/>
              </a:defRPr>
            </a:lvl1pPr>
            <a:lvl2pPr marL="742950" indent="-285750" eaLnBrk="0" hangingPunct="0">
              <a:defRPr sz="1200" b="1">
                <a:solidFill>
                  <a:schemeClr val="tx1"/>
                </a:solidFill>
                <a:latin typeface="Arial" pitchFamily="34" charset="0"/>
                <a:ea typeface="ＭＳ Ｐゴシック" pitchFamily="34" charset="-128"/>
              </a:defRPr>
            </a:lvl2pPr>
            <a:lvl3pPr marL="1143000" indent="-228600" eaLnBrk="0" hangingPunct="0">
              <a:defRPr sz="1200" b="1">
                <a:solidFill>
                  <a:schemeClr val="tx1"/>
                </a:solidFill>
                <a:latin typeface="Arial" pitchFamily="34" charset="0"/>
                <a:ea typeface="ＭＳ Ｐゴシック" pitchFamily="34" charset="-128"/>
              </a:defRPr>
            </a:lvl3pPr>
            <a:lvl4pPr marL="1600200" indent="-228600" eaLnBrk="0" hangingPunct="0">
              <a:defRPr sz="1200" b="1">
                <a:solidFill>
                  <a:schemeClr val="tx1"/>
                </a:solidFill>
                <a:latin typeface="Arial" pitchFamily="34" charset="0"/>
                <a:ea typeface="ＭＳ Ｐゴシック" pitchFamily="34" charset="-128"/>
              </a:defRPr>
            </a:lvl4pPr>
            <a:lvl5pPr marL="2057400" indent="-228600" eaLnBrk="0" hangingPunct="0">
              <a:defRPr sz="12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9pPr>
          </a:lstStyle>
          <a:p>
            <a:pPr eaLnBrk="1" hangingPunct="1"/>
            <a:fld id="{0D57163C-E196-4D2B-9DCC-B85F4EE101CF}" type="slidenum">
              <a:rPr lang="fr-FR" sz="1000" b="0"/>
              <a:pPr eaLnBrk="1" hangingPunct="1"/>
              <a:t>5</a:t>
            </a:fld>
            <a:endParaRPr lang="fr-FR" sz="1000" b="0" dirty="0"/>
          </a:p>
        </p:txBody>
      </p:sp>
      <p:pic>
        <p:nvPicPr>
          <p:cNvPr id="9"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11790" y="152400"/>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Rectangle 10"/>
          <p:cNvSpPr/>
          <p:nvPr/>
        </p:nvSpPr>
        <p:spPr>
          <a:xfrm>
            <a:off x="609600" y="1143000"/>
            <a:ext cx="7696200" cy="461665"/>
          </a:xfrm>
          <a:prstGeom prst="rect">
            <a:avLst/>
          </a:prstGeom>
        </p:spPr>
        <p:txBody>
          <a:bodyPr wrap="square">
            <a:spAutoFit/>
          </a:bodyPr>
          <a:lstStyle/>
          <a:p>
            <a:pPr algn="ctr" fontAlgn="auto">
              <a:spcBef>
                <a:spcPts val="0"/>
              </a:spcBef>
              <a:spcAft>
                <a:spcPts val="0"/>
              </a:spcAft>
              <a:defRPr/>
            </a:pPr>
            <a:r>
              <a:rPr lang="en-US" sz="2400" b="1" i="1" dirty="0" smtClean="0"/>
              <a:t>Current State of Housing sector in Pakistan</a:t>
            </a:r>
            <a:endParaRPr lang="en-US" sz="2400" b="1" i="1" dirty="0"/>
          </a:p>
        </p:txBody>
      </p:sp>
      <p:sp>
        <p:nvSpPr>
          <p:cNvPr id="10" name="Rectangle 4"/>
          <p:cNvSpPr txBox="1">
            <a:spLocks noChangeArrowheads="1"/>
          </p:cNvSpPr>
          <p:nvPr/>
        </p:nvSpPr>
        <p:spPr bwMode="auto">
          <a:xfrm>
            <a:off x="0" y="2286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Housing Sector of Pakistan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17"/>
          <p:cNvCxnSpPr/>
          <p:nvPr/>
        </p:nvCxnSpPr>
        <p:spPr>
          <a:xfrm>
            <a:off x="685800" y="1143000"/>
            <a:ext cx="767397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Espace réservé du numéro de diapositive 3"/>
          <p:cNvSpPr>
            <a:spLocks noGrp="1"/>
          </p:cNvSpPr>
          <p:nvPr>
            <p:ph type="sldNum" sz="quarter" idx="10"/>
          </p:nvPr>
        </p:nvSpPr>
        <p:spPr>
          <a:xfrm>
            <a:off x="457200" y="6356350"/>
            <a:ext cx="2133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b="1">
                <a:solidFill>
                  <a:schemeClr val="tx1"/>
                </a:solidFill>
                <a:latin typeface="Arial" pitchFamily="34" charset="0"/>
                <a:ea typeface="ＭＳ Ｐゴシック" pitchFamily="34" charset="-128"/>
              </a:defRPr>
            </a:lvl1pPr>
            <a:lvl2pPr marL="742950" indent="-285750" eaLnBrk="0" hangingPunct="0">
              <a:defRPr sz="1200" b="1">
                <a:solidFill>
                  <a:schemeClr val="tx1"/>
                </a:solidFill>
                <a:latin typeface="Arial" pitchFamily="34" charset="0"/>
                <a:ea typeface="ＭＳ Ｐゴシック" pitchFamily="34" charset="-128"/>
              </a:defRPr>
            </a:lvl2pPr>
            <a:lvl3pPr marL="1143000" indent="-228600" eaLnBrk="0" hangingPunct="0">
              <a:defRPr sz="1200" b="1">
                <a:solidFill>
                  <a:schemeClr val="tx1"/>
                </a:solidFill>
                <a:latin typeface="Arial" pitchFamily="34" charset="0"/>
                <a:ea typeface="ＭＳ Ｐゴシック" pitchFamily="34" charset="-128"/>
              </a:defRPr>
            </a:lvl3pPr>
            <a:lvl4pPr marL="1600200" indent="-228600" eaLnBrk="0" hangingPunct="0">
              <a:defRPr sz="1200" b="1">
                <a:solidFill>
                  <a:schemeClr val="tx1"/>
                </a:solidFill>
                <a:latin typeface="Arial" pitchFamily="34" charset="0"/>
                <a:ea typeface="ＭＳ Ｐゴシック" pitchFamily="34" charset="-128"/>
              </a:defRPr>
            </a:lvl4pPr>
            <a:lvl5pPr marL="2057400" indent="-228600" eaLnBrk="0" hangingPunct="0">
              <a:defRPr sz="12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9pPr>
          </a:lstStyle>
          <a:p>
            <a:pPr eaLnBrk="1" hangingPunct="1"/>
            <a:fld id="{0D57163C-E196-4D2B-9DCC-B85F4EE101CF}" type="slidenum">
              <a:rPr lang="fr-FR" sz="1000" b="0"/>
              <a:pPr eaLnBrk="1" hangingPunct="1"/>
              <a:t>6</a:t>
            </a:fld>
            <a:endParaRPr lang="fr-FR" sz="1000" b="0" dirty="0"/>
          </a:p>
        </p:txBody>
      </p:sp>
      <p:pic>
        <p:nvPicPr>
          <p:cNvPr id="9"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11790" y="228601"/>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Content Placeholder 2"/>
          <p:cNvSpPr txBox="1">
            <a:spLocks/>
          </p:cNvSpPr>
          <p:nvPr/>
        </p:nvSpPr>
        <p:spPr>
          <a:xfrm>
            <a:off x="533400" y="1600200"/>
            <a:ext cx="8229600" cy="5029200"/>
          </a:xfrm>
          <a:prstGeom prst="rect">
            <a:avLst/>
          </a:prstGeom>
          <a:ln>
            <a:solidFill>
              <a:schemeClr val="accent2">
                <a:lumMod val="60000"/>
                <a:lumOff val="40000"/>
              </a:schemeClr>
            </a:solidFill>
          </a:ln>
        </p:spPr>
        <p:txBody>
          <a:bodyPr vert="horz" lIns="91440" tIns="45720" rIns="91440" bIns="45720" rtlCol="0">
            <a:normAutofit fontScale="25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7200" b="1" i="0" u="none" strike="noStrike" kern="1200" cap="none" spc="0" normalizeH="0" baseline="0" noProof="0" dirty="0" smtClean="0">
                <a:ln>
                  <a:noFill/>
                </a:ln>
                <a:solidFill>
                  <a:schemeClr val="tx1"/>
                </a:solidFill>
                <a:effectLst/>
                <a:uLnTx/>
                <a:uFillTx/>
                <a:latin typeface="+mn-lt"/>
                <a:ea typeface="+mn-ea"/>
                <a:cs typeface="+mn-cs"/>
              </a:rPr>
              <a:t>Low Income Group</a:t>
            </a:r>
          </a:p>
          <a:p>
            <a:pPr marL="342900" indent="-342900">
              <a:lnSpc>
                <a:spcPct val="120000"/>
              </a:lnSpc>
              <a:spcBef>
                <a:spcPct val="20000"/>
              </a:spcBef>
              <a:buFont typeface="Arial" pitchFamily="34" charset="0"/>
              <a:buChar cha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Mo</a:t>
            </a:r>
            <a:r>
              <a:rPr kumimoji="0" lang="en-US" sz="7200" b="0" i="0" u="none" strike="noStrike" kern="1200" cap="none" spc="0" normalizeH="0" noProof="0" dirty="0" smtClean="0">
                <a:ln>
                  <a:noFill/>
                </a:ln>
                <a:solidFill>
                  <a:schemeClr val="tx1"/>
                </a:solidFill>
                <a:effectLst/>
                <a:uLnTx/>
                <a:uFillTx/>
                <a:latin typeface="+mn-lt"/>
                <a:ea typeface="+mn-ea"/>
                <a:cs typeface="+mn-cs"/>
              </a:rPr>
              <a:t>st of the gap in  the housing market is for the low income/affordable segment</a:t>
            </a:r>
            <a:endParaRPr lang="en-US" sz="7200" dirty="0" smtClean="0"/>
          </a:p>
          <a:p>
            <a:pPr marL="342900" indent="-342900">
              <a:spcBef>
                <a:spcPct val="20000"/>
              </a:spcBef>
              <a:buFont typeface="Arial" pitchFamily="34" charset="0"/>
              <a:buChar char="•"/>
            </a:pPr>
            <a:r>
              <a:rPr lang="en-US" sz="7200" dirty="0" smtClean="0"/>
              <a:t>The existing dwellings are non-standardized and  of  the low  quality</a:t>
            </a:r>
          </a:p>
          <a:p>
            <a:pPr marL="342900" indent="-342900">
              <a:spcBef>
                <a:spcPct val="20000"/>
              </a:spcBef>
              <a:buFont typeface="Arial" pitchFamily="34" charset="0"/>
              <a:buChar char="•"/>
            </a:pPr>
            <a:r>
              <a:rPr lang="en-US" sz="7200" noProof="0" dirty="0" smtClean="0"/>
              <a:t>The development needs are currently not served by the formal sector. </a:t>
            </a:r>
          </a:p>
          <a:p>
            <a:pPr marL="342900" indent="-342900">
              <a:spcBef>
                <a:spcPct val="20000"/>
              </a:spcBef>
            </a:pPr>
            <a:endParaRPr lang="en-US" sz="7200" b="1" dirty="0" smtClean="0"/>
          </a:p>
          <a:p>
            <a:pPr marL="342900" indent="-342900">
              <a:spcBef>
                <a:spcPct val="20000"/>
              </a:spcBef>
            </a:pPr>
            <a:r>
              <a:rPr lang="en-US" sz="7200" b="1" dirty="0" smtClean="0"/>
              <a:t>High Income Group and </a:t>
            </a:r>
            <a:r>
              <a:rPr kumimoji="0" lang="en-US" sz="7200" b="1" i="0" u="none" strike="noStrike" kern="1200" cap="none" spc="0" normalizeH="0" baseline="0" noProof="0" dirty="0" smtClean="0">
                <a:ln>
                  <a:noFill/>
                </a:ln>
                <a:solidFill>
                  <a:schemeClr val="tx1"/>
                </a:solidFill>
                <a:effectLst/>
                <a:uLnTx/>
                <a:uFillTx/>
                <a:latin typeface="+mn-lt"/>
                <a:ea typeface="+mn-ea"/>
                <a:cs typeface="+mn-cs"/>
              </a:rPr>
              <a:t>Middle Income Group </a:t>
            </a:r>
          </a:p>
          <a:p>
            <a:pPr marL="342900" indent="-342900">
              <a:lnSpc>
                <a:spcPct val="120000"/>
              </a:lnSpc>
              <a:spcBef>
                <a:spcPct val="20000"/>
              </a:spcBef>
              <a:buFont typeface="Arial" pitchFamily="34" charset="0"/>
              <a:buChar char="•"/>
            </a:pPr>
            <a:r>
              <a:rPr lang="en-US" sz="7200" dirty="0" smtClean="0"/>
              <a:t>This segment have some access to formal financing  and the quality of units is of some standard.</a:t>
            </a:r>
          </a:p>
          <a:p>
            <a:pPr marL="342900" indent="-342900">
              <a:spcBef>
                <a:spcPct val="20000"/>
              </a:spcBef>
              <a:buFont typeface="Arial" pitchFamily="34" charset="0"/>
              <a:buChar char="•"/>
            </a:pPr>
            <a:r>
              <a:rPr lang="en-US" sz="7200" dirty="0" smtClean="0"/>
              <a:t>Significant potential for the formal sector to participate in commercially viable high and middle income housing segments through development of housing schemes and standardization which will lower the cost of production</a:t>
            </a:r>
            <a:endParaRPr kumimoji="0" lang="en-US" sz="7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7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7200" b="1" i="0" u="none" strike="noStrike" kern="1200" cap="none" spc="0" normalizeH="0" baseline="0" noProof="0" dirty="0" smtClean="0">
                <a:ln>
                  <a:noFill/>
                </a:ln>
                <a:solidFill>
                  <a:schemeClr val="tx1"/>
                </a:solidFill>
                <a:effectLst/>
                <a:uLnTx/>
                <a:uFillTx/>
                <a:latin typeface="+mn-lt"/>
                <a:ea typeface="+mn-ea"/>
                <a:cs typeface="+mn-cs"/>
              </a:rPr>
              <a:t>Developers – Banks/ DFIs</a:t>
            </a:r>
          </a:p>
          <a:p>
            <a:pPr marL="342900" indent="-342900">
              <a:lnSpc>
                <a:spcPct val="120000"/>
              </a:lnSpc>
              <a:spcBef>
                <a:spcPct val="20000"/>
              </a:spcBef>
              <a:buFont typeface="Arial" pitchFamily="34" charset="0"/>
              <a:buChar char="•"/>
            </a:pPr>
            <a:r>
              <a:rPr lang="en-US" sz="7200" dirty="0" smtClean="0"/>
              <a:t>This segment is mostly unorganized but currently supplying some of the housing demand for middle and high income and commercial property in most of the major cities</a:t>
            </a:r>
          </a:p>
          <a:p>
            <a:pPr marL="342900" indent="-342900">
              <a:spcBef>
                <a:spcPct val="20000"/>
              </a:spcBef>
              <a:buFont typeface="Arial" pitchFamily="34" charset="0"/>
              <a:buChar char="•"/>
            </a:pPr>
            <a:r>
              <a:rPr lang="en-US" sz="7200" dirty="0" smtClean="0"/>
              <a:t>This segment is gaining momentum</a:t>
            </a:r>
            <a:r>
              <a:rPr lang="en-US" sz="3200" dirty="0" smtClean="0"/>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10"/>
          <p:cNvSpPr/>
          <p:nvPr/>
        </p:nvSpPr>
        <p:spPr>
          <a:xfrm>
            <a:off x="609600" y="1143000"/>
            <a:ext cx="7696200" cy="461665"/>
          </a:xfrm>
          <a:prstGeom prst="rect">
            <a:avLst/>
          </a:prstGeom>
        </p:spPr>
        <p:txBody>
          <a:bodyPr wrap="square">
            <a:spAutoFit/>
          </a:bodyPr>
          <a:lstStyle/>
          <a:p>
            <a:pPr algn="ctr" fontAlgn="auto">
              <a:spcBef>
                <a:spcPts val="0"/>
              </a:spcBef>
              <a:spcAft>
                <a:spcPts val="0"/>
              </a:spcAft>
              <a:defRPr/>
            </a:pPr>
            <a:r>
              <a:rPr lang="en-US" sz="2400" b="1" i="1" dirty="0" smtClean="0"/>
              <a:t>Housing Market Segmentation </a:t>
            </a:r>
            <a:endParaRPr lang="en-US" sz="2400" b="1" i="1" dirty="0"/>
          </a:p>
        </p:txBody>
      </p:sp>
      <p:sp>
        <p:nvSpPr>
          <p:cNvPr id="8" name="Rectangle 4"/>
          <p:cNvSpPr txBox="1">
            <a:spLocks noChangeArrowheads="1"/>
          </p:cNvSpPr>
          <p:nvPr/>
        </p:nvSpPr>
        <p:spPr bwMode="auto">
          <a:xfrm>
            <a:off x="0" y="3048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Demand for Housing in Pakistan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14800"/>
          </a:xfrm>
          <a:noFill/>
          <a:ln w="12700">
            <a:solidFill>
              <a:srgbClr val="C00000"/>
            </a:solidFill>
          </a:ln>
        </p:spPr>
        <p:txBody>
          <a:bodyPr>
            <a:noAutofit/>
          </a:bodyPr>
          <a:lstStyle/>
          <a:p>
            <a:pPr lvl="0">
              <a:spcBef>
                <a:spcPts val="0"/>
              </a:spcBef>
            </a:pPr>
            <a:r>
              <a:rPr lang="en-US" sz="1800" dirty="0" smtClean="0"/>
              <a:t>Weak property rights due to inefficient legal framework and land information systems</a:t>
            </a:r>
          </a:p>
          <a:p>
            <a:pPr>
              <a:spcBef>
                <a:spcPts val="0"/>
              </a:spcBef>
            </a:pPr>
            <a:r>
              <a:rPr lang="en-US" sz="1800" dirty="0" smtClean="0"/>
              <a:t>Improper implementation of foreclosure laws; outdated building and zoning regulations</a:t>
            </a:r>
          </a:p>
          <a:p>
            <a:pPr lvl="0">
              <a:spcBef>
                <a:spcPts val="0"/>
              </a:spcBef>
            </a:pPr>
            <a:r>
              <a:rPr lang="en-US" sz="1800" dirty="0" smtClean="0"/>
              <a:t>Embryonic property development framework</a:t>
            </a:r>
          </a:p>
          <a:p>
            <a:pPr lvl="1">
              <a:spcBef>
                <a:spcPts val="0"/>
              </a:spcBef>
              <a:buFont typeface="Courier New" pitchFamily="49" charset="0"/>
              <a:buChar char="o"/>
            </a:pPr>
            <a:r>
              <a:rPr lang="en-US" sz="1800" dirty="0" smtClean="0"/>
              <a:t>Poor master planning and governance issues at national and local government levels</a:t>
            </a:r>
          </a:p>
          <a:p>
            <a:pPr lvl="1">
              <a:spcBef>
                <a:spcPts val="0"/>
              </a:spcBef>
              <a:buFont typeface="Courier New" pitchFamily="49" charset="0"/>
              <a:buChar char="o"/>
            </a:pPr>
            <a:r>
              <a:rPr lang="en-US" sz="1800" dirty="0" smtClean="0"/>
              <a:t>Multiple institutions and administrative procedures</a:t>
            </a:r>
          </a:p>
          <a:p>
            <a:pPr lvl="1">
              <a:spcBef>
                <a:spcPts val="0"/>
              </a:spcBef>
              <a:buFont typeface="Courier New" pitchFamily="49" charset="0"/>
              <a:buChar char="o"/>
            </a:pPr>
            <a:r>
              <a:rPr lang="en-US" sz="1800" dirty="0" smtClean="0"/>
              <a:t>Restrictive building codes</a:t>
            </a:r>
          </a:p>
          <a:p>
            <a:pPr>
              <a:spcBef>
                <a:spcPts val="0"/>
              </a:spcBef>
            </a:pPr>
            <a:r>
              <a:rPr lang="en-US" sz="1800" dirty="0" smtClean="0"/>
              <a:t>Unorganized real estate agencies</a:t>
            </a:r>
          </a:p>
          <a:p>
            <a:pPr lvl="0">
              <a:spcBef>
                <a:spcPts val="0"/>
              </a:spcBef>
            </a:pPr>
            <a:r>
              <a:rPr lang="en-US" sz="1800" dirty="0" smtClean="0"/>
              <a:t>Unreliable utility connections Emerging building industry</a:t>
            </a:r>
          </a:p>
          <a:p>
            <a:pPr>
              <a:spcBef>
                <a:spcPts val="0"/>
              </a:spcBef>
            </a:pPr>
            <a:r>
              <a:rPr lang="en-US" sz="1800" dirty="0" smtClean="0"/>
              <a:t>Lack of housing finance particularly developer finance</a:t>
            </a:r>
          </a:p>
          <a:p>
            <a:pPr lvl="0">
              <a:spcBef>
                <a:spcPts val="0"/>
              </a:spcBef>
            </a:pPr>
            <a:r>
              <a:rPr lang="en-US" sz="1800" dirty="0" smtClean="0"/>
              <a:t>Rising land prices and rapid urbanization has become a challenge for increasing number of people</a:t>
            </a:r>
          </a:p>
        </p:txBody>
      </p:sp>
      <p:cxnSp>
        <p:nvCxnSpPr>
          <p:cNvPr id="5" name="Straight Connector 17"/>
          <p:cNvCxnSpPr/>
          <p:nvPr/>
        </p:nvCxnSpPr>
        <p:spPr>
          <a:xfrm>
            <a:off x="685800" y="914400"/>
            <a:ext cx="767397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numéro de diapositive 3"/>
          <p:cNvSpPr>
            <a:spLocks noGrp="1"/>
          </p:cNvSpPr>
          <p:nvPr>
            <p:ph type="sldNum" sz="quarter" idx="10"/>
          </p:nvPr>
        </p:nvSpPr>
        <p:spPr>
          <a:xfrm>
            <a:off x="457200" y="6356350"/>
            <a:ext cx="2133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b="1">
                <a:solidFill>
                  <a:schemeClr val="tx1"/>
                </a:solidFill>
                <a:latin typeface="Arial" pitchFamily="34" charset="0"/>
                <a:ea typeface="ＭＳ Ｐゴシック" pitchFamily="34" charset="-128"/>
              </a:defRPr>
            </a:lvl1pPr>
            <a:lvl2pPr marL="742950" indent="-285750" eaLnBrk="0" hangingPunct="0">
              <a:defRPr sz="1200" b="1">
                <a:solidFill>
                  <a:schemeClr val="tx1"/>
                </a:solidFill>
                <a:latin typeface="Arial" pitchFamily="34" charset="0"/>
                <a:ea typeface="ＭＳ Ｐゴシック" pitchFamily="34" charset="-128"/>
              </a:defRPr>
            </a:lvl2pPr>
            <a:lvl3pPr marL="1143000" indent="-228600" eaLnBrk="0" hangingPunct="0">
              <a:defRPr sz="1200" b="1">
                <a:solidFill>
                  <a:schemeClr val="tx1"/>
                </a:solidFill>
                <a:latin typeface="Arial" pitchFamily="34" charset="0"/>
                <a:ea typeface="ＭＳ Ｐゴシック" pitchFamily="34" charset="-128"/>
              </a:defRPr>
            </a:lvl3pPr>
            <a:lvl4pPr marL="1600200" indent="-228600" eaLnBrk="0" hangingPunct="0">
              <a:defRPr sz="1200" b="1">
                <a:solidFill>
                  <a:schemeClr val="tx1"/>
                </a:solidFill>
                <a:latin typeface="Arial" pitchFamily="34" charset="0"/>
                <a:ea typeface="ＭＳ Ｐゴシック" pitchFamily="34" charset="-128"/>
              </a:defRPr>
            </a:lvl4pPr>
            <a:lvl5pPr marL="2057400" indent="-228600" eaLnBrk="0" hangingPunct="0">
              <a:defRPr sz="12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9pPr>
          </a:lstStyle>
          <a:p>
            <a:pPr eaLnBrk="1" hangingPunct="1"/>
            <a:fld id="{0D57163C-E196-4D2B-9DCC-B85F4EE101CF}" type="slidenum">
              <a:rPr lang="fr-FR" sz="1000" b="0"/>
              <a:pPr eaLnBrk="1" hangingPunct="1"/>
              <a:t>7</a:t>
            </a:fld>
            <a:endParaRPr lang="fr-FR" sz="1000" b="0" dirty="0"/>
          </a:p>
        </p:txBody>
      </p:sp>
      <p:pic>
        <p:nvPicPr>
          <p:cNvPr id="9"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11790" y="228601"/>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Rectangle 9"/>
          <p:cNvSpPr/>
          <p:nvPr/>
        </p:nvSpPr>
        <p:spPr>
          <a:xfrm>
            <a:off x="457200" y="1066800"/>
            <a:ext cx="8229600" cy="707886"/>
          </a:xfrm>
          <a:prstGeom prst="rect">
            <a:avLst/>
          </a:prstGeom>
        </p:spPr>
        <p:txBody>
          <a:bodyPr wrap="square">
            <a:spAutoFit/>
          </a:bodyPr>
          <a:lstStyle/>
          <a:p>
            <a:pPr lvl="0" algn="ctr">
              <a:buNone/>
            </a:pPr>
            <a:r>
              <a:rPr lang="en-US" sz="2000" b="1" i="1" dirty="0" smtClean="0"/>
              <a:t>Weak institutional support and economic fundamentals, coupled with high transaction cost, the sector faces a number of Structural Challenge</a:t>
            </a:r>
            <a:r>
              <a:rPr lang="en-US" sz="2000" i="1" dirty="0" smtClean="0"/>
              <a:t>s</a:t>
            </a:r>
          </a:p>
        </p:txBody>
      </p:sp>
      <p:sp>
        <p:nvSpPr>
          <p:cNvPr id="11" name="Rectangle 4"/>
          <p:cNvSpPr txBox="1">
            <a:spLocks noChangeArrowheads="1"/>
          </p:cNvSpPr>
          <p:nvPr/>
        </p:nvSpPr>
        <p:spPr bwMode="auto">
          <a:xfrm>
            <a:off x="0" y="3048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Key Housing Industry Issues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17"/>
          <p:cNvCxnSpPr/>
          <p:nvPr/>
        </p:nvCxnSpPr>
        <p:spPr>
          <a:xfrm>
            <a:off x="685800" y="1143000"/>
            <a:ext cx="767397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numéro de diapositive 3"/>
          <p:cNvSpPr>
            <a:spLocks noGrp="1"/>
          </p:cNvSpPr>
          <p:nvPr>
            <p:ph type="sldNum" sz="quarter" idx="10"/>
          </p:nvPr>
        </p:nvSpPr>
        <p:spPr>
          <a:xfrm>
            <a:off x="457200" y="6356350"/>
            <a:ext cx="2133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b="1">
                <a:solidFill>
                  <a:schemeClr val="tx1"/>
                </a:solidFill>
                <a:latin typeface="Arial" pitchFamily="34" charset="0"/>
                <a:ea typeface="ＭＳ Ｐゴシック" pitchFamily="34" charset="-128"/>
              </a:defRPr>
            </a:lvl1pPr>
            <a:lvl2pPr marL="742950" indent="-285750" eaLnBrk="0" hangingPunct="0">
              <a:defRPr sz="1200" b="1">
                <a:solidFill>
                  <a:schemeClr val="tx1"/>
                </a:solidFill>
                <a:latin typeface="Arial" pitchFamily="34" charset="0"/>
                <a:ea typeface="ＭＳ Ｐゴシック" pitchFamily="34" charset="-128"/>
              </a:defRPr>
            </a:lvl2pPr>
            <a:lvl3pPr marL="1143000" indent="-228600" eaLnBrk="0" hangingPunct="0">
              <a:defRPr sz="1200" b="1">
                <a:solidFill>
                  <a:schemeClr val="tx1"/>
                </a:solidFill>
                <a:latin typeface="Arial" pitchFamily="34" charset="0"/>
                <a:ea typeface="ＭＳ Ｐゴシック" pitchFamily="34" charset="-128"/>
              </a:defRPr>
            </a:lvl3pPr>
            <a:lvl4pPr marL="1600200" indent="-228600" eaLnBrk="0" hangingPunct="0">
              <a:defRPr sz="1200" b="1">
                <a:solidFill>
                  <a:schemeClr val="tx1"/>
                </a:solidFill>
                <a:latin typeface="Arial" pitchFamily="34" charset="0"/>
                <a:ea typeface="ＭＳ Ｐゴシック" pitchFamily="34" charset="-128"/>
              </a:defRPr>
            </a:lvl4pPr>
            <a:lvl5pPr marL="2057400" indent="-228600" eaLnBrk="0" hangingPunct="0">
              <a:defRPr sz="12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9pPr>
          </a:lstStyle>
          <a:p>
            <a:pPr eaLnBrk="1" hangingPunct="1"/>
            <a:fld id="{0D57163C-E196-4D2B-9DCC-B85F4EE101CF}" type="slidenum">
              <a:rPr lang="fr-FR" sz="1000" b="0"/>
              <a:pPr eaLnBrk="1" hangingPunct="1"/>
              <a:t>8</a:t>
            </a:fld>
            <a:endParaRPr lang="fr-FR" sz="1000" b="0" dirty="0"/>
          </a:p>
        </p:txBody>
      </p:sp>
      <p:pic>
        <p:nvPicPr>
          <p:cNvPr id="9"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11790" y="228601"/>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Content Placeholder 2"/>
          <p:cNvSpPr txBox="1">
            <a:spLocks/>
          </p:cNvSpPr>
          <p:nvPr/>
        </p:nvSpPr>
        <p:spPr>
          <a:xfrm>
            <a:off x="609600" y="1905000"/>
            <a:ext cx="7620000" cy="4267200"/>
          </a:xfrm>
          <a:prstGeom prst="rect">
            <a:avLst/>
          </a:prstGeom>
          <a:ln>
            <a:solidFill>
              <a:schemeClr val="accent2">
                <a:lumMod val="60000"/>
                <a:lumOff val="40000"/>
              </a:schemeClr>
            </a:solidFill>
          </a:ln>
        </p:spPr>
        <p:txBody>
          <a:bodyPr vert="horz" lIns="91440" tIns="45720" rIns="91440" bIns="45720" rtlCol="0">
            <a:normAutofit fontScale="92500" lnSpcReduction="2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Types of Financial Institutions involved in Housing Finance</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Commercial Banks		22 </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Islamic Banks			  5</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DFIs				  2</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MFBs				  2</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Islamic Banking Branches 	  7</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Product Range</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Construction</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Outright Purchase</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Renovation</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Rectangle 11"/>
          <p:cNvSpPr/>
          <p:nvPr/>
        </p:nvSpPr>
        <p:spPr>
          <a:xfrm>
            <a:off x="609600" y="1295400"/>
            <a:ext cx="7696200" cy="461665"/>
          </a:xfrm>
          <a:prstGeom prst="rect">
            <a:avLst/>
          </a:prstGeom>
        </p:spPr>
        <p:txBody>
          <a:bodyPr wrap="square">
            <a:spAutoFit/>
          </a:bodyPr>
          <a:lstStyle/>
          <a:p>
            <a:pPr algn="ctr" fontAlgn="auto">
              <a:spcBef>
                <a:spcPts val="0"/>
              </a:spcBef>
              <a:spcAft>
                <a:spcPts val="0"/>
              </a:spcAft>
              <a:defRPr/>
            </a:pPr>
            <a:r>
              <a:rPr lang="en-US" sz="2400" b="1" i="1" dirty="0" smtClean="0"/>
              <a:t>Diversity in Housing Finance Market</a:t>
            </a:r>
            <a:endParaRPr lang="en-US" sz="2400" b="1" i="1" dirty="0"/>
          </a:p>
        </p:txBody>
      </p:sp>
      <p:sp>
        <p:nvSpPr>
          <p:cNvPr id="10" name="Rectangle 4"/>
          <p:cNvSpPr txBox="1">
            <a:spLocks noChangeArrowheads="1"/>
          </p:cNvSpPr>
          <p:nvPr/>
        </p:nvSpPr>
        <p:spPr bwMode="auto">
          <a:xfrm>
            <a:off x="0" y="3048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Housing Finance in Pakistan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17"/>
          <p:cNvCxnSpPr/>
          <p:nvPr/>
        </p:nvCxnSpPr>
        <p:spPr>
          <a:xfrm>
            <a:off x="685800" y="1143000"/>
            <a:ext cx="767397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numéro de diapositive 3"/>
          <p:cNvSpPr>
            <a:spLocks noGrp="1"/>
          </p:cNvSpPr>
          <p:nvPr>
            <p:ph type="sldNum" sz="quarter" idx="10"/>
          </p:nvPr>
        </p:nvSpPr>
        <p:spPr>
          <a:xfrm>
            <a:off x="457200" y="6356350"/>
            <a:ext cx="2133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b="1">
                <a:solidFill>
                  <a:schemeClr val="tx1"/>
                </a:solidFill>
                <a:latin typeface="Arial" pitchFamily="34" charset="0"/>
                <a:ea typeface="ＭＳ Ｐゴシック" pitchFamily="34" charset="-128"/>
              </a:defRPr>
            </a:lvl1pPr>
            <a:lvl2pPr marL="742950" indent="-285750" eaLnBrk="0" hangingPunct="0">
              <a:defRPr sz="1200" b="1">
                <a:solidFill>
                  <a:schemeClr val="tx1"/>
                </a:solidFill>
                <a:latin typeface="Arial" pitchFamily="34" charset="0"/>
                <a:ea typeface="ＭＳ Ｐゴシック" pitchFamily="34" charset="-128"/>
              </a:defRPr>
            </a:lvl2pPr>
            <a:lvl3pPr marL="1143000" indent="-228600" eaLnBrk="0" hangingPunct="0">
              <a:defRPr sz="1200" b="1">
                <a:solidFill>
                  <a:schemeClr val="tx1"/>
                </a:solidFill>
                <a:latin typeface="Arial" pitchFamily="34" charset="0"/>
                <a:ea typeface="ＭＳ Ｐゴシック" pitchFamily="34" charset="-128"/>
              </a:defRPr>
            </a:lvl3pPr>
            <a:lvl4pPr marL="1600200" indent="-228600" eaLnBrk="0" hangingPunct="0">
              <a:defRPr sz="1200" b="1">
                <a:solidFill>
                  <a:schemeClr val="tx1"/>
                </a:solidFill>
                <a:latin typeface="Arial" pitchFamily="34" charset="0"/>
                <a:ea typeface="ＭＳ Ｐゴシック" pitchFamily="34" charset="-128"/>
              </a:defRPr>
            </a:lvl4pPr>
            <a:lvl5pPr marL="2057400" indent="-228600" eaLnBrk="0" hangingPunct="0">
              <a:defRPr sz="12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b="1">
                <a:solidFill>
                  <a:schemeClr val="tx1"/>
                </a:solidFill>
                <a:latin typeface="Arial" pitchFamily="34" charset="0"/>
                <a:ea typeface="ＭＳ Ｐゴシック" pitchFamily="34" charset="-128"/>
              </a:defRPr>
            </a:lvl9pPr>
          </a:lstStyle>
          <a:p>
            <a:pPr eaLnBrk="1" hangingPunct="1"/>
            <a:fld id="{0D57163C-E196-4D2B-9DCC-B85F4EE101CF}" type="slidenum">
              <a:rPr lang="fr-FR" sz="1000" b="0"/>
              <a:pPr eaLnBrk="1" hangingPunct="1"/>
              <a:t>9</a:t>
            </a:fld>
            <a:endParaRPr lang="fr-FR" sz="1000" b="0" dirty="0"/>
          </a:p>
        </p:txBody>
      </p:sp>
      <p:pic>
        <p:nvPicPr>
          <p:cNvPr id="9" name="Picture 16" descr="http://www.sportsencounter.com/wp-content/uploads/2010/04/SB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11790" y="228601"/>
            <a:ext cx="756010" cy="761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0" name="Chart 9"/>
          <p:cNvGraphicFramePr/>
          <p:nvPr/>
        </p:nvGraphicFramePr>
        <p:xfrm>
          <a:off x="685800" y="2438400"/>
          <a:ext cx="3657600" cy="38557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495800" y="2438400"/>
          <a:ext cx="3657600" cy="3855720"/>
        </p:xfrm>
        <a:graphic>
          <a:graphicData uri="http://schemas.openxmlformats.org/drawingml/2006/chart">
            <c:chart xmlns:c="http://schemas.openxmlformats.org/drawingml/2006/chart" xmlns:r="http://schemas.openxmlformats.org/officeDocument/2006/relationships" r:id="rId4"/>
          </a:graphicData>
        </a:graphic>
      </p:graphicFrame>
      <p:sp>
        <p:nvSpPr>
          <p:cNvPr id="12" name="Title 1"/>
          <p:cNvSpPr txBox="1">
            <a:spLocks/>
          </p:cNvSpPr>
          <p:nvPr/>
        </p:nvSpPr>
        <p:spPr>
          <a:xfrm>
            <a:off x="838200" y="1981200"/>
            <a:ext cx="3048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Gross Outstanding </a:t>
            </a:r>
            <a:endParaRPr kumimoji="0" lang="en-US" sz="1600" b="1" i="0" u="none" strike="noStrike" kern="1200" cap="none" spc="0" normalizeH="0" baseline="0" noProof="0" dirty="0">
              <a:ln>
                <a:noFill/>
              </a:ln>
              <a:solidFill>
                <a:schemeClr val="tx1"/>
              </a:solidFill>
              <a:effectLst/>
              <a:uLnTx/>
              <a:uFillTx/>
              <a:latin typeface="+mj-lt"/>
              <a:ea typeface="+mj-ea"/>
              <a:cs typeface="+mj-cs"/>
            </a:endParaRPr>
          </a:p>
        </p:txBody>
      </p:sp>
      <p:sp>
        <p:nvSpPr>
          <p:cNvPr id="13" name="Title 1"/>
          <p:cNvSpPr txBox="1">
            <a:spLocks/>
          </p:cNvSpPr>
          <p:nvPr/>
        </p:nvSpPr>
        <p:spPr>
          <a:xfrm>
            <a:off x="4648200" y="2057400"/>
            <a:ext cx="3048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b="1" i="0" u="none" strike="noStrike" kern="1200" cap="none" spc="0" normalizeH="0" baseline="0" noProof="0" dirty="0" smtClean="0">
                <a:ln>
                  <a:noFill/>
                </a:ln>
                <a:solidFill>
                  <a:schemeClr val="tx1"/>
                </a:solidFill>
                <a:effectLst/>
                <a:uLnTx/>
                <a:uFillTx/>
                <a:latin typeface="+mj-lt"/>
                <a:ea typeface="+mj-ea"/>
                <a:cs typeface="+mj-cs"/>
              </a:rPr>
              <a:t>Non-performing loans</a:t>
            </a:r>
            <a:endParaRPr kumimoji="0" lang="en-US" b="1" i="0" u="none" strike="noStrike" kern="1200" cap="none" spc="0" normalizeH="0" baseline="0" noProof="0" dirty="0">
              <a:ln>
                <a:noFill/>
              </a:ln>
              <a:solidFill>
                <a:schemeClr val="tx1"/>
              </a:solidFill>
              <a:effectLst/>
              <a:uLnTx/>
              <a:uFillTx/>
              <a:latin typeface="+mj-lt"/>
              <a:ea typeface="+mj-ea"/>
              <a:cs typeface="+mj-cs"/>
            </a:endParaRPr>
          </a:p>
        </p:txBody>
      </p:sp>
      <p:sp>
        <p:nvSpPr>
          <p:cNvPr id="14" name="Rectangle 13"/>
          <p:cNvSpPr/>
          <p:nvPr/>
        </p:nvSpPr>
        <p:spPr>
          <a:xfrm>
            <a:off x="609600" y="1219200"/>
            <a:ext cx="7696200" cy="830997"/>
          </a:xfrm>
          <a:prstGeom prst="rect">
            <a:avLst/>
          </a:prstGeom>
        </p:spPr>
        <p:txBody>
          <a:bodyPr wrap="square">
            <a:spAutoFit/>
          </a:bodyPr>
          <a:lstStyle/>
          <a:p>
            <a:pPr algn="ctr" fontAlgn="auto">
              <a:spcBef>
                <a:spcPts val="0"/>
              </a:spcBef>
              <a:spcAft>
                <a:spcPts val="0"/>
              </a:spcAft>
              <a:defRPr/>
            </a:pPr>
            <a:r>
              <a:rPr lang="en-US" sz="2400" b="1" i="1" dirty="0" smtClean="0"/>
              <a:t>Due to structural Impediments the sector is beset with anemic growth and high NPLs</a:t>
            </a:r>
            <a:endParaRPr lang="en-US" sz="2400" b="1" i="1" dirty="0"/>
          </a:p>
        </p:txBody>
      </p:sp>
      <p:sp>
        <p:nvSpPr>
          <p:cNvPr id="15" name="Rectangle 4"/>
          <p:cNvSpPr txBox="1">
            <a:spLocks noChangeArrowheads="1"/>
          </p:cNvSpPr>
          <p:nvPr/>
        </p:nvSpPr>
        <p:spPr bwMode="auto">
          <a:xfrm>
            <a:off x="0" y="304800"/>
            <a:ext cx="8229600" cy="609600"/>
          </a:xfrm>
          <a:prstGeom prst="rect">
            <a:avLst/>
          </a:prstGeom>
          <a:ln w="9525">
            <a:noFill/>
            <a:miter lim="800000"/>
            <a:headEnd/>
            <a:tailEnd/>
          </a:ln>
        </p:spPr>
        <p:style>
          <a:lnRef idx="0">
            <a:scrgbClr r="0" g="0" b="0"/>
          </a:lnRef>
          <a:fillRef idx="1003">
            <a:schemeClr val="dk2"/>
          </a:fillRef>
          <a:effectRef idx="0">
            <a:scrgbClr r="0" g="0" b="0"/>
          </a:effectRef>
          <a:fontRef idx="major"/>
        </p:style>
        <p:txBody>
          <a:bodyPr vert="horz" wrap="square" lIns="91440" tIns="45720" rIns="91440" bIns="45720" numCol="1" anchor="ctr" anchorCtr="0" compatLnSpc="1">
            <a:prstTxWarp prst="textNoShape">
              <a:avLst/>
            </a:prstTxWarp>
          </a:bodyPr>
          <a:lstStyle/>
          <a:p>
            <a:pPr algn="ctr" eaLnBrk="0" hangingPunct="0">
              <a:defRPr/>
            </a:pPr>
            <a:r>
              <a:rPr lang="en-US" sz="2800" dirty="0" smtClean="0">
                <a:solidFill>
                  <a:schemeClr val="bg1"/>
                </a:solidFill>
                <a:latin typeface="Times New Roman" pitchFamily="18" charset="0"/>
                <a:ea typeface="+mn-ea"/>
                <a:cs typeface="Times New Roman" pitchFamily="18" charset="0"/>
              </a:rPr>
              <a:t>Mortgage Market of Pakistan</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RDER" val="2"/>
  <p:tag name="MULTI-LINE" val="true"/>
  <p:tag name="TEXT" val="Presentation &amp;Subtitle:"/>
  <p:tag name="FILL" val="true"/>
  <p:tag name="OPTIONAL" val="true"/>
  <p:tag name="NAME" val="Sub Title"/>
  <p:tag name="HEIGHT" val="5"/>
  <p:tag name="INDENTED" val="false"/>
  <p:tag name="CAPTION HEIGHT"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800</TotalTime>
  <Words>2562</Words>
  <Application>Microsoft Office PowerPoint</Application>
  <PresentationFormat>On-screen Show (4:3)</PresentationFormat>
  <Paragraphs>331</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Prudential Regulations for Housing Finance</vt:lpstr>
      <vt:lpstr>Definitions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Prudential Regulations</dc:title>
  <dc:creator>wasif9012</dc:creator>
  <cp:lastModifiedBy>wasif9012</cp:lastModifiedBy>
  <cp:revision>89</cp:revision>
  <dcterms:created xsi:type="dcterms:W3CDTF">2013-02-12T07:05:38Z</dcterms:created>
  <dcterms:modified xsi:type="dcterms:W3CDTF">2014-10-16T08:01:45Z</dcterms:modified>
</cp:coreProperties>
</file>