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22"/>
  </p:notesMasterIdLst>
  <p:handoutMasterIdLst>
    <p:handoutMasterId r:id="rId23"/>
  </p:handoutMasterIdLst>
  <p:sldIdLst>
    <p:sldId id="1028" r:id="rId2"/>
    <p:sldId id="371" r:id="rId3"/>
    <p:sldId id="1023" r:id="rId4"/>
    <p:sldId id="953" r:id="rId5"/>
    <p:sldId id="1011" r:id="rId6"/>
    <p:sldId id="975" r:id="rId7"/>
    <p:sldId id="1012" r:id="rId8"/>
    <p:sldId id="1013" r:id="rId9"/>
    <p:sldId id="1014" r:id="rId10"/>
    <p:sldId id="1026" r:id="rId11"/>
    <p:sldId id="1024" r:id="rId12"/>
    <p:sldId id="1015" r:id="rId13"/>
    <p:sldId id="1016" r:id="rId14"/>
    <p:sldId id="1017" r:id="rId15"/>
    <p:sldId id="1025" r:id="rId16"/>
    <p:sldId id="1020" r:id="rId17"/>
    <p:sldId id="1021" r:id="rId18"/>
    <p:sldId id="1022" r:id="rId19"/>
    <p:sldId id="1027" r:id="rId20"/>
    <p:sldId id="966" r:id="rId21"/>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CCFF"/>
    <a:srgbClr val="C7D0B8"/>
    <a:srgbClr val="FFFFFF"/>
    <a:srgbClr val="EAEAEA"/>
    <a:srgbClr val="996633"/>
    <a:srgbClr val="993300"/>
    <a:srgbClr val="8000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85" autoAdjust="0"/>
    <p:restoredTop sz="90544" autoAdjust="0"/>
  </p:normalViewPr>
  <p:slideViewPr>
    <p:cSldViewPr>
      <p:cViewPr>
        <p:scale>
          <a:sx n="70" d="100"/>
          <a:sy n="70" d="100"/>
        </p:scale>
        <p:origin x="-154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291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42291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42291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42291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D4166586-7D7D-4AF8-A58C-BD7A9D551F4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0" hangingPunct="0">
              <a:defRPr sz="1200"/>
            </a:lvl1pPr>
          </a:lstStyle>
          <a:p>
            <a:endParaRPr lang="en-US"/>
          </a:p>
        </p:txBody>
      </p:sp>
      <p:sp>
        <p:nvSpPr>
          <p:cNvPr id="512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0" hangingPunct="0">
              <a:defRPr sz="1200"/>
            </a:lvl1pPr>
          </a:lstStyle>
          <a:p>
            <a:endParaRPr lang="en-US"/>
          </a:p>
        </p:txBody>
      </p:sp>
      <p:sp>
        <p:nvSpPr>
          <p:cNvPr id="51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512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0" hangingPunct="0">
              <a:defRPr sz="1200"/>
            </a:lvl1pPr>
          </a:lstStyle>
          <a:p>
            <a:endParaRPr lang="en-US"/>
          </a:p>
        </p:txBody>
      </p:sp>
      <p:sp>
        <p:nvSpPr>
          <p:cNvPr id="512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D8DF0419-E7A7-4D96-85DD-065FB5B8DA8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err="1" smtClean="0"/>
              <a:t>Hbfcl</a:t>
            </a:r>
            <a:r>
              <a:rPr lang="en-US" dirty="0" smtClean="0"/>
              <a:t>: a maximum of Rs.10 million per party for minimum one housing unit and maximum 6 units financing limit is fixed. The loan will be provided in three trenches for tenure of 12, 18 or 24 months as per option of the Contractor /Individual builder. Initially this facility shall be available in Karachi, Hyderabad, Lahore, Islamabad/Rawalpindi, Multan, Faisalabad and Peshawar cities only.</a:t>
            </a:r>
          </a:p>
          <a:p>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PEC: Pakistan Engineering Council</a:t>
            </a:r>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 page: customer provides 25 percent to the company and remaining 75 percent to be financed</a:t>
            </a:r>
            <a:r>
              <a:rPr lang="en-US" baseline="0" dirty="0" smtClean="0"/>
              <a:t> by bank </a:t>
            </a:r>
            <a:r>
              <a:rPr lang="en-US" baseline="0" dirty="0" err="1" smtClean="0"/>
              <a:t>alfalah</a:t>
            </a:r>
            <a:r>
              <a:rPr lang="en-US" baseline="0" dirty="0" smtClean="0"/>
              <a:t>. After the customer pays all dues and company issues CPL (completion of payment letter), Banks charge over the property will be released. </a:t>
            </a:r>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DF0419-E7A7-4D96-85DD-065FB5B8DA8C}"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5E81A6-7BA9-4C86-8772-2D87AC325E0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9D6249-C18C-423B-AB6B-658A1D91306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EFAA8FF-8BCB-4AFB-B21F-72857E10144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AB6116-3B09-4A90-87B9-71A1446D1C3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0A1454-C11E-4AB8-9E68-518844568D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090CD42-C18D-4D04-9ACF-757BB775BE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54A7CE7-BE97-470C-A46D-7A86D7542BF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DFE4B69-EFF0-45E1-A816-A7016FD447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BFAA701-015C-4085-A01D-9DD63495566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E15C5B0-092B-4790-A3D1-496E330A523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2D9717B-ABA9-4CFE-8919-CC90DFC4244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8848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88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788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7884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08638D85-DB86-42CB-9EA8-DAA978E42AB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2209799"/>
          </a:xfrm>
          <a:ln w="38100">
            <a:solidFill>
              <a:schemeClr val="tx1"/>
            </a:solidFill>
          </a:ln>
        </p:spPr>
        <p:txBody>
          <a:bodyPr/>
          <a:lstStyle/>
          <a:p>
            <a:r>
              <a:rPr lang="en-US" sz="3600" dirty="0" smtClean="0"/>
              <a:t>Workshop on Housing Finance Prudential Regulations and Guidelines for financing to Housing Builders/Developers</a:t>
            </a:r>
            <a:endParaRPr lang="en-US" sz="3600" dirty="0"/>
          </a:p>
        </p:txBody>
      </p:sp>
      <p:sp>
        <p:nvSpPr>
          <p:cNvPr id="3" name="Subtitle 2"/>
          <p:cNvSpPr>
            <a:spLocks noGrp="1"/>
          </p:cNvSpPr>
          <p:nvPr>
            <p:ph type="subTitle" idx="1"/>
          </p:nvPr>
        </p:nvSpPr>
        <p:spPr>
          <a:xfrm>
            <a:off x="1600200" y="5486400"/>
            <a:ext cx="6400800" cy="990600"/>
          </a:xfrm>
        </p:spPr>
        <p:txBody>
          <a:bodyPr/>
          <a:lstStyle/>
          <a:p>
            <a:r>
              <a:rPr lang="en-US" sz="2200" dirty="0" smtClean="0"/>
              <a:t>Wednesday 15</a:t>
            </a:r>
            <a:r>
              <a:rPr lang="en-US" sz="2200" baseline="30000" dirty="0" smtClean="0"/>
              <a:t>th</a:t>
            </a:r>
            <a:r>
              <a:rPr lang="en-US" sz="2200" dirty="0" smtClean="0"/>
              <a:t> October, 2014</a:t>
            </a:r>
          </a:p>
          <a:p>
            <a:r>
              <a:rPr lang="en-US" sz="2200" dirty="0" smtClean="0"/>
              <a:t>Learning and Resource Center (LRC), SBP, Karachi. </a:t>
            </a:r>
            <a:endParaRPr lang="en-US" sz="2200" dirty="0"/>
          </a:p>
        </p:txBody>
      </p:sp>
      <p:pic>
        <p:nvPicPr>
          <p:cNvPr id="4" name="Picture 3" descr="sbp.jpg"/>
          <p:cNvPicPr>
            <a:picLocks noChangeAspect="1"/>
          </p:cNvPicPr>
          <p:nvPr/>
        </p:nvPicPr>
        <p:blipFill>
          <a:blip r:embed="rId2" cstate="print"/>
          <a:stretch>
            <a:fillRect/>
          </a:stretch>
        </p:blipFill>
        <p:spPr>
          <a:xfrm>
            <a:off x="0" y="-1"/>
            <a:ext cx="9144000" cy="114300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r>
              <a:rPr lang="en-US" sz="2200" dirty="0" smtClean="0"/>
              <a:t>Banks/DFIs shall obtain project rating, which would assist in assessment/evaluation of the project.</a:t>
            </a:r>
          </a:p>
          <a:p>
            <a:endParaRPr lang="en-US" sz="2200" dirty="0" smtClean="0"/>
          </a:p>
          <a:p>
            <a:r>
              <a:rPr lang="en-US" sz="2200" dirty="0" smtClean="0"/>
              <a:t>Banks/DFIs should review the financial and other relevant documents submitted by the builder/developers as part of their risk-assessment process. Banks/DFIs should critically evaluate the possibility of various risks and their possible impact on the viability of the project and hedge identified and potential risks by initiating necessary measures as per their credit and risk management policies.</a:t>
            </a:r>
            <a:endParaRPr lang="en-US" sz="2200" dirty="0" smtClean="0">
              <a:latin typeface="Calibri" pitchFamily="34" charset="0"/>
            </a:endParaRPr>
          </a:p>
          <a:p>
            <a:endParaRPr lang="en-US" sz="2200" dirty="0"/>
          </a:p>
        </p:txBody>
      </p:sp>
      <p:sp>
        <p:nvSpPr>
          <p:cNvPr id="4"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Assessment of Builders/Developers Projects </a:t>
            </a:r>
            <a:r>
              <a:rPr lang="en-US" sz="3000" b="1" dirty="0" smtClean="0">
                <a:solidFill>
                  <a:schemeClr val="bg1"/>
                </a:solidFill>
              </a:rPr>
              <a:t>cont’d</a:t>
            </a:r>
            <a:endParaRPr lang="en-US" sz="3000" b="1" dirty="0">
              <a:solidFill>
                <a:schemeClr val="bg1"/>
              </a:solidFill>
            </a:endParaRPr>
          </a:p>
        </p:txBody>
      </p:sp>
      <p:sp>
        <p:nvSpPr>
          <p:cNvPr id="7"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your opinion, how can we effectively assess a house builder’s project???</a:t>
            </a:r>
            <a:endParaRPr lang="en-US" dirty="0"/>
          </a:p>
        </p:txBody>
      </p:sp>
      <p:sp>
        <p:nvSpPr>
          <p:cNvPr id="4"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200" dirty="0" smtClean="0">
                <a:solidFill>
                  <a:schemeClr val="bg1"/>
                </a:solidFill>
              </a:rPr>
              <a:t>Exercise!</a:t>
            </a:r>
            <a:endParaRPr lang="en-US" sz="3000" b="1" i="1" dirty="0">
              <a:solidFill>
                <a:schemeClr val="bg1"/>
              </a:solidFill>
            </a:endParaRPr>
          </a:p>
        </p:txBody>
      </p:sp>
      <p:sp>
        <p:nvSpPr>
          <p:cNvPr id="5"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pPr lvl="0" algn="just">
              <a:buNone/>
            </a:pPr>
            <a:endParaRPr lang="en-GB" sz="2400" b="1" dirty="0" smtClean="0">
              <a:latin typeface="Calibri" pitchFamily="34" charset="0"/>
            </a:endParaRPr>
          </a:p>
          <a:p>
            <a:pPr lvl="0" algn="just">
              <a:buNone/>
            </a:pPr>
            <a:r>
              <a:rPr lang="en-GB" sz="2400" b="1" dirty="0" smtClean="0">
                <a:latin typeface="Calibri" pitchFamily="34" charset="0"/>
              </a:rPr>
              <a:t>Valuation </a:t>
            </a:r>
            <a:endParaRPr lang="en-US" sz="2400" b="1" dirty="0" smtClean="0">
              <a:latin typeface="Calibri" pitchFamily="34" charset="0"/>
            </a:endParaRPr>
          </a:p>
          <a:p>
            <a:pPr marL="457200" indent="-457200" algn="just"/>
            <a:r>
              <a:rPr lang="en-GB" sz="2400" dirty="0" smtClean="0">
                <a:latin typeface="Calibri" pitchFamily="34" charset="0"/>
              </a:rPr>
              <a:t>The bank/DFI will get the value of the plot and the project assessed from PBA approved valuators. </a:t>
            </a:r>
          </a:p>
          <a:p>
            <a:pPr lvl="0" algn="just">
              <a:buNone/>
            </a:pPr>
            <a:endParaRPr lang="en-GB" sz="2400" b="1" dirty="0" smtClean="0">
              <a:latin typeface="Calibri" pitchFamily="34" charset="0"/>
            </a:endParaRPr>
          </a:p>
          <a:p>
            <a:pPr lvl="0" algn="just">
              <a:buNone/>
            </a:pPr>
            <a:endParaRPr lang="en-GB" sz="2400" b="1" dirty="0" smtClean="0">
              <a:latin typeface="Calibri" pitchFamily="34" charset="0"/>
            </a:endParaRPr>
          </a:p>
          <a:p>
            <a:pPr lvl="0" algn="just">
              <a:buNone/>
            </a:pPr>
            <a:r>
              <a:rPr lang="en-GB" sz="2400" b="1" dirty="0" smtClean="0">
                <a:latin typeface="Calibri" pitchFamily="34" charset="0"/>
              </a:rPr>
              <a:t>Legal Opinion</a:t>
            </a:r>
            <a:endParaRPr lang="en-US" sz="2400" b="1" dirty="0" smtClean="0">
              <a:latin typeface="Calibri" pitchFamily="34" charset="0"/>
            </a:endParaRPr>
          </a:p>
          <a:p>
            <a:pPr lvl="0"/>
            <a:r>
              <a:rPr lang="en-GB" sz="2400" dirty="0" smtClean="0">
                <a:latin typeface="Calibri" pitchFamily="34" charset="0"/>
              </a:rPr>
              <a:t>Legal opinion of the well reputed law firm on project and property documentations be sought.</a:t>
            </a:r>
            <a:endParaRPr lang="en-US" sz="2400" dirty="0">
              <a:latin typeface="Calibri" pitchFamily="34"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Valuation &amp; Legal Opinion</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pPr lvl="0"/>
            <a:endParaRPr lang="en-US" sz="2000" u="sng" dirty="0" smtClean="0"/>
          </a:p>
          <a:p>
            <a:pPr lvl="0"/>
            <a:r>
              <a:rPr lang="en-US" sz="2000" dirty="0" smtClean="0"/>
              <a:t>Mortgage of Plot (on which construction is to be made) may be created in favor of Bank/DFI. </a:t>
            </a:r>
          </a:p>
          <a:p>
            <a:pPr lvl="0"/>
            <a:endParaRPr lang="en-US" sz="2000" dirty="0" smtClean="0"/>
          </a:p>
          <a:p>
            <a:r>
              <a:rPr lang="en-US" sz="2000" dirty="0" smtClean="0"/>
              <a:t>Lien/Mortgage may also be created over all immovable and movable assets of the project firm/ company.</a:t>
            </a:r>
          </a:p>
          <a:p>
            <a:endParaRPr lang="en-US" sz="2000" dirty="0" smtClean="0"/>
          </a:p>
          <a:p>
            <a:r>
              <a:rPr lang="en-US" sz="2000" dirty="0" smtClean="0"/>
              <a:t>Bank guarantees may also be obtained</a:t>
            </a:r>
            <a:r>
              <a:rPr lang="en-US" dirty="0" smtClean="0"/>
              <a:t>.</a:t>
            </a:r>
          </a:p>
          <a:p>
            <a:pPr>
              <a:buNone/>
            </a:pPr>
            <a:endParaRPr lang="en-US" dirty="0" smtClean="0"/>
          </a:p>
          <a:p>
            <a:endParaRPr lang="en-US" sz="2000" dirty="0">
              <a:solidFill>
                <a:schemeClr val="bg1"/>
              </a:solidFill>
              <a:latin typeface="Calibri" pitchFamily="34" charset="0"/>
              <a:cs typeface="Times New Roman" pitchFamily="18"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Collateral Arrangements</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304800" y="838200"/>
            <a:ext cx="8839200" cy="5334000"/>
          </a:xfrm>
        </p:spPr>
        <p:txBody>
          <a:bodyPr/>
          <a:lstStyle/>
          <a:p>
            <a:pPr lvl="0" algn="just">
              <a:buNone/>
            </a:pPr>
            <a:r>
              <a:rPr lang="en-GB" sz="2400" b="1" dirty="0" smtClean="0">
                <a:latin typeface="Calibri" pitchFamily="34" charset="0"/>
              </a:rPr>
              <a:t>ESCROW ACCOUNT </a:t>
            </a:r>
          </a:p>
          <a:p>
            <a:pPr lvl="0" algn="just">
              <a:buNone/>
            </a:pPr>
            <a:endParaRPr lang="en-US" sz="1600" b="1" dirty="0" smtClean="0">
              <a:latin typeface="Calibri" pitchFamily="34" charset="0"/>
            </a:endParaRPr>
          </a:p>
          <a:p>
            <a:r>
              <a:rPr lang="en-GB" sz="2000" dirty="0" smtClean="0"/>
              <a:t>In order to monitor non-diversion of bank funds, an account be opened, operated by the builder/developer and bank/DFI under escrow banking arrangements to ensure that funds are not diverted to the detriment of lender.</a:t>
            </a:r>
          </a:p>
          <a:p>
            <a:endParaRPr lang="en-US" sz="2000" dirty="0" smtClean="0"/>
          </a:p>
          <a:p>
            <a:r>
              <a:rPr lang="en-GB" sz="2000" dirty="0" smtClean="0"/>
              <a:t>All project-related transactions including disbursement to the contractors/sub-contractors and collection of money on account of booking of flats and housing units, subsequent instalments from the </a:t>
            </a:r>
            <a:r>
              <a:rPr lang="en-GB" sz="2000" dirty="0" err="1" smtClean="0"/>
              <a:t>allottees</a:t>
            </a:r>
            <a:r>
              <a:rPr lang="en-GB" sz="2000" dirty="0" smtClean="0"/>
              <a:t> and withdrawals for the construction of the project under pre-agreed terms will be made through this account.</a:t>
            </a:r>
          </a:p>
          <a:p>
            <a:endParaRPr lang="en-US" sz="2000" dirty="0" smtClean="0"/>
          </a:p>
          <a:p>
            <a:r>
              <a:rPr lang="en-GB" sz="2000" dirty="0" smtClean="0"/>
              <a:t>All payments should be made through crossed cheques.</a:t>
            </a:r>
            <a:endParaRPr lang="en-US" sz="4400" dirty="0" smtClean="0">
              <a:latin typeface="Calibri" pitchFamily="34"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Escrow Account</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Bank </a:t>
            </a:r>
            <a:r>
              <a:rPr lang="en-US" dirty="0" err="1" smtClean="0"/>
              <a:t>Alfalah</a:t>
            </a:r>
            <a:r>
              <a:rPr lang="en-US" dirty="0" smtClean="0"/>
              <a:t> Developer Finance</a:t>
            </a:r>
          </a:p>
          <a:p>
            <a:pPr lvl="1"/>
            <a:r>
              <a:rPr lang="en-US" dirty="0" smtClean="0"/>
              <a:t>The bank would provide end user financing to the customer beside developer financing to the builder/developer.</a:t>
            </a:r>
          </a:p>
          <a:p>
            <a:pPr lvl="1"/>
            <a:r>
              <a:rPr lang="en-US" dirty="0" smtClean="0"/>
              <a:t>If the customer defaults, the company will cancel the allotment, arrange the resale of unit itself and adjust the outstanding dues of the bank.</a:t>
            </a:r>
          </a:p>
          <a:p>
            <a:pPr lvl="1"/>
            <a:endParaRPr lang="en-US" dirty="0"/>
          </a:p>
        </p:txBody>
      </p:sp>
      <p:sp>
        <p:nvSpPr>
          <p:cNvPr id="4"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Case in Point</a:t>
            </a:r>
            <a:endParaRPr lang="en-US" sz="3000" b="1" i="1" dirty="0">
              <a:solidFill>
                <a:schemeClr val="bg1"/>
              </a:solidFill>
            </a:endParaRPr>
          </a:p>
        </p:txBody>
      </p:sp>
      <p:sp>
        <p:nvSpPr>
          <p:cNvPr id="6"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pPr lvl="0"/>
            <a:endParaRPr lang="en-US" sz="2400" dirty="0" smtClean="0"/>
          </a:p>
          <a:p>
            <a:pPr lvl="0"/>
            <a:r>
              <a:rPr lang="en-US" sz="2400" dirty="0" smtClean="0"/>
              <a:t>Banks/DFIs, while taking an exposure on builders/developers project, shall ensure that the builder/developer has obtained, or made arrangement to obtain, valid and enforceable insurance coverage (</a:t>
            </a:r>
            <a:r>
              <a:rPr lang="en-GB" sz="1800" dirty="0" smtClean="0"/>
              <a:t>Contractor’s All Risk Insurance Policy) </a:t>
            </a:r>
            <a:r>
              <a:rPr lang="en-US" sz="2400" dirty="0" smtClean="0"/>
              <a:t>for potential risks associated with the project.</a:t>
            </a:r>
          </a:p>
          <a:p>
            <a:pPr lvl="0"/>
            <a:endParaRPr lang="en-US" sz="2400" dirty="0" smtClean="0"/>
          </a:p>
          <a:p>
            <a:r>
              <a:rPr lang="en-US" sz="2400" dirty="0" smtClean="0"/>
              <a:t>Assignment of all insurance policies on banks name.</a:t>
            </a:r>
            <a:endParaRPr lang="en-US" sz="4400" dirty="0" smtClean="0">
              <a:latin typeface="Calibri" pitchFamily="34"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Insurance/Takaful</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r>
              <a:rPr lang="en-GB" sz="1800" dirty="0" smtClean="0"/>
              <a:t>On the basis of the information provided</a:t>
            </a:r>
            <a:r>
              <a:rPr lang="en-US" sz="1800" dirty="0" smtClean="0"/>
              <a:t> by the builder an amount may be sanctioned for the project for a period of upto 5 years. Banks/DFIs may also grant moratorium period, to the builders/developers, in repayment, as per policy/product approved by the Board.</a:t>
            </a:r>
          </a:p>
          <a:p>
            <a:endParaRPr lang="en-US" sz="1800" dirty="0" smtClean="0"/>
          </a:p>
          <a:p>
            <a:r>
              <a:rPr lang="en-US" sz="1800" dirty="0" smtClean="0"/>
              <a:t>Once the project gets formal approval and the said plot is mortgaged with the bank/DFI, amounts may be released to the builder, as per agreed schedule in accordance with the construction schedule, through escrow account maintained with the concerned bank/DFI.</a:t>
            </a:r>
          </a:p>
          <a:p>
            <a:endParaRPr lang="en-US" sz="1800" dirty="0" smtClean="0"/>
          </a:p>
          <a:p>
            <a:r>
              <a:rPr lang="en-US" sz="1800" dirty="0" smtClean="0"/>
              <a:t>Banks/DFIs shall establish a mechanism for regular monitoring during construction phase to ensure proper utilization of the finance. For this purpose, proper scrutiny/audit shall be undertaken of the Project Account(s), Project Escrow Account and any other accounts deemed necessary for the operation of the Project. This activity may be carried out by banks’/DFIs’ own staff or through outsourcing. Moreover, compliance of financial covenants and periodical inspection of the project during construction phase shall also be carried out.</a:t>
            </a:r>
            <a:endParaRPr lang="en-US" sz="1800" dirty="0" smtClean="0">
              <a:latin typeface="Calibri" pitchFamily="34"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Other Arrangements</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914400"/>
            <a:ext cx="8991600" cy="5410200"/>
          </a:xfrm>
        </p:spPr>
        <p:txBody>
          <a:bodyPr/>
          <a:lstStyle/>
          <a:p>
            <a:r>
              <a:rPr lang="en-US" sz="2000" dirty="0" smtClean="0">
                <a:latin typeface="Calibri" pitchFamily="34" charset="0"/>
              </a:rPr>
              <a:t>Banks/DFIs may obtain e-CIB of Directors and Sponsors of the company to monitor overall exposure and financial health of the entity.</a:t>
            </a:r>
          </a:p>
          <a:p>
            <a:endParaRPr lang="en-US" sz="2000" dirty="0" smtClean="0">
              <a:latin typeface="Calibri" pitchFamily="34" charset="0"/>
            </a:endParaRPr>
          </a:p>
          <a:p>
            <a:r>
              <a:rPr lang="en-US" sz="2000" dirty="0" smtClean="0">
                <a:latin typeface="Calibri" pitchFamily="34" charset="0"/>
              </a:rPr>
              <a:t>To ensure the protection of charge on assets of the business entity, banks/DFIs will register their charge with the Registrar of Companies, so that the security is not mortgaged with any other lending institution for further financing.</a:t>
            </a:r>
          </a:p>
          <a:p>
            <a:endParaRPr lang="en-US" sz="2000" dirty="0" smtClean="0">
              <a:latin typeface="Calibri" pitchFamily="34" charset="0"/>
            </a:endParaRPr>
          </a:p>
          <a:p>
            <a:r>
              <a:rPr lang="en-US" sz="2000" dirty="0" smtClean="0">
                <a:latin typeface="Calibri" pitchFamily="34" charset="0"/>
              </a:rPr>
              <a:t>At the time of approving/releasing the financing amount, builders/developers should be advised to strictly follow the by-laws/building rules and approved plan.</a:t>
            </a:r>
            <a:endParaRPr lang="en-US" sz="2000" dirty="0">
              <a:latin typeface="Calibri" pitchFamily="34"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Other Arrangements...</a:t>
            </a:r>
            <a:r>
              <a:rPr lang="en-US" sz="3000" b="1" i="1" dirty="0" err="1" smtClean="0">
                <a:solidFill>
                  <a:schemeClr val="bg1"/>
                </a:solidFill>
              </a:rPr>
              <a:t>Ctd</a:t>
            </a:r>
            <a:r>
              <a:rPr lang="en-US" sz="3000" b="1" i="1" dirty="0" smtClean="0">
                <a:solidFill>
                  <a:schemeClr val="bg1"/>
                </a:solidFill>
              </a:rPr>
              <a:t>...</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r>
              <a:rPr lang="en-US" sz="2000" dirty="0" smtClean="0">
                <a:latin typeface="Calibri" pitchFamily="34" charset="0"/>
              </a:rPr>
              <a:t>During construction phase, banks/DFIs should monitor project’s progress through periodical review by technical consultant. The scope of technical consultant should include assessment of actual progress of the project against the scheduled progress and agreed milestones, review of status of construction and identification of bottlenecks arising or likely to arise in the project completion. All draw-downs should be linked with certification by technical consultant.</a:t>
            </a:r>
          </a:p>
          <a:p>
            <a:endParaRPr lang="en-US" sz="2000" dirty="0" smtClean="0">
              <a:latin typeface="Calibri" pitchFamily="34" charset="0"/>
            </a:endParaRPr>
          </a:p>
          <a:p>
            <a:endParaRPr lang="en-US" dirty="0"/>
          </a:p>
        </p:txBody>
      </p:sp>
      <p:sp>
        <p:nvSpPr>
          <p:cNvPr id="4"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Other Arrangements...</a:t>
            </a:r>
            <a:r>
              <a:rPr lang="en-US" sz="3000" b="1" i="1" dirty="0" err="1" smtClean="0">
                <a:solidFill>
                  <a:schemeClr val="bg1"/>
                </a:solidFill>
              </a:rPr>
              <a:t>Ctd</a:t>
            </a:r>
            <a:r>
              <a:rPr lang="en-US" sz="3000" b="1" i="1" dirty="0" smtClean="0">
                <a:solidFill>
                  <a:schemeClr val="bg1"/>
                </a:solidFill>
              </a:rPr>
              <a:t>...</a:t>
            </a:r>
            <a:endParaRPr lang="en-US" sz="3000" b="1" i="1" dirty="0">
              <a:solidFill>
                <a:schemeClr val="bg1"/>
              </a:solidFill>
            </a:endParaRPr>
          </a:p>
        </p:txBody>
      </p:sp>
      <p:sp>
        <p:nvSpPr>
          <p:cNvPr id="5"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ctrTitle"/>
          </p:nvPr>
        </p:nvSpPr>
        <p:spPr>
          <a:xfrm>
            <a:off x="304800" y="914400"/>
            <a:ext cx="8458200" cy="4724400"/>
          </a:xfrm>
        </p:spPr>
        <p:txBody>
          <a:bodyPr/>
          <a:lstStyle/>
          <a:p>
            <a:r>
              <a:rPr lang="en-US" sz="3600" b="1" i="1" dirty="0" smtClean="0">
                <a:solidFill>
                  <a:schemeClr val="accent2"/>
                </a:solidFill>
                <a:latin typeface="Times New Roman" pitchFamily="18" charset="0"/>
              </a:rPr>
              <a:t>Guidelines on </a:t>
            </a:r>
            <a:br>
              <a:rPr lang="en-US" sz="3600" b="1" i="1" dirty="0" smtClean="0">
                <a:solidFill>
                  <a:schemeClr val="accent2"/>
                </a:solidFill>
                <a:latin typeface="Times New Roman" pitchFamily="18" charset="0"/>
              </a:rPr>
            </a:br>
            <a:r>
              <a:rPr lang="en-US" sz="3600" b="1" i="1" dirty="0" smtClean="0">
                <a:solidFill>
                  <a:schemeClr val="accent2"/>
                </a:solidFill>
                <a:latin typeface="Times New Roman" pitchFamily="18" charset="0"/>
              </a:rPr>
              <a:t>Financing to Housing Builders/Developer </a:t>
            </a:r>
            <a:br>
              <a:rPr lang="en-US" sz="3600" b="1" i="1" dirty="0" smtClean="0">
                <a:solidFill>
                  <a:schemeClr val="accent2"/>
                </a:solidFill>
                <a:latin typeface="Times New Roman" pitchFamily="18" charset="0"/>
              </a:rPr>
            </a:br>
            <a:r>
              <a:rPr lang="en-US" sz="3600" b="1" i="1" dirty="0" smtClean="0">
                <a:solidFill>
                  <a:schemeClr val="accent2"/>
                </a:solidFill>
                <a:latin typeface="Times New Roman" pitchFamily="18" charset="0"/>
              </a:rPr>
              <a:t/>
            </a:r>
            <a:br>
              <a:rPr lang="en-US" sz="3600" b="1" i="1" dirty="0" smtClean="0">
                <a:solidFill>
                  <a:schemeClr val="accent2"/>
                </a:solidFill>
                <a:latin typeface="Times New Roman" pitchFamily="18" charset="0"/>
              </a:rPr>
            </a:br>
            <a:r>
              <a:rPr lang="en-US" sz="3600" b="1" i="1" dirty="0" smtClean="0">
                <a:solidFill>
                  <a:schemeClr val="accent2"/>
                </a:solidFill>
                <a:latin typeface="Times New Roman" pitchFamily="18" charset="0"/>
              </a:rPr>
              <a:t/>
            </a:r>
            <a:br>
              <a:rPr lang="en-US" sz="3600" b="1" i="1" dirty="0" smtClean="0">
                <a:solidFill>
                  <a:schemeClr val="accent2"/>
                </a:solidFill>
                <a:latin typeface="Times New Roman" pitchFamily="18" charset="0"/>
              </a:rPr>
            </a:br>
            <a:r>
              <a:rPr lang="en-US" sz="2400" b="1" i="1" dirty="0" smtClean="0">
                <a:solidFill>
                  <a:schemeClr val="accent2"/>
                </a:solidFill>
                <a:latin typeface="Times New Roman" pitchFamily="18" charset="0"/>
              </a:rPr>
              <a:t>Infrastructure, Housing &amp; SME Finance Department</a:t>
            </a:r>
            <a:r>
              <a:rPr lang="en-US" sz="3600" b="1" i="1" dirty="0" smtClean="0">
                <a:solidFill>
                  <a:schemeClr val="accent2"/>
                </a:solidFill>
                <a:latin typeface="Times New Roman" pitchFamily="18" charset="0"/>
              </a:rPr>
              <a:t/>
            </a:r>
            <a:br>
              <a:rPr lang="en-US" sz="3600" b="1" i="1" dirty="0" smtClean="0">
                <a:solidFill>
                  <a:schemeClr val="accent2"/>
                </a:solidFill>
                <a:latin typeface="Times New Roman" pitchFamily="18" charset="0"/>
              </a:rPr>
            </a:br>
            <a:r>
              <a:rPr lang="en-US" sz="3600" b="1" i="1" dirty="0" smtClean="0">
                <a:solidFill>
                  <a:schemeClr val="accent2"/>
                </a:solidFill>
                <a:latin typeface="Times New Roman" pitchFamily="18" charset="0"/>
              </a:rPr>
              <a:t/>
            </a:r>
            <a:br>
              <a:rPr lang="en-US" sz="3600" b="1" i="1" dirty="0" smtClean="0">
                <a:solidFill>
                  <a:schemeClr val="accent2"/>
                </a:solidFill>
                <a:latin typeface="Times New Roman" pitchFamily="18" charset="0"/>
              </a:rPr>
            </a:br>
            <a:r>
              <a:rPr lang="en-US" sz="3600" b="1" i="1" dirty="0" smtClean="0">
                <a:solidFill>
                  <a:schemeClr val="accent2"/>
                </a:solidFill>
                <a:latin typeface="Times New Roman" pitchFamily="18" charset="0"/>
              </a:rPr>
              <a:t/>
            </a:r>
            <a:br>
              <a:rPr lang="en-US" sz="3600" b="1" i="1" dirty="0" smtClean="0">
                <a:solidFill>
                  <a:schemeClr val="accent2"/>
                </a:solidFill>
                <a:latin typeface="Times New Roman" pitchFamily="18" charset="0"/>
              </a:rPr>
            </a:br>
            <a:endParaRPr lang="en-US" sz="2400" b="1" i="1" dirty="0">
              <a:solidFill>
                <a:schemeClr val="accent2"/>
              </a:solidFill>
              <a:latin typeface="Times New Roman" pitchFamily="18" charset="0"/>
            </a:endParaRPr>
          </a:p>
        </p:txBody>
      </p:sp>
      <p:sp>
        <p:nvSpPr>
          <p:cNvPr id="279558" name="Rectangle 6"/>
          <p:cNvSpPr>
            <a:spLocks noChangeArrowheads="1"/>
          </p:cNvSpPr>
          <p:nvPr/>
        </p:nvSpPr>
        <p:spPr bwMode="auto">
          <a:xfrm>
            <a:off x="0" y="6324600"/>
            <a:ext cx="9140825" cy="530225"/>
          </a:xfrm>
          <a:prstGeom prst="rect">
            <a:avLst/>
          </a:prstGeom>
          <a:solidFill>
            <a:srgbClr val="333399"/>
          </a:solidFill>
          <a:ln w="76200" algn="ctr">
            <a:noFill/>
            <a:prstDash val="dashDot"/>
            <a:miter lim="800000"/>
            <a:headEnd/>
            <a:tailEnd/>
          </a:ln>
          <a:effectLst/>
        </p:spPr>
        <p:txBody>
          <a:bodyPr wrap="none" anchor="ctr"/>
          <a:lstStyle/>
          <a:p>
            <a:endParaRPr lang="en-US"/>
          </a:p>
        </p:txBody>
      </p:sp>
      <p:sp>
        <p:nvSpPr>
          <p:cNvPr id="279562" name="Rectangle 10"/>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02" name="AutoShape 2"/>
          <p:cNvSpPr>
            <a:spLocks noChangeAspect="1" noChangeArrowheads="1"/>
          </p:cNvSpPr>
          <p:nvPr/>
        </p:nvSpPr>
        <p:spPr bwMode="auto">
          <a:xfrm>
            <a:off x="1174750" y="4216400"/>
            <a:ext cx="6718300" cy="1727200"/>
          </a:xfrm>
          <a:prstGeom prst="roundRect">
            <a:avLst>
              <a:gd name="adj" fmla="val 16667"/>
            </a:avLst>
          </a:prstGeom>
          <a:solidFill>
            <a:srgbClr val="EAEAEA"/>
          </a:solidFill>
          <a:ln w="76200" algn="ctr">
            <a:solidFill>
              <a:srgbClr val="333399"/>
            </a:solidFill>
            <a:round/>
            <a:headEnd/>
            <a:tailEnd/>
          </a:ln>
          <a:effectLst/>
        </p:spPr>
        <p:txBody>
          <a:bodyPr wrap="none" anchor="ctr"/>
          <a:lstStyle/>
          <a:p>
            <a:endParaRPr lang="en-US"/>
          </a:p>
        </p:txBody>
      </p:sp>
      <p:sp>
        <p:nvSpPr>
          <p:cNvPr id="1126403" name="Rectangle 3"/>
          <p:cNvSpPr>
            <a:spLocks noGrp="1" noChangeArrowheads="1"/>
          </p:cNvSpPr>
          <p:nvPr>
            <p:ph type="ctrTitle"/>
          </p:nvPr>
        </p:nvSpPr>
        <p:spPr>
          <a:xfrm>
            <a:off x="1371600" y="4343400"/>
            <a:ext cx="6324600" cy="1343025"/>
          </a:xfrm>
        </p:spPr>
        <p:txBody>
          <a:bodyPr/>
          <a:lstStyle/>
          <a:p>
            <a:r>
              <a:rPr lang="en-US" sz="8000" i="1" dirty="0">
                <a:solidFill>
                  <a:schemeClr val="accent2"/>
                </a:solidFill>
                <a:latin typeface="Times New Roman" pitchFamily="18" charset="0"/>
              </a:rPr>
              <a:t>Thank You</a:t>
            </a:r>
          </a:p>
        </p:txBody>
      </p:sp>
      <p:sp>
        <p:nvSpPr>
          <p:cNvPr id="1126407" name="Rectangle 7"/>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endParaRPr lang="en-US"/>
          </a:p>
        </p:txBody>
      </p:sp>
      <p:sp>
        <p:nvSpPr>
          <p:cNvPr id="1126408" name="Rectangle 8"/>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endParaRPr lang="en-US"/>
          </a:p>
        </p:txBody>
      </p:sp>
      <p:sp>
        <p:nvSpPr>
          <p:cNvPr id="7" name="Rectangle 3"/>
          <p:cNvSpPr txBox="1">
            <a:spLocks noChangeArrowheads="1"/>
          </p:cNvSpPr>
          <p:nvPr/>
        </p:nvSpPr>
        <p:spPr bwMode="auto">
          <a:xfrm>
            <a:off x="1295400" y="1476375"/>
            <a:ext cx="6324600" cy="13430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8000" b="0" i="1" u="none" strike="noStrike" kern="0" cap="none" spc="0" normalizeH="0" baseline="0" noProof="0" dirty="0">
              <a:ln>
                <a:noFill/>
              </a:ln>
              <a:solidFill>
                <a:schemeClr val="accent2"/>
              </a:solidFill>
              <a:effectLst/>
              <a:uLnTx/>
              <a:uFillTx/>
              <a:latin typeface="Times New Roman" pitchFamily="18" charset="0"/>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26402"/>
                                        </p:tgtEl>
                                        <p:attrNameLst>
                                          <p:attrName>style.visibility</p:attrName>
                                        </p:attrNameLst>
                                      </p:cBhvr>
                                      <p:to>
                                        <p:strVal val="visible"/>
                                      </p:to>
                                    </p:set>
                                    <p:anim calcmode="lin" valueType="num">
                                      <p:cBhvr additive="base">
                                        <p:cTn id="12" dur="500" fill="hold"/>
                                        <p:tgtEl>
                                          <p:spTgt spid="1126402"/>
                                        </p:tgtEl>
                                        <p:attrNameLst>
                                          <p:attrName>ppt_x</p:attrName>
                                        </p:attrNameLst>
                                      </p:cBhvr>
                                      <p:tavLst>
                                        <p:tav tm="0">
                                          <p:val>
                                            <p:strVal val="#ppt_x"/>
                                          </p:val>
                                        </p:tav>
                                        <p:tav tm="100000">
                                          <p:val>
                                            <p:strVal val="#ppt_x"/>
                                          </p:val>
                                        </p:tav>
                                      </p:tavLst>
                                    </p:anim>
                                    <p:anim calcmode="lin" valueType="num">
                                      <p:cBhvr additive="base">
                                        <p:cTn id="13" dur="500" fill="hold"/>
                                        <p:tgtEl>
                                          <p:spTgt spid="112640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126403"/>
                                        </p:tgtEl>
                                        <p:attrNameLst>
                                          <p:attrName>style.visibility</p:attrName>
                                        </p:attrNameLst>
                                      </p:cBhvr>
                                      <p:to>
                                        <p:strVal val="visible"/>
                                      </p:to>
                                    </p:set>
                                    <p:animEffect transition="in" filter="checkerboard(across)">
                                      <p:cBhvr>
                                        <p:cTn id="18" dur="500"/>
                                        <p:tgtEl>
                                          <p:spTgt spid="1126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02" grpId="0" animBg="1"/>
      <p:bldP spid="1126403"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4191000"/>
          </a:xfrm>
          <a:ln>
            <a:solidFill>
              <a:srgbClr val="002060"/>
            </a:solidFill>
          </a:ln>
        </p:spPr>
        <p:txBody>
          <a:bodyPr/>
          <a:lstStyle/>
          <a:p>
            <a:endParaRPr lang="en-US" sz="2400" dirty="0" smtClean="0"/>
          </a:p>
          <a:p>
            <a:r>
              <a:rPr lang="en-US" sz="2400" dirty="0" smtClean="0"/>
              <a:t>Gap between demand and supply of housing units increasing (specially in low and middle income groups)</a:t>
            </a:r>
          </a:p>
          <a:p>
            <a:pPr lvl="1">
              <a:defRPr/>
            </a:pPr>
            <a:r>
              <a:rPr lang="en-US" sz="1800" dirty="0" smtClean="0"/>
              <a:t>Slums increasing – Social and economic issues</a:t>
            </a:r>
          </a:p>
          <a:p>
            <a:pPr lvl="0">
              <a:defRPr/>
            </a:pPr>
            <a:r>
              <a:rPr lang="en-US" sz="2400" dirty="0" smtClean="0"/>
              <a:t>Builders/Developers are major source of housing supply</a:t>
            </a:r>
          </a:p>
          <a:p>
            <a:pPr lvl="0">
              <a:defRPr/>
            </a:pPr>
            <a:r>
              <a:rPr lang="en-US" sz="2400" dirty="0" smtClean="0"/>
              <a:t>Lack of financing by banks/DFIs</a:t>
            </a:r>
          </a:p>
          <a:p>
            <a:pPr lvl="0">
              <a:defRPr/>
            </a:pPr>
            <a:r>
              <a:rPr lang="en-US" sz="2400" dirty="0" smtClean="0"/>
              <a:t>Builders/Developers are not bankable</a:t>
            </a:r>
          </a:p>
          <a:p>
            <a:pPr lvl="1">
              <a:defRPr/>
            </a:pPr>
            <a:r>
              <a:rPr lang="en-US" sz="2000" dirty="0" smtClean="0"/>
              <a:t>Don’t maintain proper books of accounts</a:t>
            </a:r>
          </a:p>
          <a:p>
            <a:pPr lvl="1">
              <a:defRPr/>
            </a:pPr>
            <a:r>
              <a:rPr lang="en-US" sz="2000" dirty="0" smtClean="0"/>
              <a:t>No ratings available</a:t>
            </a:r>
          </a:p>
        </p:txBody>
      </p:sp>
      <p:sp>
        <p:nvSpPr>
          <p:cNvPr id="13" name="Content Placeholder 2"/>
          <p:cNvSpPr txBox="1">
            <a:spLocks/>
          </p:cNvSpPr>
          <p:nvPr/>
        </p:nvSpPr>
        <p:spPr bwMode="auto">
          <a:xfrm>
            <a:off x="0" y="5105400"/>
            <a:ext cx="9144000" cy="1174750"/>
          </a:xfrm>
          <a:prstGeom prst="rect">
            <a:avLst/>
          </a:prstGeom>
          <a:noFill/>
          <a:ln w="9525">
            <a:solidFill>
              <a:srgbClr val="002060"/>
            </a:solid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FontTx/>
              <a:buChar char="•"/>
              <a:defRPr/>
            </a:pPr>
            <a:r>
              <a:rPr lang="en-US" sz="2400" kern="0" dirty="0" smtClean="0">
                <a:latin typeface="+mn-lt"/>
              </a:rPr>
              <a:t>Issuance of guidelines from SBP</a:t>
            </a:r>
          </a:p>
          <a:p>
            <a:pPr marL="800100" lvl="1" indent="-342900">
              <a:spcBef>
                <a:spcPct val="20000"/>
              </a:spcBef>
              <a:buFontTx/>
              <a:buChar char="•"/>
              <a:defRPr/>
            </a:pPr>
            <a:r>
              <a:rPr lang="en-US" dirty="0" smtClean="0">
                <a:latin typeface="+mn-lt"/>
              </a:rPr>
              <a:t>Bridging between banks/DFIs and builders/developers</a:t>
            </a:r>
          </a:p>
        </p:txBody>
      </p:sp>
      <p:sp>
        <p:nvSpPr>
          <p:cNvPr id="16" name="Rectangle 14"/>
          <p:cNvSpPr>
            <a:spLocks noChangeArrowheads="1"/>
          </p:cNvSpPr>
          <p:nvPr/>
        </p:nvSpPr>
        <p:spPr bwMode="auto">
          <a:xfrm>
            <a:off x="0" y="3175"/>
            <a:ext cx="9144000" cy="530225"/>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Need Assessment</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7" name="AutoShape 5"/>
          <p:cNvSpPr>
            <a:spLocks noChangeArrowheads="1"/>
          </p:cNvSpPr>
          <p:nvPr/>
        </p:nvSpPr>
        <p:spPr bwMode="auto">
          <a:xfrm>
            <a:off x="762000" y="1981200"/>
            <a:ext cx="7848600" cy="3048000"/>
          </a:xfrm>
          <a:prstGeom prst="wave">
            <a:avLst>
              <a:gd name="adj1" fmla="val 13005"/>
              <a:gd name="adj2" fmla="val 0"/>
            </a:avLst>
          </a:prstGeom>
          <a:solidFill>
            <a:srgbClr val="EAEAEA"/>
          </a:solidFill>
          <a:ln w="28575" algn="ctr">
            <a:solidFill>
              <a:schemeClr val="accent2"/>
            </a:solidFill>
            <a:round/>
            <a:headEnd/>
            <a:tailEnd/>
          </a:ln>
          <a:effectLst/>
        </p:spPr>
        <p:txBody>
          <a:bodyPr wrap="none" anchor="ctr"/>
          <a:lstStyle/>
          <a:p>
            <a:pPr algn="ctr"/>
            <a:r>
              <a:rPr lang="en-US" sz="4000" b="1" i="1" dirty="0" smtClean="0">
                <a:solidFill>
                  <a:schemeClr val="accent2"/>
                </a:solidFill>
              </a:rPr>
              <a:t>Guidelines</a:t>
            </a:r>
            <a:endParaRPr lang="en-US" sz="4000" b="1" i="1" dirty="0">
              <a:solidFill>
                <a:schemeClr val="accent2"/>
              </a:solidFill>
            </a:endParaRPr>
          </a:p>
        </p:txBody>
      </p:sp>
      <p:sp>
        <p:nvSpPr>
          <p:cNvPr id="1109001" name="Rectangle 9"/>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endParaRPr lang="en-US"/>
          </a:p>
        </p:txBody>
      </p:sp>
      <p:sp>
        <p:nvSpPr>
          <p:cNvPr id="1109002" name="Rectangle 10"/>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r>
              <a:rPr lang="en-GB" sz="2000" dirty="0" smtClean="0">
                <a:latin typeface="Calibri" pitchFamily="34" charset="0"/>
              </a:rPr>
              <a:t>Eligibility Criteria</a:t>
            </a:r>
            <a:endParaRPr lang="en-US" sz="2000" dirty="0" smtClean="0">
              <a:latin typeface="Calibri" pitchFamily="34" charset="0"/>
            </a:endParaRPr>
          </a:p>
          <a:p>
            <a:r>
              <a:rPr lang="en-GB" sz="2000" dirty="0" smtClean="0">
                <a:latin typeface="Calibri" pitchFamily="34" charset="0"/>
              </a:rPr>
              <a:t>Documents Relating to Financial Standing</a:t>
            </a:r>
            <a:endParaRPr lang="en-US" sz="2000" dirty="0" smtClean="0">
              <a:latin typeface="Calibri" pitchFamily="34" charset="0"/>
            </a:endParaRPr>
          </a:p>
          <a:p>
            <a:r>
              <a:rPr lang="en-GB" sz="2000" dirty="0" smtClean="0">
                <a:latin typeface="Calibri" pitchFamily="34" charset="0"/>
              </a:rPr>
              <a:t>Documents Relating to Property/Project</a:t>
            </a:r>
            <a:endParaRPr lang="en-US" sz="2000" dirty="0" smtClean="0">
              <a:latin typeface="Calibri" pitchFamily="34" charset="0"/>
            </a:endParaRPr>
          </a:p>
          <a:p>
            <a:r>
              <a:rPr lang="en-GB" sz="2000" dirty="0" smtClean="0">
                <a:latin typeface="Calibri" pitchFamily="34" charset="0"/>
              </a:rPr>
              <a:t>Assessment of Builders/Developers Projects</a:t>
            </a:r>
            <a:endParaRPr lang="en-US" sz="2000" dirty="0" smtClean="0">
              <a:latin typeface="Calibri" pitchFamily="34" charset="0"/>
            </a:endParaRPr>
          </a:p>
          <a:p>
            <a:r>
              <a:rPr lang="en-GB" sz="2000" dirty="0" smtClean="0">
                <a:latin typeface="Calibri" pitchFamily="34" charset="0"/>
              </a:rPr>
              <a:t>Valuation</a:t>
            </a:r>
            <a:endParaRPr lang="en-US" sz="2000" dirty="0" smtClean="0">
              <a:latin typeface="Calibri" pitchFamily="34" charset="0"/>
            </a:endParaRPr>
          </a:p>
          <a:p>
            <a:r>
              <a:rPr lang="en-GB" sz="2000" dirty="0" smtClean="0">
                <a:latin typeface="Calibri" pitchFamily="34" charset="0"/>
              </a:rPr>
              <a:t>Legal Opinion</a:t>
            </a:r>
            <a:endParaRPr lang="en-US" sz="2000" dirty="0" smtClean="0">
              <a:latin typeface="Calibri" pitchFamily="34" charset="0"/>
            </a:endParaRPr>
          </a:p>
          <a:p>
            <a:r>
              <a:rPr lang="en-GB" sz="2000" dirty="0" smtClean="0">
                <a:latin typeface="Calibri" pitchFamily="34" charset="0"/>
              </a:rPr>
              <a:t>Collateral Arrangements</a:t>
            </a:r>
            <a:endParaRPr lang="en-US" sz="2000" dirty="0" smtClean="0">
              <a:latin typeface="Calibri" pitchFamily="34" charset="0"/>
            </a:endParaRPr>
          </a:p>
          <a:p>
            <a:r>
              <a:rPr lang="en-GB" sz="2000" dirty="0" smtClean="0">
                <a:latin typeface="Calibri" pitchFamily="34" charset="0"/>
              </a:rPr>
              <a:t>Escrow Account</a:t>
            </a:r>
            <a:endParaRPr lang="en-US" sz="2000" dirty="0" smtClean="0">
              <a:latin typeface="Calibri" pitchFamily="34" charset="0"/>
            </a:endParaRPr>
          </a:p>
          <a:p>
            <a:r>
              <a:rPr lang="en-GB" sz="2000" dirty="0" smtClean="0">
                <a:latin typeface="Calibri" pitchFamily="34" charset="0"/>
              </a:rPr>
              <a:t>Classification and Provisioning Requirements For Banks/DFIs</a:t>
            </a:r>
            <a:r>
              <a:rPr lang="en-US" sz="2000" dirty="0" smtClean="0">
                <a:latin typeface="Calibri" pitchFamily="34" charset="0"/>
              </a:rPr>
              <a:t>	</a:t>
            </a:r>
          </a:p>
          <a:p>
            <a:r>
              <a:rPr lang="en-GB" sz="2000" dirty="0" smtClean="0">
                <a:latin typeface="Calibri" pitchFamily="34" charset="0"/>
              </a:rPr>
              <a:t>Regulatory Compliance</a:t>
            </a:r>
            <a:endParaRPr lang="en-US" sz="2000" dirty="0" smtClean="0">
              <a:latin typeface="Calibri" pitchFamily="34" charset="0"/>
            </a:endParaRPr>
          </a:p>
          <a:p>
            <a:r>
              <a:rPr lang="en-GB" sz="2000" dirty="0" smtClean="0">
                <a:latin typeface="Calibri" pitchFamily="34" charset="0"/>
              </a:rPr>
              <a:t>Retail Financing For Individual Units of the Project</a:t>
            </a:r>
            <a:r>
              <a:rPr lang="en-US" sz="2000" dirty="0" smtClean="0">
                <a:latin typeface="Calibri" pitchFamily="34" charset="0"/>
              </a:rPr>
              <a:t>	</a:t>
            </a:r>
          </a:p>
          <a:p>
            <a:r>
              <a:rPr lang="en-GB" sz="2000" dirty="0" smtClean="0">
                <a:latin typeface="Calibri" pitchFamily="34" charset="0"/>
              </a:rPr>
              <a:t>Insurance</a:t>
            </a:r>
            <a:endParaRPr lang="en-US" sz="2000" dirty="0" smtClean="0">
              <a:latin typeface="Calibri" pitchFamily="34" charset="0"/>
            </a:endParaRPr>
          </a:p>
          <a:p>
            <a:r>
              <a:rPr lang="en-GB" sz="2000" dirty="0" smtClean="0">
                <a:latin typeface="Calibri" pitchFamily="34" charset="0"/>
              </a:rPr>
              <a:t>Other Arrangements</a:t>
            </a:r>
            <a:endParaRPr lang="en-US" sz="2000" dirty="0">
              <a:latin typeface="Calibri" pitchFamily="34" charset="0"/>
              <a:cs typeface="Times New Roman" pitchFamily="18" charset="0"/>
            </a:endParaRPr>
          </a:p>
        </p:txBody>
      </p:sp>
      <p:sp>
        <p:nvSpPr>
          <p:cNvPr id="1129478" name="Rectangle 6"/>
          <p:cNvSpPr>
            <a:spLocks noChangeArrowheads="1"/>
          </p:cNvSpPr>
          <p:nvPr/>
        </p:nvSpPr>
        <p:spPr bwMode="auto">
          <a:xfrm>
            <a:off x="3175" y="6327775"/>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r"/>
            <a:endParaRPr lang="en-US" sz="3000" b="1" i="1" dirty="0">
              <a:solidFill>
                <a:schemeClr val="bg1"/>
              </a:solidFill>
            </a:endParaRPr>
          </a:p>
        </p:txBody>
      </p:sp>
      <p:sp>
        <p:nvSpPr>
          <p:cNvPr id="7" name="Rectangle 14"/>
          <p:cNvSpPr>
            <a:spLocks noChangeArrowheads="1"/>
          </p:cNvSpPr>
          <p:nvPr/>
        </p:nvSpPr>
        <p:spPr bwMode="auto">
          <a:xfrm>
            <a:off x="0" y="3175"/>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Sections</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r>
              <a:rPr lang="en-GB" sz="2000" dirty="0" smtClean="0"/>
              <a:t>Builder/Developer/team should possess a valid builder/developer license from building control authority, where applicable</a:t>
            </a:r>
            <a:endParaRPr lang="en-US" sz="2000" dirty="0" smtClean="0"/>
          </a:p>
          <a:p>
            <a:r>
              <a:rPr lang="en-GB" sz="2000" dirty="0" smtClean="0"/>
              <a:t>Builder/Developer must have  at-least 3 years experience with good track record</a:t>
            </a:r>
            <a:endParaRPr lang="en-US" sz="2000" dirty="0" smtClean="0"/>
          </a:p>
          <a:p>
            <a:r>
              <a:rPr lang="en-GB" sz="2000" dirty="0" smtClean="0"/>
              <a:t>There should be a clear and marketable title to the land, free of encumbrances and charges on which the project will be built in case it is offered as equity of the builders/sponsors</a:t>
            </a:r>
            <a:endParaRPr lang="en-US" sz="2000" dirty="0" smtClean="0"/>
          </a:p>
          <a:p>
            <a:r>
              <a:rPr lang="en-GB" sz="2000" dirty="0" smtClean="0"/>
              <a:t>Copies of documents required to be submitted with application:</a:t>
            </a:r>
            <a:endParaRPr lang="en-US" sz="2000" dirty="0" smtClean="0"/>
          </a:p>
          <a:p>
            <a:pPr lvl="2"/>
            <a:r>
              <a:rPr lang="en-GB" sz="1600" dirty="0" smtClean="0"/>
              <a:t>Registration certificate of the firm/company</a:t>
            </a:r>
            <a:endParaRPr lang="en-US" sz="1600" dirty="0" smtClean="0"/>
          </a:p>
          <a:p>
            <a:pPr lvl="2"/>
            <a:r>
              <a:rPr lang="en-GB" sz="1600" dirty="0" smtClean="0"/>
              <a:t>Memorandum and Articles of Association/Partnership Deed/Business Charter (in case of Sole Proprietorship)</a:t>
            </a:r>
            <a:endParaRPr lang="en-US" sz="1600" dirty="0" smtClean="0"/>
          </a:p>
          <a:p>
            <a:pPr lvl="2"/>
            <a:r>
              <a:rPr lang="en-GB" sz="1600" dirty="0" smtClean="0"/>
              <a:t>List of the technical staff </a:t>
            </a:r>
            <a:endParaRPr lang="en-US" sz="1600" dirty="0" smtClean="0"/>
          </a:p>
          <a:p>
            <a:pPr lvl="2"/>
            <a:r>
              <a:rPr lang="en-GB" sz="1600" dirty="0" smtClean="0"/>
              <a:t>PEC certificate and experience certificates</a:t>
            </a:r>
            <a:endParaRPr lang="en-US" sz="1600" dirty="0" smtClean="0"/>
          </a:p>
          <a:p>
            <a:pPr lvl="2"/>
            <a:r>
              <a:rPr lang="en-US" sz="1600" dirty="0" smtClean="0"/>
              <a:t>List of recently projects completed, alongwith copies of Completion Certificates submitted to concerned authorities</a:t>
            </a:r>
          </a:p>
          <a:p>
            <a:pPr lvl="2"/>
            <a:r>
              <a:rPr lang="en-GB" sz="1600" dirty="0" smtClean="0"/>
              <a:t>Any other document(s) required by the bank/DFI</a:t>
            </a:r>
            <a:endParaRPr lang="en-US" sz="1600" dirty="0"/>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Eligibility Criteria</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pPr lvl="1"/>
            <a:endParaRPr lang="en-GB" sz="2000" dirty="0" smtClean="0"/>
          </a:p>
          <a:p>
            <a:pPr lvl="1"/>
            <a:r>
              <a:rPr lang="en-GB" sz="2000" dirty="0" smtClean="0"/>
              <a:t>Three years’ </a:t>
            </a:r>
            <a:r>
              <a:rPr lang="en-GB" sz="2000" u="sng" dirty="0" smtClean="0"/>
              <a:t>audited Financial Statements </a:t>
            </a:r>
            <a:r>
              <a:rPr lang="en-GB" sz="2000" dirty="0" smtClean="0"/>
              <a:t>of the firm/company </a:t>
            </a:r>
          </a:p>
          <a:p>
            <a:pPr lvl="1"/>
            <a:endParaRPr lang="en-GB" sz="2000" dirty="0" smtClean="0"/>
          </a:p>
          <a:p>
            <a:pPr lvl="1"/>
            <a:r>
              <a:rPr lang="en-GB" sz="2000" u="sng" dirty="0" smtClean="0"/>
              <a:t>Income Tax Assessment Order/Acknowledged copy of Income Tax Returns</a:t>
            </a:r>
            <a:r>
              <a:rPr lang="en-GB" sz="2000" dirty="0" smtClean="0"/>
              <a:t> submitted by the firm/company for the last three years</a:t>
            </a:r>
          </a:p>
          <a:p>
            <a:pPr lvl="1"/>
            <a:endParaRPr lang="en-US" sz="2000" dirty="0" smtClean="0"/>
          </a:p>
          <a:p>
            <a:pPr lvl="1"/>
            <a:r>
              <a:rPr lang="en-GB" sz="2000" u="sng" dirty="0" smtClean="0"/>
              <a:t>Bankers’ confidential reports</a:t>
            </a:r>
            <a:r>
              <a:rPr lang="en-GB" sz="2000" dirty="0" smtClean="0"/>
              <a:t> on financial credibility of firm/company and its directors/sponsors</a:t>
            </a:r>
            <a:endParaRPr lang="en-US" sz="2000" dirty="0" smtClean="0"/>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Documents Relating to Financial Standing</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pPr lvl="0"/>
            <a:endParaRPr lang="en-GB" sz="2200" dirty="0" smtClean="0"/>
          </a:p>
          <a:p>
            <a:pPr lvl="0"/>
            <a:r>
              <a:rPr lang="en-GB" sz="2200" dirty="0" smtClean="0"/>
              <a:t>Property Documents &amp; Documents concerning ownership of land</a:t>
            </a:r>
          </a:p>
          <a:p>
            <a:pPr lvl="0"/>
            <a:endParaRPr lang="en-US" sz="2200" dirty="0" smtClean="0"/>
          </a:p>
          <a:p>
            <a:pPr lvl="1"/>
            <a:r>
              <a:rPr lang="en-GB" sz="2200" dirty="0" smtClean="0"/>
              <a:t>Approved building plan</a:t>
            </a:r>
            <a:endParaRPr lang="en-US" sz="2200" dirty="0" smtClean="0"/>
          </a:p>
          <a:p>
            <a:pPr lvl="1"/>
            <a:r>
              <a:rPr lang="en-GB" sz="2200" dirty="0" smtClean="0"/>
              <a:t>Non-encumbrance certificate </a:t>
            </a:r>
            <a:endParaRPr lang="en-US" sz="2200" dirty="0" smtClean="0"/>
          </a:p>
          <a:p>
            <a:pPr lvl="1"/>
            <a:r>
              <a:rPr lang="en-GB" sz="2200" dirty="0" smtClean="0"/>
              <a:t>NOC for construction/sale of the housing units from the concerned authority</a:t>
            </a:r>
            <a:endParaRPr lang="en-US" sz="2200" dirty="0" smtClean="0"/>
          </a:p>
          <a:p>
            <a:pPr lvl="1"/>
            <a:r>
              <a:rPr lang="en-GB" sz="2200" dirty="0" smtClean="0"/>
              <a:t>Any other documents relating to title/ownership of the project</a:t>
            </a:r>
            <a:endParaRPr lang="en-US" sz="2200" dirty="0">
              <a:solidFill>
                <a:schemeClr val="bg1"/>
              </a:solidFill>
              <a:latin typeface="Calibri" pitchFamily="34" charset="0"/>
              <a:cs typeface="Times New Roman" pitchFamily="18" charset="0"/>
            </a:endParaRP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Documents Related to Projects/Property</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9475" name="Rectangle 3"/>
          <p:cNvSpPr>
            <a:spLocks noGrp="1" noChangeArrowheads="1"/>
          </p:cNvSpPr>
          <p:nvPr>
            <p:ph type="body" idx="1"/>
          </p:nvPr>
        </p:nvSpPr>
        <p:spPr>
          <a:xfrm>
            <a:off x="0" y="838200"/>
            <a:ext cx="9144000" cy="5486400"/>
          </a:xfrm>
        </p:spPr>
        <p:txBody>
          <a:bodyPr/>
          <a:lstStyle/>
          <a:p>
            <a:r>
              <a:rPr lang="en-US" sz="2200" dirty="0" smtClean="0"/>
              <a:t>A project should be capable of generating sufficient cash flows to repay its debt. </a:t>
            </a:r>
          </a:p>
          <a:p>
            <a:endParaRPr lang="en-US" sz="2200" dirty="0" smtClean="0"/>
          </a:p>
          <a:p>
            <a:r>
              <a:rPr lang="en-US" sz="2200" dirty="0" smtClean="0"/>
              <a:t>Banks/DFIs shall get the technical feasibility report independently reviewed by an engineering firm of repute registered with concerned authority such as Pakistan Engineering Council etc. </a:t>
            </a:r>
          </a:p>
          <a:p>
            <a:endParaRPr lang="en-US" sz="2200" dirty="0" smtClean="0"/>
          </a:p>
          <a:p>
            <a:r>
              <a:rPr lang="en-US" sz="2200" dirty="0" smtClean="0"/>
              <a:t>Financial Feasibility Report of the proposed project, endorsed by a reputed Auditing Firm which shall contain information on the Project’s anticipated economic conditions, capital investment, financial projections and projected completion time. </a:t>
            </a:r>
          </a:p>
        </p:txBody>
      </p:sp>
      <p:sp>
        <p:nvSpPr>
          <p:cNvPr id="1129478" name="Rectangle 6"/>
          <p:cNvSpPr>
            <a:spLocks noChangeArrowheads="1"/>
          </p:cNvSpPr>
          <p:nvPr/>
        </p:nvSpPr>
        <p:spPr bwMode="auto">
          <a:xfrm>
            <a:off x="0" y="6324600"/>
            <a:ext cx="9140825" cy="530225"/>
          </a:xfrm>
          <a:prstGeom prst="rect">
            <a:avLst/>
          </a:prstGeom>
          <a:solidFill>
            <a:srgbClr val="333399"/>
          </a:solidFill>
          <a:ln w="28575" algn="ctr">
            <a:noFill/>
            <a:prstDash val="dash"/>
            <a:miter lim="800000"/>
            <a:headEnd/>
            <a:tailEnd/>
          </a:ln>
          <a:effectLst/>
        </p:spPr>
        <p:txBody>
          <a:bodyPr wrap="none" anchor="ctr"/>
          <a:lstStyle/>
          <a:p>
            <a:r>
              <a:rPr lang="en-US" b="1" i="1" dirty="0" smtClean="0">
                <a:solidFill>
                  <a:schemeClr val="bg1"/>
                </a:solidFill>
              </a:rPr>
              <a:t>Guidelines on Financing to Housing Builders/Developer </a:t>
            </a:r>
            <a:endParaRPr lang="en-US" dirty="0">
              <a:solidFill>
                <a:schemeClr val="bg1"/>
              </a:solidFill>
            </a:endParaRPr>
          </a:p>
        </p:txBody>
      </p:sp>
      <p:sp>
        <p:nvSpPr>
          <p:cNvPr id="1129479" name="Rectangle 7"/>
          <p:cNvSpPr>
            <a:spLocks noChangeArrowheads="1"/>
          </p:cNvSpPr>
          <p:nvPr/>
        </p:nvSpPr>
        <p:spPr bwMode="auto">
          <a:xfrm>
            <a:off x="0" y="0"/>
            <a:ext cx="9144000" cy="838200"/>
          </a:xfrm>
          <a:prstGeom prst="rect">
            <a:avLst/>
          </a:prstGeom>
          <a:solidFill>
            <a:schemeClr val="accent2"/>
          </a:solidFill>
          <a:ln w="28575" algn="ctr">
            <a:noFill/>
            <a:prstDash val="dash"/>
            <a:miter lim="800000"/>
            <a:headEnd/>
            <a:tailEnd/>
          </a:ln>
          <a:effectLst/>
        </p:spPr>
        <p:txBody>
          <a:bodyPr wrap="none" anchor="ctr"/>
          <a:lstStyle/>
          <a:p>
            <a:pPr algn="ctr"/>
            <a:r>
              <a:rPr lang="en-US" sz="3000" b="1" i="1" dirty="0" smtClean="0">
                <a:solidFill>
                  <a:schemeClr val="bg1"/>
                </a:solidFill>
              </a:rPr>
              <a:t>Assessment of Builders/Developers Projects</a:t>
            </a:r>
            <a:endParaRPr lang="en-US" sz="3000" b="1" i="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13921</TotalTime>
  <Words>1356</Words>
  <Application>Microsoft Office PowerPoint</Application>
  <PresentationFormat>On-screen Show (4:3)</PresentationFormat>
  <Paragraphs>140</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Workshop on Housing Finance Prudential Regulations and Guidelines for financing to Housing Builders/Developers</vt:lpstr>
      <vt:lpstr>Guidelines on  Financing to Housing Builders/Developer    Infrastructure, Housing &amp; SME Finance Department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Karim Alam</dc:creator>
  <cp:lastModifiedBy>awais9088</cp:lastModifiedBy>
  <cp:revision>1066</cp:revision>
  <dcterms:created xsi:type="dcterms:W3CDTF">1601-01-01T00:00:00Z</dcterms:created>
  <dcterms:modified xsi:type="dcterms:W3CDTF">2014-10-15T04:18:42Z</dcterms:modified>
</cp:coreProperties>
</file>