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heme/themeOverride3.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908" r:id="rId2"/>
  </p:sldMasterIdLst>
  <p:notesMasterIdLst>
    <p:notesMasterId r:id="rId28"/>
  </p:notesMasterIdLst>
  <p:handoutMasterIdLst>
    <p:handoutMasterId r:id="rId29"/>
  </p:handoutMasterIdLst>
  <p:sldIdLst>
    <p:sldId id="256" r:id="rId3"/>
    <p:sldId id="400" r:id="rId4"/>
    <p:sldId id="418" r:id="rId5"/>
    <p:sldId id="423" r:id="rId6"/>
    <p:sldId id="420" r:id="rId7"/>
    <p:sldId id="446" r:id="rId8"/>
    <p:sldId id="444" r:id="rId9"/>
    <p:sldId id="445" r:id="rId10"/>
    <p:sldId id="421" r:id="rId11"/>
    <p:sldId id="449" r:id="rId12"/>
    <p:sldId id="401" r:id="rId13"/>
    <p:sldId id="403" r:id="rId14"/>
    <p:sldId id="404" r:id="rId15"/>
    <p:sldId id="425" r:id="rId16"/>
    <p:sldId id="426" r:id="rId17"/>
    <p:sldId id="452" r:id="rId18"/>
    <p:sldId id="405" r:id="rId19"/>
    <p:sldId id="436" r:id="rId20"/>
    <p:sldId id="437" r:id="rId21"/>
    <p:sldId id="413" r:id="rId22"/>
    <p:sldId id="434" r:id="rId23"/>
    <p:sldId id="432" r:id="rId24"/>
    <p:sldId id="433" r:id="rId25"/>
    <p:sldId id="451" r:id="rId26"/>
    <p:sldId id="450" r:id="rId27"/>
  </p:sldIdLst>
  <p:sldSz cx="9144000" cy="6858000" type="screen4x3"/>
  <p:notesSz cx="9296400" cy="6858000"/>
  <p:defaultTextStyle>
    <a:defPPr>
      <a:defRPr lang="en-US"/>
    </a:defPPr>
    <a:lvl1pPr algn="l" rtl="0" fontAlgn="base">
      <a:spcBef>
        <a:spcPct val="0"/>
      </a:spcBef>
      <a:spcAft>
        <a:spcPct val="0"/>
      </a:spcAft>
      <a:defRPr kern="1200">
        <a:solidFill>
          <a:schemeClr val="tx1"/>
        </a:solidFill>
        <a:latin typeface="Arial" charset="0"/>
        <a:ea typeface="MS PGothic" pitchFamily="34" charset="-128"/>
        <a:cs typeface="+mn-cs"/>
      </a:defRPr>
    </a:lvl1pPr>
    <a:lvl2pPr marL="457200" algn="l" rtl="0" fontAlgn="base">
      <a:spcBef>
        <a:spcPct val="0"/>
      </a:spcBef>
      <a:spcAft>
        <a:spcPct val="0"/>
      </a:spcAft>
      <a:defRPr kern="1200">
        <a:solidFill>
          <a:schemeClr val="tx1"/>
        </a:solidFill>
        <a:latin typeface="Arial" charset="0"/>
        <a:ea typeface="MS PGothic" pitchFamily="34" charset="-128"/>
        <a:cs typeface="+mn-cs"/>
      </a:defRPr>
    </a:lvl2pPr>
    <a:lvl3pPr marL="914400" algn="l" rtl="0" fontAlgn="base">
      <a:spcBef>
        <a:spcPct val="0"/>
      </a:spcBef>
      <a:spcAft>
        <a:spcPct val="0"/>
      </a:spcAft>
      <a:defRPr kern="1200">
        <a:solidFill>
          <a:schemeClr val="tx1"/>
        </a:solidFill>
        <a:latin typeface="Arial" charset="0"/>
        <a:ea typeface="MS PGothic" pitchFamily="34" charset="-128"/>
        <a:cs typeface="+mn-cs"/>
      </a:defRPr>
    </a:lvl3pPr>
    <a:lvl4pPr marL="1371600" algn="l" rtl="0" fontAlgn="base">
      <a:spcBef>
        <a:spcPct val="0"/>
      </a:spcBef>
      <a:spcAft>
        <a:spcPct val="0"/>
      </a:spcAft>
      <a:defRPr kern="1200">
        <a:solidFill>
          <a:schemeClr val="tx1"/>
        </a:solidFill>
        <a:latin typeface="Arial" charset="0"/>
        <a:ea typeface="MS PGothic" pitchFamily="34" charset="-128"/>
        <a:cs typeface="+mn-cs"/>
      </a:defRPr>
    </a:lvl4pPr>
    <a:lvl5pPr marL="1828800" algn="l" rtl="0" fontAlgn="base">
      <a:spcBef>
        <a:spcPct val="0"/>
      </a:spcBef>
      <a:spcAft>
        <a:spcPct val="0"/>
      </a:spcAft>
      <a:defRPr kern="1200">
        <a:solidFill>
          <a:schemeClr val="tx1"/>
        </a:solidFill>
        <a:latin typeface="Arial" charset="0"/>
        <a:ea typeface="MS PGothic" pitchFamily="34" charset="-128"/>
        <a:cs typeface="+mn-cs"/>
      </a:defRPr>
    </a:lvl5pPr>
    <a:lvl6pPr marL="2286000" algn="l" defTabSz="914400" rtl="0" eaLnBrk="1" latinLnBrk="0" hangingPunct="1">
      <a:defRPr kern="1200">
        <a:solidFill>
          <a:schemeClr val="tx1"/>
        </a:solidFill>
        <a:latin typeface="Arial" charset="0"/>
        <a:ea typeface="MS PGothic" pitchFamily="34" charset="-128"/>
        <a:cs typeface="+mn-cs"/>
      </a:defRPr>
    </a:lvl6pPr>
    <a:lvl7pPr marL="2743200" algn="l" defTabSz="914400" rtl="0" eaLnBrk="1" latinLnBrk="0" hangingPunct="1">
      <a:defRPr kern="1200">
        <a:solidFill>
          <a:schemeClr val="tx1"/>
        </a:solidFill>
        <a:latin typeface="Arial" charset="0"/>
        <a:ea typeface="MS PGothic" pitchFamily="34" charset="-128"/>
        <a:cs typeface="+mn-cs"/>
      </a:defRPr>
    </a:lvl7pPr>
    <a:lvl8pPr marL="3200400" algn="l" defTabSz="914400" rtl="0" eaLnBrk="1" latinLnBrk="0" hangingPunct="1">
      <a:defRPr kern="1200">
        <a:solidFill>
          <a:schemeClr val="tx1"/>
        </a:solidFill>
        <a:latin typeface="Arial" charset="0"/>
        <a:ea typeface="MS PGothic" pitchFamily="34" charset="-128"/>
        <a:cs typeface="+mn-cs"/>
      </a:defRPr>
    </a:lvl8pPr>
    <a:lvl9pPr marL="3657600" algn="l" defTabSz="914400" rtl="0" eaLnBrk="1" latinLnBrk="0" hangingPunct="1">
      <a:defRPr kern="1200">
        <a:solidFill>
          <a:schemeClr val="tx1"/>
        </a:solidFill>
        <a:latin typeface="Arial"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94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4027488"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70659" name="Rectangle 3"/>
          <p:cNvSpPr>
            <a:spLocks noGrp="1" noChangeArrowheads="1"/>
          </p:cNvSpPr>
          <p:nvPr>
            <p:ph type="dt" sz="quarter" idx="1"/>
          </p:nvPr>
        </p:nvSpPr>
        <p:spPr bwMode="auto">
          <a:xfrm>
            <a:off x="5267325" y="0"/>
            <a:ext cx="4027488"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B4FD9879-EB86-4B00-BC11-9946DF10C0E6}" type="datetime1">
              <a:rPr lang="en-US"/>
              <a:pPr>
                <a:defRPr/>
              </a:pPr>
              <a:t>5/18/2014</a:t>
            </a:fld>
            <a:endParaRPr lang="en-US"/>
          </a:p>
        </p:txBody>
      </p:sp>
      <p:sp>
        <p:nvSpPr>
          <p:cNvPr id="70660" name="Rectangle 4"/>
          <p:cNvSpPr>
            <a:spLocks noGrp="1" noChangeArrowheads="1"/>
          </p:cNvSpPr>
          <p:nvPr>
            <p:ph type="ftr" sz="quarter" idx="2"/>
          </p:nvPr>
        </p:nvSpPr>
        <p:spPr bwMode="auto">
          <a:xfrm>
            <a:off x="0" y="6515100"/>
            <a:ext cx="4027488" cy="3413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70661" name="Rectangle 5"/>
          <p:cNvSpPr>
            <a:spLocks noGrp="1" noChangeArrowheads="1"/>
          </p:cNvSpPr>
          <p:nvPr>
            <p:ph type="sldNum" sz="quarter" idx="3"/>
          </p:nvPr>
        </p:nvSpPr>
        <p:spPr bwMode="auto">
          <a:xfrm>
            <a:off x="5267325" y="6515100"/>
            <a:ext cx="4027488" cy="3413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1391282E-017E-4200-9671-D058506F5FBE}" type="slidenum">
              <a:rPr lang="en-US"/>
              <a:pPr>
                <a:defRPr/>
              </a:pPr>
              <a:t>‹#›</a:t>
            </a:fld>
            <a:endParaRPr lang="en-US"/>
          </a:p>
        </p:txBody>
      </p:sp>
    </p:spTree>
    <p:extLst>
      <p:ext uri="{BB962C8B-B14F-4D97-AF65-F5344CB8AC3E}">
        <p14:creationId xmlns:p14="http://schemas.microsoft.com/office/powerpoint/2010/main" val="15428846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7488" cy="3429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 name="Date Placeholder 2"/>
          <p:cNvSpPr>
            <a:spLocks noGrp="1"/>
          </p:cNvSpPr>
          <p:nvPr>
            <p:ph type="dt" idx="1"/>
          </p:nvPr>
        </p:nvSpPr>
        <p:spPr>
          <a:xfrm>
            <a:off x="5267325" y="0"/>
            <a:ext cx="4027488" cy="3429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259B94EA-8A7A-40CB-B14E-ACCDC1F5F8A2}" type="datetime1">
              <a:rPr lang="en-US"/>
              <a:pPr>
                <a:defRPr/>
              </a:pPr>
              <a:t>5/18/2014</a:t>
            </a:fld>
            <a:endParaRPr lang="en-US"/>
          </a:p>
        </p:txBody>
      </p:sp>
      <p:sp>
        <p:nvSpPr>
          <p:cNvPr id="4" name="Slide Image Placeholder 3"/>
          <p:cNvSpPr>
            <a:spLocks noGrp="1" noRot="1" noChangeAspect="1"/>
          </p:cNvSpPr>
          <p:nvPr>
            <p:ph type="sldImg" idx="2"/>
          </p:nvPr>
        </p:nvSpPr>
        <p:spPr>
          <a:xfrm>
            <a:off x="2935288" y="515938"/>
            <a:ext cx="3427412" cy="2570162"/>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930275" y="3259138"/>
            <a:ext cx="7435850" cy="3084512"/>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6515100"/>
            <a:ext cx="4027488" cy="341313"/>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 name="Slide Number Placeholder 6"/>
          <p:cNvSpPr>
            <a:spLocks noGrp="1"/>
          </p:cNvSpPr>
          <p:nvPr>
            <p:ph type="sldNum" sz="quarter" idx="5"/>
          </p:nvPr>
        </p:nvSpPr>
        <p:spPr>
          <a:xfrm>
            <a:off x="5267325" y="6515100"/>
            <a:ext cx="4027488" cy="341313"/>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B92ABA15-00C6-46C0-B4DB-524E045DB07B}" type="slidenum">
              <a:rPr lang="en-US"/>
              <a:pPr>
                <a:defRPr/>
              </a:pPr>
              <a:t>‹#›</a:t>
            </a:fld>
            <a:endParaRPr lang="en-US"/>
          </a:p>
        </p:txBody>
      </p:sp>
    </p:spTree>
    <p:extLst>
      <p:ext uri="{BB962C8B-B14F-4D97-AF65-F5344CB8AC3E}">
        <p14:creationId xmlns:p14="http://schemas.microsoft.com/office/powerpoint/2010/main" val="33704280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itchFamily="34" charset="-128"/>
        <a:cs typeface="ＭＳ Ｐゴシック" pitchFamily="-110" charset="-128"/>
      </a:defRPr>
    </a:lvl1pPr>
    <a:lvl2pPr marL="457200" algn="l"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6"/>
          <p:cNvSpPr>
            <a:spLocks noGrp="1"/>
          </p:cNvSpPr>
          <p:nvPr>
            <p:ph type="sldNum" sz="quarter" idx="5"/>
          </p:nvPr>
        </p:nvSpPr>
        <p:spPr bwMode="auto">
          <a:noFill/>
          <a:ln>
            <a:miter lim="800000"/>
            <a:headEnd/>
            <a:tailEnd/>
          </a:ln>
        </p:spPr>
        <p:txBody>
          <a:bodyPr/>
          <a:lstStyle/>
          <a:p>
            <a:fld id="{B507B686-070D-40EB-A6A5-B334640B852B}" type="slidenum">
              <a:rPr lang="en-US" smtClean="0"/>
              <a:pPr/>
              <a:t>1</a:t>
            </a:fld>
            <a:endParaRPr lang="en-US" smtClean="0"/>
          </a:p>
        </p:txBody>
      </p:sp>
      <p:sp>
        <p:nvSpPr>
          <p:cNvPr id="29699" name="Rectangle 2"/>
          <p:cNvSpPr>
            <a:spLocks noGrp="1" noRot="1" noChangeAspect="1" noTextEdit="1"/>
          </p:cNvSpPr>
          <p:nvPr>
            <p:ph type="sldImg"/>
          </p:nvPr>
        </p:nvSpPr>
        <p:spPr bwMode="auto">
          <a:noFill/>
          <a:ln>
            <a:solidFill>
              <a:srgbClr val="000000"/>
            </a:solidFill>
            <a:miter lim="800000"/>
            <a:headEnd/>
            <a:tailEnd/>
          </a:ln>
        </p:spPr>
      </p:sp>
      <p:sp>
        <p:nvSpPr>
          <p:cNvPr id="29700" name="Rectangle 3"/>
          <p:cNvSpPr>
            <a:spLocks noGrp="1"/>
          </p:cNvSpPr>
          <p:nvPr>
            <p:ph type="body" idx="1"/>
          </p:nvPr>
        </p:nvSpPr>
        <p:spPr bwMode="auto">
          <a:noFill/>
        </p:spPr>
        <p:txBody>
          <a:bodyPr/>
          <a:lstStyle/>
          <a:p>
            <a:endParaRPr lang="en-US" smtClean="0"/>
          </a:p>
        </p:txBody>
      </p:sp>
    </p:spTree>
    <p:extLst>
      <p:ext uri="{BB962C8B-B14F-4D97-AF65-F5344CB8AC3E}">
        <p14:creationId xmlns:p14="http://schemas.microsoft.com/office/powerpoint/2010/main" val="2063118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71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5F319AEE-FBD7-4B2A-8B16-AAF0E409CE3E}" type="slidenum">
              <a:rPr lang="en-US">
                <a:solidFill>
                  <a:prstClr val="black"/>
                </a:solidFill>
              </a:rPr>
              <a:pPr>
                <a:defRPr/>
              </a:pPr>
              <a:t>21</a:t>
            </a:fld>
            <a:endParaRPr lang="en-US">
              <a:solidFill>
                <a:prstClr val="black"/>
              </a:solidFill>
            </a:endParaRPr>
          </a:p>
        </p:txBody>
      </p:sp>
    </p:spTree>
    <p:extLst>
      <p:ext uri="{BB962C8B-B14F-4D97-AF65-F5344CB8AC3E}">
        <p14:creationId xmlns:p14="http://schemas.microsoft.com/office/powerpoint/2010/main" val="1006771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5F91E7A-441A-4292-B179-77A687D0AC59}" type="slidenum">
              <a:rPr lang="en-US" smtClean="0">
                <a:solidFill>
                  <a:prstClr val="black"/>
                </a:solidFill>
              </a:rPr>
              <a:pPr/>
              <a:t>22</a:t>
            </a:fld>
            <a:endParaRPr lang="en-US">
              <a:solidFill>
                <a:prstClr val="black"/>
              </a:solidFill>
            </a:endParaRPr>
          </a:p>
        </p:txBody>
      </p:sp>
    </p:spTree>
    <p:extLst>
      <p:ext uri="{BB962C8B-B14F-4D97-AF65-F5344CB8AC3E}">
        <p14:creationId xmlns:p14="http://schemas.microsoft.com/office/powerpoint/2010/main" val="21968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5F91E7A-441A-4292-B179-77A687D0AC59}" type="slidenum">
              <a:rPr lang="en-US" smtClean="0">
                <a:solidFill>
                  <a:prstClr val="black"/>
                </a:solidFill>
              </a:rPr>
              <a:pPr/>
              <a:t>23</a:t>
            </a:fld>
            <a:endParaRPr lang="en-US">
              <a:solidFill>
                <a:prstClr val="black"/>
              </a:solidFill>
            </a:endParaRPr>
          </a:p>
        </p:txBody>
      </p:sp>
    </p:spTree>
    <p:extLst>
      <p:ext uri="{BB962C8B-B14F-4D97-AF65-F5344CB8AC3E}">
        <p14:creationId xmlns:p14="http://schemas.microsoft.com/office/powerpoint/2010/main" val="753476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bwMode="auto">
          <a:noFill/>
          <a:ln>
            <a:miter lim="800000"/>
            <a:headEnd/>
            <a:tailEnd/>
          </a:ln>
        </p:spPr>
        <p:txBody>
          <a:bodyPr/>
          <a:lstStyle/>
          <a:p>
            <a:fld id="{34F4A8C7-1145-4274-850B-0A58D3FDE06A}" type="slidenum">
              <a:rPr lang="en-US" smtClean="0"/>
              <a:pPr/>
              <a:t>24</a:t>
            </a:fld>
            <a:endParaRPr lang="en-US" smtClean="0"/>
          </a:p>
        </p:txBody>
      </p:sp>
      <p:sp>
        <p:nvSpPr>
          <p:cNvPr id="307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0724" name="Rectangle 3"/>
          <p:cNvSpPr>
            <a:spLocks noGrp="1" noChangeArrowheads="1"/>
          </p:cNvSpPr>
          <p:nvPr>
            <p:ph type="body" idx="1"/>
          </p:nvPr>
        </p:nvSpPr>
        <p:spPr bwMode="auto">
          <a:noFill/>
        </p:spPr>
        <p:txBody>
          <a:bodyPr/>
          <a:lstStyle/>
          <a:p>
            <a:endParaRPr lang="en-US" smtClean="0"/>
          </a:p>
        </p:txBody>
      </p:sp>
    </p:spTree>
    <p:extLst>
      <p:ext uri="{BB962C8B-B14F-4D97-AF65-F5344CB8AC3E}">
        <p14:creationId xmlns:p14="http://schemas.microsoft.com/office/powerpoint/2010/main" val="1027391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bwMode="auto">
          <a:noFill/>
          <a:ln>
            <a:miter lim="800000"/>
            <a:headEnd/>
            <a:tailEnd/>
          </a:ln>
        </p:spPr>
        <p:txBody>
          <a:bodyPr/>
          <a:lstStyle/>
          <a:p>
            <a:fld id="{34F4A8C7-1145-4274-850B-0A58D3FDE06A}" type="slidenum">
              <a:rPr lang="en-US" smtClean="0"/>
              <a:pPr/>
              <a:t>25</a:t>
            </a:fld>
            <a:endParaRPr lang="en-US" smtClean="0"/>
          </a:p>
        </p:txBody>
      </p:sp>
      <p:sp>
        <p:nvSpPr>
          <p:cNvPr id="30723"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30724" name="Rectangle 3"/>
          <p:cNvSpPr>
            <a:spLocks noGrp="1" noChangeArrowheads="1"/>
          </p:cNvSpPr>
          <p:nvPr>
            <p:ph type="body" idx="1"/>
          </p:nvPr>
        </p:nvSpPr>
        <p:spPr bwMode="auto">
          <a:noFill/>
        </p:spPr>
        <p:txBody>
          <a:bodyPr/>
          <a:lstStyle/>
          <a:p>
            <a:endParaRPr lang="en-US" smtClean="0"/>
          </a:p>
        </p:txBody>
      </p:sp>
    </p:spTree>
    <p:extLst>
      <p:ext uri="{BB962C8B-B14F-4D97-AF65-F5344CB8AC3E}">
        <p14:creationId xmlns:p14="http://schemas.microsoft.com/office/powerpoint/2010/main" val="1027391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F709DB1-622C-4C8E-899F-7EDD0F7E87DF}" type="datetime1">
              <a:rPr lang="en-US"/>
              <a:pPr>
                <a:defRPr/>
              </a:pPr>
              <a:t>5/18/2014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1727467-209E-43BC-9540-771103F64631}"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6E93841-7A52-4530-A520-8EAE80CD11B2}" type="datetime1">
              <a:rPr lang="en-US"/>
              <a:pPr>
                <a:defRPr/>
              </a:pPr>
              <a:t>5/18/2014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EE804B-BAF3-4B3F-96E2-2693245E365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FDA2043-C4AE-4423-8EBA-CFF828390CED}" type="datetime1">
              <a:rPr lang="en-US"/>
              <a:pPr>
                <a:defRPr/>
              </a:pPr>
              <a:t>5/18/2014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28D55E-9D10-44D4-B29B-7C2E52A1749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fld id="{2DB2F704-329F-47A9-9609-B05EEACB7C28}" type="datetime1">
              <a:rPr lang="en-US"/>
              <a:pPr>
                <a:defRPr/>
              </a:pPr>
              <a:t>5/18/2014</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49473B11-B4E1-4790-8B31-EF23B4DB0D8E}"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B73276F8-8A29-42A9-BC7B-F8C53D8AC579}" type="datetime1">
              <a:rPr lang="en-US"/>
              <a:pPr>
                <a:defRPr/>
              </a:pPr>
              <a:t>5/18/2014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E95275D-DF88-44B3-A835-9BB0E4E3D4B7}"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C7BD8D2-C6DE-4954-930E-086352BE00DB}" type="datetime1">
              <a:rPr lang="en-US"/>
              <a:pPr>
                <a:defRPr/>
              </a:pPr>
              <a:t>5/18/2014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9E2BEAA-2D81-4E39-86D9-05D6E755B52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A864E876-8C4E-4C0E-B49E-64B398F285C3}" type="datetime1">
              <a:rPr lang="en-US"/>
              <a:pPr>
                <a:defRPr/>
              </a:pPr>
              <a:t>5/18/2014</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2FB11B73-34CA-4EE8-88FC-A57487EB1440}"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7EE2511C-66EF-40F5-9175-0AE5BE2FE7E8}" type="datetime1">
              <a:rPr lang="en-US"/>
              <a:pPr>
                <a:defRPr/>
              </a:pPr>
              <a:t>5/18/2014</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3F4F057D-C0F5-40B6-B607-09E7F2412F5C}"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EDE5CC07-C1D3-4CA4-A38F-CDAB1B6873E2}" type="datetime1">
              <a:rPr lang="en-US"/>
              <a:pPr>
                <a:defRPr/>
              </a:pPr>
              <a:t>5/18/2014</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64F34A1B-A03F-49F5-B9AA-3A44B4F2344F}"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EB682CE9-BF82-44C3-88D6-F74E52336AB9}" type="datetime1">
              <a:rPr lang="en-US"/>
              <a:pPr>
                <a:defRPr/>
              </a:pPr>
              <a:t>5/18/2014</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72A09D7F-573E-46FD-AFD7-3E3169F7FFA9}"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CA2CA43C-48F5-483F-B765-9744F5CEB4F9}" type="datetime1">
              <a:rPr lang="en-US"/>
              <a:pPr>
                <a:defRPr/>
              </a:pPr>
              <a:t>5/18/2014</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3C9EE40B-2232-4E12-98E1-486CC100948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79C10B4-BB88-4CF1-8CAE-EFCF4717FAC9}" type="datetime1">
              <a:rPr lang="en-US"/>
              <a:pPr>
                <a:defRPr/>
              </a:pPr>
              <a:t>5/18/2014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5DFD80-1BB3-4EC4-89F3-B87410AE25FE}"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385DE02D-89F2-4C28-B1DC-AAAD7E615784}" type="datetime1">
              <a:rPr lang="en-US"/>
              <a:pPr>
                <a:defRPr/>
              </a:pPr>
              <a:t>5/18/2014</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F1ECF74F-4F3B-4270-92C5-409268F02CBC}"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5937A985-C112-43D7-8783-29CA6FE697C1}" type="datetime1">
              <a:rPr lang="en-US"/>
              <a:pPr>
                <a:defRPr/>
              </a:pPr>
              <a:t>5/18/2014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F7AE9BC5-703C-41B2-A5F5-3073312B2978}"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13B2798C-E896-4DBB-ACB8-64D6449804B8}" type="datetime1">
              <a:rPr lang="en-US"/>
              <a:pPr>
                <a:defRPr/>
              </a:pPr>
              <a:t>5/18/2014</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0E7114B-D34C-40FE-883E-10B51A21E0F2}"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04800" y="319088"/>
            <a:ext cx="8607425"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141413"/>
            <a:ext cx="8455025" cy="4114800"/>
          </a:xfrm>
        </p:spPr>
        <p:txBody>
          <a:bodyPr>
            <a:normAutofit/>
          </a:bodyPr>
          <a:lstStyle/>
          <a:p>
            <a:pPr lvl="0"/>
            <a:endParaRPr lang="en-US" noProof="0" dirty="0"/>
          </a:p>
        </p:txBody>
      </p:sp>
      <p:sp>
        <p:nvSpPr>
          <p:cNvPr id="4" name="Date Placeholder 3"/>
          <p:cNvSpPr>
            <a:spLocks noGrp="1"/>
          </p:cNvSpPr>
          <p:nvPr>
            <p:ph type="dt" sz="half" idx="10"/>
          </p:nvPr>
        </p:nvSpPr>
        <p:spPr>
          <a:xfrm>
            <a:off x="685800" y="6324600"/>
            <a:ext cx="1905000" cy="457200"/>
          </a:xfrm>
        </p:spPr>
        <p:txBody>
          <a:bodyPr/>
          <a:lstStyle>
            <a:lvl1pPr>
              <a:defRPr/>
            </a:lvl1pPr>
          </a:lstStyle>
          <a:p>
            <a:pPr>
              <a:defRPr/>
            </a:pPr>
            <a:fld id="{FBDAD47F-9CF1-49AB-8ECF-187DE7FD7837}" type="datetime1">
              <a:rPr lang="en-US"/>
              <a:pPr>
                <a:defRPr/>
              </a:pPr>
              <a:t>5/18/2014</a:t>
            </a:fld>
            <a:endParaRPr lang="en-GB" dirty="0"/>
          </a:p>
        </p:txBody>
      </p:sp>
      <p:sp>
        <p:nvSpPr>
          <p:cNvPr id="5" name="Footer Placeholder 4"/>
          <p:cNvSpPr>
            <a:spLocks noGrp="1"/>
          </p:cNvSpPr>
          <p:nvPr>
            <p:ph type="ftr" sz="quarter" idx="11"/>
          </p:nvPr>
        </p:nvSpPr>
        <p:spPr>
          <a:xfrm>
            <a:off x="3200400" y="6324600"/>
            <a:ext cx="2895600" cy="457200"/>
          </a:xfrm>
        </p:spPr>
        <p:txBody>
          <a:bodyPr/>
          <a:lstStyle>
            <a:lvl1pPr>
              <a:defRPr dirty="0"/>
            </a:lvl1pPr>
          </a:lstStyle>
          <a:p>
            <a:pPr>
              <a:defRPr/>
            </a:pPr>
            <a:endParaRPr lang="en-GB"/>
          </a:p>
        </p:txBody>
      </p:sp>
      <p:sp>
        <p:nvSpPr>
          <p:cNvPr id="6" name="Slide Number Placeholder 5"/>
          <p:cNvSpPr>
            <a:spLocks noGrp="1"/>
          </p:cNvSpPr>
          <p:nvPr>
            <p:ph type="sldNum" sz="quarter" idx="12"/>
          </p:nvPr>
        </p:nvSpPr>
        <p:spPr>
          <a:xfrm>
            <a:off x="6248400" y="6324600"/>
            <a:ext cx="1905000" cy="457200"/>
          </a:xfrm>
        </p:spPr>
        <p:txBody>
          <a:bodyPr/>
          <a:lstStyle>
            <a:lvl1pPr>
              <a:defRPr/>
            </a:lvl1pPr>
          </a:lstStyle>
          <a:p>
            <a:pPr>
              <a:defRPr/>
            </a:pPr>
            <a:fld id="{E9E851A8-E938-4AEA-95B2-DECDF30348F8}" type="slidenum">
              <a:rPr lang="en-US"/>
              <a:pPr>
                <a:defRPr/>
              </a:pPr>
              <a:t>‹#›</a:t>
            </a:fld>
            <a:endParaRPr lang="en-US" dirty="0"/>
          </a:p>
        </p:txBody>
      </p:sp>
    </p:spTree>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A569CE7A-F283-4C4F-ADFD-6AE70B33B312}" type="datetime1">
              <a:rPr lang="en-US"/>
              <a:pPr>
                <a:defRPr/>
              </a:pPr>
              <a:t>5/18/2014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FA615C4-591C-49D9-AD03-1D8588E991C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0E35C69-51B1-4894-90EA-E23FB6E668FE}" type="datetime1">
              <a:rPr lang="en-US"/>
              <a:pPr>
                <a:defRPr/>
              </a:pPr>
              <a:t>5/18/2014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C88B1A3-CCC9-427D-85F2-F9573605BBB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63FC945-8866-4988-9E8F-5914CF634913}" type="datetime1">
              <a:rPr lang="en-US"/>
              <a:pPr>
                <a:defRPr/>
              </a:pPr>
              <a:t>5/18/2014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C1BC7C70-B762-4FF2-9F36-D7EF08905D3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E109190-F294-4294-A611-F1039D8BE4D4}" type="datetime1">
              <a:rPr lang="en-US"/>
              <a:pPr>
                <a:defRPr/>
              </a:pPr>
              <a:t>5/18/2014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9498419-7DEB-422B-8251-1DE2D293171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96FF734-5155-4B77-B19C-10F047E96B06}" type="datetime1">
              <a:rPr lang="en-US"/>
              <a:pPr>
                <a:defRPr/>
              </a:pPr>
              <a:t>5/18/2014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BBB720C-0717-4CD3-A0F4-50A6AD4097D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0EF4CD6-D047-4E3B-A039-DEE5FE55ADA1}" type="datetime1">
              <a:rPr lang="en-US"/>
              <a:pPr>
                <a:defRPr/>
              </a:pPr>
              <a:t>5/18/2014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E98A5B8-12E0-4092-B266-6054D6C4D40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C76268A-7857-4216-A5BA-3C717D440B34}" type="datetime1">
              <a:rPr lang="en-US"/>
              <a:pPr>
                <a:defRPr/>
              </a:pPr>
              <a:t>5/18/2014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483AA5F-A3AC-401B-9C48-83576C479FD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a:defRPr/>
            </a:pPr>
            <a:fld id="{B48EBE3E-266F-4DDA-A0CA-97F2291E308B}" type="datetime1">
              <a:rPr lang="en-US"/>
              <a:pPr>
                <a:defRPr/>
              </a:pPr>
              <a:t>5/18/2014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34B1A191-7D26-4165-ADCF-0B822DCB3F9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78" r:id="rId1"/>
    <p:sldLayoutId id="2147483979" r:id="rId2"/>
    <p:sldLayoutId id="2147483980" r:id="rId3"/>
    <p:sldLayoutId id="2147483981" r:id="rId4"/>
    <p:sldLayoutId id="2147483982" r:id="rId5"/>
    <p:sldLayoutId id="2147483983" r:id="rId6"/>
    <p:sldLayoutId id="2147483984" r:id="rId7"/>
    <p:sldLayoutId id="2147483985" r:id="rId8"/>
    <p:sldLayoutId id="2147483986" r:id="rId9"/>
    <p:sldLayoutId id="2147483987" r:id="rId10"/>
    <p:sldLayoutId id="2147483988" r:id="rId11"/>
  </p:sldLayoutIdLst>
  <p:hf hdr="0" ftr="0" dt="0"/>
  <p:txStyles>
    <p:titleStyle>
      <a:lvl1pPr algn="ctr" rtl="0" eaLnBrk="0" fontAlgn="base" hangingPunct="0">
        <a:spcBef>
          <a:spcPct val="0"/>
        </a:spcBef>
        <a:spcAft>
          <a:spcPct val="0"/>
        </a:spcAft>
        <a:defRPr sz="4400" kern="1200">
          <a:solidFill>
            <a:schemeClr val="tx1"/>
          </a:solidFill>
          <a:latin typeface="+mj-lt"/>
          <a:ea typeface="MS PGothic" pitchFamily="34" charset="-128"/>
          <a:cs typeface="ＭＳ Ｐゴシック" pitchFamily="-110" charset="-128"/>
        </a:defRPr>
      </a:lvl1pPr>
      <a:lvl2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pitchFamily="-110" charset="-128"/>
        </a:defRPr>
      </a:lvl2pPr>
      <a:lvl3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pitchFamily="-110" charset="-128"/>
        </a:defRPr>
      </a:lvl3pPr>
      <a:lvl4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pitchFamily="-110" charset="-128"/>
        </a:defRPr>
      </a:lvl4pPr>
      <a:lvl5pPr algn="ctr" rtl="0" eaLnBrk="0" fontAlgn="base" hangingPunct="0">
        <a:spcBef>
          <a:spcPct val="0"/>
        </a:spcBef>
        <a:spcAft>
          <a:spcPct val="0"/>
        </a:spcAft>
        <a:defRPr sz="4400">
          <a:solidFill>
            <a:schemeClr val="tx1"/>
          </a:solidFill>
          <a:latin typeface="Calibri" pitchFamily="34" charset="0"/>
          <a:ea typeface="MS PGothic" pitchFamily="34" charset="-128"/>
          <a:cs typeface="ＭＳ Ｐゴシック" pitchFamily="-110"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S PGothic" pitchFamily="34" charset="-128"/>
          <a:cs typeface="ＭＳ Ｐゴシック" pitchFamily="-110"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S PGothic" pitchFamily="34"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S PGothic" pitchFamily="34"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S PGothic" pitchFamily="34"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endParaRPr>
          </a:p>
        </p:txBody>
      </p:sp>
      <p:sp>
        <p:nvSpPr>
          <p:cNvPr id="2052"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2053"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fld id="{57F35B09-6947-4BCD-857B-C0B32B993662}" type="datetime1">
              <a:rPr lang="en-US"/>
              <a:pPr>
                <a:defRPr/>
              </a:pPr>
              <a:t>5/18/2014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B341CCE6-BE87-42F8-8262-E79CB6B1C84C}" type="slidenum">
              <a:rPr lang="en-US"/>
              <a:pPr>
                <a:defRPr/>
              </a:pPr>
              <a:t>‹#›</a:t>
            </a:fld>
            <a:endParaRPr lang="en-US"/>
          </a:p>
        </p:txBody>
      </p:sp>
      <p:grpSp>
        <p:nvGrpSpPr>
          <p:cNvPr id="2057"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997" r:id="rId1"/>
    <p:sldLayoutId id="2147483989" r:id="rId2"/>
    <p:sldLayoutId id="2147483998" r:id="rId3"/>
    <p:sldLayoutId id="2147483990" r:id="rId4"/>
    <p:sldLayoutId id="2147483991" r:id="rId5"/>
    <p:sldLayoutId id="2147483992" r:id="rId6"/>
    <p:sldLayoutId id="2147483993" r:id="rId7"/>
    <p:sldLayoutId id="2147483994" r:id="rId8"/>
    <p:sldLayoutId id="2147483999" r:id="rId9"/>
    <p:sldLayoutId id="2147483995" r:id="rId10"/>
    <p:sldLayoutId id="2147483996" r:id="rId11"/>
    <p:sldLayoutId id="2147484000" r:id="rId12"/>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themeOverride" Target="../theme/themeOverrid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Subtitle 2"/>
          <p:cNvSpPr>
            <a:spLocks noGrp="1"/>
          </p:cNvSpPr>
          <p:nvPr>
            <p:ph type="subTitle" idx="1"/>
          </p:nvPr>
        </p:nvSpPr>
        <p:spPr>
          <a:xfrm>
            <a:off x="457200" y="5257800"/>
            <a:ext cx="8458200" cy="1447800"/>
          </a:xfrm>
        </p:spPr>
        <p:txBody>
          <a:bodyPr/>
          <a:lstStyle/>
          <a:p>
            <a:pPr marR="0" algn="l" eaLnBrk="1" hangingPunct="1"/>
            <a:r>
              <a:rPr lang="en-US" sz="2200" dirty="0" smtClean="0">
                <a:latin typeface="Arial" panose="020B0604020202020204" pitchFamily="34" charset="0"/>
                <a:cs typeface="Arial" panose="020B0604020202020204" pitchFamily="34" charset="0"/>
              </a:rPr>
              <a:t>By,</a:t>
            </a:r>
            <a:br>
              <a:rPr lang="en-US" sz="2200" dirty="0" smtClean="0">
                <a:latin typeface="Arial" panose="020B0604020202020204" pitchFamily="34" charset="0"/>
                <a:cs typeface="Arial" panose="020B0604020202020204" pitchFamily="34" charset="0"/>
              </a:rPr>
            </a:br>
            <a:r>
              <a:rPr lang="en-US" sz="2200" dirty="0" smtClean="0">
                <a:latin typeface="Arial" panose="020B0604020202020204" pitchFamily="34" charset="0"/>
                <a:cs typeface="Arial" panose="020B0604020202020204" pitchFamily="34" charset="0"/>
              </a:rPr>
              <a:t>WAQAR UD DIN</a:t>
            </a:r>
            <a:br>
              <a:rPr lang="en-US" sz="2200" dirty="0" smtClean="0">
                <a:latin typeface="Arial" panose="020B0604020202020204" pitchFamily="34" charset="0"/>
                <a:cs typeface="Arial" panose="020B0604020202020204" pitchFamily="34" charset="0"/>
              </a:rPr>
            </a:br>
            <a:r>
              <a:rPr lang="en-US" sz="2200" dirty="0" smtClean="0">
                <a:latin typeface="Arial" panose="020B0604020202020204" pitchFamily="34" charset="0"/>
                <a:cs typeface="Arial" panose="020B0604020202020204" pitchFamily="34" charset="0"/>
              </a:rPr>
              <a:t>Chief (PPP Projects) Planning &amp; Development Department, Punjab</a:t>
            </a:r>
            <a:endParaRPr lang="en-US" sz="2200" b="1" dirty="0" smtClean="0">
              <a:latin typeface="Arial" panose="020B0604020202020204" pitchFamily="34" charset="0"/>
              <a:cs typeface="Arial" panose="020B0604020202020204" pitchFamily="34" charset="0"/>
            </a:endParaRPr>
          </a:p>
        </p:txBody>
      </p:sp>
      <p:sp>
        <p:nvSpPr>
          <p:cNvPr id="7173" name="Title 1"/>
          <p:cNvSpPr txBox="1">
            <a:spLocks/>
          </p:cNvSpPr>
          <p:nvPr/>
        </p:nvSpPr>
        <p:spPr bwMode="auto">
          <a:xfrm>
            <a:off x="533400" y="2514600"/>
            <a:ext cx="8153400" cy="2209800"/>
          </a:xfrm>
          <a:prstGeom prst="rect">
            <a:avLst/>
          </a:prstGeom>
          <a:noFill/>
          <a:ln w="9525">
            <a:noFill/>
            <a:miter lim="800000"/>
            <a:headEnd/>
            <a:tailEnd/>
          </a:ln>
        </p:spPr>
        <p:txBody>
          <a:bodyPr anchor="b"/>
          <a:lstStyle/>
          <a:p>
            <a:pPr algn="ctr"/>
            <a:r>
              <a:rPr lang="en-US" sz="4000" b="1" dirty="0">
                <a:latin typeface="Calibri" pitchFamily="34" charset="0"/>
              </a:rPr>
              <a:t>Public Private Partnerships</a:t>
            </a:r>
          </a:p>
          <a:p>
            <a:pPr algn="ctr"/>
            <a:r>
              <a:rPr lang="en-US" sz="3600" dirty="0" smtClean="0"/>
              <a:t>Successful PPP Program &amp; Stake holders’ Consultation for Term Sheet</a:t>
            </a:r>
            <a:endParaRPr lang="en-US" sz="3600" dirty="0">
              <a:latin typeface="Calibri" pitchFamily="34" charset="0"/>
            </a:endParaRPr>
          </a:p>
        </p:txBody>
      </p:sp>
      <p:pic>
        <p:nvPicPr>
          <p:cNvPr id="7174" name="Picture 6" descr="http://www.urbanunit.gov.pk/image/obj_mainimage.jpg"/>
          <p:cNvPicPr>
            <a:picLocks noChangeAspect="1" noChangeArrowheads="1"/>
          </p:cNvPicPr>
          <p:nvPr/>
        </p:nvPicPr>
        <p:blipFill>
          <a:blip r:embed="rId3"/>
          <a:srcRect l="85001"/>
          <a:stretch>
            <a:fillRect/>
          </a:stretch>
        </p:blipFill>
        <p:spPr bwMode="auto">
          <a:xfrm>
            <a:off x="3581400" y="762000"/>
            <a:ext cx="1981200" cy="167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077200" cy="838200"/>
          </a:xfrm>
        </p:spPr>
        <p:txBody>
          <a:bodyPr/>
          <a:lstStyle/>
          <a:p>
            <a:r>
              <a:rPr lang="en-US" sz="4200" b="1" dirty="0" smtClean="0"/>
              <a:t>Role of Transaction Advisor</a:t>
            </a:r>
            <a:endParaRPr lang="en-US" sz="4200" b="1" dirty="0"/>
          </a:p>
        </p:txBody>
      </p:sp>
      <p:sp>
        <p:nvSpPr>
          <p:cNvPr id="3" name="Content Placeholder 2"/>
          <p:cNvSpPr>
            <a:spLocks noGrp="1"/>
          </p:cNvSpPr>
          <p:nvPr>
            <p:ph idx="1"/>
          </p:nvPr>
        </p:nvSpPr>
        <p:spPr>
          <a:xfrm>
            <a:off x="457200" y="1524000"/>
            <a:ext cx="8229600" cy="4618037"/>
          </a:xfrm>
        </p:spPr>
        <p:txBody>
          <a:bodyPr/>
          <a:lstStyle/>
          <a:p>
            <a:r>
              <a:rPr lang="en-US" dirty="0" smtClean="0">
                <a:latin typeface="+mj-lt"/>
              </a:rPr>
              <a:t>Due Diligence (Technical, Legal, Financial)</a:t>
            </a:r>
          </a:p>
          <a:p>
            <a:r>
              <a:rPr lang="en-US" dirty="0" smtClean="0">
                <a:latin typeface="+mj-lt"/>
              </a:rPr>
              <a:t>Strategic Options Analysis</a:t>
            </a:r>
          </a:p>
          <a:p>
            <a:r>
              <a:rPr lang="en-US" dirty="0" smtClean="0">
                <a:latin typeface="+mj-lt"/>
              </a:rPr>
              <a:t>Stake-holders’ Consultation</a:t>
            </a:r>
          </a:p>
          <a:p>
            <a:r>
              <a:rPr lang="en-US" dirty="0" smtClean="0">
                <a:latin typeface="+mj-lt"/>
              </a:rPr>
              <a:t>Risk Assessment, Mitigation, Allocation</a:t>
            </a:r>
          </a:p>
          <a:p>
            <a:r>
              <a:rPr lang="en-US" dirty="0" smtClean="0">
                <a:latin typeface="+mj-lt"/>
              </a:rPr>
              <a:t>Feasibility Report  / Business Case / Financial Model</a:t>
            </a:r>
          </a:p>
          <a:p>
            <a:r>
              <a:rPr lang="en-US" dirty="0" smtClean="0">
                <a:latin typeface="+mj-lt"/>
              </a:rPr>
              <a:t>Project Documentation</a:t>
            </a:r>
          </a:p>
          <a:p>
            <a:r>
              <a:rPr lang="en-US" dirty="0" smtClean="0">
                <a:latin typeface="+mj-lt"/>
              </a:rPr>
              <a:t>Market Sounding</a:t>
            </a:r>
          </a:p>
          <a:p>
            <a:r>
              <a:rPr lang="en-US" dirty="0" smtClean="0">
                <a:latin typeface="+mj-lt"/>
              </a:rPr>
              <a:t>Bidding (Pre-qualification &amp; Proposal Submission)</a:t>
            </a:r>
          </a:p>
          <a:p>
            <a:r>
              <a:rPr lang="en-US" dirty="0" smtClean="0">
                <a:latin typeface="+mj-lt"/>
              </a:rPr>
              <a:t>Contract Negotiation, Signing &amp; Financial Close </a:t>
            </a:r>
            <a:endParaRPr lang="en-US" dirty="0">
              <a:latin typeface="+mj-lt"/>
            </a:endParaRPr>
          </a:p>
        </p:txBody>
      </p:sp>
      <p:sp>
        <p:nvSpPr>
          <p:cNvPr id="4" name="Slide Number Placeholder 3"/>
          <p:cNvSpPr>
            <a:spLocks noGrp="1"/>
          </p:cNvSpPr>
          <p:nvPr>
            <p:ph type="sldNum" sz="quarter" idx="12"/>
          </p:nvPr>
        </p:nvSpPr>
        <p:spPr/>
        <p:txBody>
          <a:bodyPr/>
          <a:lstStyle/>
          <a:p>
            <a:pPr>
              <a:defRPr/>
            </a:pPr>
            <a:fld id="{7E95275D-DF88-44B3-A835-9BB0E4E3D4B7}"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6" name="Title 1"/>
          <p:cNvSpPr>
            <a:spLocks noGrp="1"/>
          </p:cNvSpPr>
          <p:nvPr>
            <p:ph type="title"/>
          </p:nvPr>
        </p:nvSpPr>
        <p:spPr>
          <a:xfrm>
            <a:off x="609600" y="457200"/>
            <a:ext cx="8077200" cy="685800"/>
          </a:xfrm>
        </p:spPr>
        <p:txBody>
          <a:bodyPr/>
          <a:lstStyle/>
          <a:p>
            <a:pPr algn="just"/>
            <a:r>
              <a:rPr lang="en-US" sz="4200" b="1" dirty="0" smtClean="0"/>
              <a:t>Stake-holders’ Consultation</a:t>
            </a:r>
            <a:endParaRPr lang="en-US" sz="4200" b="1" dirty="0"/>
          </a:p>
        </p:txBody>
      </p:sp>
      <p:sp>
        <p:nvSpPr>
          <p:cNvPr id="8" name="Content Placeholder 2"/>
          <p:cNvSpPr>
            <a:spLocks noGrp="1"/>
          </p:cNvSpPr>
          <p:nvPr>
            <p:ph idx="1"/>
          </p:nvPr>
        </p:nvSpPr>
        <p:spPr>
          <a:xfrm>
            <a:off x="457200" y="1600200"/>
            <a:ext cx="8001000" cy="4724400"/>
          </a:xfrm>
        </p:spPr>
        <p:txBody>
          <a:bodyPr/>
          <a:lstStyle/>
          <a:p>
            <a:pPr>
              <a:lnSpc>
                <a:spcPct val="150000"/>
              </a:lnSpc>
              <a:defRPr/>
            </a:pPr>
            <a:r>
              <a:rPr lang="en-US" sz="2800" dirty="0" smtClean="0">
                <a:latin typeface="+mj-lt"/>
              </a:rPr>
              <a:t>Consumer/Toll payer</a:t>
            </a:r>
          </a:p>
          <a:p>
            <a:pPr>
              <a:lnSpc>
                <a:spcPct val="150000"/>
              </a:lnSpc>
              <a:defRPr/>
            </a:pPr>
            <a:r>
              <a:rPr lang="en-US" sz="2800" dirty="0" smtClean="0">
                <a:latin typeface="+mj-lt"/>
              </a:rPr>
              <a:t>Operator</a:t>
            </a:r>
          </a:p>
          <a:p>
            <a:pPr>
              <a:lnSpc>
                <a:spcPct val="150000"/>
              </a:lnSpc>
              <a:defRPr/>
            </a:pPr>
            <a:r>
              <a:rPr lang="en-US" sz="2800" dirty="0" smtClean="0">
                <a:latin typeface="+mj-lt"/>
              </a:rPr>
              <a:t>Investor</a:t>
            </a:r>
          </a:p>
          <a:p>
            <a:pPr>
              <a:lnSpc>
                <a:spcPct val="150000"/>
              </a:lnSpc>
              <a:defRPr/>
            </a:pPr>
            <a:r>
              <a:rPr lang="en-US" sz="2800" dirty="0" smtClean="0">
                <a:latin typeface="+mj-lt"/>
              </a:rPr>
              <a:t>Lender</a:t>
            </a:r>
          </a:p>
          <a:p>
            <a:pPr>
              <a:lnSpc>
                <a:spcPct val="150000"/>
              </a:lnSpc>
              <a:defRPr/>
            </a:pPr>
            <a:r>
              <a:rPr lang="en-US" sz="2800" dirty="0" smtClean="0">
                <a:latin typeface="+mj-lt"/>
              </a:rPr>
              <a:t>Government Agency/</a:t>
            </a:r>
            <a:r>
              <a:rPr lang="en-US" sz="2800" dirty="0" err="1" smtClean="0">
                <a:latin typeface="+mj-lt"/>
              </a:rPr>
              <a:t>ies</a:t>
            </a:r>
            <a:endParaRPr lang="en-US" sz="2800" dirty="0" smtClean="0">
              <a:latin typeface="+mj-lt"/>
            </a:endParaRPr>
          </a:p>
          <a:p>
            <a:pPr>
              <a:lnSpc>
                <a:spcPct val="150000"/>
              </a:lnSpc>
              <a:defRPr/>
            </a:pPr>
            <a:r>
              <a:rPr lang="en-US" sz="2800" dirty="0" smtClean="0">
                <a:latin typeface="+mj-lt"/>
              </a:rPr>
              <a:t>Civil Society</a:t>
            </a:r>
          </a:p>
        </p:txBody>
      </p:sp>
      <p:sp>
        <p:nvSpPr>
          <p:cNvPr id="5" name="Right Brace 4"/>
          <p:cNvSpPr/>
          <p:nvPr/>
        </p:nvSpPr>
        <p:spPr>
          <a:xfrm>
            <a:off x="2286000" y="2438400"/>
            <a:ext cx="228600" cy="21336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TextBox 8"/>
          <p:cNvSpPr txBox="1"/>
          <p:nvPr/>
        </p:nvSpPr>
        <p:spPr>
          <a:xfrm>
            <a:off x="2819400" y="3200400"/>
            <a:ext cx="3810000" cy="523220"/>
          </a:xfrm>
          <a:prstGeom prst="rect">
            <a:avLst/>
          </a:prstGeom>
          <a:noFill/>
        </p:spPr>
        <p:txBody>
          <a:bodyPr wrap="square" rtlCol="0">
            <a:spAutoFit/>
          </a:bodyPr>
          <a:lstStyle/>
          <a:p>
            <a:r>
              <a:rPr lang="en-US" sz="2800" dirty="0" smtClean="0">
                <a:latin typeface="+mj-lt"/>
                <a:cs typeface="Times New Roman" panose="02020603050405020304" pitchFamily="18" charset="0"/>
              </a:rPr>
              <a:t>Service Provider</a:t>
            </a:r>
            <a:endParaRPr lang="en-US" sz="2800" dirty="0">
              <a:latin typeface="+mj-lt"/>
              <a:cs typeface="Times New Roman" panose="02020603050405020304" pitchFamily="18"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09600" y="457200"/>
            <a:ext cx="8077200" cy="1111250"/>
          </a:xfrm>
        </p:spPr>
        <p:txBody>
          <a:bodyPr/>
          <a:lstStyle/>
          <a:p>
            <a:r>
              <a:rPr lang="en-US" sz="4000" b="1" dirty="0" smtClean="0"/>
              <a:t>Risk Appraisal, Management &amp; Allocation</a:t>
            </a:r>
          </a:p>
        </p:txBody>
      </p:sp>
      <p:sp>
        <p:nvSpPr>
          <p:cNvPr id="3" name="Content Placeholder 2"/>
          <p:cNvSpPr>
            <a:spLocks noGrp="1"/>
          </p:cNvSpPr>
          <p:nvPr>
            <p:ph idx="1"/>
          </p:nvPr>
        </p:nvSpPr>
        <p:spPr>
          <a:xfrm>
            <a:off x="457200" y="1600200"/>
            <a:ext cx="8229600" cy="4724400"/>
          </a:xfrm>
        </p:spPr>
        <p:txBody>
          <a:bodyPr/>
          <a:lstStyle/>
          <a:p>
            <a:pPr>
              <a:lnSpc>
                <a:spcPct val="150000"/>
              </a:lnSpc>
              <a:buNone/>
              <a:defRPr/>
            </a:pPr>
            <a:r>
              <a:rPr lang="en-US" sz="2800" u="sng" dirty="0" smtClean="0">
                <a:latin typeface="+mj-lt"/>
              </a:rPr>
              <a:t>Risk Management  at Project Stages</a:t>
            </a:r>
            <a:r>
              <a:rPr lang="en-US" sz="2800" dirty="0" smtClean="0">
                <a:latin typeface="+mj-lt"/>
              </a:rPr>
              <a:t>;</a:t>
            </a:r>
          </a:p>
          <a:p>
            <a:pPr>
              <a:lnSpc>
                <a:spcPct val="150000"/>
              </a:lnSpc>
              <a:defRPr/>
            </a:pPr>
            <a:r>
              <a:rPr lang="en-US" sz="2800" dirty="0" smtClean="0">
                <a:latin typeface="+mj-lt"/>
              </a:rPr>
              <a:t>Before Financial Close</a:t>
            </a:r>
          </a:p>
          <a:p>
            <a:pPr>
              <a:lnSpc>
                <a:spcPct val="150000"/>
              </a:lnSpc>
              <a:defRPr/>
            </a:pPr>
            <a:r>
              <a:rPr lang="en-US" sz="2800" dirty="0" smtClean="0">
                <a:latin typeface="+mj-lt"/>
              </a:rPr>
              <a:t>Before Operations</a:t>
            </a:r>
          </a:p>
          <a:p>
            <a:pPr>
              <a:lnSpc>
                <a:spcPct val="150000"/>
              </a:lnSpc>
              <a:defRPr/>
            </a:pPr>
            <a:r>
              <a:rPr lang="en-US" sz="2800" dirty="0" smtClean="0">
                <a:latin typeface="+mj-lt"/>
              </a:rPr>
              <a:t>During Operation</a:t>
            </a:r>
          </a:p>
          <a:p>
            <a:pPr>
              <a:lnSpc>
                <a:spcPct val="150000"/>
              </a:lnSpc>
              <a:defRPr/>
            </a:pPr>
            <a:r>
              <a:rPr lang="en-US" sz="2800" dirty="0" smtClean="0">
                <a:latin typeface="+mj-lt"/>
              </a:rPr>
              <a:t>At Hand Over</a:t>
            </a:r>
          </a:p>
        </p:txBody>
      </p:sp>
      <p:sp>
        <p:nvSpPr>
          <p:cNvPr id="4" name="Slide Number Placeholder 3"/>
          <p:cNvSpPr>
            <a:spLocks noGrp="1"/>
          </p:cNvSpPr>
          <p:nvPr>
            <p:ph type="sldNum" sz="quarter" idx="12"/>
          </p:nvPr>
        </p:nvSpPr>
        <p:spPr/>
        <p:txBody>
          <a:bodyPr/>
          <a:lstStyle/>
          <a:p>
            <a:pPr>
              <a:defRPr/>
            </a:pPr>
            <a:fld id="{5943129A-62CE-4A7A-9326-9545326CC3E9}"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52400" y="304800"/>
            <a:ext cx="8534400" cy="609600"/>
          </a:xfrm>
        </p:spPr>
        <p:txBody>
          <a:bodyPr/>
          <a:lstStyle/>
          <a:p>
            <a:pPr algn="ctr"/>
            <a:r>
              <a:rPr lang="en-US" sz="4000" b="1" dirty="0" smtClean="0"/>
              <a:t>Financing Documents</a:t>
            </a:r>
          </a:p>
        </p:txBody>
      </p:sp>
      <p:sp>
        <p:nvSpPr>
          <p:cNvPr id="4" name="Slide Number Placeholder 3"/>
          <p:cNvSpPr>
            <a:spLocks noGrp="1"/>
          </p:cNvSpPr>
          <p:nvPr>
            <p:ph type="sldNum" sz="quarter" idx="12"/>
          </p:nvPr>
        </p:nvSpPr>
        <p:spPr/>
        <p:txBody>
          <a:bodyPr/>
          <a:lstStyle/>
          <a:p>
            <a:pPr>
              <a:defRPr/>
            </a:pPr>
            <a:fld id="{B38A4E1A-2464-424D-B470-1C10DD1EB8ED}" type="slidenum">
              <a:rPr lang="en-US" smtClean="0"/>
              <a:pPr>
                <a:defRPr/>
              </a:pPr>
              <a:t>13</a:t>
            </a:fld>
            <a:endParaRPr lang="en-US"/>
          </a:p>
        </p:txBody>
      </p:sp>
      <p:sp>
        <p:nvSpPr>
          <p:cNvPr id="2" name="Content Placeholder 1"/>
          <p:cNvSpPr>
            <a:spLocks noGrp="1"/>
          </p:cNvSpPr>
          <p:nvPr>
            <p:ph idx="1"/>
          </p:nvPr>
        </p:nvSpPr>
        <p:spPr>
          <a:xfrm>
            <a:off x="457200" y="1219200"/>
            <a:ext cx="8229600" cy="5257801"/>
          </a:xfrm>
        </p:spPr>
        <p:txBody>
          <a:bodyPr/>
          <a:lstStyle/>
          <a:p>
            <a:pPr lvl="0">
              <a:defRPr/>
            </a:pPr>
            <a:r>
              <a:rPr lang="en-US" sz="2800" dirty="0">
                <a:latin typeface="+mj-lt"/>
              </a:rPr>
              <a:t>Joint venture agreements </a:t>
            </a:r>
          </a:p>
          <a:p>
            <a:pPr lvl="0">
              <a:defRPr/>
            </a:pPr>
            <a:r>
              <a:rPr lang="en-US" sz="2800" dirty="0">
                <a:latin typeface="+mj-lt"/>
              </a:rPr>
              <a:t>Articles of association</a:t>
            </a:r>
          </a:p>
          <a:p>
            <a:pPr lvl="0">
              <a:defRPr/>
            </a:pPr>
            <a:r>
              <a:rPr lang="en-US" sz="2800" dirty="0">
                <a:latin typeface="+mj-lt"/>
              </a:rPr>
              <a:t>Government approval </a:t>
            </a:r>
            <a:r>
              <a:rPr lang="en-US" sz="2800" dirty="0" smtClean="0">
                <a:latin typeface="+mj-lt"/>
              </a:rPr>
              <a:t>(Concession/Business license)</a:t>
            </a:r>
            <a:endParaRPr lang="en-US" sz="2800" dirty="0">
              <a:latin typeface="+mj-lt"/>
            </a:endParaRPr>
          </a:p>
          <a:p>
            <a:pPr lvl="0">
              <a:defRPr/>
            </a:pPr>
            <a:r>
              <a:rPr lang="en-US" sz="2800" dirty="0" smtClean="0">
                <a:latin typeface="+mj-lt"/>
              </a:rPr>
              <a:t>Government Support Agreement</a:t>
            </a:r>
            <a:endParaRPr lang="en-US" sz="2800" dirty="0">
              <a:latin typeface="+mj-lt"/>
            </a:endParaRPr>
          </a:p>
          <a:p>
            <a:pPr lvl="0">
              <a:defRPr/>
            </a:pPr>
            <a:r>
              <a:rPr lang="en-US" sz="2800" dirty="0" smtClean="0">
                <a:latin typeface="+mj-lt"/>
              </a:rPr>
              <a:t>Loan </a:t>
            </a:r>
            <a:r>
              <a:rPr lang="en-US" sz="2800" dirty="0">
                <a:latin typeface="+mj-lt"/>
              </a:rPr>
              <a:t>agreements</a:t>
            </a:r>
          </a:p>
          <a:p>
            <a:pPr lvl="0">
              <a:defRPr/>
            </a:pPr>
            <a:r>
              <a:rPr lang="en-US" sz="2800" dirty="0">
                <a:latin typeface="+mj-lt"/>
              </a:rPr>
              <a:t>Major contracts </a:t>
            </a:r>
            <a:r>
              <a:rPr lang="en-US" sz="2800" dirty="0" smtClean="0">
                <a:latin typeface="+mj-lt"/>
              </a:rPr>
              <a:t>(EPC, Supply agreements, Technical </a:t>
            </a:r>
            <a:r>
              <a:rPr lang="en-US" sz="2800" dirty="0">
                <a:latin typeface="+mj-lt"/>
              </a:rPr>
              <a:t>assistance </a:t>
            </a:r>
            <a:r>
              <a:rPr lang="en-US" sz="2800" dirty="0" smtClean="0">
                <a:latin typeface="+mj-lt"/>
              </a:rPr>
              <a:t>agreement, Operations &amp; Management agreement)</a:t>
            </a:r>
            <a:endParaRPr lang="en-US" sz="2800" dirty="0">
              <a:latin typeface="+mj-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066800" y="0"/>
            <a:ext cx="7620000" cy="1371600"/>
          </a:xfrm>
        </p:spPr>
        <p:txBody>
          <a:bodyPr/>
          <a:lstStyle/>
          <a:p>
            <a:r>
              <a:rPr lang="en-US" sz="4000" b="1" dirty="0">
                <a:cs typeface="Times New Roman" panose="02020603050405020304" pitchFamily="18" charset="0"/>
              </a:rPr>
              <a:t>Collateral arrangements and Security Package</a:t>
            </a:r>
          </a:p>
        </p:txBody>
      </p:sp>
      <p:sp>
        <p:nvSpPr>
          <p:cNvPr id="4" name="Slide Number Placeholder 3"/>
          <p:cNvSpPr>
            <a:spLocks noGrp="1"/>
          </p:cNvSpPr>
          <p:nvPr>
            <p:ph type="sldNum" sz="quarter" idx="12"/>
          </p:nvPr>
        </p:nvSpPr>
        <p:spPr/>
        <p:txBody>
          <a:bodyPr/>
          <a:lstStyle/>
          <a:p>
            <a:pPr>
              <a:defRPr/>
            </a:pPr>
            <a:fld id="{B38A4E1A-2464-424D-B470-1C10DD1EB8ED}" type="slidenum">
              <a:rPr lang="en-US" smtClean="0"/>
              <a:pPr>
                <a:defRPr/>
              </a:pPr>
              <a:t>14</a:t>
            </a:fld>
            <a:endParaRPr lang="en-US"/>
          </a:p>
        </p:txBody>
      </p:sp>
      <p:sp>
        <p:nvSpPr>
          <p:cNvPr id="2" name="Content Placeholder 1"/>
          <p:cNvSpPr>
            <a:spLocks noGrp="1"/>
          </p:cNvSpPr>
          <p:nvPr>
            <p:ph idx="1"/>
          </p:nvPr>
        </p:nvSpPr>
        <p:spPr>
          <a:xfrm>
            <a:off x="228600" y="1600200"/>
            <a:ext cx="8686800" cy="5121275"/>
          </a:xfrm>
        </p:spPr>
        <p:txBody>
          <a:bodyPr/>
          <a:lstStyle/>
          <a:p>
            <a:pPr algn="just"/>
            <a:r>
              <a:rPr lang="en-US" sz="2000" dirty="0" smtClean="0">
                <a:latin typeface="+mj-lt"/>
                <a:cs typeface="Times New Roman" panose="02020603050405020304" pitchFamily="18" charset="0"/>
              </a:rPr>
              <a:t>‘</a:t>
            </a:r>
            <a:r>
              <a:rPr lang="en-US" sz="2000" dirty="0">
                <a:latin typeface="+mj-lt"/>
                <a:cs typeface="Times New Roman" panose="02020603050405020304" pitchFamily="18" charset="0"/>
              </a:rPr>
              <a:t>Limited Recourse Financing’, </a:t>
            </a:r>
            <a:r>
              <a:rPr lang="en-US" sz="2000" dirty="0" smtClean="0">
                <a:latin typeface="+mj-lt"/>
                <a:cs typeface="Times New Roman" panose="02020603050405020304" pitchFamily="18" charset="0"/>
              </a:rPr>
              <a:t>in case of PPPs</a:t>
            </a:r>
          </a:p>
          <a:p>
            <a:pPr algn="just"/>
            <a:r>
              <a:rPr lang="en-US" sz="2000" dirty="0" smtClean="0">
                <a:latin typeface="+mj-lt"/>
                <a:cs typeface="Times New Roman" panose="02020603050405020304" pitchFamily="18" charset="0"/>
              </a:rPr>
              <a:t>Banks/DFIs </a:t>
            </a:r>
            <a:r>
              <a:rPr lang="en-US" sz="2000" dirty="0">
                <a:latin typeface="+mj-lt"/>
                <a:cs typeface="Times New Roman" panose="02020603050405020304" pitchFamily="18" charset="0"/>
              </a:rPr>
              <a:t>are encouraged to accept a ‘Concession Agreement/License’ issued by a Government Agency as a collateral, as part of the overall collateral arrangements, subject to the following </a:t>
            </a:r>
          </a:p>
          <a:p>
            <a:pPr lvl="0" algn="just"/>
            <a:r>
              <a:rPr lang="en-US" sz="2000" dirty="0">
                <a:latin typeface="+mj-lt"/>
                <a:cs typeface="Times New Roman" panose="02020603050405020304" pitchFamily="18" charset="0"/>
              </a:rPr>
              <a:t>The Concession Agreement/License is free of all encumbrances, is irrevocable, and does not contain any terms or conditions which may be detrimental to the interest of the lenders.</a:t>
            </a:r>
          </a:p>
          <a:p>
            <a:pPr lvl="0" algn="just"/>
            <a:r>
              <a:rPr lang="en-US" sz="2000" dirty="0">
                <a:latin typeface="+mj-lt"/>
                <a:cs typeface="Times New Roman" panose="02020603050405020304" pitchFamily="18" charset="0"/>
              </a:rPr>
              <a:t>The Concession Agreement/License should be assignable to lenders in the event of </a:t>
            </a:r>
            <a:r>
              <a:rPr lang="en-US" sz="2000" dirty="0" smtClean="0">
                <a:latin typeface="+mj-lt"/>
                <a:cs typeface="Times New Roman" panose="02020603050405020304" pitchFamily="18" charset="0"/>
              </a:rPr>
              <a:t>default.</a:t>
            </a:r>
            <a:endParaRPr lang="en-US" sz="2000" dirty="0">
              <a:latin typeface="+mj-lt"/>
              <a:cs typeface="Times New Roman" panose="02020603050405020304" pitchFamily="18" charset="0"/>
            </a:endParaRPr>
          </a:p>
          <a:p>
            <a:pPr algn="just"/>
            <a:r>
              <a:rPr lang="en-US" sz="2000" b="1" dirty="0">
                <a:latin typeface="+mj-lt"/>
                <a:cs typeface="Times New Roman" panose="02020603050405020304" pitchFamily="18" charset="0"/>
              </a:rPr>
              <a:t>Security Package</a:t>
            </a:r>
            <a:endParaRPr lang="en-US" sz="2000" dirty="0">
              <a:latin typeface="+mj-lt"/>
              <a:cs typeface="Times New Roman" panose="02020603050405020304" pitchFamily="18" charset="0"/>
            </a:endParaRPr>
          </a:p>
          <a:p>
            <a:pPr algn="just"/>
            <a:r>
              <a:rPr lang="en-US" sz="2000" dirty="0">
                <a:latin typeface="+mj-lt"/>
                <a:cs typeface="Times New Roman" panose="02020603050405020304" pitchFamily="18" charset="0"/>
              </a:rPr>
              <a:t>In order to observe prudence, while undertaking ‘Limited Recourse Financing’ for Infrastructure Projects, banks/DFIs shall secure their interest by Primary Security/Collateral, besides either one or a combination of the Secondary Securities/Collateral, the details of which are as under: </a:t>
            </a:r>
          </a:p>
          <a:p>
            <a:pPr lvl="0"/>
            <a:endParaRPr lang="en-US" sz="2400" dirty="0"/>
          </a:p>
        </p:txBody>
      </p:sp>
    </p:spTree>
    <p:extLst>
      <p:ext uri="{BB962C8B-B14F-4D97-AF65-F5344CB8AC3E}">
        <p14:creationId xmlns:p14="http://schemas.microsoft.com/office/powerpoint/2010/main" val="8466005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1219200" y="228600"/>
            <a:ext cx="7696200" cy="1295400"/>
          </a:xfrm>
        </p:spPr>
        <p:txBody>
          <a:bodyPr/>
          <a:lstStyle/>
          <a:p>
            <a:r>
              <a:rPr lang="en-US" sz="4000" b="1" dirty="0">
                <a:cs typeface="Times New Roman" panose="02020603050405020304" pitchFamily="18" charset="0"/>
              </a:rPr>
              <a:t>Collateral arrangements and Security </a:t>
            </a:r>
            <a:r>
              <a:rPr lang="en-US" sz="4000" b="1" dirty="0" smtClean="0">
                <a:cs typeface="Times New Roman" panose="02020603050405020304" pitchFamily="18" charset="0"/>
              </a:rPr>
              <a:t>Package (continued)</a:t>
            </a:r>
            <a:endParaRPr lang="en-US" sz="4000" dirty="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B38A4E1A-2464-424D-B470-1C10DD1EB8ED}" type="slidenum">
              <a:rPr lang="en-US" smtClean="0"/>
              <a:pPr>
                <a:defRPr/>
              </a:pPr>
              <a:t>15</a:t>
            </a:fld>
            <a:endParaRPr lang="en-US"/>
          </a:p>
        </p:txBody>
      </p:sp>
      <p:sp>
        <p:nvSpPr>
          <p:cNvPr id="2" name="Content Placeholder 1"/>
          <p:cNvSpPr>
            <a:spLocks noGrp="1"/>
          </p:cNvSpPr>
          <p:nvPr>
            <p:ph idx="1"/>
          </p:nvPr>
        </p:nvSpPr>
        <p:spPr>
          <a:xfrm>
            <a:off x="228600" y="1371600"/>
            <a:ext cx="8686800" cy="5349875"/>
          </a:xfrm>
        </p:spPr>
        <p:txBody>
          <a:bodyPr/>
          <a:lstStyle/>
          <a:p>
            <a:pPr algn="just"/>
            <a:endParaRPr lang="en-US" sz="2000" b="1" dirty="0" smtClean="0">
              <a:latin typeface="+mj-lt"/>
              <a:cs typeface="Times New Roman" panose="02020603050405020304" pitchFamily="18" charset="0"/>
            </a:endParaRPr>
          </a:p>
          <a:p>
            <a:pPr algn="just"/>
            <a:r>
              <a:rPr lang="en-US" sz="2400" b="1" dirty="0">
                <a:cs typeface="Times New Roman" panose="02020603050405020304" pitchFamily="18" charset="0"/>
              </a:rPr>
              <a:t>Primary Security/Co</a:t>
            </a:r>
            <a:endParaRPr lang="en-US" sz="2400" dirty="0">
              <a:cs typeface="Times New Roman" panose="02020603050405020304" pitchFamily="18" charset="0"/>
            </a:endParaRPr>
          </a:p>
          <a:p>
            <a:pPr algn="just"/>
            <a:r>
              <a:rPr lang="en-US" sz="2400" dirty="0">
                <a:cs typeface="Times New Roman" panose="02020603050405020304" pitchFamily="18" charset="0"/>
              </a:rPr>
              <a:t>First charge on all the receivables and Project Account(s), Project Collection Account, Project Debt Reserve Account, Project Escrow Account, Bank Accounts, including offshore accounts maintained by the Project Company and accounts of the </a:t>
            </a:r>
            <a:r>
              <a:rPr lang="en-US" sz="2400" dirty="0" smtClean="0">
                <a:cs typeface="Times New Roman" panose="02020603050405020304" pitchFamily="18" charset="0"/>
              </a:rPr>
              <a:t>contractors</a:t>
            </a:r>
            <a:endParaRPr lang="en-US" sz="2400" b="1" dirty="0" smtClean="0">
              <a:latin typeface="+mj-lt"/>
              <a:cs typeface="Times New Roman" panose="02020603050405020304" pitchFamily="18" charset="0"/>
            </a:endParaRPr>
          </a:p>
          <a:p>
            <a:pPr algn="just"/>
            <a:r>
              <a:rPr lang="en-US" sz="2400" b="1" dirty="0" smtClean="0">
                <a:latin typeface="+mj-lt"/>
                <a:cs typeface="Times New Roman" panose="02020603050405020304" pitchFamily="18" charset="0"/>
              </a:rPr>
              <a:t>Secondary </a:t>
            </a:r>
            <a:r>
              <a:rPr lang="en-US" sz="2400" b="1" dirty="0">
                <a:latin typeface="+mj-lt"/>
                <a:cs typeface="Times New Roman" panose="02020603050405020304" pitchFamily="18" charset="0"/>
              </a:rPr>
              <a:t>Securities/Collateral:</a:t>
            </a:r>
            <a:endParaRPr lang="en-US" sz="2400" dirty="0">
              <a:latin typeface="+mj-lt"/>
              <a:cs typeface="Times New Roman" panose="02020603050405020304" pitchFamily="18" charset="0"/>
            </a:endParaRPr>
          </a:p>
          <a:p>
            <a:pPr lvl="0" algn="just"/>
            <a:r>
              <a:rPr lang="en-US" sz="2400" dirty="0">
                <a:latin typeface="+mj-lt"/>
                <a:cs typeface="Times New Roman" panose="02020603050405020304" pitchFamily="18" charset="0"/>
              </a:rPr>
              <a:t>First Charge over all the immovable and movable assets of the project company and that of the contractors if deemed necessary by the lender; </a:t>
            </a:r>
          </a:p>
          <a:p>
            <a:pPr lvl="0" algn="just"/>
            <a:r>
              <a:rPr lang="en-US" sz="2400" dirty="0">
                <a:latin typeface="+mj-lt"/>
                <a:cs typeface="Times New Roman" panose="02020603050405020304" pitchFamily="18" charset="0"/>
              </a:rPr>
              <a:t>First assignment of all insurance policies to cover major and minor risks, including political risk and force-majeure</a:t>
            </a:r>
          </a:p>
          <a:p>
            <a:pPr marL="0" lvl="0" indent="0" algn="just">
              <a:buNone/>
            </a:pPr>
            <a:r>
              <a:rPr lang="en-US" sz="2000" dirty="0">
                <a:latin typeface="+mj-lt"/>
                <a:cs typeface="Times New Roman" panose="02020603050405020304" pitchFamily="18" charset="0"/>
              </a:rPr>
              <a:t> </a:t>
            </a: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19878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914400" y="152400"/>
            <a:ext cx="8001000" cy="1219200"/>
          </a:xfrm>
        </p:spPr>
        <p:txBody>
          <a:bodyPr/>
          <a:lstStyle/>
          <a:p>
            <a:r>
              <a:rPr lang="en-US" sz="4000" b="1" dirty="0">
                <a:cs typeface="Times New Roman" panose="02020603050405020304" pitchFamily="18" charset="0"/>
              </a:rPr>
              <a:t>Collateral arrangements and Security Package (continued)</a:t>
            </a:r>
            <a:endParaRPr lang="en-US" sz="4000" dirty="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B38A4E1A-2464-424D-B470-1C10DD1EB8ED}" type="slidenum">
              <a:rPr lang="en-US" smtClean="0"/>
              <a:pPr>
                <a:defRPr/>
              </a:pPr>
              <a:t>16</a:t>
            </a:fld>
            <a:endParaRPr lang="en-US"/>
          </a:p>
        </p:txBody>
      </p:sp>
      <p:sp>
        <p:nvSpPr>
          <p:cNvPr id="2" name="Content Placeholder 1"/>
          <p:cNvSpPr>
            <a:spLocks noGrp="1"/>
          </p:cNvSpPr>
          <p:nvPr>
            <p:ph idx="1"/>
          </p:nvPr>
        </p:nvSpPr>
        <p:spPr>
          <a:xfrm>
            <a:off x="228600" y="1524000"/>
            <a:ext cx="8686800" cy="5197475"/>
          </a:xfrm>
        </p:spPr>
        <p:txBody>
          <a:bodyPr/>
          <a:lstStyle/>
          <a:p>
            <a:pPr algn="just"/>
            <a:r>
              <a:rPr lang="en-US" sz="2400" dirty="0" smtClean="0">
                <a:latin typeface="+mj-lt"/>
                <a:cs typeface="Times New Roman" panose="02020603050405020304" pitchFamily="18" charset="0"/>
              </a:rPr>
              <a:t>First </a:t>
            </a:r>
            <a:r>
              <a:rPr lang="en-US" sz="2400" dirty="0">
                <a:latin typeface="+mj-lt"/>
                <a:cs typeface="Times New Roman" panose="02020603050405020304" pitchFamily="18" charset="0"/>
              </a:rPr>
              <a:t>pledge of sponsor’s share in the company, besides ensuring that sponsor’s holding does not fall below 51% of equity capital without prior approval of the lender(s); </a:t>
            </a:r>
          </a:p>
          <a:p>
            <a:pPr lvl="0" algn="just"/>
            <a:r>
              <a:rPr lang="en-US" sz="2400" dirty="0">
                <a:latin typeface="+mj-lt"/>
                <a:cs typeface="Times New Roman" panose="02020603050405020304" pitchFamily="18" charset="0"/>
              </a:rPr>
              <a:t>First assignment by way of security of all government approvals and agreements, the implementation agreement and the government undertaking</a:t>
            </a:r>
          </a:p>
          <a:p>
            <a:pPr lvl="0" algn="just"/>
            <a:r>
              <a:rPr lang="en-US" sz="2400" dirty="0">
                <a:latin typeface="+mj-lt"/>
                <a:cs typeface="Times New Roman" panose="02020603050405020304" pitchFamily="18" charset="0"/>
              </a:rPr>
              <a:t> First assignment by way of security of the company’s rights under project agreements, such as project funds agreements, retention account agreement, and shareholder agreement;</a:t>
            </a:r>
          </a:p>
          <a:p>
            <a:pPr lvl="0" algn="just"/>
            <a:r>
              <a:rPr lang="en-US" sz="2400" dirty="0">
                <a:latin typeface="+mj-lt"/>
                <a:cs typeface="Times New Roman" panose="02020603050405020304" pitchFamily="18" charset="0"/>
              </a:rPr>
              <a:t>First charge/assignment of corporate/bank guarantees furnished by the contractors to the project company for claiming liquidated damages.</a:t>
            </a:r>
          </a:p>
          <a:p>
            <a:pPr algn="just">
              <a:buNone/>
            </a:pPr>
            <a:endParaRPr lang="en-U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3152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304800"/>
            <a:ext cx="8229600" cy="685800"/>
          </a:xfrm>
        </p:spPr>
        <p:txBody>
          <a:bodyPr/>
          <a:lstStyle/>
          <a:p>
            <a:pPr algn="ctr"/>
            <a:r>
              <a:rPr lang="en-US" sz="4000" b="1" dirty="0" smtClean="0">
                <a:cs typeface="Times New Roman" panose="02020603050405020304" pitchFamily="18" charset="0"/>
              </a:rPr>
              <a:t>Concession Agreement</a:t>
            </a:r>
          </a:p>
        </p:txBody>
      </p:sp>
      <p:sp>
        <p:nvSpPr>
          <p:cNvPr id="3" name="Content Placeholder 2"/>
          <p:cNvSpPr>
            <a:spLocks noGrp="1"/>
          </p:cNvSpPr>
          <p:nvPr>
            <p:ph idx="1"/>
          </p:nvPr>
        </p:nvSpPr>
        <p:spPr>
          <a:xfrm>
            <a:off x="457200" y="1219200"/>
            <a:ext cx="8305800" cy="5502274"/>
          </a:xfrm>
        </p:spPr>
        <p:txBody>
          <a:bodyPr/>
          <a:lstStyle/>
          <a:p>
            <a:pPr>
              <a:defRPr/>
            </a:pPr>
            <a:r>
              <a:rPr lang="en-US" sz="2400" dirty="0" smtClean="0">
                <a:latin typeface="+mj-lt"/>
              </a:rPr>
              <a:t>Parties to Agreement &amp; Type of Agreement</a:t>
            </a:r>
          </a:p>
          <a:p>
            <a:pPr>
              <a:defRPr/>
            </a:pPr>
            <a:r>
              <a:rPr lang="en-US" sz="2400" dirty="0" smtClean="0">
                <a:latin typeface="+mj-lt"/>
              </a:rPr>
              <a:t>Type of Service &amp; Term of Concession</a:t>
            </a:r>
          </a:p>
          <a:p>
            <a:pPr>
              <a:defRPr/>
            </a:pPr>
            <a:r>
              <a:rPr lang="en-US" sz="2400" dirty="0" smtClean="0">
                <a:latin typeface="+mj-lt"/>
              </a:rPr>
              <a:t>Condition Precedent</a:t>
            </a:r>
          </a:p>
          <a:p>
            <a:pPr>
              <a:defRPr/>
            </a:pPr>
            <a:r>
              <a:rPr lang="en-US" sz="2400" dirty="0" smtClean="0">
                <a:latin typeface="+mj-lt"/>
              </a:rPr>
              <a:t>Technical Specs, Acceptance and Performance standards</a:t>
            </a:r>
          </a:p>
          <a:p>
            <a:pPr>
              <a:defRPr/>
            </a:pPr>
            <a:r>
              <a:rPr lang="en-US" sz="2400" dirty="0" smtClean="0">
                <a:latin typeface="+mj-lt"/>
              </a:rPr>
              <a:t>Cost Recovery Mechanism, Service Rate adjustments</a:t>
            </a:r>
          </a:p>
          <a:p>
            <a:pPr>
              <a:defRPr/>
            </a:pPr>
            <a:r>
              <a:rPr lang="en-US" sz="2400" dirty="0" smtClean="0">
                <a:latin typeface="+mj-lt"/>
              </a:rPr>
              <a:t>Risk Sharing Arrangement, Dispute Resolution Mechanism</a:t>
            </a:r>
          </a:p>
          <a:p>
            <a:pPr>
              <a:defRPr/>
            </a:pPr>
            <a:r>
              <a:rPr lang="en-US" sz="2400" dirty="0" smtClean="0">
                <a:latin typeface="+mj-lt"/>
              </a:rPr>
              <a:t>Financial Reporting, Govt. Support, Warranties </a:t>
            </a:r>
          </a:p>
          <a:p>
            <a:pPr>
              <a:defRPr/>
            </a:pPr>
            <a:r>
              <a:rPr lang="en-US" sz="2400" dirty="0" smtClean="0">
                <a:latin typeface="+mj-lt"/>
              </a:rPr>
              <a:t>Defaults (Party/public), Force majeure &amp; Grounds for Termination</a:t>
            </a:r>
          </a:p>
          <a:p>
            <a:pPr>
              <a:defRPr/>
            </a:pPr>
            <a:r>
              <a:rPr lang="en-US" sz="2400" dirty="0" smtClean="0">
                <a:latin typeface="+mj-lt"/>
              </a:rPr>
              <a:t>Hand-over &amp; Step-in Arrangements, Assignment of rights</a:t>
            </a:r>
          </a:p>
          <a:p>
            <a:pPr>
              <a:defRPr/>
            </a:pPr>
            <a:r>
              <a:rPr lang="en-US" sz="2400" dirty="0" smtClean="0">
                <a:latin typeface="+mj-lt"/>
              </a:rPr>
              <a:t>Supervision Mechanism / Independent Engineer</a:t>
            </a:r>
          </a:p>
        </p:txBody>
      </p:sp>
      <p:sp>
        <p:nvSpPr>
          <p:cNvPr id="4" name="Slide Number Placeholder 3"/>
          <p:cNvSpPr>
            <a:spLocks noGrp="1"/>
          </p:cNvSpPr>
          <p:nvPr>
            <p:ph type="sldNum" sz="quarter" idx="12"/>
          </p:nvPr>
        </p:nvSpPr>
        <p:spPr/>
        <p:txBody>
          <a:bodyPr/>
          <a:lstStyle/>
          <a:p>
            <a:pPr>
              <a:defRPr/>
            </a:pPr>
            <a:fld id="{DBD3E0A2-F2CF-47C7-B7CC-AABC8C053D06}"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514350"/>
          </a:xfrm>
        </p:spPr>
        <p:txBody>
          <a:bodyPr/>
          <a:lstStyle/>
          <a:p>
            <a:pPr algn="ctr"/>
            <a:r>
              <a:rPr lang="en-US" sz="3600" b="1" dirty="0" smtClean="0">
                <a:cs typeface="Times New Roman" panose="02020603050405020304" pitchFamily="18" charset="0"/>
              </a:rPr>
              <a:t>Critical Success Factors for PPPs</a:t>
            </a:r>
            <a:endParaRPr lang="en-US" sz="3600" b="1" dirty="0">
              <a:cs typeface="Times New Roman" panose="02020603050405020304" pitchFamily="18" charset="0"/>
            </a:endParaRPr>
          </a:p>
        </p:txBody>
      </p:sp>
      <p:sp>
        <p:nvSpPr>
          <p:cNvPr id="3" name="Content Placeholder 2"/>
          <p:cNvSpPr>
            <a:spLocks noGrp="1"/>
          </p:cNvSpPr>
          <p:nvPr>
            <p:ph idx="1"/>
          </p:nvPr>
        </p:nvSpPr>
        <p:spPr>
          <a:xfrm>
            <a:off x="533400" y="1524000"/>
            <a:ext cx="8229600" cy="4389437"/>
          </a:xfrm>
        </p:spPr>
        <p:txBody>
          <a:bodyPr/>
          <a:lstStyle/>
          <a:p>
            <a:r>
              <a:rPr lang="en-US" sz="3200" dirty="0" smtClean="0">
                <a:latin typeface="+mj-lt"/>
              </a:rPr>
              <a:t>Strong Private Consortium </a:t>
            </a:r>
          </a:p>
          <a:p>
            <a:r>
              <a:rPr lang="en-US" sz="3200" dirty="0" smtClean="0">
                <a:latin typeface="+mj-lt"/>
              </a:rPr>
              <a:t>Appropriate risk allocation and risk sharing </a:t>
            </a:r>
          </a:p>
          <a:p>
            <a:r>
              <a:rPr lang="en-US" sz="3200" dirty="0" smtClean="0">
                <a:latin typeface="+mj-lt"/>
              </a:rPr>
              <a:t>Competitive procurement process </a:t>
            </a:r>
          </a:p>
          <a:p>
            <a:r>
              <a:rPr lang="en-US" sz="3200" dirty="0" smtClean="0">
                <a:latin typeface="+mj-lt"/>
              </a:rPr>
              <a:t>Commitment of public/private sectors </a:t>
            </a:r>
          </a:p>
          <a:p>
            <a:r>
              <a:rPr lang="en-US" sz="3200" dirty="0" smtClean="0">
                <a:latin typeface="+mj-lt"/>
              </a:rPr>
              <a:t>Stable macro-economic environment </a:t>
            </a:r>
          </a:p>
          <a:p>
            <a:r>
              <a:rPr lang="en-US" sz="3200" dirty="0" smtClean="0">
                <a:latin typeface="+mj-lt"/>
              </a:rPr>
              <a:t>Thorough and realistic cost/benefit assessment </a:t>
            </a:r>
          </a:p>
          <a:p>
            <a:r>
              <a:rPr lang="en-US" sz="3200" dirty="0" smtClean="0">
                <a:latin typeface="+mj-lt"/>
              </a:rPr>
              <a:t>Well-organized public agency </a:t>
            </a:r>
          </a:p>
          <a:p>
            <a:endParaRPr lang="en-US" sz="3200" dirty="0" smtClean="0">
              <a:latin typeface="+mj-lt"/>
            </a:endParaRPr>
          </a:p>
          <a:p>
            <a:endParaRPr lang="en-US" sz="3200" dirty="0" smtClean="0">
              <a:latin typeface="+mj-lt"/>
            </a:endParaRPr>
          </a:p>
          <a:p>
            <a:endParaRPr lang="en-US" dirty="0"/>
          </a:p>
        </p:txBody>
      </p:sp>
      <p:sp>
        <p:nvSpPr>
          <p:cNvPr id="4" name="Slide Number Placeholder 3"/>
          <p:cNvSpPr>
            <a:spLocks noGrp="1"/>
          </p:cNvSpPr>
          <p:nvPr>
            <p:ph type="sldNum" sz="quarter" idx="12"/>
          </p:nvPr>
        </p:nvSpPr>
        <p:spPr/>
        <p:txBody>
          <a:bodyPr/>
          <a:lstStyle/>
          <a:p>
            <a:pPr>
              <a:defRPr/>
            </a:pPr>
            <a:fld id="{7E95275D-DF88-44B3-A835-9BB0E4E3D4B7}" type="slidenum">
              <a:rPr lang="en-US" smtClean="0"/>
              <a:pPr>
                <a:defRPr/>
              </a:pPr>
              <a:t>18</a:t>
            </a:fld>
            <a:endParaRPr lang="en-US"/>
          </a:p>
        </p:txBody>
      </p:sp>
    </p:spTree>
    <p:extLst>
      <p:ext uri="{BB962C8B-B14F-4D97-AF65-F5344CB8AC3E}">
        <p14:creationId xmlns:p14="http://schemas.microsoft.com/office/powerpoint/2010/main" val="36598785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724400"/>
          </a:xfrm>
        </p:spPr>
        <p:txBody>
          <a:bodyPr/>
          <a:lstStyle/>
          <a:p>
            <a:r>
              <a:rPr lang="en-US" sz="3200" dirty="0" smtClean="0">
                <a:latin typeface="+mj-lt"/>
              </a:rPr>
              <a:t>Project technical feasibility </a:t>
            </a:r>
          </a:p>
          <a:p>
            <a:r>
              <a:rPr lang="en-US" sz="3200" dirty="0" smtClean="0">
                <a:latin typeface="+mj-lt"/>
              </a:rPr>
              <a:t>Transparency in the procurement process </a:t>
            </a:r>
          </a:p>
          <a:p>
            <a:r>
              <a:rPr lang="en-US" sz="3200" dirty="0" smtClean="0">
                <a:latin typeface="+mj-lt"/>
              </a:rPr>
              <a:t>Good governance </a:t>
            </a:r>
          </a:p>
          <a:p>
            <a:r>
              <a:rPr lang="en-US" sz="3200" dirty="0" smtClean="0">
                <a:latin typeface="+mj-lt"/>
              </a:rPr>
              <a:t>Favorable legal framework </a:t>
            </a:r>
          </a:p>
          <a:p>
            <a:r>
              <a:rPr lang="en-US" sz="3200" dirty="0" smtClean="0">
                <a:latin typeface="+mj-lt"/>
              </a:rPr>
              <a:t>Available financial market </a:t>
            </a:r>
          </a:p>
          <a:p>
            <a:r>
              <a:rPr lang="en-US" sz="3200" dirty="0" smtClean="0">
                <a:latin typeface="+mj-lt"/>
              </a:rPr>
              <a:t>Political support </a:t>
            </a:r>
          </a:p>
          <a:p>
            <a:r>
              <a:rPr lang="en-US" sz="3200" dirty="0" smtClean="0">
                <a:latin typeface="+mj-lt"/>
              </a:rPr>
              <a:t>Government backed guarantees </a:t>
            </a:r>
          </a:p>
          <a:p>
            <a:r>
              <a:rPr lang="en-US" sz="3200" dirty="0" smtClean="0">
                <a:latin typeface="+mj-lt"/>
              </a:rPr>
              <a:t>Multi-benefit objectives </a:t>
            </a:r>
          </a:p>
          <a:p>
            <a:endParaRPr lang="en-US" dirty="0"/>
          </a:p>
        </p:txBody>
      </p:sp>
      <p:sp>
        <p:nvSpPr>
          <p:cNvPr id="4" name="Slide Number Placeholder 3"/>
          <p:cNvSpPr>
            <a:spLocks noGrp="1"/>
          </p:cNvSpPr>
          <p:nvPr>
            <p:ph type="sldNum" sz="quarter" idx="12"/>
          </p:nvPr>
        </p:nvSpPr>
        <p:spPr/>
        <p:txBody>
          <a:bodyPr/>
          <a:lstStyle/>
          <a:p>
            <a:pPr>
              <a:defRPr/>
            </a:pPr>
            <a:fld id="{7E95275D-DF88-44B3-A835-9BB0E4E3D4B7}" type="slidenum">
              <a:rPr lang="en-US" smtClean="0"/>
              <a:pPr>
                <a:defRPr/>
              </a:pPr>
              <a:t>19</a:t>
            </a:fld>
            <a:endParaRPr lang="en-US"/>
          </a:p>
        </p:txBody>
      </p:sp>
      <p:sp>
        <p:nvSpPr>
          <p:cNvPr id="5" name="Title 1"/>
          <p:cNvSpPr txBox="1">
            <a:spLocks/>
          </p:cNvSpPr>
          <p:nvPr/>
        </p:nvSpPr>
        <p:spPr bwMode="auto">
          <a:xfrm>
            <a:off x="457200" y="704850"/>
            <a:ext cx="8229600" cy="51435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algn="ctr"/>
            <a:r>
              <a:rPr lang="en-US" sz="3600" b="1" dirty="0" smtClean="0">
                <a:cs typeface="Times New Roman" panose="02020603050405020304" pitchFamily="18" charset="0"/>
              </a:rPr>
              <a:t>Critical Success Factors for PPPs</a:t>
            </a:r>
            <a:endParaRPr lang="en-US" sz="3600" b="1" dirty="0">
              <a:cs typeface="Times New Roman" panose="02020603050405020304" pitchFamily="18" charset="0"/>
            </a:endParaRPr>
          </a:p>
        </p:txBody>
      </p:sp>
    </p:spTree>
    <p:extLst>
      <p:ext uri="{BB962C8B-B14F-4D97-AF65-F5344CB8AC3E}">
        <p14:creationId xmlns:p14="http://schemas.microsoft.com/office/powerpoint/2010/main" val="12138942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152400" y="0"/>
            <a:ext cx="8991600" cy="1143000"/>
          </a:xfrm>
        </p:spPr>
        <p:txBody>
          <a:bodyPr/>
          <a:lstStyle/>
          <a:p>
            <a:r>
              <a:rPr lang="en-US" sz="4500" dirty="0" smtClean="0"/>
              <a:t>  </a:t>
            </a:r>
            <a:r>
              <a:rPr lang="en-US" sz="4500" b="1" dirty="0" smtClean="0"/>
              <a:t>Public–Private Partnerships</a:t>
            </a:r>
          </a:p>
        </p:txBody>
      </p:sp>
      <p:sp>
        <p:nvSpPr>
          <p:cNvPr id="3" name="Content Placeholder 2"/>
          <p:cNvSpPr>
            <a:spLocks noGrp="1"/>
          </p:cNvSpPr>
          <p:nvPr>
            <p:ph idx="1"/>
          </p:nvPr>
        </p:nvSpPr>
        <p:spPr>
          <a:xfrm>
            <a:off x="457200" y="1828800"/>
            <a:ext cx="8229600" cy="4495800"/>
          </a:xfrm>
        </p:spPr>
        <p:txBody>
          <a:bodyPr/>
          <a:lstStyle/>
          <a:p>
            <a:pPr algn="just">
              <a:buFont typeface="Wingdings 2" pitchFamily="18" charset="2"/>
              <a:buNone/>
              <a:defRPr/>
            </a:pPr>
            <a:r>
              <a:rPr lang="en-US" sz="3200" dirty="0" smtClean="0">
                <a:latin typeface="+mj-lt"/>
              </a:rPr>
              <a:t>	“PPPs present a framework that—while engaging the private sector—acknowledge and structure the role for government in ensuring that social obligations are met and successful sector reforms and public investments achieved”</a:t>
            </a:r>
          </a:p>
          <a:p>
            <a:pPr algn="just">
              <a:buFont typeface="Wingdings 2" pitchFamily="18" charset="2"/>
              <a:buNone/>
              <a:defRPr/>
            </a:pPr>
            <a:endParaRPr lang="en-US" sz="3200" dirty="0" smtClean="0">
              <a:latin typeface="+mj-lt"/>
            </a:endParaRPr>
          </a:p>
        </p:txBody>
      </p:sp>
      <p:sp>
        <p:nvSpPr>
          <p:cNvPr id="4" name="Slide Number Placeholder 3"/>
          <p:cNvSpPr>
            <a:spLocks noGrp="1"/>
          </p:cNvSpPr>
          <p:nvPr>
            <p:ph type="sldNum" sz="quarter" idx="12"/>
          </p:nvPr>
        </p:nvSpPr>
        <p:spPr/>
        <p:txBody>
          <a:bodyPr/>
          <a:lstStyle/>
          <a:p>
            <a:pPr>
              <a:defRPr/>
            </a:pPr>
            <a:fld id="{0A1268DA-4A12-4450-A536-EA09D37687D1}"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304800"/>
            <a:ext cx="8229600" cy="762000"/>
          </a:xfrm>
        </p:spPr>
        <p:txBody>
          <a:bodyPr/>
          <a:lstStyle/>
          <a:p>
            <a:pPr algn="ctr"/>
            <a:r>
              <a:rPr lang="en-US" sz="3600" dirty="0" smtClean="0">
                <a:latin typeface="Times New Roman" panose="02020603050405020304" pitchFamily="18" charset="0"/>
                <a:cs typeface="Times New Roman" panose="02020603050405020304" pitchFamily="18" charset="0"/>
              </a:rPr>
              <a:t>   </a:t>
            </a:r>
            <a:r>
              <a:rPr lang="en-US" sz="3600" b="1" dirty="0" smtClean="0">
                <a:cs typeface="Times New Roman" panose="02020603050405020304" pitchFamily="18" charset="0"/>
              </a:rPr>
              <a:t>Why PPPs Fail to gel?</a:t>
            </a:r>
          </a:p>
        </p:txBody>
      </p:sp>
      <p:sp>
        <p:nvSpPr>
          <p:cNvPr id="3" name="Content Placeholder 2"/>
          <p:cNvSpPr>
            <a:spLocks noGrp="1"/>
          </p:cNvSpPr>
          <p:nvPr>
            <p:ph idx="1"/>
          </p:nvPr>
        </p:nvSpPr>
        <p:spPr>
          <a:xfrm>
            <a:off x="457200" y="1371600"/>
            <a:ext cx="8229600" cy="4953000"/>
          </a:xfrm>
        </p:spPr>
        <p:txBody>
          <a:bodyPr/>
          <a:lstStyle/>
          <a:p>
            <a:pPr>
              <a:lnSpc>
                <a:spcPct val="150000"/>
              </a:lnSpc>
              <a:buNone/>
              <a:defRPr/>
            </a:pPr>
            <a:r>
              <a:rPr lang="en-US" sz="3200" u="sng" dirty="0" smtClean="0">
                <a:latin typeface="+mj-lt"/>
              </a:rPr>
              <a:t>Aborted Projects</a:t>
            </a:r>
            <a:r>
              <a:rPr lang="en-US" sz="3200" dirty="0" smtClean="0">
                <a:latin typeface="+mj-lt"/>
              </a:rPr>
              <a:t>;</a:t>
            </a:r>
          </a:p>
          <a:p>
            <a:pPr marL="360000">
              <a:lnSpc>
                <a:spcPct val="150000"/>
              </a:lnSpc>
              <a:spcBef>
                <a:spcPts val="1200"/>
              </a:spcBef>
              <a:spcAft>
                <a:spcPts val="600"/>
              </a:spcAft>
              <a:defRPr/>
            </a:pPr>
            <a:r>
              <a:rPr lang="en-US" sz="3200" dirty="0" smtClean="0">
                <a:latin typeface="+mj-lt"/>
              </a:rPr>
              <a:t>Faisalabad Waste Management &amp; Land-fill Site Development</a:t>
            </a:r>
          </a:p>
          <a:p>
            <a:pPr marL="360000">
              <a:lnSpc>
                <a:spcPct val="150000"/>
              </a:lnSpc>
              <a:spcBef>
                <a:spcPts val="1200"/>
              </a:spcBef>
              <a:defRPr/>
            </a:pPr>
            <a:r>
              <a:rPr lang="en-US" sz="3200" dirty="0" smtClean="0">
                <a:latin typeface="+mj-lt"/>
              </a:rPr>
              <a:t>Multi-Grain Silos</a:t>
            </a:r>
          </a:p>
          <a:p>
            <a:pPr marL="360000">
              <a:lnSpc>
                <a:spcPct val="150000"/>
              </a:lnSpc>
              <a:spcBef>
                <a:spcPts val="1200"/>
              </a:spcBef>
              <a:defRPr/>
            </a:pPr>
            <a:r>
              <a:rPr lang="en-US" sz="3200" dirty="0" smtClean="0">
                <a:latin typeface="+mj-lt"/>
              </a:rPr>
              <a:t>Lahore Ring Road – Southern Loop</a:t>
            </a:r>
          </a:p>
          <a:p>
            <a:pPr algn="just">
              <a:defRPr/>
            </a:pPr>
            <a:endParaRPr lang="en-US" sz="32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lstStyle/>
          <a:p>
            <a:pPr>
              <a:defRPr/>
            </a:pPr>
            <a:fld id="{8FDABDE7-7BFA-49B9-9807-909882AD6502}"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457200" y="76200"/>
            <a:ext cx="8229600" cy="639763"/>
          </a:xfrm>
        </p:spPr>
        <p:txBody>
          <a:bodyPr/>
          <a:lstStyle/>
          <a:p>
            <a:pPr eaLnBrk="1" hangingPunct="1"/>
            <a:r>
              <a:rPr lang="en-US" sz="2800" b="1" u="sng" dirty="0" smtClean="0">
                <a:solidFill>
                  <a:srgbClr val="002060"/>
                </a:solidFill>
                <a:latin typeface="Arial" pitchFamily="34" charset="0"/>
                <a:cs typeface="Arial" pitchFamily="34" charset="0"/>
              </a:rPr>
              <a:t>REFUSED DERIVED FUEL PLANT FAISALABAD </a:t>
            </a:r>
          </a:p>
        </p:txBody>
      </p:sp>
      <p:sp>
        <p:nvSpPr>
          <p:cNvPr id="2051" name="TextBox 6"/>
          <p:cNvSpPr txBox="1">
            <a:spLocks noChangeArrowheads="1"/>
          </p:cNvSpPr>
          <p:nvPr/>
        </p:nvSpPr>
        <p:spPr bwMode="auto">
          <a:xfrm>
            <a:off x="152400" y="863600"/>
            <a:ext cx="2362200" cy="400050"/>
          </a:xfrm>
          <a:prstGeom prst="rect">
            <a:avLst/>
          </a:prstGeom>
          <a:solidFill>
            <a:srgbClr val="A6E1E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b="1" smtClean="0">
                <a:solidFill>
                  <a:prstClr val="black"/>
                </a:solidFill>
                <a:latin typeface="Times New Roman" pitchFamily="18" charset="0"/>
                <a:cs typeface="Times New Roman" pitchFamily="18" charset="0"/>
              </a:rPr>
              <a:t>Feature</a:t>
            </a:r>
          </a:p>
        </p:txBody>
      </p:sp>
      <p:sp>
        <p:nvSpPr>
          <p:cNvPr id="2052" name="TextBox 7"/>
          <p:cNvSpPr txBox="1">
            <a:spLocks noChangeArrowheads="1"/>
          </p:cNvSpPr>
          <p:nvPr/>
        </p:nvSpPr>
        <p:spPr bwMode="auto">
          <a:xfrm>
            <a:off x="2667000" y="854075"/>
            <a:ext cx="6324600" cy="646331"/>
          </a:xfrm>
          <a:prstGeom prst="rect">
            <a:avLst/>
          </a:prstGeom>
          <a:solidFill>
            <a:srgbClr val="CEDDFA"/>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dirty="0" smtClean="0">
                <a:solidFill>
                  <a:prstClr val="black"/>
                </a:solidFill>
                <a:latin typeface="Calibri" pitchFamily="34" charset="0"/>
              </a:rPr>
              <a:t>Solid Waste Collection (650 T/Day) &amp; Development of Land-fill Site</a:t>
            </a:r>
            <a:r>
              <a:rPr lang="en-US" smtClean="0">
                <a:solidFill>
                  <a:prstClr val="black"/>
                </a:solidFill>
                <a:latin typeface="Calibri" pitchFamily="34" charset="0"/>
              </a:rPr>
              <a:t>, Faisalabad</a:t>
            </a:r>
            <a:endParaRPr lang="en-US" dirty="0" smtClean="0">
              <a:solidFill>
                <a:prstClr val="black"/>
              </a:solidFill>
              <a:latin typeface="Calibri" pitchFamily="34" charset="0"/>
            </a:endParaRPr>
          </a:p>
        </p:txBody>
      </p:sp>
      <p:sp>
        <p:nvSpPr>
          <p:cNvPr id="2053" name="TextBox 11"/>
          <p:cNvSpPr txBox="1">
            <a:spLocks noChangeArrowheads="1"/>
          </p:cNvSpPr>
          <p:nvPr/>
        </p:nvSpPr>
        <p:spPr bwMode="auto">
          <a:xfrm>
            <a:off x="152400" y="1997075"/>
            <a:ext cx="2362200" cy="400050"/>
          </a:xfrm>
          <a:prstGeom prst="rect">
            <a:avLst/>
          </a:prstGeom>
          <a:solidFill>
            <a:srgbClr val="A6E1E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b="1" smtClean="0">
                <a:solidFill>
                  <a:prstClr val="black"/>
                </a:solidFill>
                <a:latin typeface="Times New Roman" pitchFamily="18" charset="0"/>
                <a:cs typeface="Times New Roman" pitchFamily="18" charset="0"/>
              </a:rPr>
              <a:t>Proposal Type</a:t>
            </a:r>
          </a:p>
        </p:txBody>
      </p:sp>
      <p:sp>
        <p:nvSpPr>
          <p:cNvPr id="2054" name="TextBox 12"/>
          <p:cNvSpPr txBox="1">
            <a:spLocks noChangeArrowheads="1"/>
          </p:cNvSpPr>
          <p:nvPr/>
        </p:nvSpPr>
        <p:spPr bwMode="auto">
          <a:xfrm>
            <a:off x="2667000" y="2033588"/>
            <a:ext cx="6324600" cy="369887"/>
          </a:xfrm>
          <a:prstGeom prst="rect">
            <a:avLst/>
          </a:prstGeom>
          <a:solidFill>
            <a:srgbClr val="CEDDFA"/>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dirty="0" smtClean="0">
                <a:solidFill>
                  <a:prstClr val="black"/>
                </a:solidFill>
                <a:latin typeface="Calibri" pitchFamily="34" charset="0"/>
              </a:rPr>
              <a:t>Build Own Transfer (BOT) basis. </a:t>
            </a:r>
          </a:p>
        </p:txBody>
      </p:sp>
      <p:sp>
        <p:nvSpPr>
          <p:cNvPr id="2055" name="TextBox 10"/>
          <p:cNvSpPr txBox="1">
            <a:spLocks noChangeArrowheads="1"/>
          </p:cNvSpPr>
          <p:nvPr/>
        </p:nvSpPr>
        <p:spPr bwMode="auto">
          <a:xfrm>
            <a:off x="171450" y="3048000"/>
            <a:ext cx="2354263" cy="400050"/>
          </a:xfrm>
          <a:prstGeom prst="rect">
            <a:avLst/>
          </a:prstGeom>
          <a:solidFill>
            <a:srgbClr val="A6E1E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b="1" smtClean="0">
                <a:solidFill>
                  <a:prstClr val="black"/>
                </a:solidFill>
                <a:latin typeface="Times New Roman" pitchFamily="18" charset="0"/>
                <a:cs typeface="Times New Roman" pitchFamily="18" charset="0"/>
              </a:rPr>
              <a:t>Estimated Cost</a:t>
            </a:r>
          </a:p>
        </p:txBody>
      </p:sp>
      <p:sp>
        <p:nvSpPr>
          <p:cNvPr id="2056" name="TextBox 11"/>
          <p:cNvSpPr txBox="1">
            <a:spLocks noChangeArrowheads="1"/>
          </p:cNvSpPr>
          <p:nvPr/>
        </p:nvSpPr>
        <p:spPr bwMode="auto">
          <a:xfrm>
            <a:off x="2686050" y="3051175"/>
            <a:ext cx="6324600" cy="646113"/>
          </a:xfrm>
          <a:prstGeom prst="rect">
            <a:avLst/>
          </a:prstGeom>
          <a:solidFill>
            <a:srgbClr val="CEDDFA"/>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dirty="0" smtClean="0">
                <a:solidFill>
                  <a:prstClr val="black"/>
                </a:solidFill>
                <a:latin typeface="Calibri" pitchFamily="34" charset="0"/>
              </a:rPr>
              <a:t>Total Project cost is Rs. 1.1 Billion  </a:t>
            </a:r>
          </a:p>
          <a:p>
            <a:pPr eaLnBrk="1" hangingPunct="1"/>
            <a:endParaRPr lang="en-US" dirty="0" smtClean="0">
              <a:solidFill>
                <a:prstClr val="black"/>
              </a:solidFill>
              <a:latin typeface="Calibri" pitchFamily="34" charset="0"/>
            </a:endParaRPr>
          </a:p>
        </p:txBody>
      </p:sp>
      <p:sp>
        <p:nvSpPr>
          <p:cNvPr id="2057" name="TextBox 12"/>
          <p:cNvSpPr txBox="1">
            <a:spLocks noChangeArrowheads="1"/>
          </p:cNvSpPr>
          <p:nvPr/>
        </p:nvSpPr>
        <p:spPr bwMode="auto">
          <a:xfrm>
            <a:off x="144463" y="5334000"/>
            <a:ext cx="2362200" cy="400050"/>
          </a:xfrm>
          <a:prstGeom prst="rect">
            <a:avLst/>
          </a:prstGeom>
          <a:solidFill>
            <a:srgbClr val="A6E1E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b="1" smtClean="0">
                <a:solidFill>
                  <a:prstClr val="black"/>
                </a:solidFill>
                <a:latin typeface="Times New Roman" pitchFamily="18" charset="0"/>
                <a:cs typeface="Times New Roman" pitchFamily="18" charset="0"/>
              </a:rPr>
              <a:t>Concession Period</a:t>
            </a:r>
          </a:p>
        </p:txBody>
      </p:sp>
      <p:sp>
        <p:nvSpPr>
          <p:cNvPr id="2058" name="TextBox 13"/>
          <p:cNvSpPr txBox="1">
            <a:spLocks noChangeArrowheads="1"/>
          </p:cNvSpPr>
          <p:nvPr/>
        </p:nvSpPr>
        <p:spPr bwMode="auto">
          <a:xfrm>
            <a:off x="2686050" y="4267200"/>
            <a:ext cx="6324600" cy="369888"/>
          </a:xfrm>
          <a:prstGeom prst="rect">
            <a:avLst/>
          </a:prstGeom>
          <a:solidFill>
            <a:srgbClr val="CEDDFA"/>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dirty="0" smtClean="0">
                <a:solidFill>
                  <a:prstClr val="black"/>
                </a:solidFill>
                <a:latin typeface="Calibri" pitchFamily="34" charset="0"/>
              </a:rPr>
              <a:t>CDG Faisalabad.</a:t>
            </a:r>
          </a:p>
        </p:txBody>
      </p:sp>
      <p:sp>
        <p:nvSpPr>
          <p:cNvPr id="2059" name="TextBox 14"/>
          <p:cNvSpPr txBox="1">
            <a:spLocks noChangeArrowheads="1"/>
          </p:cNvSpPr>
          <p:nvPr/>
        </p:nvSpPr>
        <p:spPr bwMode="auto">
          <a:xfrm>
            <a:off x="209550" y="4289425"/>
            <a:ext cx="2354263" cy="708025"/>
          </a:xfrm>
          <a:prstGeom prst="rect">
            <a:avLst/>
          </a:prstGeom>
          <a:solidFill>
            <a:srgbClr val="A6E1E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b="1" smtClean="0">
                <a:solidFill>
                  <a:prstClr val="black"/>
                </a:solidFill>
                <a:latin typeface="Times New Roman" pitchFamily="18" charset="0"/>
                <a:cs typeface="Times New Roman" pitchFamily="18" charset="0"/>
              </a:rPr>
              <a:t>Administrative Department</a:t>
            </a:r>
          </a:p>
        </p:txBody>
      </p:sp>
      <p:sp>
        <p:nvSpPr>
          <p:cNvPr id="2060" name="TextBox 15"/>
          <p:cNvSpPr txBox="1">
            <a:spLocks noChangeArrowheads="1"/>
          </p:cNvSpPr>
          <p:nvPr/>
        </p:nvSpPr>
        <p:spPr bwMode="auto">
          <a:xfrm>
            <a:off x="144463" y="5980113"/>
            <a:ext cx="2362200" cy="400050"/>
          </a:xfrm>
          <a:prstGeom prst="rect">
            <a:avLst/>
          </a:prstGeom>
          <a:solidFill>
            <a:srgbClr val="A6E1E2"/>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sz="2000" b="1" smtClean="0">
                <a:solidFill>
                  <a:prstClr val="black"/>
                </a:solidFill>
                <a:latin typeface="Times New Roman" pitchFamily="18" charset="0"/>
                <a:cs typeface="Times New Roman" pitchFamily="18" charset="0"/>
              </a:rPr>
              <a:t>Current Status</a:t>
            </a:r>
          </a:p>
        </p:txBody>
      </p:sp>
      <p:sp>
        <p:nvSpPr>
          <p:cNvPr id="2061" name="TextBox 16"/>
          <p:cNvSpPr txBox="1">
            <a:spLocks noChangeArrowheads="1"/>
          </p:cNvSpPr>
          <p:nvPr/>
        </p:nvSpPr>
        <p:spPr bwMode="auto">
          <a:xfrm>
            <a:off x="2686050" y="5353050"/>
            <a:ext cx="6324600" cy="369888"/>
          </a:xfrm>
          <a:prstGeom prst="rect">
            <a:avLst/>
          </a:prstGeom>
          <a:solidFill>
            <a:srgbClr val="CEDDFA"/>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dirty="0" smtClean="0">
                <a:solidFill>
                  <a:prstClr val="black"/>
                </a:solidFill>
                <a:latin typeface="Calibri" pitchFamily="34" charset="0"/>
              </a:rPr>
              <a:t>30 Years.</a:t>
            </a:r>
          </a:p>
        </p:txBody>
      </p:sp>
      <p:sp>
        <p:nvSpPr>
          <p:cNvPr id="2062" name="TextBox 17"/>
          <p:cNvSpPr txBox="1">
            <a:spLocks noChangeArrowheads="1"/>
          </p:cNvSpPr>
          <p:nvPr/>
        </p:nvSpPr>
        <p:spPr bwMode="auto">
          <a:xfrm>
            <a:off x="2686050" y="5980113"/>
            <a:ext cx="6324600" cy="369332"/>
          </a:xfrm>
          <a:prstGeom prst="rect">
            <a:avLst/>
          </a:prstGeom>
          <a:solidFill>
            <a:srgbClr val="CEDDFA"/>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n-US" dirty="0" smtClean="0">
                <a:solidFill>
                  <a:prstClr val="black"/>
                </a:solidFill>
                <a:latin typeface="Calibri" pitchFamily="34" charset="0"/>
              </a:rPr>
              <a:t>04 Parties pre-qualified. No one submitted the bid.</a:t>
            </a:r>
          </a:p>
        </p:txBody>
      </p:sp>
    </p:spTree>
    <p:extLst>
      <p:ext uri="{BB962C8B-B14F-4D97-AF65-F5344CB8AC3E}">
        <p14:creationId xmlns:p14="http://schemas.microsoft.com/office/powerpoint/2010/main" val="18090559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0"/>
            <a:ext cx="8229600" cy="639762"/>
          </a:xfrm>
        </p:spPr>
        <p:txBody>
          <a:bodyPr/>
          <a:lstStyle/>
          <a:p>
            <a:pPr algn="ctr">
              <a:defRPr/>
            </a:pPr>
            <a:r>
              <a:rPr lang="en-US" sz="3200" b="1" u="sng" kern="1200" dirty="0" smtClean="0">
                <a:solidFill>
                  <a:srgbClr val="002060"/>
                </a:solidFill>
                <a:latin typeface="Arial" pitchFamily="34" charset="0"/>
                <a:cs typeface="Arial" pitchFamily="34" charset="0"/>
              </a:rPr>
              <a:t>PUNJAB GRAIN STORAGE PROJECT</a:t>
            </a:r>
          </a:p>
        </p:txBody>
      </p:sp>
      <p:sp>
        <p:nvSpPr>
          <p:cNvPr id="13315" name="TextBox 6"/>
          <p:cNvSpPr txBox="1">
            <a:spLocks noChangeArrowheads="1"/>
          </p:cNvSpPr>
          <p:nvPr/>
        </p:nvSpPr>
        <p:spPr bwMode="auto">
          <a:xfrm>
            <a:off x="152400" y="863649"/>
            <a:ext cx="2362200" cy="400110"/>
          </a:xfrm>
          <a:prstGeom prst="rect">
            <a:avLst/>
          </a:prstGeom>
          <a:solidFill>
            <a:srgbClr val="A6E1E2"/>
          </a:solidFill>
          <a:ln w="9525">
            <a:noFill/>
            <a:miter lim="800000"/>
            <a:headEnd/>
            <a:tailEnd/>
          </a:ln>
        </p:spPr>
        <p:txBody>
          <a:bodyPr>
            <a:spAutoFit/>
          </a:bodyPr>
          <a:lstStyle/>
          <a:p>
            <a:pPr fontAlgn="auto">
              <a:spcBef>
                <a:spcPts val="0"/>
              </a:spcBef>
              <a:spcAft>
                <a:spcPts val="0"/>
              </a:spcAft>
            </a:pPr>
            <a:r>
              <a:rPr lang="en-US" sz="2000" b="1" dirty="0" smtClean="0">
                <a:solidFill>
                  <a:prstClr val="black"/>
                </a:solidFill>
                <a:latin typeface="Times New Roman" pitchFamily="18" charset="0"/>
                <a:cs typeface="Times New Roman" pitchFamily="18" charset="0"/>
              </a:rPr>
              <a:t>Project Features</a:t>
            </a:r>
            <a:endParaRPr lang="en-US" sz="2000" b="1" dirty="0">
              <a:solidFill>
                <a:prstClr val="black"/>
              </a:solidFill>
              <a:latin typeface="Times New Roman" pitchFamily="18" charset="0"/>
              <a:cs typeface="Times New Roman" pitchFamily="18" charset="0"/>
            </a:endParaRPr>
          </a:p>
        </p:txBody>
      </p:sp>
      <p:sp>
        <p:nvSpPr>
          <p:cNvPr id="13316" name="TextBox 7"/>
          <p:cNvSpPr txBox="1">
            <a:spLocks noChangeArrowheads="1"/>
          </p:cNvSpPr>
          <p:nvPr/>
        </p:nvSpPr>
        <p:spPr bwMode="auto">
          <a:xfrm>
            <a:off x="2667000" y="864275"/>
            <a:ext cx="6324600" cy="923330"/>
          </a:xfrm>
          <a:prstGeom prst="rect">
            <a:avLst/>
          </a:prstGeom>
          <a:solidFill>
            <a:srgbClr val="CEDDFA"/>
          </a:solidFill>
          <a:ln w="9525">
            <a:noFill/>
            <a:miter lim="800000"/>
            <a:headEnd/>
            <a:tailEnd/>
          </a:ln>
        </p:spPr>
        <p:txBody>
          <a:bodyPr>
            <a:spAutoFit/>
          </a:bodyPr>
          <a:lstStyle/>
          <a:p>
            <a:pPr fontAlgn="auto">
              <a:spcBef>
                <a:spcPts val="0"/>
              </a:spcBef>
              <a:spcAft>
                <a:spcPts val="0"/>
              </a:spcAft>
            </a:pPr>
            <a:r>
              <a:rPr lang="en-US" dirty="0" smtClean="0">
                <a:solidFill>
                  <a:prstClr val="black"/>
                </a:solidFill>
                <a:latin typeface="Calibri"/>
              </a:rPr>
              <a:t>Punjab Bulk Storage  facilities at 7Sites  for storage of 350,000 MT wheat  including  protein segregation  of  wheat ,electronic  ware house receipt system  and  </a:t>
            </a:r>
            <a:r>
              <a:rPr lang="en-US" dirty="0">
                <a:solidFill>
                  <a:prstClr val="black"/>
                </a:solidFill>
                <a:latin typeface="Calibri"/>
              </a:rPr>
              <a:t>data management</a:t>
            </a:r>
          </a:p>
        </p:txBody>
      </p:sp>
      <p:sp>
        <p:nvSpPr>
          <p:cNvPr id="13319" name="TextBox 11"/>
          <p:cNvSpPr txBox="1">
            <a:spLocks noChangeArrowheads="1"/>
          </p:cNvSpPr>
          <p:nvPr/>
        </p:nvSpPr>
        <p:spPr bwMode="auto">
          <a:xfrm>
            <a:off x="152400" y="3181290"/>
            <a:ext cx="2362200" cy="400110"/>
          </a:xfrm>
          <a:prstGeom prst="rect">
            <a:avLst/>
          </a:prstGeom>
          <a:solidFill>
            <a:srgbClr val="A6E1E2"/>
          </a:solidFill>
          <a:ln w="9525">
            <a:noFill/>
            <a:miter lim="800000"/>
            <a:headEnd/>
            <a:tailEnd/>
          </a:ln>
        </p:spPr>
        <p:txBody>
          <a:bodyPr>
            <a:spAutoFit/>
          </a:bodyPr>
          <a:lstStyle/>
          <a:p>
            <a:pPr fontAlgn="auto">
              <a:spcBef>
                <a:spcPts val="0"/>
              </a:spcBef>
              <a:spcAft>
                <a:spcPts val="0"/>
              </a:spcAft>
            </a:pPr>
            <a:r>
              <a:rPr lang="en-US" sz="2000" b="1" dirty="0" smtClean="0">
                <a:solidFill>
                  <a:prstClr val="black"/>
                </a:solidFill>
                <a:latin typeface="Times New Roman" pitchFamily="18" charset="0"/>
                <a:cs typeface="Times New Roman" pitchFamily="18" charset="0"/>
              </a:rPr>
              <a:t>Proposal Type</a:t>
            </a:r>
          </a:p>
        </p:txBody>
      </p:sp>
      <p:sp>
        <p:nvSpPr>
          <p:cNvPr id="13320" name="TextBox 12"/>
          <p:cNvSpPr txBox="1">
            <a:spLocks noChangeArrowheads="1"/>
          </p:cNvSpPr>
          <p:nvPr/>
        </p:nvSpPr>
        <p:spPr bwMode="auto">
          <a:xfrm>
            <a:off x="2667000" y="3183731"/>
            <a:ext cx="6324600" cy="369332"/>
          </a:xfrm>
          <a:prstGeom prst="rect">
            <a:avLst/>
          </a:prstGeom>
          <a:solidFill>
            <a:srgbClr val="CEDDFA"/>
          </a:solidFill>
          <a:ln w="9525">
            <a:noFill/>
            <a:miter lim="800000"/>
            <a:headEnd/>
            <a:tailEnd/>
          </a:ln>
        </p:spPr>
        <p:txBody>
          <a:bodyPr>
            <a:spAutoFit/>
          </a:bodyPr>
          <a:lstStyle/>
          <a:p>
            <a:pPr fontAlgn="auto">
              <a:spcBef>
                <a:spcPts val="0"/>
              </a:spcBef>
              <a:spcAft>
                <a:spcPts val="0"/>
              </a:spcAft>
            </a:pPr>
            <a:r>
              <a:rPr lang="en-US" dirty="0" smtClean="0">
                <a:solidFill>
                  <a:prstClr val="black"/>
                </a:solidFill>
                <a:latin typeface="Calibri"/>
              </a:rPr>
              <a:t>Build-Own-Operate (BOO) basis</a:t>
            </a:r>
          </a:p>
        </p:txBody>
      </p:sp>
      <p:sp>
        <p:nvSpPr>
          <p:cNvPr id="11" name="TextBox 10"/>
          <p:cNvSpPr txBox="1">
            <a:spLocks noChangeArrowheads="1"/>
          </p:cNvSpPr>
          <p:nvPr/>
        </p:nvSpPr>
        <p:spPr bwMode="auto">
          <a:xfrm>
            <a:off x="171790" y="3714690"/>
            <a:ext cx="2354240" cy="400110"/>
          </a:xfrm>
          <a:prstGeom prst="rect">
            <a:avLst/>
          </a:prstGeom>
          <a:solidFill>
            <a:srgbClr val="A6E1E2"/>
          </a:solidFill>
          <a:ln w="9525">
            <a:noFill/>
            <a:miter lim="800000"/>
            <a:headEnd/>
            <a:tailEnd/>
          </a:ln>
        </p:spPr>
        <p:txBody>
          <a:bodyPr>
            <a:spAutoFit/>
          </a:bodyPr>
          <a:lstStyle>
            <a:defPPr>
              <a:defRPr lang="en-US"/>
            </a:defPPr>
            <a:lvl1pPr>
              <a:defRPr sz="2000" b="1">
                <a:latin typeface="Times New Roman" pitchFamily="18" charset="0"/>
                <a:cs typeface="Times New Roman" pitchFamily="18" charset="0"/>
              </a:defRPr>
            </a:lvl1pPr>
          </a:lstStyle>
          <a:p>
            <a:pPr fontAlgn="auto">
              <a:spcBef>
                <a:spcPts val="0"/>
              </a:spcBef>
              <a:spcAft>
                <a:spcPts val="0"/>
              </a:spcAft>
            </a:pPr>
            <a:r>
              <a:rPr lang="en-US" dirty="0">
                <a:solidFill>
                  <a:prstClr val="black"/>
                </a:solidFill>
              </a:rPr>
              <a:t>Estimated Cost</a:t>
            </a:r>
          </a:p>
        </p:txBody>
      </p:sp>
      <p:sp>
        <p:nvSpPr>
          <p:cNvPr id="12" name="TextBox 11"/>
          <p:cNvSpPr txBox="1">
            <a:spLocks noChangeArrowheads="1"/>
          </p:cNvSpPr>
          <p:nvPr/>
        </p:nvSpPr>
        <p:spPr bwMode="auto">
          <a:xfrm>
            <a:off x="2686050" y="3717131"/>
            <a:ext cx="6324600" cy="369332"/>
          </a:xfrm>
          <a:prstGeom prst="rect">
            <a:avLst/>
          </a:prstGeom>
          <a:solidFill>
            <a:srgbClr val="CEDDFA"/>
          </a:solidFill>
          <a:ln w="9525">
            <a:noFill/>
            <a:miter lim="800000"/>
            <a:headEnd/>
            <a:tailEnd/>
          </a:ln>
        </p:spPr>
        <p:txBody>
          <a:bodyPr wrap="square">
            <a:spAutoFit/>
          </a:bodyPr>
          <a:lstStyle/>
          <a:p>
            <a:pPr fontAlgn="auto">
              <a:spcBef>
                <a:spcPts val="0"/>
              </a:spcBef>
              <a:spcAft>
                <a:spcPts val="0"/>
              </a:spcAft>
            </a:pPr>
            <a:r>
              <a:rPr lang="en-US" dirty="0">
                <a:solidFill>
                  <a:prstClr val="black"/>
                </a:solidFill>
                <a:latin typeface="Calibri"/>
              </a:rPr>
              <a:t>Total Project cost is </a:t>
            </a:r>
            <a:r>
              <a:rPr lang="en-US" dirty="0" smtClean="0">
                <a:solidFill>
                  <a:prstClr val="black"/>
                </a:solidFill>
                <a:latin typeface="Calibri"/>
              </a:rPr>
              <a:t> approx. Rs</a:t>
            </a:r>
            <a:r>
              <a:rPr lang="en-US" dirty="0">
                <a:solidFill>
                  <a:prstClr val="black"/>
                </a:solidFill>
                <a:latin typeface="Calibri"/>
              </a:rPr>
              <a:t>. 5.745 </a:t>
            </a:r>
            <a:r>
              <a:rPr lang="en-US" dirty="0" smtClean="0">
                <a:solidFill>
                  <a:prstClr val="black"/>
                </a:solidFill>
                <a:latin typeface="Calibri"/>
              </a:rPr>
              <a:t>billion ($64 million)</a:t>
            </a:r>
          </a:p>
        </p:txBody>
      </p:sp>
      <p:sp>
        <p:nvSpPr>
          <p:cNvPr id="13" name="TextBox 12"/>
          <p:cNvSpPr txBox="1">
            <a:spLocks noChangeArrowheads="1"/>
          </p:cNvSpPr>
          <p:nvPr/>
        </p:nvSpPr>
        <p:spPr bwMode="auto">
          <a:xfrm>
            <a:off x="144440" y="5334000"/>
            <a:ext cx="2362200" cy="400110"/>
          </a:xfrm>
          <a:prstGeom prst="rect">
            <a:avLst/>
          </a:prstGeom>
          <a:solidFill>
            <a:srgbClr val="A6E1E2"/>
          </a:solidFill>
          <a:ln w="9525">
            <a:noFill/>
            <a:miter lim="800000"/>
            <a:headEnd/>
            <a:tailEnd/>
          </a:ln>
        </p:spPr>
        <p:txBody>
          <a:bodyPr>
            <a:spAutoFit/>
          </a:bodyPr>
          <a:lstStyle>
            <a:defPPr>
              <a:defRPr lang="en-US"/>
            </a:defPPr>
            <a:lvl1pPr>
              <a:defRPr sz="2000" b="1">
                <a:latin typeface="Times New Roman" pitchFamily="18" charset="0"/>
                <a:cs typeface="Times New Roman" pitchFamily="18" charset="0"/>
              </a:defRPr>
            </a:lvl1pPr>
          </a:lstStyle>
          <a:p>
            <a:pPr fontAlgn="auto">
              <a:spcBef>
                <a:spcPts val="0"/>
              </a:spcBef>
              <a:spcAft>
                <a:spcPts val="0"/>
              </a:spcAft>
            </a:pPr>
            <a:r>
              <a:rPr lang="en-US" dirty="0">
                <a:solidFill>
                  <a:prstClr val="black"/>
                </a:solidFill>
              </a:rPr>
              <a:t>Concession Period</a:t>
            </a:r>
          </a:p>
        </p:txBody>
      </p:sp>
      <p:sp>
        <p:nvSpPr>
          <p:cNvPr id="14" name="TextBox 13"/>
          <p:cNvSpPr txBox="1">
            <a:spLocks noChangeArrowheads="1"/>
          </p:cNvSpPr>
          <p:nvPr/>
        </p:nvSpPr>
        <p:spPr bwMode="auto">
          <a:xfrm>
            <a:off x="2686050" y="4267200"/>
            <a:ext cx="6324600" cy="369332"/>
          </a:xfrm>
          <a:prstGeom prst="rect">
            <a:avLst/>
          </a:prstGeom>
          <a:solidFill>
            <a:srgbClr val="CEDDFA"/>
          </a:solidFill>
          <a:ln w="9525">
            <a:noFill/>
            <a:miter lim="800000"/>
            <a:headEnd/>
            <a:tailEnd/>
          </a:ln>
        </p:spPr>
        <p:txBody>
          <a:bodyPr wrap="square">
            <a:spAutoFit/>
          </a:bodyPr>
          <a:lstStyle/>
          <a:p>
            <a:pPr fontAlgn="auto">
              <a:spcBef>
                <a:spcPts val="0"/>
              </a:spcBef>
              <a:spcAft>
                <a:spcPts val="0"/>
              </a:spcAft>
            </a:pPr>
            <a:r>
              <a:rPr lang="en-US" dirty="0" smtClean="0">
                <a:solidFill>
                  <a:prstClr val="black"/>
                </a:solidFill>
                <a:latin typeface="Calibri"/>
              </a:rPr>
              <a:t>Food Department</a:t>
            </a:r>
            <a:endParaRPr lang="en-US" dirty="0">
              <a:solidFill>
                <a:prstClr val="black"/>
              </a:solidFill>
              <a:latin typeface="Calibri"/>
            </a:endParaRPr>
          </a:p>
        </p:txBody>
      </p:sp>
      <p:sp>
        <p:nvSpPr>
          <p:cNvPr id="15" name="TextBox 14"/>
          <p:cNvSpPr txBox="1">
            <a:spLocks noChangeArrowheads="1"/>
          </p:cNvSpPr>
          <p:nvPr/>
        </p:nvSpPr>
        <p:spPr bwMode="auto">
          <a:xfrm>
            <a:off x="209890" y="4290060"/>
            <a:ext cx="2354240" cy="707886"/>
          </a:xfrm>
          <a:prstGeom prst="rect">
            <a:avLst/>
          </a:prstGeom>
          <a:solidFill>
            <a:srgbClr val="A6E1E2"/>
          </a:solidFill>
          <a:ln w="9525">
            <a:noFill/>
            <a:miter lim="800000"/>
            <a:headEnd/>
            <a:tailEnd/>
          </a:ln>
        </p:spPr>
        <p:txBody>
          <a:bodyPr>
            <a:spAutoFit/>
          </a:bodyPr>
          <a:lstStyle>
            <a:defPPr>
              <a:defRPr lang="en-US"/>
            </a:defPPr>
            <a:lvl1pPr>
              <a:defRPr sz="2000" b="1">
                <a:latin typeface="Times New Roman" pitchFamily="18" charset="0"/>
                <a:cs typeface="Times New Roman" pitchFamily="18" charset="0"/>
              </a:defRPr>
            </a:lvl1pPr>
          </a:lstStyle>
          <a:p>
            <a:pPr fontAlgn="auto">
              <a:spcBef>
                <a:spcPts val="0"/>
              </a:spcBef>
              <a:spcAft>
                <a:spcPts val="0"/>
              </a:spcAft>
            </a:pPr>
            <a:r>
              <a:rPr lang="en-US" dirty="0" smtClean="0">
                <a:solidFill>
                  <a:prstClr val="black"/>
                </a:solidFill>
              </a:rPr>
              <a:t>Administrative Department</a:t>
            </a:r>
            <a:endParaRPr lang="en-US" dirty="0">
              <a:solidFill>
                <a:prstClr val="black"/>
              </a:solidFill>
            </a:endParaRPr>
          </a:p>
        </p:txBody>
      </p:sp>
      <p:sp>
        <p:nvSpPr>
          <p:cNvPr id="16" name="TextBox 15"/>
          <p:cNvSpPr txBox="1">
            <a:spLocks noChangeArrowheads="1"/>
          </p:cNvSpPr>
          <p:nvPr/>
        </p:nvSpPr>
        <p:spPr bwMode="auto">
          <a:xfrm>
            <a:off x="144440" y="5980331"/>
            <a:ext cx="2362200" cy="400110"/>
          </a:xfrm>
          <a:prstGeom prst="rect">
            <a:avLst/>
          </a:prstGeom>
          <a:solidFill>
            <a:srgbClr val="A6E1E2"/>
          </a:solidFill>
          <a:ln w="9525">
            <a:noFill/>
            <a:miter lim="800000"/>
            <a:headEnd/>
            <a:tailEnd/>
          </a:ln>
        </p:spPr>
        <p:txBody>
          <a:bodyPr>
            <a:spAutoFit/>
          </a:bodyPr>
          <a:lstStyle>
            <a:defPPr>
              <a:defRPr lang="en-US"/>
            </a:defPPr>
            <a:lvl1pPr>
              <a:defRPr sz="2000" b="1">
                <a:latin typeface="Times New Roman" pitchFamily="18" charset="0"/>
                <a:cs typeface="Times New Roman" pitchFamily="18" charset="0"/>
              </a:defRPr>
            </a:lvl1pPr>
          </a:lstStyle>
          <a:p>
            <a:pPr fontAlgn="auto">
              <a:spcBef>
                <a:spcPts val="0"/>
              </a:spcBef>
              <a:spcAft>
                <a:spcPts val="0"/>
              </a:spcAft>
            </a:pPr>
            <a:r>
              <a:rPr lang="en-US" dirty="0">
                <a:solidFill>
                  <a:prstClr val="black"/>
                </a:solidFill>
              </a:rPr>
              <a:t>Current Status</a:t>
            </a:r>
          </a:p>
        </p:txBody>
      </p:sp>
      <p:sp>
        <p:nvSpPr>
          <p:cNvPr id="17" name="TextBox 16"/>
          <p:cNvSpPr txBox="1">
            <a:spLocks noChangeArrowheads="1"/>
          </p:cNvSpPr>
          <p:nvPr/>
        </p:nvSpPr>
        <p:spPr bwMode="auto">
          <a:xfrm>
            <a:off x="2686050" y="5353110"/>
            <a:ext cx="6324600" cy="369332"/>
          </a:xfrm>
          <a:prstGeom prst="rect">
            <a:avLst/>
          </a:prstGeom>
          <a:solidFill>
            <a:srgbClr val="CEDDFA"/>
          </a:solidFill>
          <a:ln w="9525">
            <a:noFill/>
            <a:miter lim="800000"/>
            <a:headEnd/>
            <a:tailEnd/>
          </a:ln>
        </p:spPr>
        <p:txBody>
          <a:bodyPr wrap="square">
            <a:spAutoFit/>
          </a:bodyPr>
          <a:lstStyle/>
          <a:p>
            <a:pPr fontAlgn="auto">
              <a:spcBef>
                <a:spcPts val="0"/>
              </a:spcBef>
              <a:spcAft>
                <a:spcPts val="0"/>
              </a:spcAft>
            </a:pPr>
            <a:r>
              <a:rPr lang="en-US" dirty="0" smtClean="0">
                <a:solidFill>
                  <a:prstClr val="black"/>
                </a:solidFill>
                <a:latin typeface="Calibri"/>
              </a:rPr>
              <a:t>20 + 3 years</a:t>
            </a:r>
            <a:endParaRPr lang="en-US" dirty="0">
              <a:solidFill>
                <a:prstClr val="black"/>
              </a:solidFill>
              <a:latin typeface="Calibri"/>
            </a:endParaRPr>
          </a:p>
        </p:txBody>
      </p:sp>
      <p:sp>
        <p:nvSpPr>
          <p:cNvPr id="18" name="TextBox 17"/>
          <p:cNvSpPr txBox="1">
            <a:spLocks noChangeArrowheads="1"/>
          </p:cNvSpPr>
          <p:nvPr/>
        </p:nvSpPr>
        <p:spPr bwMode="auto">
          <a:xfrm>
            <a:off x="2686050" y="5980331"/>
            <a:ext cx="6324600" cy="646331"/>
          </a:xfrm>
          <a:prstGeom prst="rect">
            <a:avLst/>
          </a:prstGeom>
          <a:solidFill>
            <a:srgbClr val="CEDDFA"/>
          </a:solidFill>
          <a:ln w="9525">
            <a:noFill/>
            <a:miter lim="800000"/>
            <a:headEnd/>
            <a:tailEnd/>
          </a:ln>
        </p:spPr>
        <p:txBody>
          <a:bodyPr wrap="square">
            <a:spAutoFit/>
          </a:bodyPr>
          <a:lstStyle/>
          <a:p>
            <a:pPr fontAlgn="auto">
              <a:spcBef>
                <a:spcPts val="0"/>
              </a:spcBef>
              <a:spcAft>
                <a:spcPts val="0"/>
              </a:spcAft>
            </a:pPr>
            <a:r>
              <a:rPr lang="en-US" dirty="0" smtClean="0">
                <a:solidFill>
                  <a:prstClr val="black"/>
                </a:solidFill>
                <a:latin typeface="Calibri"/>
              </a:rPr>
              <a:t>Request For Proposal floated among seven pre-qualified consortiums. No Bids received.</a:t>
            </a:r>
            <a:endParaRPr lang="en-US" dirty="0">
              <a:solidFill>
                <a:prstClr val="black"/>
              </a:solidFill>
              <a:latin typeface="Calibri"/>
            </a:endParaRPr>
          </a:p>
        </p:txBody>
      </p:sp>
    </p:spTree>
    <p:extLst>
      <p:ext uri="{BB962C8B-B14F-4D97-AF65-F5344CB8AC3E}">
        <p14:creationId xmlns:p14="http://schemas.microsoft.com/office/powerpoint/2010/main" val="395491341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76200"/>
            <a:ext cx="8229600" cy="639762"/>
          </a:xfrm>
        </p:spPr>
        <p:txBody>
          <a:bodyPr>
            <a:normAutofit/>
          </a:bodyPr>
          <a:lstStyle/>
          <a:p>
            <a:pPr>
              <a:defRPr/>
            </a:pPr>
            <a:r>
              <a:rPr lang="en-US" sz="3200" b="1" u="sng" kern="1200" dirty="0" smtClean="0">
                <a:solidFill>
                  <a:srgbClr val="002060"/>
                </a:solidFill>
                <a:latin typeface="Arial" pitchFamily="34" charset="0"/>
                <a:cs typeface="Arial" pitchFamily="34" charset="0"/>
              </a:rPr>
              <a:t>LAHORE RING ROAD (SOUTHERN LOOP)</a:t>
            </a:r>
          </a:p>
        </p:txBody>
      </p:sp>
      <p:sp>
        <p:nvSpPr>
          <p:cNvPr id="13315" name="TextBox 6"/>
          <p:cNvSpPr txBox="1">
            <a:spLocks noChangeArrowheads="1"/>
          </p:cNvSpPr>
          <p:nvPr/>
        </p:nvSpPr>
        <p:spPr bwMode="auto">
          <a:xfrm>
            <a:off x="152400" y="863649"/>
            <a:ext cx="2362200" cy="400110"/>
          </a:xfrm>
          <a:prstGeom prst="rect">
            <a:avLst/>
          </a:prstGeom>
          <a:solidFill>
            <a:srgbClr val="A6E1E2"/>
          </a:solidFill>
          <a:ln w="9525">
            <a:noFill/>
            <a:miter lim="800000"/>
            <a:headEnd/>
            <a:tailEnd/>
          </a:ln>
        </p:spPr>
        <p:txBody>
          <a:bodyPr>
            <a:spAutoFit/>
          </a:bodyPr>
          <a:lstStyle/>
          <a:p>
            <a:pPr fontAlgn="auto">
              <a:spcBef>
                <a:spcPts val="0"/>
              </a:spcBef>
              <a:spcAft>
                <a:spcPts val="0"/>
              </a:spcAft>
            </a:pPr>
            <a:r>
              <a:rPr lang="en-US" sz="2000" b="1" dirty="0" smtClean="0">
                <a:solidFill>
                  <a:prstClr val="black"/>
                </a:solidFill>
                <a:latin typeface="Times New Roman" pitchFamily="18" charset="0"/>
                <a:cs typeface="Times New Roman" pitchFamily="18" charset="0"/>
              </a:rPr>
              <a:t>Project Features</a:t>
            </a:r>
            <a:endParaRPr lang="en-US" sz="2000" b="1" dirty="0">
              <a:solidFill>
                <a:prstClr val="black"/>
              </a:solidFill>
              <a:latin typeface="Times New Roman" pitchFamily="18" charset="0"/>
              <a:cs typeface="Times New Roman" pitchFamily="18" charset="0"/>
            </a:endParaRPr>
          </a:p>
        </p:txBody>
      </p:sp>
      <p:sp>
        <p:nvSpPr>
          <p:cNvPr id="13316" name="TextBox 7"/>
          <p:cNvSpPr txBox="1">
            <a:spLocks noChangeArrowheads="1"/>
          </p:cNvSpPr>
          <p:nvPr/>
        </p:nvSpPr>
        <p:spPr bwMode="auto">
          <a:xfrm>
            <a:off x="2667000" y="854124"/>
            <a:ext cx="6324600" cy="1200329"/>
          </a:xfrm>
          <a:prstGeom prst="rect">
            <a:avLst/>
          </a:prstGeom>
          <a:solidFill>
            <a:srgbClr val="CEDDFA"/>
          </a:solidFill>
          <a:ln w="9525">
            <a:noFill/>
            <a:miter lim="800000"/>
            <a:headEnd/>
            <a:tailEnd/>
          </a:ln>
        </p:spPr>
        <p:txBody>
          <a:bodyPr>
            <a:spAutoFit/>
          </a:bodyPr>
          <a:lstStyle/>
          <a:p>
            <a:pPr fontAlgn="auto">
              <a:spcBef>
                <a:spcPts val="0"/>
              </a:spcBef>
              <a:spcAft>
                <a:spcPts val="0"/>
              </a:spcAft>
            </a:pPr>
            <a:r>
              <a:rPr lang="en-US" dirty="0" smtClean="0">
                <a:solidFill>
                  <a:prstClr val="black"/>
                </a:solidFill>
                <a:latin typeface="Calibri"/>
              </a:rPr>
              <a:t>Construction of  6-lane highway for  </a:t>
            </a:r>
            <a:r>
              <a:rPr lang="en-US" dirty="0">
                <a:solidFill>
                  <a:prstClr val="black"/>
                </a:solidFill>
                <a:latin typeface="Calibri"/>
              </a:rPr>
              <a:t>3</a:t>
            </a:r>
            <a:r>
              <a:rPr lang="en-US" dirty="0" smtClean="0">
                <a:solidFill>
                  <a:prstClr val="black"/>
                </a:solidFill>
                <a:latin typeface="Calibri"/>
              </a:rPr>
              <a:t>0 km length  including  6 interchanges and  17 </a:t>
            </a:r>
            <a:r>
              <a:rPr lang="en-US" dirty="0">
                <a:solidFill>
                  <a:prstClr val="black"/>
                </a:solidFill>
                <a:latin typeface="Calibri"/>
              </a:rPr>
              <a:t>underpasses</a:t>
            </a:r>
          </a:p>
          <a:p>
            <a:pPr fontAlgn="auto">
              <a:spcBef>
                <a:spcPts val="0"/>
              </a:spcBef>
              <a:spcAft>
                <a:spcPts val="0"/>
              </a:spcAft>
            </a:pPr>
            <a:r>
              <a:rPr lang="en-US" dirty="0" smtClean="0">
                <a:solidFill>
                  <a:prstClr val="black"/>
                </a:solidFill>
                <a:latin typeface="Calibri"/>
              </a:rPr>
              <a:t>Includes Construction , maintenance/operations/ tolling </a:t>
            </a:r>
            <a:r>
              <a:rPr lang="en-US" dirty="0">
                <a:solidFill>
                  <a:prstClr val="black"/>
                </a:solidFill>
                <a:latin typeface="Calibri"/>
              </a:rPr>
              <a:t>of complete Lahore Ring </a:t>
            </a:r>
            <a:r>
              <a:rPr lang="en-US" dirty="0" smtClean="0">
                <a:solidFill>
                  <a:prstClr val="black"/>
                </a:solidFill>
                <a:latin typeface="Calibri"/>
              </a:rPr>
              <a:t>Road</a:t>
            </a:r>
            <a:endParaRPr lang="en-US" dirty="0">
              <a:solidFill>
                <a:prstClr val="black"/>
              </a:solidFill>
              <a:latin typeface="Calibri"/>
            </a:endParaRPr>
          </a:p>
        </p:txBody>
      </p:sp>
      <p:sp>
        <p:nvSpPr>
          <p:cNvPr id="13319" name="TextBox 11"/>
          <p:cNvSpPr txBox="1">
            <a:spLocks noChangeArrowheads="1"/>
          </p:cNvSpPr>
          <p:nvPr/>
        </p:nvSpPr>
        <p:spPr bwMode="auto">
          <a:xfrm>
            <a:off x="152400" y="2362200"/>
            <a:ext cx="2362200" cy="400110"/>
          </a:xfrm>
          <a:prstGeom prst="rect">
            <a:avLst/>
          </a:prstGeom>
          <a:solidFill>
            <a:srgbClr val="A6E1E2"/>
          </a:solidFill>
          <a:ln w="9525">
            <a:noFill/>
            <a:miter lim="800000"/>
            <a:headEnd/>
            <a:tailEnd/>
          </a:ln>
        </p:spPr>
        <p:txBody>
          <a:bodyPr>
            <a:spAutoFit/>
          </a:bodyPr>
          <a:lstStyle/>
          <a:p>
            <a:pPr fontAlgn="auto">
              <a:spcBef>
                <a:spcPts val="0"/>
              </a:spcBef>
              <a:spcAft>
                <a:spcPts val="0"/>
              </a:spcAft>
            </a:pPr>
            <a:r>
              <a:rPr lang="en-US" sz="2000" b="1" dirty="0" smtClean="0">
                <a:solidFill>
                  <a:prstClr val="black"/>
                </a:solidFill>
                <a:latin typeface="Times New Roman" pitchFamily="18" charset="0"/>
                <a:cs typeface="Times New Roman" pitchFamily="18" charset="0"/>
              </a:rPr>
              <a:t>Proposal Type</a:t>
            </a:r>
          </a:p>
        </p:txBody>
      </p:sp>
      <p:sp>
        <p:nvSpPr>
          <p:cNvPr id="13320" name="TextBox 12"/>
          <p:cNvSpPr txBox="1">
            <a:spLocks noChangeArrowheads="1"/>
          </p:cNvSpPr>
          <p:nvPr/>
        </p:nvSpPr>
        <p:spPr bwMode="auto">
          <a:xfrm>
            <a:off x="2667000" y="2398931"/>
            <a:ext cx="6324600" cy="369332"/>
          </a:xfrm>
          <a:prstGeom prst="rect">
            <a:avLst/>
          </a:prstGeom>
          <a:solidFill>
            <a:srgbClr val="CEDDFA"/>
          </a:solidFill>
          <a:ln w="9525">
            <a:noFill/>
            <a:miter lim="800000"/>
            <a:headEnd/>
            <a:tailEnd/>
          </a:ln>
        </p:spPr>
        <p:txBody>
          <a:bodyPr>
            <a:spAutoFit/>
          </a:bodyPr>
          <a:lstStyle/>
          <a:p>
            <a:pPr fontAlgn="auto">
              <a:spcBef>
                <a:spcPts val="0"/>
              </a:spcBef>
              <a:spcAft>
                <a:spcPts val="0"/>
              </a:spcAft>
            </a:pPr>
            <a:r>
              <a:rPr lang="en-US" dirty="0" smtClean="0">
                <a:solidFill>
                  <a:prstClr val="black"/>
                </a:solidFill>
                <a:latin typeface="Calibri"/>
              </a:rPr>
              <a:t>Build-Own-Operate-Transfer (Annuity) basis</a:t>
            </a:r>
          </a:p>
        </p:txBody>
      </p:sp>
      <p:sp>
        <p:nvSpPr>
          <p:cNvPr id="11" name="TextBox 10"/>
          <p:cNvSpPr txBox="1">
            <a:spLocks noChangeArrowheads="1"/>
          </p:cNvSpPr>
          <p:nvPr/>
        </p:nvSpPr>
        <p:spPr bwMode="auto">
          <a:xfrm>
            <a:off x="171790" y="3352800"/>
            <a:ext cx="2354240" cy="400110"/>
          </a:xfrm>
          <a:prstGeom prst="rect">
            <a:avLst/>
          </a:prstGeom>
          <a:solidFill>
            <a:srgbClr val="A6E1E2"/>
          </a:solidFill>
          <a:ln w="9525">
            <a:noFill/>
            <a:miter lim="800000"/>
            <a:headEnd/>
            <a:tailEnd/>
          </a:ln>
        </p:spPr>
        <p:txBody>
          <a:bodyPr>
            <a:spAutoFit/>
          </a:bodyPr>
          <a:lstStyle>
            <a:defPPr>
              <a:defRPr lang="en-US"/>
            </a:defPPr>
            <a:lvl1pPr>
              <a:defRPr sz="2000" b="1">
                <a:latin typeface="Times New Roman" pitchFamily="18" charset="0"/>
                <a:cs typeface="Times New Roman" pitchFamily="18" charset="0"/>
              </a:defRPr>
            </a:lvl1pPr>
          </a:lstStyle>
          <a:p>
            <a:pPr fontAlgn="auto">
              <a:spcBef>
                <a:spcPts val="0"/>
              </a:spcBef>
              <a:spcAft>
                <a:spcPts val="0"/>
              </a:spcAft>
            </a:pPr>
            <a:r>
              <a:rPr lang="en-US" dirty="0">
                <a:solidFill>
                  <a:prstClr val="black"/>
                </a:solidFill>
              </a:rPr>
              <a:t>Estimated Cost</a:t>
            </a:r>
          </a:p>
        </p:txBody>
      </p:sp>
      <p:sp>
        <p:nvSpPr>
          <p:cNvPr id="12" name="TextBox 11"/>
          <p:cNvSpPr txBox="1">
            <a:spLocks noChangeArrowheads="1"/>
          </p:cNvSpPr>
          <p:nvPr/>
        </p:nvSpPr>
        <p:spPr bwMode="auto">
          <a:xfrm>
            <a:off x="2686050" y="3355241"/>
            <a:ext cx="6324600" cy="369332"/>
          </a:xfrm>
          <a:prstGeom prst="rect">
            <a:avLst/>
          </a:prstGeom>
          <a:solidFill>
            <a:srgbClr val="CEDDFA"/>
          </a:solidFill>
          <a:ln w="9525">
            <a:noFill/>
            <a:miter lim="800000"/>
            <a:headEnd/>
            <a:tailEnd/>
          </a:ln>
        </p:spPr>
        <p:txBody>
          <a:bodyPr wrap="square">
            <a:spAutoFit/>
          </a:bodyPr>
          <a:lstStyle/>
          <a:p>
            <a:pPr fontAlgn="auto">
              <a:spcBef>
                <a:spcPts val="0"/>
              </a:spcBef>
              <a:spcAft>
                <a:spcPts val="0"/>
              </a:spcAft>
            </a:pPr>
            <a:r>
              <a:rPr lang="en-US" dirty="0" smtClean="0">
                <a:solidFill>
                  <a:prstClr val="black"/>
                </a:solidFill>
                <a:latin typeface="Calibri"/>
              </a:rPr>
              <a:t>Rs</a:t>
            </a:r>
            <a:r>
              <a:rPr lang="en-US" dirty="0">
                <a:solidFill>
                  <a:prstClr val="black"/>
                </a:solidFill>
                <a:latin typeface="Calibri"/>
              </a:rPr>
              <a:t>. </a:t>
            </a:r>
            <a:r>
              <a:rPr lang="en-US" dirty="0" smtClean="0">
                <a:solidFill>
                  <a:prstClr val="black"/>
                </a:solidFill>
                <a:latin typeface="Calibri"/>
              </a:rPr>
              <a:t>54.00 billion </a:t>
            </a:r>
          </a:p>
        </p:txBody>
      </p:sp>
      <p:sp>
        <p:nvSpPr>
          <p:cNvPr id="13" name="TextBox 12"/>
          <p:cNvSpPr txBox="1">
            <a:spLocks noChangeArrowheads="1"/>
          </p:cNvSpPr>
          <p:nvPr/>
        </p:nvSpPr>
        <p:spPr bwMode="auto">
          <a:xfrm>
            <a:off x="144440" y="5334000"/>
            <a:ext cx="2362200" cy="400110"/>
          </a:xfrm>
          <a:prstGeom prst="rect">
            <a:avLst/>
          </a:prstGeom>
          <a:solidFill>
            <a:srgbClr val="A6E1E2"/>
          </a:solidFill>
          <a:ln w="9525">
            <a:noFill/>
            <a:miter lim="800000"/>
            <a:headEnd/>
            <a:tailEnd/>
          </a:ln>
        </p:spPr>
        <p:txBody>
          <a:bodyPr>
            <a:spAutoFit/>
          </a:bodyPr>
          <a:lstStyle>
            <a:defPPr>
              <a:defRPr lang="en-US"/>
            </a:defPPr>
            <a:lvl1pPr>
              <a:defRPr sz="2000" b="1">
                <a:latin typeface="Times New Roman" pitchFamily="18" charset="0"/>
                <a:cs typeface="Times New Roman" pitchFamily="18" charset="0"/>
              </a:defRPr>
            </a:lvl1pPr>
          </a:lstStyle>
          <a:p>
            <a:pPr fontAlgn="auto">
              <a:spcBef>
                <a:spcPts val="0"/>
              </a:spcBef>
              <a:spcAft>
                <a:spcPts val="0"/>
              </a:spcAft>
            </a:pPr>
            <a:r>
              <a:rPr lang="en-US" dirty="0">
                <a:solidFill>
                  <a:prstClr val="black"/>
                </a:solidFill>
              </a:rPr>
              <a:t>Concession Period</a:t>
            </a:r>
          </a:p>
        </p:txBody>
      </p:sp>
      <p:sp>
        <p:nvSpPr>
          <p:cNvPr id="14" name="TextBox 13"/>
          <p:cNvSpPr txBox="1">
            <a:spLocks noChangeArrowheads="1"/>
          </p:cNvSpPr>
          <p:nvPr/>
        </p:nvSpPr>
        <p:spPr bwMode="auto">
          <a:xfrm>
            <a:off x="2686050" y="4267200"/>
            <a:ext cx="6324600" cy="369332"/>
          </a:xfrm>
          <a:prstGeom prst="rect">
            <a:avLst/>
          </a:prstGeom>
          <a:solidFill>
            <a:srgbClr val="CEDDFA"/>
          </a:solidFill>
          <a:ln w="9525">
            <a:noFill/>
            <a:miter lim="800000"/>
            <a:headEnd/>
            <a:tailEnd/>
          </a:ln>
        </p:spPr>
        <p:txBody>
          <a:bodyPr wrap="square">
            <a:spAutoFit/>
          </a:bodyPr>
          <a:lstStyle/>
          <a:p>
            <a:pPr fontAlgn="auto">
              <a:spcBef>
                <a:spcPts val="0"/>
              </a:spcBef>
              <a:spcAft>
                <a:spcPts val="0"/>
              </a:spcAft>
            </a:pPr>
            <a:r>
              <a:rPr lang="en-US" dirty="0" smtClean="0">
                <a:solidFill>
                  <a:prstClr val="black"/>
                </a:solidFill>
                <a:latin typeface="Calibri"/>
              </a:rPr>
              <a:t>C &amp; W Department</a:t>
            </a:r>
            <a:endParaRPr lang="en-US" dirty="0">
              <a:solidFill>
                <a:prstClr val="black"/>
              </a:solidFill>
              <a:latin typeface="Calibri"/>
            </a:endParaRPr>
          </a:p>
        </p:txBody>
      </p:sp>
      <p:sp>
        <p:nvSpPr>
          <p:cNvPr id="15" name="TextBox 14"/>
          <p:cNvSpPr txBox="1">
            <a:spLocks noChangeArrowheads="1"/>
          </p:cNvSpPr>
          <p:nvPr/>
        </p:nvSpPr>
        <p:spPr bwMode="auto">
          <a:xfrm>
            <a:off x="209890" y="4290060"/>
            <a:ext cx="2354240" cy="707886"/>
          </a:xfrm>
          <a:prstGeom prst="rect">
            <a:avLst/>
          </a:prstGeom>
          <a:solidFill>
            <a:srgbClr val="A6E1E2"/>
          </a:solidFill>
          <a:ln w="9525">
            <a:noFill/>
            <a:miter lim="800000"/>
            <a:headEnd/>
            <a:tailEnd/>
          </a:ln>
        </p:spPr>
        <p:txBody>
          <a:bodyPr>
            <a:spAutoFit/>
          </a:bodyPr>
          <a:lstStyle>
            <a:defPPr>
              <a:defRPr lang="en-US"/>
            </a:defPPr>
            <a:lvl1pPr>
              <a:defRPr sz="2000" b="1">
                <a:latin typeface="Times New Roman" pitchFamily="18" charset="0"/>
                <a:cs typeface="Times New Roman" pitchFamily="18" charset="0"/>
              </a:defRPr>
            </a:lvl1pPr>
          </a:lstStyle>
          <a:p>
            <a:pPr fontAlgn="auto">
              <a:spcBef>
                <a:spcPts val="0"/>
              </a:spcBef>
              <a:spcAft>
                <a:spcPts val="0"/>
              </a:spcAft>
            </a:pPr>
            <a:r>
              <a:rPr lang="en-US" dirty="0" smtClean="0">
                <a:solidFill>
                  <a:prstClr val="black"/>
                </a:solidFill>
              </a:rPr>
              <a:t>Administrative Department</a:t>
            </a:r>
            <a:endParaRPr lang="en-US" dirty="0">
              <a:solidFill>
                <a:prstClr val="black"/>
              </a:solidFill>
            </a:endParaRPr>
          </a:p>
        </p:txBody>
      </p:sp>
      <p:sp>
        <p:nvSpPr>
          <p:cNvPr id="16" name="TextBox 15"/>
          <p:cNvSpPr txBox="1">
            <a:spLocks noChangeArrowheads="1"/>
          </p:cNvSpPr>
          <p:nvPr/>
        </p:nvSpPr>
        <p:spPr bwMode="auto">
          <a:xfrm>
            <a:off x="144440" y="5980331"/>
            <a:ext cx="2362200" cy="400110"/>
          </a:xfrm>
          <a:prstGeom prst="rect">
            <a:avLst/>
          </a:prstGeom>
          <a:solidFill>
            <a:srgbClr val="A6E1E2"/>
          </a:solidFill>
          <a:ln w="9525">
            <a:noFill/>
            <a:miter lim="800000"/>
            <a:headEnd/>
            <a:tailEnd/>
          </a:ln>
        </p:spPr>
        <p:txBody>
          <a:bodyPr>
            <a:spAutoFit/>
          </a:bodyPr>
          <a:lstStyle>
            <a:defPPr>
              <a:defRPr lang="en-US"/>
            </a:defPPr>
            <a:lvl1pPr>
              <a:defRPr sz="2000" b="1">
                <a:latin typeface="Times New Roman" pitchFamily="18" charset="0"/>
                <a:cs typeface="Times New Roman" pitchFamily="18" charset="0"/>
              </a:defRPr>
            </a:lvl1pPr>
          </a:lstStyle>
          <a:p>
            <a:pPr fontAlgn="auto">
              <a:spcBef>
                <a:spcPts val="0"/>
              </a:spcBef>
              <a:spcAft>
                <a:spcPts val="0"/>
              </a:spcAft>
            </a:pPr>
            <a:r>
              <a:rPr lang="en-US" dirty="0">
                <a:solidFill>
                  <a:prstClr val="black"/>
                </a:solidFill>
              </a:rPr>
              <a:t>Current Status</a:t>
            </a:r>
          </a:p>
        </p:txBody>
      </p:sp>
      <p:sp>
        <p:nvSpPr>
          <p:cNvPr id="17" name="TextBox 16"/>
          <p:cNvSpPr txBox="1">
            <a:spLocks noChangeArrowheads="1"/>
          </p:cNvSpPr>
          <p:nvPr/>
        </p:nvSpPr>
        <p:spPr bwMode="auto">
          <a:xfrm>
            <a:off x="2686050" y="5353110"/>
            <a:ext cx="6324600" cy="369332"/>
          </a:xfrm>
          <a:prstGeom prst="rect">
            <a:avLst/>
          </a:prstGeom>
          <a:solidFill>
            <a:srgbClr val="CEDDFA"/>
          </a:solidFill>
          <a:ln w="9525">
            <a:noFill/>
            <a:miter lim="800000"/>
            <a:headEnd/>
            <a:tailEnd/>
          </a:ln>
        </p:spPr>
        <p:txBody>
          <a:bodyPr wrap="square">
            <a:spAutoFit/>
          </a:bodyPr>
          <a:lstStyle/>
          <a:p>
            <a:pPr fontAlgn="auto">
              <a:spcBef>
                <a:spcPts val="0"/>
              </a:spcBef>
              <a:spcAft>
                <a:spcPts val="0"/>
              </a:spcAft>
            </a:pPr>
            <a:r>
              <a:rPr lang="en-US" dirty="0" smtClean="0">
                <a:solidFill>
                  <a:prstClr val="black"/>
                </a:solidFill>
                <a:latin typeface="Calibri"/>
              </a:rPr>
              <a:t>17 years</a:t>
            </a:r>
            <a:endParaRPr lang="en-US" dirty="0">
              <a:solidFill>
                <a:prstClr val="black"/>
              </a:solidFill>
              <a:latin typeface="Calibri"/>
            </a:endParaRPr>
          </a:p>
        </p:txBody>
      </p:sp>
      <p:sp>
        <p:nvSpPr>
          <p:cNvPr id="18" name="TextBox 17"/>
          <p:cNvSpPr txBox="1">
            <a:spLocks noChangeArrowheads="1"/>
          </p:cNvSpPr>
          <p:nvPr/>
        </p:nvSpPr>
        <p:spPr bwMode="auto">
          <a:xfrm>
            <a:off x="2686050" y="5980331"/>
            <a:ext cx="6324600" cy="646331"/>
          </a:xfrm>
          <a:prstGeom prst="rect">
            <a:avLst/>
          </a:prstGeom>
          <a:solidFill>
            <a:srgbClr val="CEDDFA"/>
          </a:solidFill>
          <a:ln w="9525">
            <a:noFill/>
            <a:miter lim="800000"/>
            <a:headEnd/>
            <a:tailEnd/>
          </a:ln>
        </p:spPr>
        <p:txBody>
          <a:bodyPr wrap="square">
            <a:spAutoFit/>
          </a:bodyPr>
          <a:lstStyle/>
          <a:p>
            <a:pPr fontAlgn="auto">
              <a:spcBef>
                <a:spcPts val="0"/>
              </a:spcBef>
              <a:spcAft>
                <a:spcPts val="0"/>
              </a:spcAft>
            </a:pPr>
            <a:r>
              <a:rPr lang="en-US" dirty="0" smtClean="0">
                <a:solidFill>
                  <a:prstClr val="black"/>
                </a:solidFill>
                <a:latin typeface="Calibri"/>
              </a:rPr>
              <a:t>Four parties/Consortiums were pre-qualified including  China State  Construction Engineering  Corp Ltd. </a:t>
            </a:r>
            <a:endParaRPr lang="en-US" dirty="0">
              <a:solidFill>
                <a:prstClr val="black"/>
              </a:solidFill>
              <a:latin typeface="Calibri"/>
            </a:endParaRPr>
          </a:p>
        </p:txBody>
      </p:sp>
    </p:spTree>
    <p:extLst>
      <p:ext uri="{BB962C8B-B14F-4D97-AF65-F5344CB8AC3E}">
        <p14:creationId xmlns:p14="http://schemas.microsoft.com/office/powerpoint/2010/main" val="20497429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Rectangle 2"/>
          <p:cNvSpPr>
            <a:spLocks noGrp="1" noChangeArrowheads="1"/>
          </p:cNvSpPr>
          <p:nvPr>
            <p:ph type="title"/>
          </p:nvPr>
        </p:nvSpPr>
        <p:spPr>
          <a:xfrm>
            <a:off x="304800" y="152400"/>
            <a:ext cx="8607425" cy="762000"/>
          </a:xfrm>
        </p:spPr>
        <p:txBody>
          <a:bodyPr>
            <a:normAutofit fontScale="90000"/>
          </a:bodyPr>
          <a:lstStyle/>
          <a:p>
            <a:pPr algn="ctr" fontAlgn="auto">
              <a:spcAft>
                <a:spcPts val="0"/>
              </a:spcAft>
              <a:defRPr/>
            </a:pPr>
            <a:r>
              <a:rPr lang="en-US" sz="3600" b="1" dirty="0" smtClean="0">
                <a:latin typeface="Times New Roman" panose="02020603050405020304" pitchFamily="18" charset="0"/>
                <a:cs typeface="Times New Roman" panose="02020603050405020304" pitchFamily="18" charset="0"/>
              </a:rPr>
              <a:t/>
            </a:r>
            <a:br>
              <a:rPr lang="en-US" sz="3600" b="1" dirty="0" smtClean="0">
                <a:latin typeface="Times New Roman" panose="02020603050405020304" pitchFamily="18" charset="0"/>
                <a:cs typeface="Times New Roman" panose="02020603050405020304" pitchFamily="18" charset="0"/>
              </a:rPr>
            </a:br>
            <a:r>
              <a:rPr lang="en-US" sz="3600" b="1" dirty="0" smtClean="0">
                <a:latin typeface="Times New Roman" panose="02020603050405020304" pitchFamily="18" charset="0"/>
                <a:cs typeface="Times New Roman" panose="02020603050405020304" pitchFamily="18" charset="0"/>
              </a:rPr>
              <a:t/>
            </a:r>
            <a:br>
              <a:rPr lang="en-US" sz="3600" b="1" dirty="0" smtClean="0">
                <a:latin typeface="Times New Roman" panose="02020603050405020304" pitchFamily="18" charset="0"/>
                <a:cs typeface="Times New Roman" panose="02020603050405020304" pitchFamily="18" charset="0"/>
              </a:rPr>
            </a:br>
            <a:endParaRPr lang="en-US" sz="4400" dirty="0">
              <a:cs typeface="Times New Roman" panose="02020603050405020304" pitchFamily="18" charset="0"/>
            </a:endParaRPr>
          </a:p>
        </p:txBody>
      </p:sp>
      <p:sp>
        <p:nvSpPr>
          <p:cNvPr id="61" name="Slide Number Placeholder 5"/>
          <p:cNvSpPr>
            <a:spLocks noGrp="1"/>
          </p:cNvSpPr>
          <p:nvPr>
            <p:ph type="sldNum" sz="quarter" idx="12"/>
          </p:nvPr>
        </p:nvSpPr>
        <p:spPr/>
        <p:txBody>
          <a:bodyPr/>
          <a:lstStyle/>
          <a:p>
            <a:pPr>
              <a:defRPr/>
            </a:pPr>
            <a:fld id="{5C67A4B8-D741-4176-8D23-9B07E218E0C9}" type="slidenum">
              <a:rPr lang="en-US"/>
              <a:pPr>
                <a:defRPr/>
              </a:pPr>
              <a:t>24</a:t>
            </a:fld>
            <a:endParaRPr lang="en-US" dirty="0"/>
          </a:p>
        </p:txBody>
      </p:sp>
      <p:sp>
        <p:nvSpPr>
          <p:cNvPr id="4" name="Content Placeholder 2"/>
          <p:cNvSpPr txBox="1">
            <a:spLocks/>
          </p:cNvSpPr>
          <p:nvPr/>
        </p:nvSpPr>
        <p:spPr bwMode="auto">
          <a:xfrm>
            <a:off x="457200" y="976312"/>
            <a:ext cx="8229600" cy="5805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lgn="ctr">
              <a:buNone/>
              <a:defRPr/>
            </a:pPr>
            <a:endParaRPr lang="en-US" sz="4400" b="1" dirty="0" smtClean="0">
              <a:latin typeface="+mj-lt"/>
            </a:endParaRPr>
          </a:p>
          <a:p>
            <a:pPr algn="ctr">
              <a:buNone/>
              <a:defRPr/>
            </a:pPr>
            <a:endParaRPr lang="en-US" sz="4400" b="1" dirty="0" smtClean="0">
              <a:latin typeface="+mj-lt"/>
            </a:endParaRPr>
          </a:p>
          <a:p>
            <a:pPr algn="ctr">
              <a:buNone/>
              <a:defRPr/>
            </a:pPr>
            <a:r>
              <a:rPr lang="en-US" sz="5400" b="1" dirty="0" smtClean="0">
                <a:latin typeface="+mj-lt"/>
              </a:rPr>
              <a:t>THANK YOU!</a:t>
            </a:r>
          </a:p>
          <a:p>
            <a:pPr algn="r">
              <a:buNone/>
              <a:defRPr/>
            </a:pPr>
            <a:endParaRPr lang="en-US" sz="4400" b="1" dirty="0" smtClean="0">
              <a:latin typeface="+mj-lt"/>
            </a:endParaRPr>
          </a:p>
          <a:p>
            <a:pPr algn="r">
              <a:buNone/>
              <a:defRPr/>
            </a:pPr>
            <a:r>
              <a:rPr lang="en-US" sz="4400" b="1" dirty="0" smtClean="0">
                <a:latin typeface="+mj-lt"/>
              </a:rPr>
              <a:t>Questions…..?</a:t>
            </a:r>
          </a:p>
        </p:txBody>
      </p:sp>
    </p:spTree>
  </p:cSld>
  <p:clrMapOvr>
    <a:masterClrMapping/>
  </p:clrMapOvr>
  <p:transition spd="med">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30" name="Rectangle 2"/>
          <p:cNvSpPr>
            <a:spLocks noGrp="1" noChangeArrowheads="1"/>
          </p:cNvSpPr>
          <p:nvPr>
            <p:ph type="title"/>
          </p:nvPr>
        </p:nvSpPr>
        <p:spPr>
          <a:xfrm>
            <a:off x="304800" y="152400"/>
            <a:ext cx="8607425" cy="762000"/>
          </a:xfrm>
        </p:spPr>
        <p:txBody>
          <a:bodyPr>
            <a:normAutofit fontScale="90000"/>
          </a:bodyPr>
          <a:lstStyle/>
          <a:p>
            <a:pPr algn="ctr" fontAlgn="auto">
              <a:spcAft>
                <a:spcPts val="0"/>
              </a:spcAft>
              <a:defRPr/>
            </a:pPr>
            <a:r>
              <a:rPr lang="en-US" sz="3600" b="1" dirty="0" smtClean="0">
                <a:latin typeface="Times New Roman" panose="02020603050405020304" pitchFamily="18" charset="0"/>
                <a:cs typeface="Times New Roman" panose="02020603050405020304" pitchFamily="18" charset="0"/>
              </a:rPr>
              <a:t/>
            </a:r>
            <a:br>
              <a:rPr lang="en-US" sz="3600" b="1" dirty="0" smtClean="0">
                <a:latin typeface="Times New Roman" panose="02020603050405020304" pitchFamily="18" charset="0"/>
                <a:cs typeface="Times New Roman" panose="02020603050405020304" pitchFamily="18" charset="0"/>
              </a:rPr>
            </a:br>
            <a:r>
              <a:rPr lang="en-US" sz="3600" b="1" dirty="0" smtClean="0">
                <a:latin typeface="Times New Roman" panose="02020603050405020304" pitchFamily="18" charset="0"/>
                <a:cs typeface="Times New Roman" panose="02020603050405020304" pitchFamily="18" charset="0"/>
              </a:rPr>
              <a:t/>
            </a:r>
            <a:br>
              <a:rPr lang="en-US" sz="3600" b="1" dirty="0" smtClean="0">
                <a:latin typeface="Times New Roman" panose="02020603050405020304" pitchFamily="18" charset="0"/>
                <a:cs typeface="Times New Roman" panose="02020603050405020304" pitchFamily="18" charset="0"/>
              </a:rPr>
            </a:br>
            <a:r>
              <a:rPr lang="en-US" sz="4400" b="1" dirty="0" smtClean="0">
                <a:cs typeface="Times New Roman" panose="02020603050405020304" pitchFamily="18" charset="0"/>
              </a:rPr>
              <a:t> Term Sheet</a:t>
            </a:r>
            <a:endParaRPr lang="en-US" sz="4400" dirty="0">
              <a:cs typeface="Times New Roman" panose="02020603050405020304" pitchFamily="18" charset="0"/>
            </a:endParaRPr>
          </a:p>
        </p:txBody>
      </p:sp>
      <p:sp>
        <p:nvSpPr>
          <p:cNvPr id="61" name="Slide Number Placeholder 5"/>
          <p:cNvSpPr>
            <a:spLocks noGrp="1"/>
          </p:cNvSpPr>
          <p:nvPr>
            <p:ph type="sldNum" sz="quarter" idx="12"/>
          </p:nvPr>
        </p:nvSpPr>
        <p:spPr/>
        <p:txBody>
          <a:bodyPr/>
          <a:lstStyle/>
          <a:p>
            <a:pPr>
              <a:defRPr/>
            </a:pPr>
            <a:fld id="{5C67A4B8-D741-4176-8D23-9B07E218E0C9}" type="slidenum">
              <a:rPr lang="en-US"/>
              <a:pPr>
                <a:defRPr/>
              </a:pPr>
              <a:t>25</a:t>
            </a:fld>
            <a:endParaRPr lang="en-US" dirty="0"/>
          </a:p>
        </p:txBody>
      </p:sp>
      <p:sp>
        <p:nvSpPr>
          <p:cNvPr id="4" name="Content Placeholder 2"/>
          <p:cNvSpPr txBox="1">
            <a:spLocks/>
          </p:cNvSpPr>
          <p:nvPr/>
        </p:nvSpPr>
        <p:spPr bwMode="auto">
          <a:xfrm>
            <a:off x="457200" y="976312"/>
            <a:ext cx="8229600" cy="5805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a:defRPr/>
            </a:pPr>
            <a:r>
              <a:rPr lang="en-US" sz="2400" dirty="0" smtClean="0">
                <a:latin typeface="+mj-lt"/>
              </a:rPr>
              <a:t>Conversion</a:t>
            </a:r>
          </a:p>
          <a:p>
            <a:pPr>
              <a:defRPr/>
            </a:pPr>
            <a:r>
              <a:rPr lang="en-US" sz="2400" dirty="0" smtClean="0">
                <a:latin typeface="+mj-lt"/>
              </a:rPr>
              <a:t>Anti-dilution</a:t>
            </a:r>
            <a:endParaRPr lang="en-US" sz="2400" dirty="0">
              <a:latin typeface="+mj-lt"/>
            </a:endParaRPr>
          </a:p>
          <a:p>
            <a:pPr>
              <a:defRPr/>
            </a:pPr>
            <a:r>
              <a:rPr lang="en-US" sz="2400" dirty="0">
                <a:latin typeface="+mj-lt"/>
              </a:rPr>
              <a:t>Voting </a:t>
            </a:r>
            <a:r>
              <a:rPr lang="en-US" sz="2400" dirty="0" smtClean="0">
                <a:latin typeface="+mj-lt"/>
              </a:rPr>
              <a:t>Rights</a:t>
            </a:r>
          </a:p>
          <a:p>
            <a:pPr>
              <a:defRPr/>
            </a:pPr>
            <a:r>
              <a:rPr lang="en-US" sz="2400" dirty="0" smtClean="0">
                <a:latin typeface="+mj-lt"/>
              </a:rPr>
              <a:t>Liquidation Preference</a:t>
            </a:r>
          </a:p>
          <a:p>
            <a:pPr>
              <a:defRPr/>
            </a:pPr>
            <a:r>
              <a:rPr lang="en-US" sz="2400" dirty="0" smtClean="0">
                <a:latin typeface="+mj-lt"/>
              </a:rPr>
              <a:t>Options </a:t>
            </a:r>
            <a:r>
              <a:rPr lang="en-US" sz="2400" dirty="0">
                <a:latin typeface="+mj-lt"/>
              </a:rPr>
              <a:t>and </a:t>
            </a:r>
            <a:r>
              <a:rPr lang="en-US" sz="2400" dirty="0" smtClean="0">
                <a:latin typeface="+mj-lt"/>
              </a:rPr>
              <a:t>Vesting</a:t>
            </a:r>
          </a:p>
          <a:p>
            <a:pPr>
              <a:defRPr/>
            </a:pPr>
            <a:r>
              <a:rPr lang="en-US" sz="2400" dirty="0" smtClean="0">
                <a:latin typeface="+mj-lt"/>
              </a:rPr>
              <a:t>Registration Rights</a:t>
            </a:r>
          </a:p>
          <a:p>
            <a:pPr>
              <a:defRPr/>
            </a:pPr>
            <a:r>
              <a:rPr lang="en-US" sz="2400" dirty="0">
                <a:latin typeface="+mj-lt"/>
              </a:rPr>
              <a:t>Affirmative </a:t>
            </a:r>
            <a:r>
              <a:rPr lang="en-US" sz="2400" dirty="0" smtClean="0">
                <a:latin typeface="+mj-lt"/>
              </a:rPr>
              <a:t>Covenants</a:t>
            </a:r>
          </a:p>
          <a:p>
            <a:pPr>
              <a:defRPr/>
            </a:pPr>
            <a:r>
              <a:rPr lang="en-US" sz="2400" dirty="0">
                <a:latin typeface="+mj-lt"/>
              </a:rPr>
              <a:t>Financial </a:t>
            </a:r>
            <a:r>
              <a:rPr lang="en-US" sz="2400" dirty="0" smtClean="0">
                <a:latin typeface="+mj-lt"/>
              </a:rPr>
              <a:t>Statements and Reporting</a:t>
            </a:r>
          </a:p>
          <a:p>
            <a:pPr>
              <a:defRPr/>
            </a:pPr>
            <a:r>
              <a:rPr lang="en-US" sz="2400" dirty="0" smtClean="0">
                <a:latin typeface="+mj-lt"/>
              </a:rPr>
              <a:t>Redemption</a:t>
            </a:r>
          </a:p>
          <a:p>
            <a:pPr>
              <a:defRPr/>
            </a:pPr>
            <a:r>
              <a:rPr lang="en-US" sz="2400" dirty="0">
                <a:latin typeface="+mj-lt"/>
              </a:rPr>
              <a:t>Right of First </a:t>
            </a:r>
            <a:r>
              <a:rPr lang="en-US" sz="2400" dirty="0" smtClean="0">
                <a:latin typeface="+mj-lt"/>
              </a:rPr>
              <a:t>Refusal</a:t>
            </a:r>
          </a:p>
          <a:p>
            <a:pPr>
              <a:defRPr/>
            </a:pPr>
            <a:r>
              <a:rPr lang="en-US" sz="2400" dirty="0">
                <a:latin typeface="+mj-lt"/>
              </a:rPr>
              <a:t>Right of First Refusal and </a:t>
            </a:r>
            <a:r>
              <a:rPr lang="en-US" sz="2400" dirty="0" smtClean="0">
                <a:latin typeface="+mj-lt"/>
              </a:rPr>
              <a:t>co-sale</a:t>
            </a:r>
          </a:p>
        </p:txBody>
      </p:sp>
    </p:spTree>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763000" cy="1143000"/>
          </a:xfrm>
        </p:spPr>
        <p:txBody>
          <a:bodyPr/>
          <a:lstStyle/>
          <a:p>
            <a:r>
              <a:rPr lang="en-US" sz="4200" b="1" dirty="0" smtClean="0"/>
              <a:t>Infrastructure Investment Demand</a:t>
            </a:r>
            <a:endParaRPr lang="en-US" sz="4200" b="1" dirty="0"/>
          </a:p>
        </p:txBody>
      </p:sp>
      <p:sp>
        <p:nvSpPr>
          <p:cNvPr id="4" name="Slide Number Placeholder 3"/>
          <p:cNvSpPr>
            <a:spLocks noGrp="1"/>
          </p:cNvSpPr>
          <p:nvPr>
            <p:ph type="sldNum" sz="quarter" idx="12"/>
          </p:nvPr>
        </p:nvSpPr>
        <p:spPr/>
        <p:txBody>
          <a:bodyPr/>
          <a:lstStyle/>
          <a:p>
            <a:pPr>
              <a:defRPr/>
            </a:pPr>
            <a:fld id="{7E95275D-DF88-44B3-A835-9BB0E4E3D4B7}" type="slidenum">
              <a:rPr lang="en-US" smtClean="0"/>
              <a:pPr>
                <a:defRPr/>
              </a:pPr>
              <a:t>3</a:t>
            </a:fld>
            <a:endParaRPr lang="en-US"/>
          </a:p>
        </p:txBody>
      </p:sp>
      <p:sp>
        <p:nvSpPr>
          <p:cNvPr id="5" name="Content Placeholder 4"/>
          <p:cNvSpPr>
            <a:spLocks noGrp="1"/>
          </p:cNvSpPr>
          <p:nvPr>
            <p:ph idx="1"/>
          </p:nvPr>
        </p:nvSpPr>
        <p:spPr>
          <a:xfrm>
            <a:off x="457200" y="1752601"/>
            <a:ext cx="8229600" cy="4876800"/>
          </a:xfrm>
        </p:spPr>
        <p:txBody>
          <a:bodyPr/>
          <a:lstStyle/>
          <a:p>
            <a:r>
              <a:rPr lang="en-GB" sz="3200" u="sng" dirty="0" smtClean="0">
                <a:latin typeface="+mj-lt"/>
              </a:rPr>
              <a:t>Population Explosion</a:t>
            </a:r>
            <a:r>
              <a:rPr lang="en-GB" sz="3200" dirty="0" smtClean="0">
                <a:latin typeface="+mj-lt"/>
              </a:rPr>
              <a:t>; Increasing Gap between Growing Public Needs and the Infrastructure Investments to maintain the desired Economic Growth Rates </a:t>
            </a:r>
          </a:p>
          <a:p>
            <a:r>
              <a:rPr lang="en-GB" sz="3200" u="sng" dirty="0" smtClean="0">
                <a:latin typeface="+mj-lt"/>
              </a:rPr>
              <a:t>Rapid urbanization</a:t>
            </a:r>
            <a:r>
              <a:rPr lang="en-GB" sz="3200" dirty="0" smtClean="0">
                <a:latin typeface="+mj-lt"/>
              </a:rPr>
              <a:t>; Demand for infrastructure services (Electricity, telecommunication, transport, and water supply) is expected to soar in cities</a:t>
            </a:r>
          </a:p>
          <a:p>
            <a:pPr marL="0" indent="0" algn="just">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8229600" cy="590550"/>
          </a:xfrm>
        </p:spPr>
        <p:txBody>
          <a:bodyPr/>
          <a:lstStyle/>
          <a:p>
            <a:pPr algn="just"/>
            <a:r>
              <a:rPr lang="en-US" sz="3600" b="1" dirty="0" smtClean="0"/>
              <a:t>Sequence of Presentation</a:t>
            </a:r>
            <a:endParaRPr lang="en-US" sz="3600" b="1" dirty="0"/>
          </a:p>
        </p:txBody>
      </p:sp>
      <p:sp>
        <p:nvSpPr>
          <p:cNvPr id="4" name="Slide Number Placeholder 3"/>
          <p:cNvSpPr>
            <a:spLocks noGrp="1"/>
          </p:cNvSpPr>
          <p:nvPr>
            <p:ph type="sldNum" sz="quarter" idx="12"/>
          </p:nvPr>
        </p:nvSpPr>
        <p:spPr/>
        <p:txBody>
          <a:bodyPr/>
          <a:lstStyle/>
          <a:p>
            <a:pPr>
              <a:defRPr/>
            </a:pPr>
            <a:fld id="{7E95275D-DF88-44B3-A835-9BB0E4E3D4B7}" type="slidenum">
              <a:rPr lang="en-US" smtClean="0"/>
              <a:pPr>
                <a:defRPr/>
              </a:pPr>
              <a:t>4</a:t>
            </a:fld>
            <a:endParaRPr lang="en-US"/>
          </a:p>
        </p:txBody>
      </p:sp>
      <p:sp>
        <p:nvSpPr>
          <p:cNvPr id="5" name="Content Placeholder 4"/>
          <p:cNvSpPr>
            <a:spLocks noGrp="1"/>
          </p:cNvSpPr>
          <p:nvPr>
            <p:ph idx="1"/>
          </p:nvPr>
        </p:nvSpPr>
        <p:spPr>
          <a:xfrm>
            <a:off x="457200" y="1066801"/>
            <a:ext cx="8229600" cy="5257800"/>
          </a:xfrm>
        </p:spPr>
        <p:txBody>
          <a:bodyPr/>
          <a:lstStyle/>
          <a:p>
            <a:pPr marL="571500" indent="-571500">
              <a:buFont typeface="+mj-lt"/>
              <a:buAutoNum type="romanLcPeriod"/>
            </a:pPr>
            <a:r>
              <a:rPr lang="en-US" sz="2800" dirty="0" smtClean="0">
                <a:latin typeface="+mj-lt"/>
              </a:rPr>
              <a:t>PPP Framework in Punjab</a:t>
            </a:r>
          </a:p>
          <a:p>
            <a:pPr marL="571500" indent="-571500">
              <a:buFont typeface="+mj-lt"/>
              <a:buAutoNum type="romanLcPeriod"/>
            </a:pPr>
            <a:r>
              <a:rPr lang="en-US" sz="2800" dirty="0" smtClean="0">
                <a:latin typeface="+mj-lt"/>
              </a:rPr>
              <a:t>Public Sector Perspective</a:t>
            </a:r>
          </a:p>
          <a:p>
            <a:pPr marL="571500" indent="-571500">
              <a:buFont typeface="+mj-lt"/>
              <a:buAutoNum type="romanLcPeriod"/>
            </a:pPr>
            <a:r>
              <a:rPr lang="en-US" sz="2800" dirty="0" smtClean="0">
                <a:latin typeface="+mj-lt"/>
              </a:rPr>
              <a:t>Investors’ Perspective</a:t>
            </a:r>
          </a:p>
          <a:p>
            <a:pPr marL="571500" indent="-571500">
              <a:buFont typeface="+mj-lt"/>
              <a:buAutoNum type="romanLcPeriod"/>
            </a:pPr>
            <a:r>
              <a:rPr lang="en-US" sz="2800" dirty="0" smtClean="0">
                <a:latin typeface="+mj-lt"/>
              </a:rPr>
              <a:t>Lenders’ Perspective</a:t>
            </a:r>
          </a:p>
          <a:p>
            <a:pPr marL="571500" indent="-571500">
              <a:buFont typeface="+mj-lt"/>
              <a:buAutoNum type="romanLcPeriod"/>
            </a:pPr>
            <a:r>
              <a:rPr lang="en-US" sz="2800" dirty="0" smtClean="0">
                <a:latin typeface="+mj-lt"/>
              </a:rPr>
              <a:t>Role of Transaction Advisor (Options Analysis)</a:t>
            </a:r>
          </a:p>
          <a:p>
            <a:pPr marL="571500" indent="-571500">
              <a:buFont typeface="+mj-lt"/>
              <a:buAutoNum type="romanLcPeriod"/>
            </a:pPr>
            <a:r>
              <a:rPr lang="en-US" sz="2800" dirty="0" smtClean="0">
                <a:latin typeface="+mj-lt"/>
              </a:rPr>
              <a:t>Stake-holders Consultations</a:t>
            </a:r>
          </a:p>
          <a:p>
            <a:pPr marL="571500" indent="-571500">
              <a:buFont typeface="+mj-lt"/>
              <a:buAutoNum type="romanLcPeriod"/>
            </a:pPr>
            <a:r>
              <a:rPr lang="en-US" sz="2800" dirty="0" smtClean="0">
                <a:latin typeface="+mj-lt"/>
              </a:rPr>
              <a:t>Risk Assessment, Management, Allocation</a:t>
            </a:r>
          </a:p>
          <a:p>
            <a:pPr marL="571500" indent="-571500">
              <a:buFont typeface="+mj-lt"/>
              <a:buAutoNum type="romanLcPeriod"/>
            </a:pPr>
            <a:r>
              <a:rPr lang="en-US" sz="2800" dirty="0" smtClean="0">
                <a:latin typeface="+mj-lt"/>
              </a:rPr>
              <a:t>Term sheet (Challenges)</a:t>
            </a:r>
          </a:p>
          <a:p>
            <a:pPr marL="571500" indent="-571500">
              <a:buFont typeface="+mj-lt"/>
              <a:buAutoNum type="romanLcPeriod"/>
            </a:pPr>
            <a:r>
              <a:rPr lang="en-US" sz="2800" dirty="0" smtClean="0">
                <a:latin typeface="+mj-lt"/>
              </a:rPr>
              <a:t>Concession Agreement</a:t>
            </a:r>
          </a:p>
          <a:p>
            <a:pPr marL="571500" indent="-571500">
              <a:buFont typeface="+mj-lt"/>
              <a:buAutoNum type="romanLcPeriod"/>
            </a:pPr>
            <a:r>
              <a:rPr lang="en-US" sz="2800" dirty="0" smtClean="0">
                <a:latin typeface="+mj-lt"/>
              </a:rPr>
              <a:t>Critical Success </a:t>
            </a:r>
            <a:r>
              <a:rPr lang="en-US" sz="2800" dirty="0">
                <a:latin typeface="+mj-lt"/>
              </a:rPr>
              <a:t>F</a:t>
            </a:r>
            <a:r>
              <a:rPr lang="en-US" sz="2800" dirty="0" smtClean="0">
                <a:latin typeface="+mj-lt"/>
              </a:rPr>
              <a:t>actors for PPPs</a:t>
            </a:r>
          </a:p>
          <a:p>
            <a:pPr marL="571500" indent="-571500">
              <a:buFont typeface="+mj-lt"/>
              <a:buAutoNum type="romanLcPeriod"/>
            </a:pPr>
            <a:r>
              <a:rPr lang="en-US" sz="2800" dirty="0" smtClean="0">
                <a:latin typeface="+mj-lt"/>
              </a:rPr>
              <a:t>Why PPPs fail to gel?</a:t>
            </a:r>
          </a:p>
        </p:txBody>
      </p:sp>
    </p:spTree>
    <p:extLst>
      <p:ext uri="{BB962C8B-B14F-4D97-AF65-F5344CB8AC3E}">
        <p14:creationId xmlns:p14="http://schemas.microsoft.com/office/powerpoint/2010/main" val="33578498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42950"/>
          </a:xfrm>
        </p:spPr>
        <p:txBody>
          <a:bodyPr/>
          <a:lstStyle/>
          <a:p>
            <a:pPr algn="just"/>
            <a:r>
              <a:rPr lang="en-US" sz="3600" b="1" dirty="0" smtClean="0"/>
              <a:t>PPP Framework in Punjab</a:t>
            </a:r>
            <a:endParaRPr lang="en-US" sz="3600" b="1" dirty="0"/>
          </a:p>
        </p:txBody>
      </p:sp>
      <p:sp>
        <p:nvSpPr>
          <p:cNvPr id="4" name="Slide Number Placeholder 3"/>
          <p:cNvSpPr>
            <a:spLocks noGrp="1"/>
          </p:cNvSpPr>
          <p:nvPr>
            <p:ph type="sldNum" sz="quarter" idx="12"/>
          </p:nvPr>
        </p:nvSpPr>
        <p:spPr/>
        <p:txBody>
          <a:bodyPr/>
          <a:lstStyle/>
          <a:p>
            <a:pPr>
              <a:defRPr/>
            </a:pPr>
            <a:fld id="{7E95275D-DF88-44B3-A835-9BB0E4E3D4B7}" type="slidenum">
              <a:rPr lang="en-US" smtClean="0"/>
              <a:pPr>
                <a:defRPr/>
              </a:pPr>
              <a:t>5</a:t>
            </a:fld>
            <a:endParaRPr lang="en-US"/>
          </a:p>
        </p:txBody>
      </p:sp>
      <p:sp>
        <p:nvSpPr>
          <p:cNvPr id="5" name="Content Placeholder 4"/>
          <p:cNvSpPr>
            <a:spLocks noGrp="1"/>
          </p:cNvSpPr>
          <p:nvPr>
            <p:ph idx="1"/>
          </p:nvPr>
        </p:nvSpPr>
        <p:spPr>
          <a:xfrm>
            <a:off x="457200" y="1524000"/>
            <a:ext cx="8229600" cy="4389437"/>
          </a:xfrm>
        </p:spPr>
        <p:txBody>
          <a:bodyPr/>
          <a:lstStyle/>
          <a:p>
            <a:r>
              <a:rPr lang="en-US" sz="2800" dirty="0" smtClean="0">
                <a:latin typeface="+mj-lt"/>
              </a:rPr>
              <a:t>Policy for Punjab Public-Private Partnership in Infrastructure - 2009</a:t>
            </a:r>
          </a:p>
          <a:p>
            <a:r>
              <a:rPr lang="en-US" sz="2800" dirty="0" smtClean="0">
                <a:latin typeface="+mj-lt"/>
              </a:rPr>
              <a:t>Punjab Public-Private Partnership Ordinance - 2014</a:t>
            </a:r>
          </a:p>
          <a:p>
            <a:r>
              <a:rPr lang="en-US" sz="2800" dirty="0" smtClean="0">
                <a:latin typeface="+mj-lt"/>
              </a:rPr>
              <a:t>Regulatory Institutions for PPPs</a:t>
            </a:r>
          </a:p>
          <a:p>
            <a:r>
              <a:rPr lang="en-US" sz="2800" dirty="0" smtClean="0">
                <a:latin typeface="+mj-lt"/>
              </a:rPr>
              <a:t>Preferred Sectors - Schedule I of PPP Ord.</a:t>
            </a:r>
          </a:p>
          <a:p>
            <a:r>
              <a:rPr lang="en-US" sz="2800" dirty="0" smtClean="0">
                <a:latin typeface="+mj-lt"/>
              </a:rPr>
              <a:t>Types of Agreements -Schedule II of PPP Ord.</a:t>
            </a:r>
          </a:p>
          <a:p>
            <a:r>
              <a:rPr lang="en-US" sz="2800" dirty="0" smtClean="0">
                <a:latin typeface="+mj-lt"/>
              </a:rPr>
              <a:t>PPP Rules - 2014</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304800"/>
            <a:ext cx="8229600" cy="609600"/>
          </a:xfrm>
        </p:spPr>
        <p:txBody>
          <a:bodyPr/>
          <a:lstStyle/>
          <a:p>
            <a:pPr algn="ctr" eaLnBrk="1" hangingPunct="1"/>
            <a:r>
              <a:rPr lang="en-US" sz="3600" b="1" dirty="0" smtClean="0">
                <a:cs typeface="Times New Roman" panose="02020603050405020304" pitchFamily="18" charset="0"/>
              </a:rPr>
              <a:t>Institutional Arrangements</a:t>
            </a:r>
            <a:endParaRPr lang="en-US" sz="3600" b="1" dirty="0" smtClean="0">
              <a:solidFill>
                <a:srgbClr val="FF0000"/>
              </a:solidFill>
              <a:cs typeface="Times New Roman" panose="02020603050405020304" pitchFamily="18" charset="0"/>
            </a:endParaRPr>
          </a:p>
        </p:txBody>
      </p:sp>
      <p:sp>
        <p:nvSpPr>
          <p:cNvPr id="2" name="Slide Number Placeholder 5"/>
          <p:cNvSpPr>
            <a:spLocks noGrp="1"/>
          </p:cNvSpPr>
          <p:nvPr>
            <p:ph type="sldNum" sz="quarter" idx="12"/>
          </p:nvPr>
        </p:nvSpPr>
        <p:spPr bwMode="auto">
          <a:ln>
            <a:miter lim="800000"/>
            <a:headEnd/>
            <a:tailEnd/>
          </a:ln>
        </p:spPr>
        <p:txBody>
          <a:bodyPr/>
          <a:lstStyle/>
          <a:p>
            <a:pPr>
              <a:defRPr/>
            </a:pPr>
            <a:fld id="{EDFA2409-3B9C-43B4-89CD-F4CC6808092E}" type="slidenum">
              <a:rPr lang="en-US"/>
              <a:pPr>
                <a:defRPr/>
              </a:pPr>
              <a:t>6</a:t>
            </a:fld>
            <a:endParaRPr lang="en-US"/>
          </a:p>
        </p:txBody>
      </p:sp>
      <p:graphicFrame>
        <p:nvGraphicFramePr>
          <p:cNvPr id="4" name="Group 49"/>
          <p:cNvGraphicFramePr>
            <a:graphicFrameLocks noGrp="1"/>
          </p:cNvGraphicFramePr>
          <p:nvPr/>
        </p:nvGraphicFramePr>
        <p:xfrm>
          <a:off x="381000" y="990600"/>
          <a:ext cx="8455025" cy="5705856"/>
        </p:xfrm>
        <a:graphic>
          <a:graphicData uri="http://schemas.openxmlformats.org/drawingml/2006/table">
            <a:tbl>
              <a:tblPr/>
              <a:tblGrid>
                <a:gridCol w="3048000"/>
                <a:gridCol w="5407025"/>
              </a:tblGrid>
              <a:tr h="1439612">
                <a:tc>
                  <a:txBody>
                    <a:bodyPr/>
                    <a:lstStyle/>
                    <a:p>
                      <a:pPr marL="0" marR="0" lvl="0" indent="0" algn="l" defTabSz="914400" rtl="0" eaLnBrk="0" fontAlgn="base" latinLnBrk="0" hangingPunct="0">
                        <a:lnSpc>
                          <a:spcPct val="100000"/>
                        </a:lnSpc>
                        <a:spcBef>
                          <a:spcPct val="20000"/>
                        </a:spcBef>
                        <a:spcAft>
                          <a:spcPct val="20000"/>
                        </a:spcAft>
                        <a:buClr>
                          <a:srgbClr val="FFFF00"/>
                        </a:buClr>
                        <a:buSzTx/>
                        <a:buFontTx/>
                        <a:buNone/>
                        <a:tabLst/>
                      </a:pPr>
                      <a:r>
                        <a:rPr kumimoji="1" lang="en-US" sz="2400" b="1" i="0" u="none" strike="noStrike" cap="none" normalizeH="0" baseline="0" dirty="0" smtClean="0">
                          <a:ln>
                            <a:noFill/>
                          </a:ln>
                          <a:solidFill>
                            <a:srgbClr val="FF0000"/>
                          </a:solidFill>
                          <a:effectLst/>
                          <a:latin typeface="+mj-lt"/>
                          <a:ea typeface="MS PGothic" pitchFamily="34" charset="-128"/>
                        </a:rPr>
                        <a:t>PPP Focal Points </a:t>
                      </a:r>
                      <a:r>
                        <a:rPr kumimoji="1" lang="en-US" sz="2400" b="0" i="0" u="none" strike="noStrike" cap="none" normalizeH="0" baseline="0" dirty="0" smtClean="0">
                          <a:ln>
                            <a:noFill/>
                          </a:ln>
                          <a:solidFill>
                            <a:schemeClr val="tx1"/>
                          </a:solidFill>
                          <a:effectLst/>
                          <a:latin typeface="+mj-lt"/>
                          <a:ea typeface="MS PGothic" pitchFamily="34" charset="-128"/>
                        </a:rPr>
                        <a:t>in line departments and city  district governments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20000"/>
                        </a:spcAft>
                        <a:buClrTx/>
                        <a:buSzTx/>
                        <a:buFont typeface="Arial" charset="0"/>
                        <a:buChar char="•"/>
                        <a:tabLst/>
                      </a:pPr>
                      <a:r>
                        <a:rPr kumimoji="1" lang="en-US" sz="2400" b="0" i="0" u="none" strike="noStrike" cap="none" normalizeH="0" baseline="0" dirty="0" smtClean="0">
                          <a:ln>
                            <a:noFill/>
                          </a:ln>
                          <a:solidFill>
                            <a:schemeClr val="tx1"/>
                          </a:solidFill>
                          <a:effectLst/>
                          <a:latin typeface="+mj-lt"/>
                          <a:ea typeface="MS PGothic" pitchFamily="34" charset="-128"/>
                        </a:rPr>
                        <a:t>Identification</a:t>
                      </a:r>
                    </a:p>
                    <a:p>
                      <a:pPr marL="0" marR="0" lvl="0" indent="0" algn="l" defTabSz="914400" rtl="0" eaLnBrk="0" fontAlgn="base" latinLnBrk="0" hangingPunct="0">
                        <a:lnSpc>
                          <a:spcPct val="100000"/>
                        </a:lnSpc>
                        <a:spcBef>
                          <a:spcPct val="20000"/>
                        </a:spcBef>
                        <a:spcAft>
                          <a:spcPct val="20000"/>
                        </a:spcAft>
                        <a:buClrTx/>
                        <a:buSzTx/>
                        <a:buFont typeface="Arial" charset="0"/>
                        <a:buChar char="•"/>
                        <a:tabLst/>
                      </a:pPr>
                      <a:r>
                        <a:rPr kumimoji="1" lang="en-US" sz="2400" b="0" i="0" u="none" strike="noStrike" cap="none" normalizeH="0" baseline="0" dirty="0" smtClean="0">
                          <a:ln>
                            <a:noFill/>
                          </a:ln>
                          <a:solidFill>
                            <a:schemeClr val="tx1"/>
                          </a:solidFill>
                          <a:effectLst/>
                          <a:latin typeface="+mj-lt"/>
                          <a:ea typeface="MS PGothic" pitchFamily="34" charset="-128"/>
                        </a:rPr>
                        <a:t>Preparation (Feasibility study)</a:t>
                      </a:r>
                    </a:p>
                    <a:p>
                      <a:pPr marL="0" marR="0" lvl="0" indent="0" algn="l" defTabSz="914400" rtl="0" eaLnBrk="0" fontAlgn="base" latinLnBrk="0" hangingPunct="0">
                        <a:lnSpc>
                          <a:spcPct val="100000"/>
                        </a:lnSpc>
                        <a:spcBef>
                          <a:spcPct val="20000"/>
                        </a:spcBef>
                        <a:spcAft>
                          <a:spcPct val="20000"/>
                        </a:spcAft>
                        <a:buClrTx/>
                        <a:buSzTx/>
                        <a:buFont typeface="Arial" charset="0"/>
                        <a:buChar char="•"/>
                        <a:tabLst/>
                      </a:pPr>
                      <a:r>
                        <a:rPr kumimoji="1" lang="en-US" sz="2400" b="0" i="0" u="none" strike="noStrike" cap="none" normalizeH="0" baseline="0" dirty="0" smtClean="0">
                          <a:ln>
                            <a:noFill/>
                          </a:ln>
                          <a:solidFill>
                            <a:schemeClr val="tx1"/>
                          </a:solidFill>
                          <a:effectLst/>
                          <a:latin typeface="+mj-lt"/>
                          <a:ea typeface="MS PGothic" pitchFamily="34" charset="-128"/>
                        </a:rPr>
                        <a:t>Transaction execution (Tendering)</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580438">
                <a:tc>
                  <a:txBody>
                    <a:bodyPr/>
                    <a:lstStyle/>
                    <a:p>
                      <a:pPr marL="0" marR="0" lvl="0" indent="0" algn="l" defTabSz="914400" rtl="0" eaLnBrk="0" fontAlgn="base" latinLnBrk="0" hangingPunct="0">
                        <a:lnSpc>
                          <a:spcPct val="100000"/>
                        </a:lnSpc>
                        <a:spcBef>
                          <a:spcPct val="20000"/>
                        </a:spcBef>
                        <a:spcAft>
                          <a:spcPct val="20000"/>
                        </a:spcAft>
                        <a:buClr>
                          <a:srgbClr val="FFFF00"/>
                        </a:buClr>
                        <a:buSzTx/>
                        <a:buFontTx/>
                        <a:buNone/>
                        <a:tabLst/>
                      </a:pPr>
                      <a:r>
                        <a:rPr kumimoji="1" lang="en-US" sz="2400" b="1" i="0" u="none" strike="noStrike" cap="none" normalizeH="0" baseline="0" dirty="0" smtClean="0">
                          <a:ln>
                            <a:noFill/>
                          </a:ln>
                          <a:solidFill>
                            <a:srgbClr val="FF0000"/>
                          </a:solidFill>
                          <a:effectLst/>
                          <a:latin typeface="+mj-lt"/>
                          <a:ea typeface="MS PGothic" pitchFamily="34" charset="-128"/>
                        </a:rPr>
                        <a:t>PPP Cell</a:t>
                      </a:r>
                      <a:endParaRPr kumimoji="1" lang="en-US" sz="2400" b="1" i="0" u="none" strike="noStrike" cap="none" normalizeH="0" baseline="0" dirty="0" smtClean="0">
                        <a:ln>
                          <a:noFill/>
                        </a:ln>
                        <a:solidFill>
                          <a:schemeClr val="tx1"/>
                        </a:solidFill>
                        <a:effectLst/>
                        <a:latin typeface="+mj-lt"/>
                        <a:ea typeface="MS PGothic" pitchFamily="34" charset="-128"/>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20000"/>
                        </a:spcAft>
                        <a:buClrTx/>
                        <a:buSzTx/>
                        <a:buFont typeface="Arial" charset="0"/>
                        <a:buChar char="•"/>
                        <a:tabLst/>
                      </a:pPr>
                      <a:r>
                        <a:rPr kumimoji="1" lang="en-US" sz="2400" b="0" i="0" u="none" strike="noStrike" cap="none" normalizeH="0" baseline="0" dirty="0" smtClean="0">
                          <a:ln>
                            <a:noFill/>
                          </a:ln>
                          <a:solidFill>
                            <a:schemeClr val="tx1"/>
                          </a:solidFill>
                          <a:effectLst/>
                          <a:latin typeface="+mj-lt"/>
                          <a:ea typeface="MS PGothic" pitchFamily="34" charset="-128"/>
                        </a:rPr>
                        <a:t>Cross-sector prioritization</a:t>
                      </a:r>
                    </a:p>
                    <a:p>
                      <a:pPr marL="0" marR="0" lvl="0" indent="0" algn="l" defTabSz="914400" rtl="0" eaLnBrk="0" fontAlgn="base" latinLnBrk="0" hangingPunct="0">
                        <a:lnSpc>
                          <a:spcPct val="100000"/>
                        </a:lnSpc>
                        <a:spcBef>
                          <a:spcPct val="20000"/>
                        </a:spcBef>
                        <a:spcAft>
                          <a:spcPct val="20000"/>
                        </a:spcAft>
                        <a:buClrTx/>
                        <a:buSzTx/>
                        <a:buFont typeface="Arial" charset="0"/>
                        <a:buChar char="•"/>
                        <a:tabLst/>
                      </a:pPr>
                      <a:r>
                        <a:rPr kumimoji="1" lang="en-US" sz="2400" b="0" i="0" u="none" strike="noStrike" cap="none" normalizeH="0" baseline="0" dirty="0" smtClean="0">
                          <a:ln>
                            <a:noFill/>
                          </a:ln>
                          <a:solidFill>
                            <a:schemeClr val="tx1"/>
                          </a:solidFill>
                          <a:effectLst/>
                          <a:latin typeface="+mj-lt"/>
                          <a:ea typeface="MS PGothic" pitchFamily="34" charset="-128"/>
                        </a:rPr>
                        <a:t>Quality control (Review for completeness and soundness)</a:t>
                      </a:r>
                    </a:p>
                    <a:p>
                      <a:pPr marL="0" marR="0" lvl="0" indent="0" algn="l" defTabSz="914400" rtl="0" eaLnBrk="0" fontAlgn="base" latinLnBrk="0" hangingPunct="0">
                        <a:lnSpc>
                          <a:spcPct val="100000"/>
                        </a:lnSpc>
                        <a:spcBef>
                          <a:spcPct val="20000"/>
                        </a:spcBef>
                        <a:spcAft>
                          <a:spcPct val="20000"/>
                        </a:spcAft>
                        <a:buClrTx/>
                        <a:buSzTx/>
                        <a:buFont typeface="Arial" charset="0"/>
                        <a:buChar char="•"/>
                        <a:tabLst/>
                      </a:pPr>
                      <a:r>
                        <a:rPr kumimoji="1" lang="en-US" sz="2400" b="0" i="0" u="none" strike="noStrike" cap="none" normalizeH="0" baseline="0" dirty="0" smtClean="0">
                          <a:ln>
                            <a:noFill/>
                          </a:ln>
                          <a:solidFill>
                            <a:schemeClr val="tx1"/>
                          </a:solidFill>
                          <a:effectLst/>
                          <a:latin typeface="+mj-lt"/>
                          <a:ea typeface="MS PGothic" pitchFamily="34" charset="-128"/>
                        </a:rPr>
                        <a:t>Technical assistance to PPP Nodes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1293513">
                <a:tc>
                  <a:txBody>
                    <a:bodyPr/>
                    <a:lstStyle/>
                    <a:p>
                      <a:pPr marL="0" marR="0" lvl="0" indent="0" algn="l" defTabSz="914400" rtl="0" eaLnBrk="0" fontAlgn="base" latinLnBrk="0" hangingPunct="0">
                        <a:lnSpc>
                          <a:spcPct val="100000"/>
                        </a:lnSpc>
                        <a:spcBef>
                          <a:spcPct val="20000"/>
                        </a:spcBef>
                        <a:spcAft>
                          <a:spcPct val="20000"/>
                        </a:spcAft>
                        <a:buClr>
                          <a:srgbClr val="FFFF00"/>
                        </a:buClr>
                        <a:buSzTx/>
                        <a:buFontTx/>
                        <a:buNone/>
                        <a:tabLst/>
                      </a:pPr>
                      <a:r>
                        <a:rPr kumimoji="1" lang="en-US" sz="2400" b="1" i="0" u="none" strike="noStrike" cap="none" normalizeH="0" baseline="0" smtClean="0">
                          <a:ln>
                            <a:noFill/>
                          </a:ln>
                          <a:solidFill>
                            <a:srgbClr val="FF0000"/>
                          </a:solidFill>
                          <a:effectLst/>
                          <a:latin typeface="+mj-lt"/>
                          <a:ea typeface="MS PGothic" pitchFamily="34" charset="-128"/>
                        </a:rPr>
                        <a:t>RMU</a:t>
                      </a:r>
                      <a:r>
                        <a:rPr kumimoji="1" lang="en-US" sz="2400" b="1" i="0" u="none" strike="noStrike" cap="none" normalizeH="0" baseline="0" smtClean="0">
                          <a:ln>
                            <a:noFill/>
                          </a:ln>
                          <a:solidFill>
                            <a:schemeClr val="tx1"/>
                          </a:solidFill>
                          <a:effectLst/>
                          <a:latin typeface="+mj-lt"/>
                          <a:ea typeface="MS PGothic" pitchFamily="34" charset="-128"/>
                        </a:rPr>
                        <a:t> </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20000"/>
                        </a:spcAft>
                        <a:buClrTx/>
                        <a:buSzTx/>
                        <a:buFont typeface="Arial" charset="0"/>
                        <a:buChar char="•"/>
                        <a:tabLst/>
                      </a:pPr>
                      <a:r>
                        <a:rPr kumimoji="1" lang="en-US" sz="2400" b="0" i="0" u="none" strike="noStrike" cap="none" normalizeH="0" baseline="0" dirty="0" smtClean="0">
                          <a:ln>
                            <a:noFill/>
                          </a:ln>
                          <a:solidFill>
                            <a:schemeClr val="tx1"/>
                          </a:solidFill>
                          <a:effectLst/>
                          <a:latin typeface="+mj-lt"/>
                          <a:ea typeface="MS PGothic" pitchFamily="34" charset="-128"/>
                        </a:rPr>
                        <a:t>Review of justification and eligibility for government support</a:t>
                      </a:r>
                    </a:p>
                    <a:p>
                      <a:pPr marL="0" marR="0" lvl="0" indent="0" algn="l" defTabSz="914400" rtl="0" eaLnBrk="0" fontAlgn="base" latinLnBrk="0" hangingPunct="0">
                        <a:lnSpc>
                          <a:spcPct val="100000"/>
                        </a:lnSpc>
                        <a:spcBef>
                          <a:spcPct val="20000"/>
                        </a:spcBef>
                        <a:spcAft>
                          <a:spcPct val="20000"/>
                        </a:spcAft>
                        <a:buClrTx/>
                        <a:buSzTx/>
                        <a:buFont typeface="Arial" charset="0"/>
                        <a:buChar char="•"/>
                        <a:tabLst/>
                      </a:pPr>
                      <a:r>
                        <a:rPr kumimoji="1" lang="en-US" sz="2400" b="0" i="0" u="none" strike="noStrike" cap="none" normalizeH="0" baseline="0" dirty="0" smtClean="0">
                          <a:ln>
                            <a:noFill/>
                          </a:ln>
                          <a:solidFill>
                            <a:schemeClr val="tx1"/>
                          </a:solidFill>
                          <a:effectLst/>
                          <a:latin typeface="+mj-lt"/>
                          <a:ea typeface="MS PGothic" pitchFamily="34" charset="-128"/>
                        </a:rPr>
                        <a:t>Fiscal sustainability</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944301">
                <a:tc>
                  <a:txBody>
                    <a:bodyPr/>
                    <a:lstStyle/>
                    <a:p>
                      <a:pPr marL="0" marR="0" lvl="0" indent="0" algn="l" defTabSz="914400" rtl="0" eaLnBrk="0" fontAlgn="base" latinLnBrk="0" hangingPunct="0">
                        <a:lnSpc>
                          <a:spcPct val="100000"/>
                        </a:lnSpc>
                        <a:spcBef>
                          <a:spcPct val="20000"/>
                        </a:spcBef>
                        <a:spcAft>
                          <a:spcPct val="20000"/>
                        </a:spcAft>
                        <a:buClr>
                          <a:srgbClr val="FFFF00"/>
                        </a:buClr>
                        <a:buSzTx/>
                        <a:buFontTx/>
                        <a:buNone/>
                        <a:tabLst/>
                      </a:pPr>
                      <a:r>
                        <a:rPr kumimoji="1" lang="en-US" sz="2400" b="1" i="0" u="none" strike="noStrike" cap="none" normalizeH="0" baseline="0" smtClean="0">
                          <a:ln>
                            <a:noFill/>
                          </a:ln>
                          <a:solidFill>
                            <a:srgbClr val="FF0000"/>
                          </a:solidFill>
                          <a:effectLst/>
                          <a:latin typeface="+mj-lt"/>
                          <a:ea typeface="MS PGothic" pitchFamily="34" charset="-128"/>
                        </a:rPr>
                        <a:t>Steering Committee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20000"/>
                        </a:spcAft>
                        <a:buClrTx/>
                        <a:buSzTx/>
                        <a:buFont typeface="Arial" charset="0"/>
                        <a:buChar char="•"/>
                        <a:tabLst/>
                      </a:pPr>
                      <a:r>
                        <a:rPr kumimoji="1" lang="en-US" sz="2400" b="0" i="0" u="none" strike="noStrike" cap="none" normalizeH="0" baseline="0" dirty="0" smtClean="0">
                          <a:ln>
                            <a:noFill/>
                          </a:ln>
                          <a:solidFill>
                            <a:schemeClr val="tx1"/>
                          </a:solidFill>
                          <a:effectLst/>
                          <a:latin typeface="+mj-lt"/>
                          <a:ea typeface="MS PGothic" pitchFamily="34" charset="-128"/>
                        </a:rPr>
                        <a:t>High-level coordination</a:t>
                      </a:r>
                    </a:p>
                    <a:p>
                      <a:pPr marL="0" marR="0" lvl="0" indent="0" algn="l" defTabSz="914400" rtl="0" eaLnBrk="0" fontAlgn="base" latinLnBrk="0" hangingPunct="0">
                        <a:lnSpc>
                          <a:spcPct val="100000"/>
                        </a:lnSpc>
                        <a:spcBef>
                          <a:spcPct val="20000"/>
                        </a:spcBef>
                        <a:spcAft>
                          <a:spcPct val="20000"/>
                        </a:spcAft>
                        <a:buClrTx/>
                        <a:buSzTx/>
                        <a:buFont typeface="Arial" charset="0"/>
                        <a:buChar char="•"/>
                        <a:tabLst/>
                      </a:pPr>
                      <a:r>
                        <a:rPr kumimoji="1" lang="en-US" sz="2400" b="0" i="0" u="none" strike="noStrike" cap="none" normalizeH="0" baseline="0" dirty="0" smtClean="0">
                          <a:ln>
                            <a:noFill/>
                          </a:ln>
                          <a:solidFill>
                            <a:schemeClr val="tx1"/>
                          </a:solidFill>
                          <a:effectLst/>
                          <a:latin typeface="+mj-lt"/>
                          <a:ea typeface="MS PGothic" pitchFamily="34" charset="-128"/>
                        </a:rPr>
                        <a:t>Decision making/approval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extLst>
      <p:ext uri="{BB962C8B-B14F-4D97-AF65-F5344CB8AC3E}">
        <p14:creationId xmlns:p14="http://schemas.microsoft.com/office/powerpoint/2010/main" val="17116976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33400" y="152400"/>
            <a:ext cx="8153400" cy="914400"/>
          </a:xfrm>
        </p:spPr>
        <p:txBody>
          <a:bodyPr/>
          <a:lstStyle/>
          <a:p>
            <a:pPr algn="just"/>
            <a:r>
              <a:rPr lang="en-US" sz="3600" b="1" dirty="0" smtClean="0"/>
              <a:t>PPP Focused Sectors</a:t>
            </a:r>
          </a:p>
        </p:txBody>
      </p:sp>
      <p:sp>
        <p:nvSpPr>
          <p:cNvPr id="3" name="Content Placeholder 2"/>
          <p:cNvSpPr>
            <a:spLocks noGrp="1"/>
          </p:cNvSpPr>
          <p:nvPr>
            <p:ph idx="1"/>
          </p:nvPr>
        </p:nvSpPr>
        <p:spPr>
          <a:xfrm>
            <a:off x="0" y="1524000"/>
            <a:ext cx="8991600" cy="5334000"/>
          </a:xfrm>
        </p:spPr>
        <p:txBody>
          <a:bodyPr/>
          <a:lstStyle/>
          <a:p>
            <a:pPr marL="457200">
              <a:defRPr/>
            </a:pPr>
            <a:r>
              <a:rPr lang="en-US" dirty="0" smtClean="0">
                <a:latin typeface="+mj-lt"/>
              </a:rPr>
              <a:t>Canals or Dams, Power generation facilities</a:t>
            </a:r>
          </a:p>
          <a:p>
            <a:pPr marL="457200">
              <a:defRPr/>
            </a:pPr>
            <a:r>
              <a:rPr lang="en-US" dirty="0" smtClean="0">
                <a:latin typeface="+mj-lt"/>
              </a:rPr>
              <a:t>Education &amp; Health Facilities</a:t>
            </a:r>
          </a:p>
          <a:p>
            <a:pPr marL="457200">
              <a:defRPr/>
            </a:pPr>
            <a:r>
              <a:rPr lang="en-US" dirty="0" smtClean="0">
                <a:latin typeface="+mj-lt"/>
              </a:rPr>
              <a:t>Roads, Housing, Urban Transport, Bus Terminals</a:t>
            </a:r>
          </a:p>
          <a:p>
            <a:pPr marL="457200">
              <a:defRPr/>
            </a:pPr>
            <a:r>
              <a:rPr lang="en-US" dirty="0" smtClean="0">
                <a:latin typeface="+mj-lt"/>
              </a:rPr>
              <a:t>Water supply and sanitation, Solid Waste Management</a:t>
            </a:r>
          </a:p>
          <a:p>
            <a:pPr marL="457200">
              <a:defRPr/>
            </a:pPr>
            <a:r>
              <a:rPr lang="en-US" dirty="0" smtClean="0">
                <a:latin typeface="+mj-lt"/>
              </a:rPr>
              <a:t>Sports, Recreational Infra-structure, Tourism</a:t>
            </a:r>
          </a:p>
          <a:p>
            <a:pPr marL="457200">
              <a:defRPr/>
            </a:pPr>
            <a:r>
              <a:rPr lang="en-US" dirty="0" smtClean="0">
                <a:latin typeface="+mj-lt"/>
              </a:rPr>
              <a:t>Information Technology</a:t>
            </a:r>
          </a:p>
          <a:p>
            <a:pPr marL="457200">
              <a:defRPr/>
            </a:pPr>
            <a:r>
              <a:rPr lang="en-US" dirty="0" smtClean="0">
                <a:latin typeface="+mj-lt"/>
              </a:rPr>
              <a:t> Industrial Estates, Trade Fairs, Cultural Centers</a:t>
            </a:r>
          </a:p>
          <a:p>
            <a:pPr marL="457200">
              <a:defRPr/>
            </a:pPr>
            <a:r>
              <a:rPr lang="en-US" dirty="0" smtClean="0">
                <a:latin typeface="+mj-lt"/>
              </a:rPr>
              <a:t>Wholesale markets, Ware-houses, Slaughter Houses</a:t>
            </a:r>
          </a:p>
          <a:p>
            <a:pPr marL="457200">
              <a:defRPr/>
            </a:pPr>
            <a:r>
              <a:rPr lang="en-US" dirty="0" smtClean="0">
                <a:latin typeface="+mj-lt"/>
              </a:rPr>
              <a:t>Land reclamation</a:t>
            </a:r>
          </a:p>
          <a:p>
            <a:pPr>
              <a:buNone/>
              <a:defRPr/>
            </a:pPr>
            <a:endParaRPr lang="en-US" sz="3200" dirty="0" smtClean="0">
              <a:latin typeface="+mj-lt"/>
            </a:endParaRPr>
          </a:p>
        </p:txBody>
      </p:sp>
    </p:spTree>
    <p:extLst>
      <p:ext uri="{BB962C8B-B14F-4D97-AF65-F5344CB8AC3E}">
        <p14:creationId xmlns:p14="http://schemas.microsoft.com/office/powerpoint/2010/main" val="39475085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71600"/>
            <a:ext cx="7620000" cy="5349874"/>
          </a:xfrm>
        </p:spPr>
        <p:txBody>
          <a:bodyPr/>
          <a:lstStyle/>
          <a:p>
            <a:pPr marL="457200" indent="-457200">
              <a:buFont typeface="+mj-lt"/>
              <a:buAutoNum type="arabicPeriod"/>
              <a:defRPr/>
            </a:pPr>
            <a:r>
              <a:rPr lang="en-US" sz="2200" dirty="0" smtClean="0">
                <a:latin typeface="+mj-lt"/>
              </a:rPr>
              <a:t>BT (Build Transfer)</a:t>
            </a:r>
          </a:p>
          <a:p>
            <a:pPr marL="457200" indent="-457200">
              <a:buFont typeface="+mj-lt"/>
              <a:buAutoNum type="arabicPeriod"/>
              <a:defRPr/>
            </a:pPr>
            <a:r>
              <a:rPr lang="en-US" sz="2200" dirty="0" smtClean="0">
                <a:latin typeface="+mj-lt"/>
              </a:rPr>
              <a:t>BLT (Build-Lease-Transfer)</a:t>
            </a:r>
          </a:p>
          <a:p>
            <a:pPr marL="457200" indent="-457200">
              <a:buFont typeface="+mj-lt"/>
              <a:buAutoNum type="arabicPeriod"/>
              <a:defRPr/>
            </a:pPr>
            <a:r>
              <a:rPr lang="en-US" sz="2200" dirty="0" smtClean="0">
                <a:latin typeface="+mj-lt"/>
              </a:rPr>
              <a:t>BOT (Build-Operate-Transfer)</a:t>
            </a:r>
          </a:p>
          <a:p>
            <a:pPr marL="457200" indent="-457200">
              <a:buFont typeface="+mj-lt"/>
              <a:buAutoNum type="arabicPeriod"/>
              <a:defRPr/>
            </a:pPr>
            <a:r>
              <a:rPr lang="en-US" sz="2200" dirty="0" smtClean="0">
                <a:latin typeface="+mj-lt"/>
              </a:rPr>
              <a:t>BOO (Build-Own-Operate)</a:t>
            </a:r>
          </a:p>
          <a:p>
            <a:pPr marL="457200" indent="-457200">
              <a:buFont typeface="+mj-lt"/>
              <a:buAutoNum type="arabicPeriod"/>
              <a:defRPr/>
            </a:pPr>
            <a:r>
              <a:rPr lang="en-US" sz="2200" dirty="0" smtClean="0">
                <a:latin typeface="+mj-lt"/>
              </a:rPr>
              <a:t>BOOT (Build-Own-Operate-Transfer)</a:t>
            </a:r>
          </a:p>
          <a:p>
            <a:pPr marL="457200" indent="-457200">
              <a:buFont typeface="+mj-lt"/>
              <a:buAutoNum type="arabicPeriod"/>
              <a:defRPr/>
            </a:pPr>
            <a:r>
              <a:rPr lang="en-US" sz="2200" dirty="0" smtClean="0">
                <a:latin typeface="+mj-lt"/>
              </a:rPr>
              <a:t>BTO (Build-Transfer-Operate)</a:t>
            </a:r>
          </a:p>
          <a:p>
            <a:pPr marL="457200" indent="-457200">
              <a:buFont typeface="+mj-lt"/>
              <a:buAutoNum type="arabicPeriod"/>
              <a:defRPr/>
            </a:pPr>
            <a:r>
              <a:rPr lang="en-US" sz="2200" dirty="0" smtClean="0">
                <a:latin typeface="+mj-lt"/>
              </a:rPr>
              <a:t>CAO (Contract-Add-Operate)</a:t>
            </a:r>
          </a:p>
          <a:p>
            <a:pPr marL="457200" indent="-457200">
              <a:buFont typeface="+mj-lt"/>
              <a:buAutoNum type="arabicPeriod"/>
              <a:defRPr/>
            </a:pPr>
            <a:r>
              <a:rPr lang="en-US" sz="2200" dirty="0" smtClean="0">
                <a:latin typeface="+mj-lt"/>
              </a:rPr>
              <a:t>DOT (Develop-Operate-Transfer)</a:t>
            </a:r>
          </a:p>
          <a:p>
            <a:pPr marL="457200" indent="-457200">
              <a:buFont typeface="+mj-lt"/>
              <a:buAutoNum type="arabicPeriod"/>
              <a:defRPr/>
            </a:pPr>
            <a:r>
              <a:rPr lang="en-US" sz="2200" dirty="0" smtClean="0">
                <a:latin typeface="+mj-lt"/>
              </a:rPr>
              <a:t>ROT (Rehabilitate-Operate-Transfer)</a:t>
            </a:r>
          </a:p>
          <a:p>
            <a:pPr marL="457200" indent="-457200">
              <a:buFont typeface="+mj-lt"/>
              <a:buAutoNum type="arabicPeriod"/>
              <a:defRPr/>
            </a:pPr>
            <a:r>
              <a:rPr lang="en-US" sz="2200" dirty="0" smtClean="0">
                <a:latin typeface="+mj-lt"/>
              </a:rPr>
              <a:t>ROO (Rehabilitate-Own-Operate)</a:t>
            </a:r>
          </a:p>
          <a:p>
            <a:pPr marL="457200" indent="-457200">
              <a:buFont typeface="+mj-lt"/>
              <a:buAutoNum type="arabicPeriod"/>
              <a:defRPr/>
            </a:pPr>
            <a:r>
              <a:rPr lang="en-US" sz="2200" dirty="0" smtClean="0">
                <a:latin typeface="+mj-lt"/>
              </a:rPr>
              <a:t>MC (Management Contract)</a:t>
            </a:r>
          </a:p>
          <a:p>
            <a:pPr marL="457200" indent="-457200">
              <a:buFont typeface="+mj-lt"/>
              <a:buAutoNum type="arabicPeriod"/>
              <a:defRPr/>
            </a:pPr>
            <a:r>
              <a:rPr lang="en-US" sz="2200" dirty="0" smtClean="0">
                <a:latin typeface="+mj-lt"/>
              </a:rPr>
              <a:t>SC (Service Contract)</a:t>
            </a:r>
          </a:p>
          <a:p>
            <a:pPr marL="457200" indent="-457200">
              <a:buFont typeface="+mj-lt"/>
              <a:buAutoNum type="arabicPeriod"/>
              <a:defRPr/>
            </a:pPr>
            <a:r>
              <a:rPr lang="en-US" sz="2200" dirty="0" smtClean="0">
                <a:latin typeface="+mj-lt"/>
              </a:rPr>
              <a:t>Joint Venture</a:t>
            </a:r>
            <a:endParaRPr lang="en-US" sz="2200" dirty="0">
              <a:latin typeface="+mj-lt"/>
            </a:endParaRPr>
          </a:p>
        </p:txBody>
      </p:sp>
      <p:sp>
        <p:nvSpPr>
          <p:cNvPr id="4" name="Slide Number Placeholder 3"/>
          <p:cNvSpPr>
            <a:spLocks noGrp="1"/>
          </p:cNvSpPr>
          <p:nvPr>
            <p:ph type="sldNum" sz="quarter" idx="12"/>
          </p:nvPr>
        </p:nvSpPr>
        <p:spPr/>
        <p:txBody>
          <a:bodyPr/>
          <a:lstStyle/>
          <a:p>
            <a:pPr>
              <a:defRPr/>
            </a:pPr>
            <a:fld id="{748E433E-D349-40D4-80A7-916CDE8C548C}" type="slidenum">
              <a:rPr lang="en-US" smtClean="0"/>
              <a:pPr>
                <a:defRPr/>
              </a:pPr>
              <a:t>8</a:t>
            </a:fld>
            <a:endParaRPr lang="en-US" dirty="0"/>
          </a:p>
        </p:txBody>
      </p:sp>
      <p:sp>
        <p:nvSpPr>
          <p:cNvPr id="5" name="Title 1"/>
          <p:cNvSpPr txBox="1">
            <a:spLocks/>
          </p:cNvSpPr>
          <p:nvPr/>
        </p:nvSpPr>
        <p:spPr bwMode="auto">
          <a:xfrm>
            <a:off x="457200" y="152400"/>
            <a:ext cx="8229600" cy="8382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a:lstStyle>
          <a:p>
            <a:pPr algn="just"/>
            <a:r>
              <a:rPr lang="en-US" sz="3600" b="1" dirty="0" smtClean="0"/>
              <a:t>Types of PPP Agreements</a:t>
            </a:r>
          </a:p>
        </p:txBody>
      </p:sp>
    </p:spTree>
    <p:extLst>
      <p:ext uri="{BB962C8B-B14F-4D97-AF65-F5344CB8AC3E}">
        <p14:creationId xmlns:p14="http://schemas.microsoft.com/office/powerpoint/2010/main" val="24674480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pPr algn="just"/>
            <a:r>
              <a:rPr lang="en-US" sz="3600" b="1" dirty="0" smtClean="0"/>
              <a:t>Public Sector Comparator &amp; Value for Money Analysis</a:t>
            </a:r>
            <a:endParaRPr lang="en-US" sz="3600" b="1" dirty="0"/>
          </a:p>
        </p:txBody>
      </p:sp>
      <p:sp>
        <p:nvSpPr>
          <p:cNvPr id="4" name="Slide Number Placeholder 3"/>
          <p:cNvSpPr>
            <a:spLocks noGrp="1"/>
          </p:cNvSpPr>
          <p:nvPr>
            <p:ph type="sldNum" sz="quarter" idx="12"/>
          </p:nvPr>
        </p:nvSpPr>
        <p:spPr/>
        <p:txBody>
          <a:bodyPr/>
          <a:lstStyle/>
          <a:p>
            <a:pPr>
              <a:defRPr/>
            </a:pPr>
            <a:fld id="{7E95275D-DF88-44B3-A835-9BB0E4E3D4B7}" type="slidenum">
              <a:rPr lang="en-US" smtClean="0"/>
              <a:pPr>
                <a:defRPr/>
              </a:pPr>
              <a:t>9</a:t>
            </a:fld>
            <a:endParaRPr lang="en-US"/>
          </a:p>
        </p:txBody>
      </p:sp>
      <p:sp>
        <p:nvSpPr>
          <p:cNvPr id="5" name="Content Placeholder 4"/>
          <p:cNvSpPr>
            <a:spLocks noGrp="1"/>
          </p:cNvSpPr>
          <p:nvPr>
            <p:ph idx="1"/>
          </p:nvPr>
        </p:nvSpPr>
        <p:spPr>
          <a:xfrm>
            <a:off x="457200" y="1752601"/>
            <a:ext cx="8229600" cy="4572000"/>
          </a:xfrm>
        </p:spPr>
        <p:txBody>
          <a:bodyPr/>
          <a:lstStyle/>
          <a:p>
            <a:pPr>
              <a:buNone/>
              <a:defRPr/>
            </a:pPr>
            <a:r>
              <a:rPr lang="en-US" sz="2800" u="sng" dirty="0" smtClean="0">
                <a:latin typeface="+mj-lt"/>
              </a:rPr>
              <a:t>Financial Parameters &amp; Economic Justification</a:t>
            </a:r>
            <a:r>
              <a:rPr lang="en-US" sz="2800" dirty="0" smtClean="0">
                <a:latin typeface="+mj-lt"/>
              </a:rPr>
              <a:t>:</a:t>
            </a:r>
          </a:p>
          <a:p>
            <a:pPr>
              <a:defRPr/>
            </a:pPr>
            <a:r>
              <a:rPr lang="en-US" sz="2800" dirty="0" smtClean="0">
                <a:latin typeface="+mj-lt"/>
              </a:rPr>
              <a:t>Opportunity Cost Analysis</a:t>
            </a:r>
          </a:p>
          <a:p>
            <a:pPr>
              <a:defRPr/>
            </a:pPr>
            <a:r>
              <a:rPr lang="en-US" sz="2800" dirty="0" smtClean="0">
                <a:latin typeface="+mj-lt"/>
              </a:rPr>
              <a:t>Public Sector Comparator</a:t>
            </a:r>
          </a:p>
          <a:p>
            <a:pPr>
              <a:defRPr/>
            </a:pPr>
            <a:r>
              <a:rPr lang="en-US" sz="2800" dirty="0" smtClean="0">
                <a:latin typeface="+mj-lt"/>
              </a:rPr>
              <a:t>Value for Money Analysis / Cost-Benefit Analysis</a:t>
            </a:r>
          </a:p>
          <a:p>
            <a:pPr>
              <a:defRPr/>
            </a:pPr>
            <a:r>
              <a:rPr lang="en-US" sz="2800" dirty="0" smtClean="0">
                <a:latin typeface="+mj-lt"/>
              </a:rPr>
              <a:t>VGF (Viability Gap Fund)</a:t>
            </a:r>
          </a:p>
          <a:p>
            <a:pPr>
              <a:defRPr/>
            </a:pPr>
            <a:r>
              <a:rPr lang="en-US" sz="2800" dirty="0" smtClean="0">
                <a:latin typeface="+mj-lt"/>
              </a:rPr>
              <a:t>Tolling Rate / Shadow Tolling Rate</a:t>
            </a:r>
          </a:p>
          <a:p>
            <a:pPr>
              <a:defRPr/>
            </a:pPr>
            <a:r>
              <a:rPr lang="en-US" sz="2800" dirty="0" smtClean="0">
                <a:latin typeface="+mj-lt"/>
              </a:rPr>
              <a:t>Contingent Liability Guarantee </a:t>
            </a:r>
          </a:p>
          <a:p>
            <a:pPr>
              <a:defRPr/>
            </a:pPr>
            <a:r>
              <a:rPr lang="en-US" sz="2800" dirty="0">
                <a:latin typeface="+mj-lt"/>
              </a:rPr>
              <a:t>Contract Management Capacity </a:t>
            </a:r>
            <a:endParaRPr lang="en-US" sz="2800" dirty="0" smtClean="0">
              <a:latin typeface="+mj-lt"/>
            </a:endParaRPr>
          </a:p>
          <a:p>
            <a:pPr>
              <a:defRPr/>
            </a:pPr>
            <a:r>
              <a:rPr lang="en-US" sz="2800" dirty="0" smtClean="0">
                <a:latin typeface="+mj-lt"/>
              </a:rPr>
              <a:t>Sustainability</a:t>
            </a:r>
            <a:endParaRPr lang="en-US" sz="2800" dirty="0">
              <a:latin typeface="+mj-lt"/>
            </a:endParaRPr>
          </a:p>
          <a:p>
            <a:endParaRPr lang="en-US" dirty="0"/>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2269</TotalTime>
  <Words>1267</Words>
  <Application>Microsoft Office PowerPoint</Application>
  <PresentationFormat>On-screen Show (4:3)</PresentationFormat>
  <Paragraphs>244</Paragraphs>
  <Slides>25</Slides>
  <Notes>6</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25</vt:i4>
      </vt:variant>
    </vt:vector>
  </HeadingPairs>
  <TitlesOfParts>
    <vt:vector size="34" baseType="lpstr">
      <vt:lpstr>ＭＳ Ｐゴシック</vt:lpstr>
      <vt:lpstr>ＭＳ Ｐゴシック</vt:lpstr>
      <vt:lpstr>Arial</vt:lpstr>
      <vt:lpstr>Calibri</vt:lpstr>
      <vt:lpstr>Constantia</vt:lpstr>
      <vt:lpstr>Times New Roman</vt:lpstr>
      <vt:lpstr>Wingdings 2</vt:lpstr>
      <vt:lpstr>Custom Design</vt:lpstr>
      <vt:lpstr>Flow</vt:lpstr>
      <vt:lpstr>PowerPoint Presentation</vt:lpstr>
      <vt:lpstr>  Public–Private Partnerships</vt:lpstr>
      <vt:lpstr>Infrastructure Investment Demand</vt:lpstr>
      <vt:lpstr>Sequence of Presentation</vt:lpstr>
      <vt:lpstr>PPP Framework in Punjab</vt:lpstr>
      <vt:lpstr>Institutional Arrangements</vt:lpstr>
      <vt:lpstr>PPP Focused Sectors</vt:lpstr>
      <vt:lpstr>PowerPoint Presentation</vt:lpstr>
      <vt:lpstr>Public Sector Comparator &amp; Value for Money Analysis</vt:lpstr>
      <vt:lpstr>Role of Transaction Advisor</vt:lpstr>
      <vt:lpstr>Stake-holders’ Consultation</vt:lpstr>
      <vt:lpstr>Risk Appraisal, Management &amp; Allocation</vt:lpstr>
      <vt:lpstr>Financing Documents</vt:lpstr>
      <vt:lpstr>Collateral arrangements and Security Package</vt:lpstr>
      <vt:lpstr>Collateral arrangements and Security Package (continued)</vt:lpstr>
      <vt:lpstr>Collateral arrangements and Security Package (continued)</vt:lpstr>
      <vt:lpstr>Concession Agreement</vt:lpstr>
      <vt:lpstr>Critical Success Factors for PPPs</vt:lpstr>
      <vt:lpstr>PowerPoint Presentation</vt:lpstr>
      <vt:lpstr>   Why PPPs Fail to gel?</vt:lpstr>
      <vt:lpstr>REFUSED DERIVED FUEL PLANT FAISALABAD </vt:lpstr>
      <vt:lpstr>PUNJAB GRAIN STORAGE PROJECT</vt:lpstr>
      <vt:lpstr>LAHORE RING ROAD (SOUTHERN LOOP)</vt:lpstr>
      <vt:lpstr>  </vt:lpstr>
      <vt:lpstr>   Term Sheet</vt:lpstr>
    </vt:vector>
  </TitlesOfParts>
  <Company>fast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Public-Private Partnership Initiatives and Experiences in Punjab</dc:title>
  <dc:creator>WAQAR UD DIN</dc:creator>
  <cp:lastModifiedBy>Waqar ud din Butt</cp:lastModifiedBy>
  <cp:revision>437</cp:revision>
  <dcterms:created xsi:type="dcterms:W3CDTF">2009-07-05T15:15:26Z</dcterms:created>
  <dcterms:modified xsi:type="dcterms:W3CDTF">2014-05-18T16:29:32Z</dcterms:modified>
</cp:coreProperties>
</file>