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86" r:id="rId1"/>
  </p:sldMasterIdLst>
  <p:notesMasterIdLst>
    <p:notesMasterId r:id="rId27"/>
  </p:notesMasterIdLst>
  <p:handoutMasterIdLst>
    <p:handoutMasterId r:id="rId28"/>
  </p:handoutMasterIdLst>
  <p:sldIdLst>
    <p:sldId id="304" r:id="rId2"/>
    <p:sldId id="326" r:id="rId3"/>
    <p:sldId id="327" r:id="rId4"/>
    <p:sldId id="329" r:id="rId5"/>
    <p:sldId id="330" r:id="rId6"/>
    <p:sldId id="331" r:id="rId7"/>
    <p:sldId id="332" r:id="rId8"/>
    <p:sldId id="333" r:id="rId9"/>
    <p:sldId id="334" r:id="rId10"/>
    <p:sldId id="320" r:id="rId11"/>
    <p:sldId id="321" r:id="rId12"/>
    <p:sldId id="322" r:id="rId13"/>
    <p:sldId id="306" r:id="rId14"/>
    <p:sldId id="305" r:id="rId15"/>
    <p:sldId id="307" r:id="rId16"/>
    <p:sldId id="273" r:id="rId17"/>
    <p:sldId id="280" r:id="rId18"/>
    <p:sldId id="281" r:id="rId19"/>
    <p:sldId id="311" r:id="rId20"/>
    <p:sldId id="282" r:id="rId21"/>
    <p:sldId id="284" r:id="rId22"/>
    <p:sldId id="317" r:id="rId23"/>
    <p:sldId id="300" r:id="rId24"/>
    <p:sldId id="308" r:id="rId25"/>
    <p:sldId id="316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3AA9"/>
    <a:srgbClr val="DEA900"/>
    <a:srgbClr val="990000"/>
    <a:srgbClr val="00A7E2"/>
    <a:srgbClr val="EEB500"/>
    <a:srgbClr val="FFCC66"/>
    <a:srgbClr val="C40000"/>
    <a:srgbClr val="EA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7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028" y="-10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hir9095\Desktop\Zahir%20work%20related\DFI%20meeting\DF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hir9095\Desktop\Zahir%20work%20related\DFI%20meeting\DFI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khifs\sbp\IH&amp;SMEFD\IHFD\Infrastructure%20Finance\Quarterly%20Reports\2013\Dec%202013\Final%20Consolidated%20As%20of%20Dec%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khifs\sbp\IH&amp;SMEFD\IHFD\Infrastructure%20Finance\Quarterly%20Reports\2013\Dec%202013\Final%20Consolidated%20As%20of%20Dec%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khifs\sbp\IH&amp;SMEFD\IHFD\Infrastructure%20Finance\Quarterly%20Reports\2014\Mar%202014\Draft%20Consolidated%20As%20of%20Mar%20%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cked"/>
        <c:varyColors val="0"/>
        <c:ser>
          <c:idx val="1"/>
          <c:order val="0"/>
          <c:tx>
            <c:strRef>
              <c:f>'IPF yearly'!$J$9</c:f>
              <c:strCache>
                <c:ptCount val="1"/>
                <c:pt idx="0">
                  <c:v>IPF</c:v>
                </c:pt>
              </c:strCache>
            </c:strRef>
          </c:tx>
          <c:dLbls>
            <c:dLbl>
              <c:idx val="2"/>
              <c:layout>
                <c:manualLayout>
                  <c:x val="-5.2777777777777826E-2"/>
                  <c:y val="-5.5555555555555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2777777777777812E-2"/>
                  <c:y val="5.5555555555555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0000000000000044E-2"/>
                  <c:y val="-5.5555555555555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6111111111111045E-2"/>
                  <c:y val="-5.5555555555555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'IPF yearly'!$K$8:$P$8</c:f>
              <c:strCache>
                <c:ptCount val="6"/>
                <c:pt idx="0">
                  <c:v>Dec-08</c:v>
                </c:pt>
                <c:pt idx="1">
                  <c:v>Dec-09</c:v>
                </c:pt>
                <c:pt idx="2">
                  <c:v>Dec-10</c:v>
                </c:pt>
                <c:pt idx="3">
                  <c:v>Dec-11</c:v>
                </c:pt>
                <c:pt idx="4">
                  <c:v>Dec-12</c:v>
                </c:pt>
                <c:pt idx="5">
                  <c:v>Dec'13</c:v>
                </c:pt>
              </c:strCache>
            </c:strRef>
          </c:cat>
          <c:val>
            <c:numRef>
              <c:f>('IPF yearly'!$K$9,'IPF yearly'!$L$9,'IPF yearly'!$M$9,'IPF yearly'!$N$9,'IPF yearly'!$O$9,'IPF yearly'!$P$9)</c:f>
              <c:numCache>
                <c:formatCode>General</c:formatCode>
                <c:ptCount val="6"/>
                <c:pt idx="0">
                  <c:v>234.4</c:v>
                </c:pt>
                <c:pt idx="1">
                  <c:v>275.89999999999969</c:v>
                </c:pt>
                <c:pt idx="2">
                  <c:v>298.5</c:v>
                </c:pt>
                <c:pt idx="3">
                  <c:v>280.7</c:v>
                </c:pt>
                <c:pt idx="4">
                  <c:v>288.60000000000002</c:v>
                </c:pt>
                <c:pt idx="5">
                  <c:v>255.2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7302272"/>
        <c:axId val="167306368"/>
      </c:lineChart>
      <c:catAx>
        <c:axId val="1673022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67306368"/>
        <c:crosses val="autoZero"/>
        <c:auto val="1"/>
        <c:lblAlgn val="ctr"/>
        <c:lblOffset val="100"/>
        <c:noMultiLvlLbl val="0"/>
      </c:catAx>
      <c:valAx>
        <c:axId val="167306368"/>
        <c:scaling>
          <c:orientation val="minMax"/>
          <c:min val="200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67302272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Sheet1!$B$18</c:f>
              <c:strCache>
                <c:ptCount val="1"/>
                <c:pt idx="0">
                  <c:v>IPF</c:v>
                </c:pt>
              </c:strCache>
            </c:strRef>
          </c:tx>
          <c:dLbls>
            <c:dLbl>
              <c:idx val="0"/>
              <c:layout>
                <c:manualLayout>
                  <c:x val="-3.4267912772585667E-2"/>
                  <c:y val="6.2146892655367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3613707165109032E-2"/>
                  <c:y val="-6.2146892655367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8940809968847349E-2"/>
                  <c:y val="5.0847457627118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133956386292892E-2"/>
                  <c:y val="-5.6497175141242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9844236760124609E-2"/>
                  <c:y val="6.2146892655367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8691588785046728E-2"/>
                  <c:y val="-6.2146892655367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2959501557632398E-2"/>
                  <c:y val="6.7796610169491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557632398753894E-3"/>
                  <c:y val="-5.6497175141242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7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Sheet1!$D$16:$L$16</c:f>
              <c:strCache>
                <c:ptCount val="9"/>
                <c:pt idx="0">
                  <c:v>Mar-12</c:v>
                </c:pt>
                <c:pt idx="1">
                  <c:v>Jun-12</c:v>
                </c:pt>
                <c:pt idx="2">
                  <c:v>Sep-12</c:v>
                </c:pt>
                <c:pt idx="3">
                  <c:v>Dec-12</c:v>
                </c:pt>
                <c:pt idx="4">
                  <c:v>Mar-13</c:v>
                </c:pt>
                <c:pt idx="5">
                  <c:v>Jun-13</c:v>
                </c:pt>
                <c:pt idx="6">
                  <c:v>Sep-13</c:v>
                </c:pt>
                <c:pt idx="7">
                  <c:v>Dec-13</c:v>
                </c:pt>
                <c:pt idx="8">
                  <c:v>Mar-14</c:v>
                </c:pt>
              </c:strCache>
            </c:strRef>
          </c:cat>
          <c:val>
            <c:numRef>
              <c:f>Sheet1!$D$18:$L$18</c:f>
              <c:numCache>
                <c:formatCode>General</c:formatCode>
                <c:ptCount val="9"/>
                <c:pt idx="0">
                  <c:v>273.2</c:v>
                </c:pt>
                <c:pt idx="1">
                  <c:v>286.3</c:v>
                </c:pt>
                <c:pt idx="2">
                  <c:v>286.2</c:v>
                </c:pt>
                <c:pt idx="3">
                  <c:v>288.60000000000002</c:v>
                </c:pt>
                <c:pt idx="4">
                  <c:v>281.5</c:v>
                </c:pt>
                <c:pt idx="5">
                  <c:v>266.89999999999998</c:v>
                </c:pt>
                <c:pt idx="6">
                  <c:v>266.2</c:v>
                </c:pt>
                <c:pt idx="7">
                  <c:v>255.2</c:v>
                </c:pt>
                <c:pt idx="8">
                  <c:v>254.6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3662976"/>
        <c:axId val="133681152"/>
      </c:lineChart>
      <c:catAx>
        <c:axId val="1336629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33681152"/>
        <c:crosses val="autoZero"/>
        <c:auto val="1"/>
        <c:lblAlgn val="ctr"/>
        <c:lblOffset val="100"/>
        <c:noMultiLvlLbl val="0"/>
      </c:catAx>
      <c:valAx>
        <c:axId val="133681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33662976"/>
        <c:crosses val="autoZero"/>
        <c:crossBetween val="between"/>
        <c:majorUnit val="10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'Bankwise Share'!$C$28</c:f>
              <c:strCache>
                <c:ptCount val="1"/>
                <c:pt idx="0">
                  <c:v>% share</c:v>
                </c:pt>
              </c:strCache>
            </c:strRef>
          </c:tx>
          <c:explosion val="12"/>
          <c:dLbls>
            <c:dLbl>
              <c:idx val="4"/>
              <c:layout>
                <c:manualLayout>
                  <c:x val="4.7048967363927996E-2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'Bankwise Share'!$A$29:$A$33</c:f>
              <c:strCache>
                <c:ptCount val="5"/>
                <c:pt idx="0">
                  <c:v>Public Sector</c:v>
                </c:pt>
                <c:pt idx="1">
                  <c:v>Private Sector</c:v>
                </c:pt>
                <c:pt idx="2">
                  <c:v>Foreign</c:v>
                </c:pt>
                <c:pt idx="3">
                  <c:v>Islamic</c:v>
                </c:pt>
                <c:pt idx="4">
                  <c:v>DFIs</c:v>
                </c:pt>
              </c:strCache>
            </c:strRef>
          </c:cat>
          <c:val>
            <c:numRef>
              <c:f>'Bankwise Share'!$C$29:$C$33</c:f>
              <c:numCache>
                <c:formatCode>0.0%</c:formatCode>
                <c:ptCount val="5"/>
                <c:pt idx="0">
                  <c:v>0.19795295846394984</c:v>
                </c:pt>
                <c:pt idx="1">
                  <c:v>0.72598406879195243</c:v>
                </c:pt>
                <c:pt idx="2">
                  <c:v>9.2440987460814979E-3</c:v>
                </c:pt>
                <c:pt idx="3">
                  <c:v>1.5776716300940439E-2</c:v>
                </c:pt>
                <c:pt idx="4">
                  <c:v>5.1167528914576814E-2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Disbursements!$A$4</c:f>
              <c:strCache>
                <c:ptCount val="1"/>
                <c:pt idx="0">
                  <c:v>Sectors</c:v>
                </c:pt>
              </c:strCache>
            </c:strRef>
          </c:tx>
          <c:explosion val="3"/>
          <c:dPt>
            <c:idx val="0"/>
            <c:bubble3D val="0"/>
            <c:explosion val="5"/>
          </c:dPt>
          <c:dPt>
            <c:idx val="3"/>
            <c:bubble3D val="0"/>
            <c:explosion val="7"/>
          </c:dPt>
          <c:dPt>
            <c:idx val="4"/>
            <c:bubble3D val="0"/>
            <c:explosion val="13"/>
          </c:dPt>
          <c:dPt>
            <c:idx val="6"/>
            <c:bubble3D val="0"/>
            <c:explosion val="2"/>
          </c:dPt>
          <c:dPt>
            <c:idx val="9"/>
            <c:bubble3D val="0"/>
            <c:explosion val="6"/>
          </c:dPt>
          <c:dLbls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Disbursements!$A$5:$A$14</c:f>
              <c:strCache>
                <c:ptCount val="10"/>
                <c:pt idx="0">
                  <c:v>Telecom</c:v>
                </c:pt>
                <c:pt idx="1">
                  <c:v>Power Generation</c:v>
                </c:pt>
                <c:pt idx="2">
                  <c:v>Power Transmission</c:v>
                </c:pt>
                <c:pt idx="3">
                  <c:v>Petroleum</c:v>
                </c:pt>
                <c:pt idx="4">
                  <c:v>LPG Extract. Dist.</c:v>
                </c:pt>
                <c:pt idx="5">
                  <c:v>LPG Import &amp; Dist</c:v>
                </c:pt>
                <c:pt idx="6">
                  <c:v>Oil &amp; Gas Explor. Distr.</c:v>
                </c:pt>
                <c:pt idx="7">
                  <c:v>Road, Bridge, Flyover</c:v>
                </c:pt>
                <c:pt idx="8">
                  <c:v>Water Supply, Sanitation</c:v>
                </c:pt>
                <c:pt idx="9">
                  <c:v>Any other</c:v>
                </c:pt>
              </c:strCache>
            </c:strRef>
          </c:cat>
          <c:val>
            <c:numRef>
              <c:f>Disbursements!$C$5:$C$14</c:f>
              <c:numCache>
                <c:formatCode>0.0,</c:formatCode>
                <c:ptCount val="10"/>
                <c:pt idx="0">
                  <c:v>43397.630621600001</c:v>
                </c:pt>
                <c:pt idx="1">
                  <c:v>215887.21275899999</c:v>
                </c:pt>
                <c:pt idx="2">
                  <c:v>14208.183999999999</c:v>
                </c:pt>
                <c:pt idx="3">
                  <c:v>21296.733</c:v>
                </c:pt>
                <c:pt idx="4">
                  <c:v>3234.7190000000001</c:v>
                </c:pt>
                <c:pt idx="5">
                  <c:v>60</c:v>
                </c:pt>
                <c:pt idx="6">
                  <c:v>8314.2900000000009</c:v>
                </c:pt>
                <c:pt idx="7">
                  <c:v>10563.353999999999</c:v>
                </c:pt>
                <c:pt idx="8">
                  <c:v>409.00799999999998</c:v>
                </c:pt>
                <c:pt idx="9">
                  <c:v>24349.560245000001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8293682326406444"/>
          <c:y val="3.4238526661683352E-2"/>
          <c:w val="0.18680068947803544"/>
          <c:h val="0.9657614733383166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6767" tIns="48384" rIns="96767" bIns="483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6767" tIns="48384" rIns="96767" bIns="483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E81C4C1-8E18-4D94-ACA0-0BD311BC4BFE}" type="datetimeFigureOut">
              <a:rPr lang="en-US"/>
              <a:pPr>
                <a:defRPr/>
              </a:pPr>
              <a:t>19-May-14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6767" tIns="48384" rIns="96767" bIns="483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lIns="96767" tIns="48384" rIns="96767" bIns="48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C574F07-01E5-4DE1-B881-2FD55CFC2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93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767" tIns="48384" rIns="96767" bIns="4838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9300"/>
            <a:ext cx="5854700" cy="4322763"/>
          </a:xfrm>
          <a:prstGeom prst="rect">
            <a:avLst/>
          </a:prstGeom>
        </p:spPr>
        <p:txBody>
          <a:bodyPr vert="horz" lIns="96767" tIns="48384" rIns="96767" bIns="48384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lIns="96767" tIns="48384" rIns="96767" bIns="48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700A80-84F6-4AD3-906C-C9B4DB955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08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F676D7D-9D7C-43AB-A5D5-6DF6DA939BD0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DD6D3F-E07D-4989-9C78-5024E200484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28BF3C-0036-49E2-BDE3-FB886365DC8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AD5DF5-7DD9-484D-ACEC-3E9F37EF730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6B50DF-5377-4DB6-B6DC-C724A269CEF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2267F6-1A6C-405D-82FA-7856539C5E3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F5B612-55AE-4973-A1A6-B2BDF972FA7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2800D4-5CED-48ED-8E24-80014A25D9F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AECB91-ECDA-4147-BA47-E177F11D310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9B475C-F50C-4452-9983-F858982DD9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AA614FFD-A58F-4E2A-8473-16C4C6CCC9F4}" type="datetimeFigureOut">
              <a:rPr lang="en-US" smtClean="0"/>
              <a:pPr>
                <a:defRPr/>
              </a:pPr>
              <a:t>19-May-14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42BCA905-1D5F-46C8-8FC7-6482160628B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C915C7-8F7E-406A-A1F6-582675FB39A9}" type="datetimeFigureOut">
              <a:rPr lang="en-US" smtClean="0"/>
              <a:pPr>
                <a:defRPr/>
              </a:pPr>
              <a:t>19-May-14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32F06-5DE3-4765-8C92-5A7A73A97F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6A802B-D030-494A-952C-FF694569089A}" type="datetimeFigureOut">
              <a:rPr lang="en-US" smtClean="0"/>
              <a:pPr>
                <a:defRPr/>
              </a:pPr>
              <a:t>19-May-14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E7A76-06F0-4C59-99A9-B823CA2DC4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2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 b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Project &amp; Structured Finance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5DA4D64-FFE0-4A93-A88E-B90D4540D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2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 b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Project &amp; Structured Finance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62044E3-F179-441B-88A8-1C69FDAB7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2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 b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Project &amp; Structured Finance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5ED3EC2B-E6EF-42FE-BFB1-F6451DABA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2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 b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Project &amp; Structured Finance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C0E578F4-C557-4D83-9C21-5CAE54687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2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 b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Project &amp; Structured Finance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994A0A72-77D6-48A2-A72D-9F553DC1E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2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 b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Project &amp; Structured Finance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979B01F-61F3-46C5-96B4-D5E191DFE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0CCFEB57-6295-4CF5-ABFD-E47591E7437F}" type="datetimeFigureOut">
              <a:rPr lang="en-US" smtClean="0"/>
              <a:pPr>
                <a:defRPr/>
              </a:pPr>
              <a:t>19-May-14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4143E927-5D40-456D-AE96-E30ED6FC520B}" type="datetimeFigureOut">
              <a:rPr lang="en-US" smtClean="0"/>
              <a:pPr>
                <a:defRPr/>
              </a:pPr>
              <a:t>19-May-14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37D7E84D-7897-4E40-85E6-6C90D00C82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68D4E-52F7-4FF2-9108-9255B272B41F}" type="datetimeFigureOut">
              <a:rPr lang="en-US" smtClean="0"/>
              <a:pPr>
                <a:defRPr/>
              </a:pPr>
              <a:t>19-May-14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EE0A7-179F-427C-8CDA-8DEF1F353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78032-01CB-4880-AED9-9A0B0A107E5B}" type="datetimeFigureOut">
              <a:rPr lang="en-US" smtClean="0"/>
              <a:pPr>
                <a:defRPr/>
              </a:pPr>
              <a:t>19-May-14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8AD09-C1B2-41B9-B4AD-844D8D75FB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CD2A013E-28A9-48A4-AFFC-50C1072B959E}" type="datetimeFigureOut">
              <a:rPr lang="en-US" smtClean="0"/>
              <a:pPr>
                <a:defRPr/>
              </a:pPr>
              <a:t>19-May-14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A6A9ECA8-B445-4B36-90FF-3627D21B57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64BA41-3F84-4757-BCC5-644B80302B1B}" type="datetimeFigureOut">
              <a:rPr lang="en-US" smtClean="0"/>
              <a:pPr>
                <a:defRPr/>
              </a:pPr>
              <a:t>19-May-14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7F079-06A2-4316-AD33-AE22B82D6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6261AAA-CE21-46C2-8F4B-1D65A069873C}" type="datetimeFigureOut">
              <a:rPr lang="en-US" smtClean="0"/>
              <a:pPr>
                <a:defRPr/>
              </a:pPr>
              <a:t>19-May-14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F13750D-0722-404F-B034-85965D5E5F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0886F0B8-7F2F-493E-BB25-72BCABBC30E0}" type="datetimeFigureOut">
              <a:rPr lang="en-US" smtClean="0"/>
              <a:pPr>
                <a:defRPr/>
              </a:pPr>
              <a:t>19-May-14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A1D1BA2-8177-433C-A06C-599F80F0EE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EF0F8D-FEBC-43B4-B408-1E2C57E6BFD5}" type="datetimeFigureOut">
              <a:rPr lang="en-US" smtClean="0"/>
              <a:pPr>
                <a:defRPr/>
              </a:pPr>
              <a:t>19-May-14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Project &amp; Structured Finance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CB888A-F026-4F99-81C0-3F7C129817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7" r:id="rId1"/>
    <p:sldLayoutId id="2147485088" r:id="rId2"/>
    <p:sldLayoutId id="2147485089" r:id="rId3"/>
    <p:sldLayoutId id="2147485090" r:id="rId4"/>
    <p:sldLayoutId id="2147485091" r:id="rId5"/>
    <p:sldLayoutId id="2147485092" r:id="rId6"/>
    <p:sldLayoutId id="2147485093" r:id="rId7"/>
    <p:sldLayoutId id="2147485094" r:id="rId8"/>
    <p:sldLayoutId id="2147485095" r:id="rId9"/>
    <p:sldLayoutId id="2147485096" r:id="rId10"/>
    <p:sldLayoutId id="2147485097" r:id="rId11"/>
    <p:sldLayoutId id="2147485042" r:id="rId12"/>
    <p:sldLayoutId id="2147485043" r:id="rId13"/>
    <p:sldLayoutId id="2147485044" r:id="rId14"/>
    <p:sldLayoutId id="2147485045" r:id="rId15"/>
    <p:sldLayoutId id="2147485046" r:id="rId16"/>
    <p:sldLayoutId id="2147485047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p.org.pk/bpd/2003/C25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857356" y="1928802"/>
            <a:ext cx="7102195" cy="17145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4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Infrastructure Project Finance (IPF) Guidelines  and Regulations</a:t>
            </a:r>
            <a:endParaRPr sz="4000" i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 bwMode="auto">
          <a:xfrm>
            <a:off x="1071563" y="5949950"/>
            <a:ext cx="6629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0" indent="0" algn="ctr">
              <a:buFont typeface="Wingdings" pitchFamily="2" charset="2"/>
              <a:buNone/>
              <a:defRPr b="1">
                <a:solidFill>
                  <a:schemeClr val="accent2"/>
                </a:solidFill>
              </a:defRPr>
            </a:lvl1pPr>
          </a:lstStyle>
          <a:p>
            <a:pPr>
              <a:spcBef>
                <a:spcPct val="20000"/>
              </a:spcBef>
              <a:buClr>
                <a:srgbClr val="8E58B6"/>
              </a:buClr>
              <a:buSzPct val="80000"/>
              <a:defRPr/>
            </a:pPr>
            <a:endParaRPr lang="en-US" sz="2400" b="0" kern="0" dirty="0" smtClean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</a:endParaRPr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 bwMode="auto">
          <a:xfrm>
            <a:off x="44450" y="4529138"/>
            <a:ext cx="9072563" cy="9874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normAutofit/>
          </a:bodyPr>
          <a:lstStyle>
            <a:lvl1pPr marL="0" indent="0" algn="ctr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defRPr sz="22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B37732"/>
              </a:buClr>
              <a:buSzPct val="85000"/>
              <a:buFont typeface="Wingdings 2" pitchFamily="18" charset="2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en-US" sz="2800" b="1" dirty="0" smtClean="0">
              <a:solidFill>
                <a:srgbClr val="C00000"/>
              </a:solidFill>
              <a:latin typeface="Baskerville Old Face" pitchFamily="18" charset="0"/>
            </a:endParaRPr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785794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143108" y="4786322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Infrastructure, Housing &amp; SME Finance Department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6096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Infrastructure Development and Financing Institution (IDFI)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6021288"/>
          </a:xfrm>
        </p:spPr>
        <p:txBody>
          <a:bodyPr>
            <a:no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Need</a:t>
            </a:r>
          </a:p>
          <a:p>
            <a:pPr marL="520700" lvl="1" indent="-236538" algn="just" eaLnBrk="1" fontAlgn="auto" hangingPunct="1">
              <a:spcAft>
                <a:spcPts val="0"/>
              </a:spcAft>
              <a:defRPr/>
            </a:pPr>
            <a:r>
              <a:rPr lang="en-US" sz="1800" dirty="0" smtClean="0"/>
              <a:t>Asset / Liability mismatch in banks/DFIs as most of the deposits are of short tenor</a:t>
            </a:r>
            <a:r>
              <a:rPr lang="en-US" sz="1800" dirty="0" smtClean="0"/>
              <a:t>.</a:t>
            </a:r>
          </a:p>
          <a:p>
            <a:pPr marL="520700" lvl="1" indent="-236538" algn="just" eaLnBrk="1" fontAlgn="auto" hangingPunct="1">
              <a:spcAft>
                <a:spcPts val="0"/>
              </a:spcAft>
              <a:defRPr/>
            </a:pPr>
            <a:r>
              <a:rPr lang="en-US" sz="1800" dirty="0" smtClean="0"/>
              <a:t>Lack of adequate funding for large infrastructure projects</a:t>
            </a:r>
            <a:endParaRPr lang="en-US" sz="18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1600" dirty="0" smtClean="0"/>
          </a:p>
          <a:p>
            <a:pPr marL="274320" indent="-274320" algn="just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IDFI will perform a broad array of activities:</a:t>
            </a:r>
          </a:p>
          <a:p>
            <a:pPr marL="674370" lvl="1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Project Development – need identification, conceptualization, pre-feasibility reports, commercial viability aspects, identification of potential investors</a:t>
            </a:r>
          </a:p>
          <a:p>
            <a:pPr marL="674370" lvl="1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Use of innovative structural / financial techniques to enhance project viability</a:t>
            </a:r>
          </a:p>
          <a:p>
            <a:pPr marL="674370" lvl="1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Evaluate infrastructure projects for potential investment</a:t>
            </a:r>
          </a:p>
          <a:p>
            <a:pPr marL="674370" lvl="1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Project Finance – equity participation, loan syndication, other services</a:t>
            </a:r>
          </a:p>
          <a:p>
            <a:pPr marL="674370" lvl="1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Facilitate access to Viability Gap Fund</a:t>
            </a:r>
          </a:p>
          <a:p>
            <a:pPr marL="674370" lvl="1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Tariff and other advisory  services</a:t>
            </a:r>
          </a:p>
          <a:p>
            <a:pPr marL="674370" lvl="1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Facilitate co-ordination of project sponsors with relevant ministries and government departments</a:t>
            </a:r>
          </a:p>
          <a:p>
            <a:pPr marL="674370" lvl="1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Performance Monitoring</a:t>
            </a:r>
          </a:p>
          <a:p>
            <a:pPr marL="674370" lvl="1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May help government in PPP policy formulation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defRPr/>
            </a:pPr>
            <a:r>
              <a:rPr lang="en-US" dirty="0" smtClean="0"/>
              <a:t>Primary focus will be on:</a:t>
            </a:r>
          </a:p>
          <a:p>
            <a:pPr marL="674370" lvl="1" indent="-274320" algn="just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Power Sector</a:t>
            </a:r>
          </a:p>
          <a:p>
            <a:pPr marL="674370" lvl="1" indent="-274320" algn="just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Special Economic Zones</a:t>
            </a:r>
          </a:p>
          <a:p>
            <a:pPr marL="674370" lvl="1" indent="-274320" algn="just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Agricultural Infrastructure including warehousing, cold chains etc. </a:t>
            </a:r>
          </a:p>
          <a:p>
            <a:pPr marL="674370" lvl="1" indent="-27432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/>
          </a:p>
          <a:p>
            <a:pPr marL="274320" indent="-274320" algn="just" eaLnBrk="1" fontAlgn="auto" hangingPunct="1">
              <a:spcAft>
                <a:spcPts val="0"/>
              </a:spcAft>
              <a:defRPr/>
            </a:pPr>
            <a:r>
              <a:rPr lang="en-US" dirty="0" smtClean="0"/>
              <a:t>Other sectors like road, railway and port etc. would also be considered later on subject to capacity enhancement</a:t>
            </a:r>
          </a:p>
          <a:p>
            <a:pPr marL="274320" indent="-274320" algn="just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defRPr/>
            </a:pPr>
            <a:r>
              <a:rPr lang="en-US" dirty="0" smtClean="0"/>
              <a:t>Long term funding mechanism to develop a financial climate conducive to large scale infrastructure projects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6096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Infrastructure Development and Financing Institution (IDFI)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563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IDFI Scope and Structure </a:t>
            </a:r>
          </a:p>
        </p:txBody>
      </p:sp>
      <p:sp>
        <p:nvSpPr>
          <p:cNvPr id="12291" name="TextBox 7"/>
          <p:cNvSpPr txBox="1">
            <a:spLocks noChangeArrowheads="1"/>
          </p:cNvSpPr>
          <p:nvPr/>
        </p:nvSpPr>
        <p:spPr bwMode="auto">
          <a:xfrm>
            <a:off x="685800" y="990600"/>
            <a:ext cx="8001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b="1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b="1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b="1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b="1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b="1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b="1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b="1">
              <a:latin typeface="Calibri" pitchFamily="34" charset="0"/>
            </a:endParaRPr>
          </a:p>
        </p:txBody>
      </p:sp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457200" y="914400"/>
            <a:ext cx="83058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/>
            <a:endParaRPr lang="en-US" dirty="0">
              <a:latin typeface="Verdana(Body)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Verdana(Body)"/>
              </a:rPr>
              <a:t>Proposed </a:t>
            </a:r>
            <a:r>
              <a:rPr lang="en-US" sz="2000" dirty="0" smtClean="0">
                <a:latin typeface="Verdana(Body)"/>
              </a:rPr>
              <a:t>IDFI to </a:t>
            </a:r>
            <a:r>
              <a:rPr lang="en-US" sz="2000" dirty="0">
                <a:latin typeface="Verdana(Body)"/>
              </a:rPr>
              <a:t>be established </a:t>
            </a:r>
            <a:r>
              <a:rPr lang="en-US" sz="2000" dirty="0" smtClean="0">
                <a:latin typeface="Verdana(Body)"/>
              </a:rPr>
              <a:t>as a special DFI with suggested </a:t>
            </a:r>
            <a:r>
              <a:rPr lang="en-US" sz="2000" dirty="0">
                <a:latin typeface="Verdana(Body)"/>
              </a:rPr>
              <a:t>Equity Distribution </a:t>
            </a:r>
            <a:r>
              <a:rPr lang="en-US" sz="2000" dirty="0" smtClean="0">
                <a:latin typeface="Verdana(Body)"/>
              </a:rPr>
              <a:t>as </a:t>
            </a:r>
            <a:r>
              <a:rPr lang="en-US" sz="2000" dirty="0">
                <a:latin typeface="Verdana(Body)"/>
              </a:rPr>
              <a:t>follows:</a:t>
            </a:r>
          </a:p>
          <a:p>
            <a:pPr marL="800100" lvl="1" indent="-342900" algn="just">
              <a:buFontTx/>
              <a:buChar char="-"/>
            </a:pPr>
            <a:r>
              <a:rPr lang="en-US" sz="2000" dirty="0" smtClean="0">
                <a:latin typeface="Verdana(Body)"/>
              </a:rPr>
              <a:t>Banks/DFIs - 25</a:t>
            </a:r>
            <a:r>
              <a:rPr lang="en-US" sz="2000" dirty="0">
                <a:latin typeface="Verdana(Body)"/>
              </a:rPr>
              <a:t>%</a:t>
            </a:r>
          </a:p>
          <a:p>
            <a:pPr marL="800100" lvl="1" indent="-342900" algn="just">
              <a:buFontTx/>
              <a:buChar char="-"/>
            </a:pPr>
            <a:r>
              <a:rPr lang="en-US" sz="2000" dirty="0" err="1" smtClean="0">
                <a:latin typeface="Verdana(Body)"/>
              </a:rPr>
              <a:t>GoP</a:t>
            </a:r>
            <a:r>
              <a:rPr lang="en-US" sz="2000" dirty="0" smtClean="0">
                <a:latin typeface="Verdana(Body)"/>
              </a:rPr>
              <a:t> or government organizations - </a:t>
            </a:r>
            <a:r>
              <a:rPr lang="en-US" sz="2000" dirty="0">
                <a:latin typeface="Verdana(Body)"/>
              </a:rPr>
              <a:t>25%</a:t>
            </a:r>
          </a:p>
          <a:p>
            <a:pPr marL="800100" lvl="1" indent="-342900" algn="just">
              <a:buFontTx/>
              <a:buChar char="-"/>
            </a:pPr>
            <a:r>
              <a:rPr lang="en-US" sz="2000" dirty="0" smtClean="0">
                <a:latin typeface="Verdana(Body)"/>
              </a:rPr>
              <a:t>Multilateral Agencies - </a:t>
            </a:r>
            <a:r>
              <a:rPr lang="en-US" sz="2000" dirty="0">
                <a:latin typeface="Verdana(Body)"/>
              </a:rPr>
              <a:t>50%</a:t>
            </a:r>
          </a:p>
          <a:p>
            <a:pPr marL="342900" indent="-342900" algn="just"/>
            <a:endParaRPr lang="en-US" sz="2000" dirty="0">
              <a:latin typeface="Verdana(Body)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>
                <a:latin typeface="Verdana(Body)"/>
              </a:rPr>
              <a:t>The </a:t>
            </a:r>
            <a:r>
              <a:rPr lang="en-US" sz="2000" dirty="0">
                <a:latin typeface="Verdana(Body)"/>
              </a:rPr>
              <a:t>company will issue long term </a:t>
            </a:r>
            <a:r>
              <a:rPr lang="en-US" sz="2000" dirty="0" smtClean="0">
                <a:latin typeface="Verdana(Body)"/>
              </a:rPr>
              <a:t>papers/Bonds/</a:t>
            </a:r>
            <a:r>
              <a:rPr lang="en-US" sz="2000" dirty="0" err="1" smtClean="0">
                <a:latin typeface="Verdana(Body)"/>
              </a:rPr>
              <a:t>Sukuk</a:t>
            </a:r>
            <a:r>
              <a:rPr lang="en-US" sz="2000" dirty="0" smtClean="0">
                <a:latin typeface="Verdana(Body)"/>
              </a:rPr>
              <a:t> </a:t>
            </a:r>
            <a:r>
              <a:rPr lang="en-US" sz="2000" dirty="0">
                <a:latin typeface="Verdana(Body)"/>
              </a:rPr>
              <a:t>to generate funds from local market and also seek </a:t>
            </a:r>
            <a:r>
              <a:rPr lang="en-US" sz="2000" dirty="0" smtClean="0">
                <a:latin typeface="Verdana(Body)"/>
              </a:rPr>
              <a:t>funding </a:t>
            </a:r>
            <a:r>
              <a:rPr lang="en-US" sz="2000" dirty="0">
                <a:latin typeface="Verdana(Body)"/>
              </a:rPr>
              <a:t>and guarantee lines from international MLAs to </a:t>
            </a:r>
            <a:r>
              <a:rPr lang="en-US" sz="2000" dirty="0" smtClean="0">
                <a:latin typeface="Verdana(Body)"/>
              </a:rPr>
              <a:t>support/finance </a:t>
            </a:r>
            <a:r>
              <a:rPr lang="en-US" sz="2000" dirty="0">
                <a:latin typeface="Verdana(Body)"/>
              </a:rPr>
              <a:t>infrastructure projects in </a:t>
            </a:r>
            <a:r>
              <a:rPr lang="en-US" sz="2000" dirty="0" smtClean="0">
                <a:latin typeface="Verdana(Body)"/>
              </a:rPr>
              <a:t>Pakistan. By issuing bonds/</a:t>
            </a:r>
            <a:r>
              <a:rPr lang="en-US" sz="2000" dirty="0" err="1" smtClean="0">
                <a:latin typeface="Verdana(Body)"/>
              </a:rPr>
              <a:t>Sukuk</a:t>
            </a:r>
            <a:r>
              <a:rPr lang="en-US" sz="2000" dirty="0" smtClean="0">
                <a:latin typeface="Verdana(Body)"/>
              </a:rPr>
              <a:t>, it would help develop capital market.</a:t>
            </a:r>
            <a:endParaRPr lang="en-US" sz="2000" dirty="0">
              <a:latin typeface="Verdana(Body)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654032"/>
          </a:xfrm>
        </p:spPr>
        <p:txBody>
          <a:bodyPr vert="horz"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SBP Guidelines/Regulatory Framework -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980728"/>
            <a:ext cx="8482042" cy="5544616"/>
          </a:xfrm>
        </p:spPr>
        <p:txBody>
          <a:bodyPr>
            <a:normAutofit/>
          </a:bodyPr>
          <a:lstStyle/>
          <a:p>
            <a:pPr algn="just"/>
            <a:r>
              <a:rPr lang="en-US" sz="1600" dirty="0" smtClean="0">
                <a:latin typeface="+mj-lt"/>
              </a:rPr>
              <a:t>Relaxation in Prudential Regulations for Infrastructure Project Financing (IPF) vide BPD Circular No.25 dated July 04, 2003 (</a:t>
            </a:r>
            <a:r>
              <a:rPr lang="en-US" sz="1600" dirty="0" smtClean="0">
                <a:latin typeface="+mj-lt"/>
                <a:hlinkClick r:id="rId2"/>
              </a:rPr>
              <a:t>http://www.sbp.org.pk/bpd/2003/C25.htm</a:t>
            </a:r>
            <a:r>
              <a:rPr lang="en-US" sz="1600" dirty="0" smtClean="0">
                <a:latin typeface="+mj-lt"/>
              </a:rPr>
              <a:t>).</a:t>
            </a:r>
          </a:p>
          <a:p>
            <a:pPr marL="519113" lvl="1" indent="-236538" algn="just"/>
            <a:r>
              <a:rPr lang="en-US" sz="1600" dirty="0" smtClean="0">
                <a:latin typeface="+mj-lt"/>
              </a:rPr>
              <a:t>Debt equity relaxed to 80:20 for the Infrastructure projects</a:t>
            </a:r>
          </a:p>
          <a:p>
            <a:pPr marL="519113" lvl="1" indent="-236538" algn="just"/>
            <a:r>
              <a:rPr lang="en-US" sz="1600" dirty="0" smtClean="0">
                <a:latin typeface="+mj-lt"/>
              </a:rPr>
              <a:t>“Concession Agreement/License/Right of Way” issued by Government accepted as a collateral </a:t>
            </a:r>
          </a:p>
          <a:p>
            <a:pPr algn="just"/>
            <a:r>
              <a:rPr lang="en-US" sz="1600" dirty="0" smtClean="0">
                <a:latin typeface="+mj-lt"/>
              </a:rPr>
              <a:t>Updated </a:t>
            </a:r>
            <a:r>
              <a:rPr lang="en-US" sz="1600" dirty="0" smtClean="0">
                <a:latin typeface="+mj-lt"/>
              </a:rPr>
              <a:t>IPF Guidelines in August 31, 2010 vide No. IHFD/11 /191/ 2010. The salient features of the revised guidelines:-</a:t>
            </a:r>
          </a:p>
          <a:p>
            <a:pPr marL="519113" lvl="2" indent="-236538" algn="just"/>
            <a:r>
              <a:rPr lang="en-US" sz="1600" dirty="0" smtClean="0">
                <a:latin typeface="+mj-lt"/>
              </a:rPr>
              <a:t>Includes the requirement for establishing a mechanism for generating feasibility reports and assessing risk mitigation means in the development, construction, start-up and operation stages of the project.</a:t>
            </a:r>
          </a:p>
          <a:p>
            <a:pPr marL="519113" lvl="2" indent="-236538" algn="just"/>
            <a:r>
              <a:rPr lang="en-US" sz="1600" dirty="0" smtClean="0">
                <a:latin typeface="+mj-lt"/>
              </a:rPr>
              <a:t>Banks and DFIs to establish a proper process for the continuous monitoring of project implementation to ensure proper utilization of the credit  while relevant bank accounts will be subject to audit by the SBP. </a:t>
            </a:r>
          </a:p>
          <a:p>
            <a:pPr marL="519113" lvl="2" indent="-236538" algn="just"/>
            <a:r>
              <a:rPr lang="en-US" sz="1600" dirty="0" smtClean="0">
                <a:latin typeface="+mj-lt"/>
              </a:rPr>
              <a:t>Banks and DFIs encouraged to accept Concession </a:t>
            </a:r>
            <a:r>
              <a:rPr lang="en-US" sz="1600" dirty="0" smtClean="0">
                <a:latin typeface="+mj-lt"/>
              </a:rPr>
              <a:t>Agreement/</a:t>
            </a:r>
            <a:r>
              <a:rPr lang="en-US" sz="1600" dirty="0" err="1" smtClean="0">
                <a:latin typeface="+mj-lt"/>
              </a:rPr>
              <a:t>Lisence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issued by a government agency as collateral. </a:t>
            </a:r>
          </a:p>
          <a:p>
            <a:pPr marL="519113" lvl="2" indent="-236538" algn="just"/>
            <a:r>
              <a:rPr lang="en-US" sz="1600" dirty="0" smtClean="0">
                <a:latin typeface="+mj-lt"/>
              </a:rPr>
              <a:t>The institutions to ensure adequate insurance coverage against all potential risks applicable to the project. </a:t>
            </a:r>
          </a:p>
          <a:p>
            <a:pPr marL="519113" lvl="2" indent="-236538" algn="just"/>
            <a:r>
              <a:rPr lang="en-US" sz="1600" dirty="0" smtClean="0">
                <a:latin typeface="+mj-lt"/>
              </a:rPr>
              <a:t>At no point shall the bank’s exposure to the risk exceed the bank’s equity, and the exposure availed by any borrower shall also not exceed 10 times the borrower’s equity.</a:t>
            </a:r>
            <a:endParaRPr lang="en-US" sz="16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8015287" cy="700086"/>
          </a:xfrm>
        </p:spPr>
        <p:txBody>
          <a:bodyPr vert="horz" anchor="ctr">
            <a:normAutofit/>
          </a:bodyPr>
          <a:lstStyle/>
          <a:p>
            <a:pPr>
              <a:defRPr/>
            </a:pPr>
            <a:r>
              <a:rPr lang="en-US" sz="28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SBP Guidelines – Areas Covered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28596" y="1000108"/>
            <a:ext cx="814393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008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Part-A: DEFINITIONS</a:t>
            </a: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008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Part-B: GUIDELINES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lvl="1" indent="228600" eaLnBrk="0" hangingPunct="0">
              <a:tabLst>
                <a:tab pos="64008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G.1: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Credit Appraisal</a:t>
            </a:r>
          </a:p>
          <a:p>
            <a:pPr lvl="2" indent="228600" eaLnBrk="0" hangingPunct="0">
              <a:tabLst>
                <a:tab pos="64008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G.1.1 : Minimum Information Requirements</a:t>
            </a:r>
          </a:p>
          <a:p>
            <a:pPr lvl="2" indent="228600" eaLnBrk="0" hangingPunct="0">
              <a:tabLst>
                <a:tab pos="64008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G.1.2 : Assessment of Infrastructure Projects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lvl="2" indent="228600" eaLnBrk="0" hangingPunct="0">
              <a:tabLst>
                <a:tab pos="64008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G.1.3 : Monitoring of Infrastructure Projects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lvl="1" indent="228600" eaLnBrk="0" hangingPunct="0">
              <a:tabLst>
                <a:tab pos="6400800" algn="l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lvl="1" indent="228600" eaLnBrk="0" hangingPunct="0">
              <a:tabLst>
                <a:tab pos="64008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G.2: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Collateral Arrangements, Security Package And Project Insurance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lvl="2" indent="228600" eaLnBrk="0" hangingPunct="0">
              <a:tabLst>
                <a:tab pos="64008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G.2.1 : Acceptance of Concession/License as Collateral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lvl="2" indent="228600" eaLnBrk="0" hangingPunct="0">
              <a:tabLst>
                <a:tab pos="64008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G.2.2 : Security Package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lvl="2" indent="228600" eaLnBrk="0" hangingPunct="0">
              <a:tabLst>
                <a:tab pos="64008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G.2.3 : Project Insurance</a:t>
            </a:r>
          </a:p>
          <a:p>
            <a:pPr lvl="2" indent="228600" eaLnBrk="0" hangingPunct="0">
              <a:tabLst>
                <a:tab pos="6400800" algn="l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lvl="1" indent="228600" eaLnBrk="0" hangingPunct="0">
              <a:tabLst>
                <a:tab pos="64008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G.3: Regulatory Compliance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lvl="2" indent="228600" eaLnBrk="0" hangingPunct="0">
              <a:tabLst>
                <a:tab pos="64008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G.3.1 : Exposure Limit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lvl="2" indent="228600" eaLnBrk="0" hangingPunct="0">
              <a:tabLst>
                <a:tab pos="64008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G.3.2 : Debt-Equity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lvl="2" indent="228600" eaLnBrk="0" hangingPunct="0">
              <a:tabLst>
                <a:tab pos="64008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G.3.3 : Funding of Infrastructure Projects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lvl="2" indent="228600" eaLnBrk="0" hangingPunct="0">
              <a:tabLst>
                <a:tab pos="64008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G.3.4  : Provisioning Requirements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00800" algn="l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008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Part-C : Annexes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lvl="1" indent="228600" eaLnBrk="0" hangingPunct="0">
              <a:tabLst>
                <a:tab pos="64008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Annex A - IPF: Checklist for Minimum Information Requirements</a:t>
            </a:r>
          </a:p>
          <a:p>
            <a:pPr lvl="1" indent="228600" eaLnBrk="0" hangingPunct="0">
              <a:tabLst>
                <a:tab pos="64008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Annex B - IPF: Provisioning Requirements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250"/>
            <a:ext cx="7467600" cy="653462"/>
          </a:xfrm>
        </p:spPr>
        <p:txBody>
          <a:bodyPr vert="horz" anchor="ctr">
            <a:normAutofit/>
          </a:bodyPr>
          <a:lstStyle/>
          <a:p>
            <a:pPr>
              <a:defRPr/>
            </a:pPr>
            <a:r>
              <a:rPr lang="en-US" sz="28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SBP Guidelines- What is an Infrastructure?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8596" y="836712"/>
            <a:ext cx="821537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Calibri" pitchFamily="34" charset="0"/>
              </a:rPr>
              <a:t>Infrastructure Project means one of the followings: 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road, including toll road, fly over, bridge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mass transit, urban bus, urban rail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rail-bed, stations system, rail freight, passenger services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telecommunication local services, long distance and value added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power generation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power transmission or distribution project by laying a network of new transmission or distribution lines.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natural gas exploration and distribution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An LPG extraction, distribution and marketing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An LPG import terminal, distribution and marketing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An LNG (Liquefied Natural Gas) terminal, distribution and marketing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water supply, irrigation, water treatment system, sanitation and sewerage system or solid waste management system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dam, barrage, canal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primary and secondary irrigation, tertiary (on-farm) irrigation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port, channel dredging, shipping, inland waterway, container terminals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An airport.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 petroleum extraction, refinery, pipeline project.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US" dirty="0" smtClean="0">
                <a:latin typeface="Calibri" pitchFamily="34" charset="0"/>
              </a:rPr>
              <a:t>Any other infrastructure project of similar nature, notified by SBP.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015287" cy="700086"/>
          </a:xfrm>
        </p:spPr>
        <p:txBody>
          <a:bodyPr vert="horz" anchor="ctr">
            <a:normAutofit/>
          </a:bodyPr>
          <a:lstStyle/>
          <a:p>
            <a:pPr>
              <a:defRPr/>
            </a:pPr>
            <a:r>
              <a:rPr lang="en-US" sz="28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SBP Guidelines- Credit Appraisal</a:t>
            </a:r>
          </a:p>
        </p:txBody>
      </p:sp>
      <p:sp>
        <p:nvSpPr>
          <p:cNvPr id="7" name="Content Placeholder 9"/>
          <p:cNvSpPr>
            <a:spLocks noGrp="1"/>
          </p:cNvSpPr>
          <p:nvPr>
            <p:ph sz="quarter" idx="1"/>
          </p:nvPr>
        </p:nvSpPr>
        <p:spPr>
          <a:xfrm>
            <a:off x="500034" y="1142984"/>
            <a:ext cx="8143874" cy="4500562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/>
            </a:pPr>
            <a:endParaRPr lang="en-GB" sz="2600" dirty="0" smtClean="0"/>
          </a:p>
          <a:p>
            <a:pPr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/>
            </a:pPr>
            <a:endParaRPr lang="en-GB" sz="1600" dirty="0" smtClean="0"/>
          </a:p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GB" sz="2200" b="1" dirty="0" smtClean="0">
                <a:solidFill>
                  <a:schemeClr val="accent2">
                    <a:lumMod val="75000"/>
                  </a:schemeClr>
                </a:solidFill>
              </a:rPr>
              <a:t>G.1.1: Minimum Information Requirements</a:t>
            </a:r>
          </a:p>
          <a:p>
            <a:pPr marL="1028700" lvl="1" indent="-57150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romanLcPeriod"/>
              <a:defRPr/>
            </a:pP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Project Description</a:t>
            </a:r>
          </a:p>
          <a:p>
            <a:pPr marL="1028700" lvl="1" indent="-57150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romanLcPeriod"/>
              <a:defRPr/>
            </a:pP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Capital Investment</a:t>
            </a:r>
          </a:p>
          <a:p>
            <a:pPr marL="1028700" lvl="1" indent="-57150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romanLcPeriod"/>
              <a:defRPr/>
            </a:pP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Project Schedules</a:t>
            </a:r>
          </a:p>
          <a:p>
            <a:pPr marL="1028700" lvl="1" indent="-57150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romanLcPeriod"/>
              <a:defRPr/>
            </a:pP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Environmental Impact</a:t>
            </a:r>
          </a:p>
          <a:p>
            <a:pPr marL="1028700" lvl="1" indent="-57150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romanLcPeriod"/>
              <a:defRPr/>
            </a:pP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Financing</a:t>
            </a:r>
          </a:p>
          <a:p>
            <a:pPr marL="1028700" lvl="1" indent="-57150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romanLcPeriod"/>
              <a:defRPr/>
            </a:pP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Legal Documentation</a:t>
            </a:r>
          </a:p>
          <a:p>
            <a:pPr marL="346075" lvl="1" indent="-346075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254CFBF-A0D2-4AC0-87A7-FE061B5F806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 Placeholder 8"/>
          <p:cNvSpPr txBox="1">
            <a:spLocks/>
          </p:cNvSpPr>
          <p:nvPr/>
        </p:nvSpPr>
        <p:spPr bwMode="auto">
          <a:xfrm>
            <a:off x="785785" y="1285875"/>
            <a:ext cx="7429527" cy="444500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pPr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None/>
              <a:defRPr/>
            </a:pPr>
            <a:r>
              <a:rPr lang="en-US" sz="2400" b="1" kern="0" cap="small" dirty="0" smtClean="0">
                <a:solidFill>
                  <a:schemeClr val="bg1"/>
                </a:solidFill>
              </a:rPr>
              <a:t>G.1 </a:t>
            </a:r>
            <a:r>
              <a:rPr lang="en-US" sz="2400" b="1" kern="0" cap="small" dirty="0">
                <a:solidFill>
                  <a:schemeClr val="bg1"/>
                </a:solidFill>
              </a:rPr>
              <a:t>– Credit Appraisal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015287" cy="714380"/>
          </a:xfrm>
        </p:spPr>
        <p:txBody>
          <a:bodyPr vert="horz" anchor="ctr">
            <a:normAutofit/>
          </a:bodyPr>
          <a:lstStyle/>
          <a:p>
            <a:pPr>
              <a:defRPr/>
            </a:pPr>
            <a:r>
              <a:rPr lang="en-US" sz="28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SBP Guidelines –G.1 (contd . . .)</a:t>
            </a:r>
          </a:p>
        </p:txBody>
      </p:sp>
      <p:sp>
        <p:nvSpPr>
          <p:cNvPr id="7" name="Content Placeholder 9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286808" cy="464347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GB" sz="2200" b="1" dirty="0" smtClean="0">
                <a:solidFill>
                  <a:schemeClr val="accent2">
                    <a:lumMod val="75000"/>
                  </a:schemeClr>
                </a:solidFill>
              </a:rPr>
              <a:t>G 1.2 : Assessment of Infrastructure Projects</a:t>
            </a:r>
          </a:p>
          <a:p>
            <a:pPr lvl="1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alibri" pitchFamily="34" charset="0"/>
              <a:buChar char="–"/>
              <a:defRPr/>
            </a:pPr>
            <a:r>
              <a:rPr lang="en-GB" sz="2200" b="1" i="1" dirty="0" smtClean="0">
                <a:solidFill>
                  <a:schemeClr val="accent3">
                    <a:lumMod val="75000"/>
                  </a:schemeClr>
                </a:solidFill>
              </a:rPr>
              <a:t>Development Phase </a:t>
            </a: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– should be preferably funded through equity </a:t>
            </a:r>
          </a:p>
          <a:p>
            <a:pPr lvl="1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alibri" pitchFamily="34" charset="0"/>
              <a:buChar char="–"/>
              <a:defRPr/>
            </a:pPr>
            <a:r>
              <a:rPr lang="en-GB" sz="2200" b="1" i="1" dirty="0" smtClean="0">
                <a:solidFill>
                  <a:schemeClr val="accent3">
                    <a:lumMod val="75000"/>
                  </a:schemeClr>
                </a:solidFill>
              </a:rPr>
              <a:t>Construction &amp; Start-up Phase</a:t>
            </a: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 – Assessment of physical and financial completion of infrastructure projects. Some important tools used for completion risk mitigation are:</a:t>
            </a:r>
          </a:p>
          <a:p>
            <a:pPr marL="1485900" lvl="2" indent="-57150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Project Funds Agreement</a:t>
            </a:r>
          </a:p>
          <a:p>
            <a:pPr marL="1485900" lvl="2" indent="-57150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Financial Completion Agreement</a:t>
            </a:r>
          </a:p>
          <a:p>
            <a:pPr marL="1485900" lvl="2" indent="-57150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Insurance</a:t>
            </a:r>
          </a:p>
          <a:p>
            <a:pPr marL="284163" lvl="2" indent="6350"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en-GB" sz="2200" i="1" dirty="0" smtClean="0">
                <a:solidFill>
                  <a:schemeClr val="accent5">
                    <a:lumMod val="75000"/>
                  </a:schemeClr>
                </a:solidFill>
              </a:rPr>
              <a:t>[Ongoing construction period monitoring through:</a:t>
            </a:r>
          </a:p>
          <a:p>
            <a:pPr marL="801688" lvl="2" indent="-344488" algn="just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+mj-lt"/>
              <a:buAutoNum type="romanLcPeriod"/>
              <a:defRPr/>
            </a:pPr>
            <a:r>
              <a:rPr lang="en-GB" sz="2200" b="1" i="1" u="sng" dirty="0" smtClean="0">
                <a:solidFill>
                  <a:schemeClr val="accent5">
                    <a:lumMod val="75000"/>
                  </a:schemeClr>
                </a:solidFill>
              </a:rPr>
              <a:t>Technical advisor</a:t>
            </a:r>
            <a:r>
              <a:rPr lang="en-GB" sz="2200" i="1" dirty="0" smtClean="0">
                <a:solidFill>
                  <a:schemeClr val="accent5">
                    <a:lumMod val="75000"/>
                  </a:schemeClr>
                </a:solidFill>
              </a:rPr>
              <a:t>, via milestone certifications and site visits</a:t>
            </a:r>
          </a:p>
          <a:p>
            <a:pPr marL="346075" lvl="1" indent="-346075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GB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9BE859B-DC18-4800-8A18-45C8A1C07D5D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9"/>
          <p:cNvSpPr>
            <a:spLocks noGrp="1"/>
          </p:cNvSpPr>
          <p:nvPr>
            <p:ph sz="quarter" idx="1"/>
          </p:nvPr>
        </p:nvSpPr>
        <p:spPr>
          <a:xfrm>
            <a:off x="428597" y="1214422"/>
            <a:ext cx="8143932" cy="4500563"/>
          </a:xfrm>
        </p:spPr>
        <p:txBody>
          <a:bodyPr rtlCol="0">
            <a:normAutofit/>
          </a:bodyPr>
          <a:lstStyle/>
          <a:p>
            <a:pPr lvl="1" indent="-514350" algn="just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+mj-lt"/>
              <a:buAutoNum type="romanLcPeriod" startAt="2"/>
              <a:defRPr/>
            </a:pPr>
            <a:r>
              <a:rPr lang="en-GB" sz="2200" i="1" dirty="0" smtClean="0">
                <a:solidFill>
                  <a:schemeClr val="accent5">
                    <a:lumMod val="75000"/>
                  </a:schemeClr>
                </a:solidFill>
              </a:rPr>
              <a:t>Keeping the </a:t>
            </a:r>
            <a:r>
              <a:rPr lang="en-GB" sz="2200" b="1" i="1" u="sng" dirty="0" smtClean="0">
                <a:solidFill>
                  <a:schemeClr val="accent5">
                    <a:lumMod val="75000"/>
                  </a:schemeClr>
                </a:solidFill>
              </a:rPr>
              <a:t>financial model</a:t>
            </a:r>
            <a:r>
              <a:rPr lang="en-GB" sz="2200" i="1" dirty="0" smtClean="0">
                <a:solidFill>
                  <a:schemeClr val="accent5">
                    <a:lumMod val="75000"/>
                  </a:schemeClr>
                </a:solidFill>
              </a:rPr>
              <a:t> live during the construction period; and</a:t>
            </a:r>
          </a:p>
          <a:p>
            <a:pPr lvl="1" indent="-514350" algn="just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+mj-lt"/>
              <a:buAutoNum type="romanLcPeriod" startAt="2"/>
              <a:defRPr/>
            </a:pPr>
            <a:r>
              <a:rPr lang="en-GB" sz="2200" i="1" dirty="0" smtClean="0">
                <a:solidFill>
                  <a:schemeClr val="accent5">
                    <a:lumMod val="75000"/>
                  </a:schemeClr>
                </a:solidFill>
              </a:rPr>
              <a:t>Monitoring of </a:t>
            </a:r>
            <a:r>
              <a:rPr lang="en-GB" sz="2200" b="1" i="1" u="sng" dirty="0" smtClean="0">
                <a:solidFill>
                  <a:schemeClr val="accent5">
                    <a:lumMod val="75000"/>
                  </a:schemeClr>
                </a:solidFill>
              </a:rPr>
              <a:t>project accounts</a:t>
            </a:r>
            <a:r>
              <a:rPr lang="en-GB" sz="22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200" i="1" dirty="0" smtClean="0">
                <a:solidFill>
                  <a:schemeClr val="accent5">
                    <a:lumMod val="75000"/>
                  </a:schemeClr>
                </a:solidFill>
              </a:rPr>
              <a:t>for disbursements and payments of project expenses</a:t>
            </a:r>
            <a:r>
              <a:rPr lang="en-GB" sz="2200" dirty="0" smtClean="0">
                <a:solidFill>
                  <a:schemeClr val="accent5">
                    <a:lumMod val="75000"/>
                  </a:schemeClr>
                </a:solidFill>
              </a:rPr>
              <a:t>]</a:t>
            </a:r>
          </a:p>
          <a:p>
            <a:pPr lvl="1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alibri" pitchFamily="34" charset="0"/>
              <a:buChar char="–"/>
              <a:defRPr/>
            </a:pPr>
            <a:r>
              <a:rPr lang="en-GB" sz="2200" b="1" i="1" dirty="0" smtClean="0">
                <a:solidFill>
                  <a:schemeClr val="accent3">
                    <a:lumMod val="75000"/>
                  </a:schemeClr>
                </a:solidFill>
              </a:rPr>
              <a:t>Operation Phase </a:t>
            </a: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– Entails monitoring of:</a:t>
            </a:r>
          </a:p>
          <a:p>
            <a:pPr marL="1485900" lvl="2" indent="-57150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romanLcPeriod"/>
              <a:defRPr/>
            </a:pP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Assignment of project receivables and damages</a:t>
            </a:r>
          </a:p>
          <a:p>
            <a:pPr marL="1485900" lvl="2" indent="-57150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romanLcPeriod"/>
              <a:defRPr/>
            </a:pP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Continuous presence of valid security arrangement</a:t>
            </a:r>
          </a:p>
          <a:p>
            <a:pPr marL="1485900" lvl="2" indent="-57150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romanLcPeriod" startAt="3"/>
              <a:defRPr/>
            </a:pP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Debt repayment and project’s escrow accounts</a:t>
            </a:r>
          </a:p>
          <a:p>
            <a:pPr marL="1485900" lvl="2" indent="-57150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romanLcPeriod" startAt="3"/>
              <a:defRPr/>
            </a:pP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Financial covenants for debt repayment</a:t>
            </a:r>
          </a:p>
          <a:p>
            <a:pPr marL="1485900" lvl="2" indent="-57150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romanLcPeriod" startAt="3"/>
              <a:defRPr/>
            </a:pPr>
            <a:r>
              <a:rPr lang="en-GB" sz="2200" dirty="0" smtClean="0">
                <a:solidFill>
                  <a:schemeClr val="accent3">
                    <a:lumMod val="75000"/>
                  </a:schemeClr>
                </a:solidFill>
              </a:rPr>
              <a:t>Technical monitoring during operations and construction phases</a:t>
            </a:r>
          </a:p>
          <a:p>
            <a:pPr marL="1485900" lvl="2" indent="-571500" algn="just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romanLcPeriod" startAt="3"/>
              <a:defRPr/>
            </a:pPr>
            <a:endParaRPr lang="en-GB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38C7A49-34C1-41A5-9250-C904C95A5351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015287" cy="714380"/>
          </a:xfrm>
        </p:spPr>
        <p:txBody>
          <a:bodyPr vert="horz" anchor="ctr">
            <a:normAutofit/>
          </a:bodyPr>
          <a:lstStyle/>
          <a:p>
            <a:pPr>
              <a:defRPr/>
            </a:pPr>
            <a:r>
              <a:rPr lang="en-US" sz="28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SBP Guidelines –G.1 (contd . . 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9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215370" cy="4590841"/>
          </a:xfrm>
        </p:spPr>
        <p:txBody>
          <a:bodyPr rtlCol="0">
            <a:normAutofit fontScale="92500" lnSpcReduction="20000"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GB" sz="2200" b="1" dirty="0" smtClean="0">
                <a:solidFill>
                  <a:schemeClr val="accent2">
                    <a:lumMod val="75000"/>
                  </a:schemeClr>
                </a:solidFill>
              </a:rPr>
              <a:t>G.1.3 : Monitoring of Infrastructure Projects</a:t>
            </a:r>
          </a:p>
          <a:p>
            <a:pPr marL="746125" lvl="2" indent="-346075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Monitoring for assignment of Project Receivables and Payments for Damages.</a:t>
            </a:r>
          </a:p>
          <a:p>
            <a:pPr marL="746125" lvl="2" indent="-346075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Monitoring for ensuring enforcement of Security</a:t>
            </a:r>
          </a:p>
          <a:p>
            <a:pPr marL="746125" lvl="2" indent="-346075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Projects escrow accounts for Monitoring of Repayment of Debt.</a:t>
            </a:r>
          </a:p>
          <a:p>
            <a:pPr marL="746125" lvl="2" indent="-346075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Financial Covenants for Repayment of Debt.</a:t>
            </a:r>
          </a:p>
          <a:p>
            <a:pPr marL="746125" lvl="2" indent="-346075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Technical Monitoring during Development and Operation Phase.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015287" cy="714380"/>
          </a:xfrm>
        </p:spPr>
        <p:txBody>
          <a:bodyPr vert="horz" anchor="ctr">
            <a:normAutofit/>
          </a:bodyPr>
          <a:lstStyle/>
          <a:p>
            <a:pPr>
              <a:defRPr/>
            </a:pPr>
            <a:r>
              <a:rPr lang="en-US" sz="28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SBP Guidelines –G.1 (contd . . 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Benefits of Infrastructure Development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sz="2350" dirty="0" smtClean="0"/>
              <a:t>Development of Infrastructure enhances Public Assets</a:t>
            </a:r>
          </a:p>
          <a:p>
            <a:pPr lvl="0">
              <a:lnSpc>
                <a:spcPct val="150000"/>
              </a:lnSpc>
            </a:pPr>
            <a:r>
              <a:rPr lang="en-US" sz="2350" dirty="0" smtClean="0"/>
              <a:t>Quality infrastructure improves the investment climate for foreign direct investment (FDI) by reducing costs</a:t>
            </a:r>
          </a:p>
          <a:p>
            <a:pPr lvl="0">
              <a:lnSpc>
                <a:spcPct val="150000"/>
              </a:lnSpc>
            </a:pPr>
            <a:r>
              <a:rPr lang="en-US" sz="2350" dirty="0" smtClean="0"/>
              <a:t>Enhances export competitiveness </a:t>
            </a:r>
          </a:p>
          <a:p>
            <a:pPr lvl="0">
              <a:lnSpc>
                <a:spcPct val="150000"/>
              </a:lnSpc>
            </a:pPr>
            <a:r>
              <a:rPr lang="en-US" sz="2350" dirty="0" smtClean="0"/>
              <a:t>Creates employment</a:t>
            </a:r>
          </a:p>
          <a:p>
            <a:pPr lvl="0">
              <a:lnSpc>
                <a:spcPct val="150000"/>
              </a:lnSpc>
            </a:pPr>
            <a:r>
              <a:rPr lang="en-US" sz="2350" dirty="0" smtClean="0"/>
              <a:t>Improves living conditions of public</a:t>
            </a:r>
          </a:p>
          <a:p>
            <a:pPr lvl="0">
              <a:lnSpc>
                <a:spcPct val="150000"/>
              </a:lnSpc>
            </a:pPr>
            <a:r>
              <a:rPr lang="en-US" sz="2350" dirty="0" smtClean="0"/>
              <a:t>Higher tax revenue of government</a:t>
            </a:r>
            <a:endParaRPr lang="en-US" sz="2350" dirty="0"/>
          </a:p>
        </p:txBody>
      </p:sp>
      <p:pic>
        <p:nvPicPr>
          <p:cNvPr id="4" name="Picture 16" descr="http://www.sportsencounter.com/wp-content/uploads/2010/04/S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52400"/>
            <a:ext cx="990600" cy="99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621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9552" y="157146"/>
            <a:ext cx="7675786" cy="700086"/>
          </a:xfrm>
        </p:spPr>
        <p:txBody>
          <a:bodyPr vert="horz" anchor="ctr">
            <a:normAutofit/>
          </a:bodyPr>
          <a:lstStyle/>
          <a:p>
            <a:pPr>
              <a:defRPr/>
            </a:pPr>
            <a:r>
              <a:rPr lang="en-US" sz="28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SBP Guidelines- G.2</a:t>
            </a:r>
          </a:p>
        </p:txBody>
      </p:sp>
      <p:sp>
        <p:nvSpPr>
          <p:cNvPr id="19460" name="Content Placeholder 9"/>
          <p:cNvSpPr>
            <a:spLocks noGrp="1"/>
          </p:cNvSpPr>
          <p:nvPr>
            <p:ph sz="quarter" idx="1"/>
          </p:nvPr>
        </p:nvSpPr>
        <p:spPr>
          <a:xfrm>
            <a:off x="571472" y="1500174"/>
            <a:ext cx="7786742" cy="5097178"/>
          </a:xfrm>
        </p:spPr>
        <p:txBody>
          <a:bodyPr>
            <a:normAutofit fontScale="77500" lnSpcReduction="20000"/>
          </a:bodyPr>
          <a:lstStyle/>
          <a:p>
            <a:pPr marL="346075" lvl="1" indent="-346075" algn="just" eaLnBrk="1" fontAlgn="auto" hangingPunct="1">
              <a:lnSpc>
                <a:spcPct val="16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GB" sz="600" dirty="0" smtClean="0"/>
          </a:p>
          <a:p>
            <a:pPr marL="346075" lvl="1" indent="-346075" algn="just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G.2.1: Acceptance of Concession/license as collateral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–</a:t>
            </a:r>
            <a:r>
              <a:rPr lang="en-GB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encumbrance free, assignable, transferable in the event of default</a:t>
            </a:r>
          </a:p>
          <a:p>
            <a:pPr marL="346075" lvl="1" indent="-346075" algn="just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G.2.2: Security Package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 –  </a:t>
            </a:r>
          </a:p>
          <a:p>
            <a:pPr marL="746125" lvl="2" indent="-346075" algn="just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alibri" pitchFamily="34" charset="0"/>
              <a:buChar char="–"/>
              <a:defRPr/>
            </a:pP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Primary Security – first charge over project receivables and accounts</a:t>
            </a:r>
          </a:p>
          <a:p>
            <a:pPr marL="746125" lvl="2" indent="-346075" algn="just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alibri" pitchFamily="34" charset="0"/>
              <a:buChar char="–"/>
              <a:defRPr/>
            </a:pP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Secondary Security – standard security package of the lenders including hypothecation, mortgage, insurance assignment, share pledge, assignment over rights under all project documents etc </a:t>
            </a:r>
          </a:p>
          <a:p>
            <a:pPr marL="346075" lvl="1" indent="-346075" algn="just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G.2.3: Project Insurances </a:t>
            </a: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- construction all risks, third party liability, marine, accidental, loss of profit, terrorism insurance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63F585A-612B-4538-A1AD-A1B354922B34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Text Placeholder 8"/>
          <p:cNvSpPr txBox="1">
            <a:spLocks/>
          </p:cNvSpPr>
          <p:nvPr/>
        </p:nvSpPr>
        <p:spPr bwMode="auto">
          <a:xfrm>
            <a:off x="642910" y="857232"/>
            <a:ext cx="7572403" cy="444500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pPr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None/>
              <a:defRPr/>
            </a:pPr>
            <a:r>
              <a:rPr lang="en-US" sz="1600" b="1" kern="0" cap="small" dirty="0" smtClean="0">
                <a:solidFill>
                  <a:schemeClr val="bg1"/>
                </a:solidFill>
              </a:rPr>
              <a:t>G.2 </a:t>
            </a:r>
            <a:r>
              <a:rPr lang="en-US" sz="1600" b="1" kern="0" cap="small" dirty="0">
                <a:solidFill>
                  <a:schemeClr val="bg1"/>
                </a:solidFill>
              </a:rPr>
              <a:t>– Collateral Arrangement, Security Package &amp; </a:t>
            </a:r>
            <a:r>
              <a:rPr lang="en-US" sz="1600" b="1" kern="0" cap="small" dirty="0" smtClean="0">
                <a:solidFill>
                  <a:schemeClr val="bg1"/>
                </a:solidFill>
              </a:rPr>
              <a:t>Project Insurance</a:t>
            </a:r>
            <a:endParaRPr lang="en-US" sz="1600" b="1" kern="0" cap="smal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015287" cy="700086"/>
          </a:xfrm>
        </p:spPr>
        <p:txBody>
          <a:bodyPr vert="horz" anchor="ctr">
            <a:normAutofit/>
          </a:bodyPr>
          <a:lstStyle/>
          <a:p>
            <a:pPr>
              <a:defRPr/>
            </a:pPr>
            <a:r>
              <a:rPr lang="en-US" sz="28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SBP Guidelines- G.3</a:t>
            </a:r>
          </a:p>
        </p:txBody>
      </p:sp>
      <p:sp>
        <p:nvSpPr>
          <p:cNvPr id="20484" name="Content Placeholder 9"/>
          <p:cNvSpPr>
            <a:spLocks noGrp="1"/>
          </p:cNvSpPr>
          <p:nvPr>
            <p:ph sz="quarter" idx="1"/>
          </p:nvPr>
        </p:nvSpPr>
        <p:spPr>
          <a:xfrm>
            <a:off x="285721" y="1643050"/>
            <a:ext cx="8072494" cy="4954302"/>
          </a:xfrm>
        </p:spPr>
        <p:txBody>
          <a:bodyPr>
            <a:normAutofit fontScale="92500" lnSpcReduction="20000"/>
          </a:bodyPr>
          <a:lstStyle/>
          <a:p>
            <a:pPr marL="346075" lvl="1" indent="-346075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GB" sz="2600" b="1" dirty="0" smtClean="0">
                <a:solidFill>
                  <a:schemeClr val="accent2">
                    <a:lumMod val="75000"/>
                  </a:schemeClr>
                </a:solidFill>
              </a:rPr>
              <a:t>G.3.1: Exposure Limit </a:t>
            </a:r>
            <a:r>
              <a:rPr lang="en-GB" sz="2600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per party exposure (as per regulation R-1 of Corporate Banking PRs), total bank exposure to project finance assets (not to exceed the bank’s equity) fund and non-fund based exposures</a:t>
            </a:r>
            <a:endParaRPr lang="en-GB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6075" lvl="1" indent="-346075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GB" sz="2600" b="1" dirty="0" smtClean="0">
                <a:solidFill>
                  <a:schemeClr val="accent2">
                    <a:lumMod val="75000"/>
                  </a:schemeClr>
                </a:solidFill>
              </a:rPr>
              <a:t>G.3.3: Funding of Infrastructure Projects – </a:t>
            </a:r>
          </a:p>
          <a:p>
            <a:pPr marL="746125" lvl="2" indent="-346075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alibri" pitchFamily="34" charset="0"/>
              <a:buChar char="–"/>
              <a:defRPr/>
            </a:pPr>
            <a:r>
              <a:rPr lang="en-GB" sz="2100" dirty="0" smtClean="0">
                <a:solidFill>
                  <a:schemeClr val="accent3">
                    <a:lumMod val="75000"/>
                  </a:schemeClr>
                </a:solidFill>
              </a:rPr>
              <a:t>Loan duration – up to 20 years (excluding grace period)</a:t>
            </a:r>
          </a:p>
          <a:p>
            <a:pPr marL="746125" lvl="2" indent="-346075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alibri" pitchFamily="34" charset="0"/>
              <a:buChar char="–"/>
              <a:defRPr/>
            </a:pPr>
            <a:r>
              <a:rPr lang="en-GB" sz="2100" dirty="0" smtClean="0">
                <a:solidFill>
                  <a:schemeClr val="accent3">
                    <a:lumMod val="75000"/>
                  </a:schemeClr>
                </a:solidFill>
              </a:rPr>
              <a:t>Asset Liability Management – interest rate and liquidity risk management</a:t>
            </a:r>
          </a:p>
          <a:p>
            <a:pPr marL="746125" lvl="2" indent="-346075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alibri" pitchFamily="34" charset="0"/>
              <a:buChar char="–"/>
              <a:defRPr/>
            </a:pPr>
            <a:r>
              <a:rPr lang="en-GB" sz="2100" b="1" i="1" dirty="0" smtClean="0">
                <a:solidFill>
                  <a:schemeClr val="accent3">
                    <a:lumMod val="75000"/>
                  </a:schemeClr>
                </a:solidFill>
              </a:rPr>
              <a:t>Arrangement of Long-term Funding </a:t>
            </a:r>
            <a:r>
              <a:rPr lang="en-GB" sz="2100" dirty="0" smtClean="0">
                <a:solidFill>
                  <a:schemeClr val="accent3">
                    <a:lumMod val="75000"/>
                  </a:schemeClr>
                </a:solidFill>
              </a:rPr>
              <a:t>– churning more IPF assets using securitization </a:t>
            </a:r>
          </a:p>
          <a:p>
            <a:pPr marL="346075" lvl="1" indent="-346075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GB" sz="2600" b="1" dirty="0" smtClean="0">
                <a:solidFill>
                  <a:schemeClr val="accent2">
                    <a:lumMod val="75000"/>
                  </a:schemeClr>
                </a:solidFill>
              </a:rPr>
              <a:t>G.3.4:Classification and Provisioning Requirements </a:t>
            </a:r>
            <a:r>
              <a:rPr lang="en-GB" sz="2600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Annex IV of R8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F5474A8-6E96-40FD-83BA-F2A1B3CF9F48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Text Placeholder 8"/>
          <p:cNvSpPr txBox="1">
            <a:spLocks/>
          </p:cNvSpPr>
          <p:nvPr/>
        </p:nvSpPr>
        <p:spPr bwMode="auto">
          <a:xfrm>
            <a:off x="285720" y="1000108"/>
            <a:ext cx="8072438" cy="444500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pPr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None/>
              <a:defRPr/>
            </a:pPr>
            <a:r>
              <a:rPr lang="en-US" sz="2400" b="1" kern="0" cap="small" dirty="0" smtClean="0">
                <a:solidFill>
                  <a:schemeClr val="bg1"/>
                </a:solidFill>
              </a:rPr>
              <a:t>G.3 </a:t>
            </a:r>
            <a:r>
              <a:rPr lang="en-US" sz="2400" b="1" kern="0" cap="small" dirty="0">
                <a:solidFill>
                  <a:schemeClr val="bg1"/>
                </a:solidFill>
              </a:rPr>
              <a:t>– Regulatory Compliance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053414" cy="500066"/>
          </a:xfrm>
        </p:spPr>
        <p:txBody>
          <a:bodyPr vert="horz" anchor="ctr">
            <a:normAutofit fontScale="90000"/>
          </a:bodyPr>
          <a:lstStyle/>
          <a:p>
            <a:pPr>
              <a:defRPr/>
            </a:pPr>
            <a:r>
              <a:rPr lang="en-US" sz="31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 R-1: Limit on Exposure to a Single Person/Group</a:t>
            </a:r>
            <a:endParaRPr lang="en-US" sz="2800" cap="none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D9149B7-CC27-40A3-90FE-0152D9C0C14B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5720" y="857232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5"/>
            </a:pPr>
            <a:r>
              <a:rPr lang="en-US" sz="2000" dirty="0" smtClean="0">
                <a:latin typeface="Calibri" pitchFamily="34" charset="0"/>
              </a:rPr>
              <a:t>For the purpose of this regulation banks/DFIs are required to follow the  guidelines given at </a:t>
            </a:r>
            <a:r>
              <a:rPr lang="en-US" sz="2000" b="1" dirty="0" smtClean="0">
                <a:latin typeface="Calibri" pitchFamily="34" charset="0"/>
              </a:rPr>
              <a:t>Annexure-I.</a:t>
            </a:r>
            <a:endParaRPr lang="en-US" sz="2000" b="1" dirty="0">
              <a:latin typeface="Calibri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3568" y="1700807"/>
          <a:ext cx="7643865" cy="4374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773"/>
                <a:gridCol w="1528773"/>
                <a:gridCol w="1528773"/>
                <a:gridCol w="1528773"/>
                <a:gridCol w="1528773"/>
              </a:tblGrid>
              <a:tr h="524908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Effective Date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For Single Person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For Group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1224785">
                <a:tc vMerge="1">
                  <a:txBody>
                    <a:bodyPr/>
                    <a:lstStyle/>
                    <a:p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Total O/S (Fund &amp; Non Fund Based) exposure limit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Fund based O/S Limit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Total O/S (Fund &amp; Non Fund Based) exposure limit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Fund based O/S Limit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5249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31-12-2009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5249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31-12-2010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5249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31-12-2011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5249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31-12-2012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5249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31-12-2013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25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25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25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25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04800" y="233346"/>
            <a:ext cx="8339166" cy="552448"/>
          </a:xfrm>
        </p:spPr>
        <p:txBody>
          <a:bodyPr vert="horz" anchor="ctr">
            <a:normAutofit/>
          </a:bodyPr>
          <a:lstStyle/>
          <a:p>
            <a:pPr>
              <a:defRPr/>
            </a:pPr>
            <a:r>
              <a:rPr lang="en-US" sz="28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PR: R-8 Annex IV (Classification &amp; Provisioning)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33BAF76-2A19-46C8-8035-0AE59AE9586E}" type="slidenum">
              <a:rPr lang="en-US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14282" y="692696"/>
          <a:ext cx="8534182" cy="6000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695"/>
                <a:gridCol w="1662704"/>
                <a:gridCol w="2448826"/>
                <a:gridCol w="3326957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itchFamily="34" charset="0"/>
                        </a:rPr>
                        <a:t>Classification</a:t>
                      </a:r>
                      <a:endParaRPr lang="en-US" sz="105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itchFamily="34" charset="0"/>
                        </a:rPr>
                        <a:t>Determinant</a:t>
                      </a:r>
                      <a:endParaRPr lang="en-US" sz="105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itchFamily="34" charset="0"/>
                        </a:rPr>
                        <a:t>Treatment of Income</a:t>
                      </a:r>
                      <a:endParaRPr lang="en-US" sz="105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itchFamily="34" charset="0"/>
                        </a:rPr>
                        <a:t>Provisions to be Made</a:t>
                      </a:r>
                      <a:endParaRPr lang="en-US" sz="105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1247952"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Calibri" pitchFamily="34" charset="0"/>
                        </a:rPr>
                        <a:t>Substandard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>
                          <a:latin typeface="Calibri" pitchFamily="34" charset="0"/>
                        </a:rPr>
                        <a:t>Where markup/ interest or  principal  is  overdue by 90  days or more from the due  date.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>
                          <a:latin typeface="Calibri" pitchFamily="34" charset="0"/>
                        </a:rPr>
                        <a:t>Unrealized mark-up /interest to be kept in  Memorandum Account  and not to be credited  to  Income  Account  except when realized in  cash. Unrealized mark  up/interest  already  taken to income account  to be reversed and kept  in  Memorandum  Account.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>
                          <a:latin typeface="Calibri" pitchFamily="34" charset="0"/>
                        </a:rPr>
                        <a:t>Provision  of  25%  of  the  difference resulting from the outstanding  balance of principal less the  amount  of  liquid  assets realizable without recourse to a  Court of Law and 40% of the  Forced Sale Value (FSV) of  pledged stocks and mortgaged residential, commercial  and  industrial properties (see Note 2  below).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1045648"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Calibri" pitchFamily="34" charset="0"/>
                        </a:rPr>
                        <a:t>Doubtful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>
                          <a:latin typeface="Calibri" pitchFamily="34" charset="0"/>
                        </a:rPr>
                        <a:t>Where  markup/ interest or  principal  is  overdue by 180  days or more from the due  date.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>
                          <a:latin typeface="Calibri" pitchFamily="34" charset="0"/>
                        </a:rPr>
                        <a:t>As above</a:t>
                      </a:r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dirty="0" smtClean="0">
                          <a:latin typeface="Calibri" pitchFamily="34" charset="0"/>
                        </a:rPr>
                        <a:t>Provision  of  50%  of  the difference resulting from the outstanding  balance of principal less the  amount  of  liquid  assets realizable without recourse to a  Court of Law and 40% of the  Forced Sale Value (FSV) of  pledged stocks and mortgaged residential, commercial  and  industrial properties (see Note 2 below).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214368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itchFamily="34" charset="0"/>
                        </a:rPr>
                        <a:t>Loss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just" rtl="0" eaLnBrk="1" latinLnBrk="0" hangingPunct="1">
                        <a:buFont typeface="+mj-lt"/>
                        <a:buAutoNum type="alphaLcParenR"/>
                      </a:pP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Where markup/ interest or  principal  is  overdue by one  year or more from  the due date</a:t>
                      </a:r>
                    </a:p>
                    <a:p>
                      <a:pPr marL="228600" indent="-228600" algn="just" rtl="0" eaLnBrk="1" latinLnBrk="0" hangingPunct="1">
                        <a:buFont typeface="+mj-lt"/>
                        <a:buAutoNum type="alphaLcParenR"/>
                      </a:pP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228600" indent="-228600" algn="just" rtl="0" eaLnBrk="1" latinLnBrk="0" hangingPunct="1">
                        <a:buFont typeface="+mj-lt"/>
                        <a:buAutoNum type="alphaLcParenR"/>
                      </a:pP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Where Trade  Bills  (Import/Export  or Inland Bills)  are  not  paid/adjusted  within 180 days  of the due date.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>
                          <a:latin typeface="Calibri" pitchFamily="34" charset="0"/>
                        </a:rPr>
                        <a:t>As</a:t>
                      </a:r>
                      <a:r>
                        <a:rPr lang="en-US" sz="1200" baseline="0" dirty="0" smtClean="0">
                          <a:latin typeface="Calibri" pitchFamily="34" charset="0"/>
                        </a:rPr>
                        <a:t> above</a:t>
                      </a:r>
                    </a:p>
                    <a:p>
                      <a:pPr algn="just"/>
                      <a:endParaRPr lang="en-US" sz="1200" baseline="0" dirty="0" smtClean="0">
                        <a:latin typeface="Calibri" pitchFamily="34" charset="0"/>
                      </a:endParaRPr>
                    </a:p>
                    <a:p>
                      <a:pPr algn="just"/>
                      <a:endParaRPr lang="en-US" sz="1200" baseline="0" dirty="0" smtClean="0">
                        <a:latin typeface="Calibri" pitchFamily="34" charset="0"/>
                      </a:endParaRPr>
                    </a:p>
                    <a:p>
                      <a:pPr algn="just"/>
                      <a:endParaRPr lang="en-US" sz="1200" baseline="0" dirty="0" smtClean="0">
                        <a:latin typeface="Calibri" pitchFamily="34" charset="0"/>
                      </a:endParaRPr>
                    </a:p>
                    <a:p>
                      <a:pPr algn="just"/>
                      <a:endParaRPr lang="en-US" sz="1200" baseline="0" dirty="0" smtClean="0">
                        <a:latin typeface="Calibri" pitchFamily="34" charset="0"/>
                      </a:endParaRPr>
                    </a:p>
                    <a:p>
                      <a:pPr algn="just"/>
                      <a:endParaRPr lang="en-US" sz="1200" baseline="0" dirty="0" smtClean="0">
                        <a:latin typeface="Calibri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alibri" pitchFamily="34" charset="0"/>
                        </a:rPr>
                        <a:t>As</a:t>
                      </a:r>
                      <a:r>
                        <a:rPr lang="en-US" sz="1200" baseline="0" dirty="0" smtClean="0">
                          <a:latin typeface="Calibri" pitchFamily="34" charset="0"/>
                        </a:rPr>
                        <a:t> above</a:t>
                      </a:r>
                      <a:endParaRPr lang="en-US" sz="1200" dirty="0" smtClean="0">
                        <a:latin typeface="Calibri" pitchFamily="34" charset="0"/>
                      </a:endParaRPr>
                    </a:p>
                    <a:p>
                      <a:pPr algn="just"/>
                      <a:endParaRPr lang="en-US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dirty="0" smtClean="0">
                          <a:latin typeface="Calibri" pitchFamily="34" charset="0"/>
                        </a:rPr>
                        <a:t>Provision of 100% of the  difference resulting from the  outstanding balance of principal  less the amount of liquid assets realizable without recourse to a  Court of Law and 40% of the  Forced Sale Value (FSV) of  pledged stocks and mortgaged residential commercial and  industrial properties (see Note 2  below). Benefit of FSV against  NPLs shall not be available after  3 years from the date of  classification  of  the  Loan/Advance. However, the  40% benefit of FSV of land (open  plot and separate valuation of  land if building is constructed)  shall be available for 4 years  from the date of classification of  loan. </a:t>
                      </a:r>
                    </a:p>
                    <a:p>
                      <a:pPr algn="just"/>
                      <a:r>
                        <a:rPr lang="en-US" sz="1100" dirty="0" smtClean="0">
                          <a:latin typeface="Calibri" pitchFamily="34" charset="0"/>
                        </a:rPr>
                        <a:t>As above.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774675">
                <a:tc gridSpan="4"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itchFamily="34" charset="0"/>
                        </a:rPr>
                        <a:t>Notes :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dirty="0" smtClean="0">
                          <a:latin typeface="Calibri" pitchFamily="34" charset="0"/>
                        </a:rPr>
                        <a:t>Classified loans/advances that have been guaranteed by the Government would not require provisioning, however, mark  up/interest on such accounts to be taken to Memorandum Account instead of Income Account.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dirty="0" smtClean="0">
                          <a:latin typeface="Calibri" pitchFamily="34" charset="0"/>
                        </a:rPr>
                        <a:t>FSV shall be determined in accordance with the guidelines contained in Annexure-V to these Regulations.</a:t>
                      </a:r>
                      <a:endParaRPr lang="en-US" sz="1050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b="1" cap="none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List of abbreviations used</a:t>
            </a:r>
            <a:endParaRPr lang="en-US" sz="2800" b="1" cap="none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214282" y="1244106"/>
            <a:ext cx="85725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00050" eaLnBrk="0" hangingPunct="0">
              <a:tabLst>
                <a:tab pos="1828800" algn="l"/>
                <a:tab pos="1943100" algn="l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indent="400050" eaLnBrk="0" hangingPunct="0"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SPV	Special Purpose Vehicle</a:t>
            </a: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SECP	Securities &amp; Exchange Commission of Pakistan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BPD	Banking Policy Department, State Bank of  Pakistan - Now Banking Policy and Regulation 	Department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SBP	State Bank of Pakistan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DFI 	Development Finance Institution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LPG	Liquefied Petroleum Gas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LNG	Liquefied Natural Gas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IPF	Infrastructure Project Finance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NIT	National Investment Trust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COI 	Certificate of Investment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NBFC	Non-banking Financial Company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TFC             	Term Finance Certificate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PFA            	Project Funds Agreement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LOU           	Letter of Understanding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MOU          	Memorandum of Understanding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FCA            	Financial Completion Agreement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EPC           	 Engineering, Procurement and Construction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 &amp; M        	Operation and Maintenance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CAR          	Contractor’s All Risk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ALM          	Asset Liability Management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NPV          	Net Present Value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  <a:tab pos="1943100" algn="l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57174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Thank You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132E84-3026-4A30-9FAF-7D932DB3C64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Impediments to Infrastructure Project Financing in Pakistan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dirty="0"/>
              <a:t>Transaction amount in the </a:t>
            </a:r>
            <a:r>
              <a:rPr lang="en-US" dirty="0" smtClean="0"/>
              <a:t>infrastructure </a:t>
            </a:r>
            <a:r>
              <a:rPr lang="en-US" dirty="0"/>
              <a:t>sector is sizable compared to the size of many </a:t>
            </a:r>
            <a:r>
              <a:rPr lang="en-US" dirty="0" smtClean="0"/>
              <a:t>banks/DFIs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en-US" dirty="0" smtClean="0"/>
              <a:t>Project </a:t>
            </a:r>
            <a:r>
              <a:rPr lang="en-US" dirty="0"/>
              <a:t>financing is not a high priority due to reluctance to undertake long term payback ventures </a:t>
            </a:r>
          </a:p>
          <a:p>
            <a:pPr lvl="0">
              <a:lnSpc>
                <a:spcPct val="150000"/>
              </a:lnSpc>
            </a:pPr>
            <a:r>
              <a:rPr lang="en-US" dirty="0"/>
              <a:t>There is a lack of specialized project finance expertise within commercial </a:t>
            </a:r>
            <a:r>
              <a:rPr lang="en-US" dirty="0" smtClean="0"/>
              <a:t>banks/DFIs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en-US" dirty="0"/>
              <a:t>Absence of long-term debt instruments/bond </a:t>
            </a:r>
            <a:r>
              <a:rPr lang="en-US" dirty="0" smtClean="0"/>
              <a:t>market</a:t>
            </a:r>
            <a:endParaRPr lang="en-US" dirty="0"/>
          </a:p>
        </p:txBody>
      </p:sp>
      <p:pic>
        <p:nvPicPr>
          <p:cNvPr id="4" name="Picture 16" descr="http://www.sportsencounter.com/wp-content/uploads/2010/04/S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52400"/>
            <a:ext cx="990600" cy="99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963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in IPF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Based on data collected from Banks/DFIs on Infrastructure Project Financing, it has been observed that financing has decreased over the years</a:t>
            </a:r>
          </a:p>
        </p:txBody>
      </p:sp>
      <p:pic>
        <p:nvPicPr>
          <p:cNvPr id="4" name="Picture 16" descr="http://www.sportsencounter.com/wp-content/uploads/2010/04/S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52400"/>
            <a:ext cx="990600" cy="99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035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Total Amount Outstanding under Infrastructure Project Financing </a:t>
            </a:r>
            <a:r>
              <a:rPr lang="en-US" sz="3100" dirty="0" smtClean="0"/>
              <a:t>(Yearly) </a:t>
            </a:r>
            <a:endParaRPr lang="en-US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514600"/>
            <a:ext cx="430887" cy="10668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600" b="1" dirty="0" smtClean="0"/>
              <a:t>Billion Rs</a:t>
            </a:r>
            <a:endParaRPr lang="en-US" sz="1600" b="1" dirty="0"/>
          </a:p>
        </p:txBody>
      </p:sp>
      <p:pic>
        <p:nvPicPr>
          <p:cNvPr id="5" name="Picture 16" descr="http://www.sportsencounter.com/wp-content/uploads/2010/04/S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52400"/>
            <a:ext cx="990600" cy="99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48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Total Amount Outstanding under IPF </a:t>
            </a:r>
            <a:r>
              <a:rPr lang="en-US" sz="3100" dirty="0" smtClean="0"/>
              <a:t>(quarterly)</a:t>
            </a:r>
            <a:endParaRPr lang="en-US" sz="31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743200"/>
            <a:ext cx="430887" cy="9906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600" b="1" dirty="0" smtClean="0"/>
              <a:t>Billion Rs</a:t>
            </a:r>
            <a:endParaRPr lang="en-US" sz="1600" b="1" dirty="0"/>
          </a:p>
        </p:txBody>
      </p:sp>
      <p:pic>
        <p:nvPicPr>
          <p:cNvPr id="5" name="Picture 16" descr="http://www.sportsencounter.com/wp-content/uploads/2010/04/S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52400"/>
            <a:ext cx="990600" cy="99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155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Institution wise share in IPF </a:t>
            </a:r>
            <a:r>
              <a:rPr lang="en-US" sz="3100" dirty="0" smtClean="0"/>
              <a:t>(outstanding)</a:t>
            </a:r>
            <a:endParaRPr lang="en-US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-381000" y="1905000"/>
          <a:ext cx="7696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762000" y="2057400"/>
          <a:ext cx="75438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16" descr="http://www.sportsencounter.com/wp-content/uploads/2010/04/SBP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52400"/>
            <a:ext cx="990600" cy="99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653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Sector wise share in Cumulative Disbursements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85800" y="1752600"/>
          <a:ext cx="7973568" cy="4270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16" descr="http://www.sportsencounter.com/wp-content/uploads/2010/04/S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52400"/>
            <a:ext cx="990600" cy="99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1303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SBP Initiatives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229600" cy="533400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dirty="0"/>
              <a:t>Issuance of Guidelines on Infrastructure Project Financing</a:t>
            </a:r>
          </a:p>
          <a:p>
            <a:pPr lvl="0">
              <a:lnSpc>
                <a:spcPct val="150000"/>
              </a:lnSpc>
            </a:pPr>
            <a:r>
              <a:rPr lang="en-US" dirty="0"/>
              <a:t>Capacity development programs for Banks/DFIs</a:t>
            </a:r>
          </a:p>
          <a:p>
            <a:pPr lvl="0">
              <a:lnSpc>
                <a:spcPct val="150000"/>
              </a:lnSpc>
            </a:pPr>
            <a:r>
              <a:rPr lang="en-US" dirty="0"/>
              <a:t>Establishment of Infrastructure </a:t>
            </a:r>
            <a:r>
              <a:rPr lang="en-US" dirty="0" smtClean="0"/>
              <a:t>Task </a:t>
            </a:r>
            <a:r>
              <a:rPr lang="en-US" dirty="0"/>
              <a:t>Force </a:t>
            </a:r>
          </a:p>
          <a:p>
            <a:pPr lvl="0">
              <a:lnSpc>
                <a:spcPct val="150000"/>
              </a:lnSpc>
            </a:pPr>
            <a:r>
              <a:rPr lang="en-US" dirty="0" smtClean="0"/>
              <a:t>Facilitation in establishment </a:t>
            </a:r>
            <a:r>
              <a:rPr lang="en-US" dirty="0"/>
              <a:t>of Infrastructure Development Finance Institution (IDFI</a:t>
            </a:r>
            <a:r>
              <a:rPr lang="en-US" dirty="0" smtClean="0"/>
              <a:t>) – (Concept Paper Preparation)</a:t>
            </a:r>
          </a:p>
          <a:p>
            <a:pPr lvl="0"/>
            <a:r>
              <a:rPr lang="en-US" dirty="0" smtClean="0"/>
              <a:t>Consultation with various stakeholders through workshops, seminars and working groups.</a:t>
            </a:r>
          </a:p>
          <a:p>
            <a:pPr lvl="0">
              <a:lnSpc>
                <a:spcPct val="150000"/>
              </a:lnSpc>
            </a:pPr>
            <a:r>
              <a:rPr lang="en-US" dirty="0" smtClean="0"/>
              <a:t>Quarterly Infrastructure Project Financing review.</a:t>
            </a:r>
            <a:endParaRPr lang="en-US" dirty="0"/>
          </a:p>
        </p:txBody>
      </p:sp>
      <p:pic>
        <p:nvPicPr>
          <p:cNvPr id="4" name="Picture 16" descr="http://www.sportsencounter.com/wp-content/uploads/2010/04/S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52400"/>
            <a:ext cx="990600" cy="99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452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7768</TotalTime>
  <Words>1932</Words>
  <Application>Microsoft Office PowerPoint</Application>
  <PresentationFormat>On-screen Show (4:3)</PresentationFormat>
  <Paragraphs>296</Paragraphs>
  <Slides>25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Oriel</vt:lpstr>
      <vt:lpstr>Infrastructure Project Finance (IPF) Guidelines  and Regulations</vt:lpstr>
      <vt:lpstr>Benefits of Infrastructure Development</vt:lpstr>
      <vt:lpstr>Impediments to Infrastructure Project Financing in Pakistan </vt:lpstr>
      <vt:lpstr>Trend in IPF</vt:lpstr>
      <vt:lpstr>Total Amount Outstanding under Infrastructure Project Financing (Yearly) </vt:lpstr>
      <vt:lpstr>Total Amount Outstanding under IPF (quarterly)</vt:lpstr>
      <vt:lpstr>Institution wise share in IPF (outstanding)</vt:lpstr>
      <vt:lpstr>Sector wise share in Cumulative Disbursements</vt:lpstr>
      <vt:lpstr>SBP Initiatives</vt:lpstr>
      <vt:lpstr>Infrastructure Development and Financing Institution (IDFI)</vt:lpstr>
      <vt:lpstr>Infrastructure Development and Financing Institution (IDFI)</vt:lpstr>
      <vt:lpstr>IDFI Scope and Structure </vt:lpstr>
      <vt:lpstr>SBP Guidelines/Regulatory Framework - History</vt:lpstr>
      <vt:lpstr>SBP Guidelines – Areas Covered </vt:lpstr>
      <vt:lpstr>SBP Guidelines- What is an Infrastructure?</vt:lpstr>
      <vt:lpstr>SBP Guidelines- Credit Appraisal</vt:lpstr>
      <vt:lpstr>SBP Guidelines –G.1 (contd . . .)</vt:lpstr>
      <vt:lpstr>SBP Guidelines –G.1 (contd . . .)</vt:lpstr>
      <vt:lpstr>SBP Guidelines –G.1 (contd . . .)</vt:lpstr>
      <vt:lpstr>SBP Guidelines- G.2</vt:lpstr>
      <vt:lpstr>SBP Guidelines- G.3</vt:lpstr>
      <vt:lpstr>PR R-1: Limit on Exposure to a Single Person/Group</vt:lpstr>
      <vt:lpstr>PR: R-8 Annex IV (Classification &amp; Provisioning)</vt:lpstr>
      <vt:lpstr>List of abbreviations used</vt:lpstr>
      <vt:lpstr>Thank You</vt:lpstr>
    </vt:vector>
  </TitlesOfParts>
  <Company>ubl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By: Karim Alam</dc:creator>
  <cp:lastModifiedBy>USER</cp:lastModifiedBy>
  <cp:revision>774</cp:revision>
  <cp:lastPrinted>2011-10-11T07:40:53Z</cp:lastPrinted>
  <dcterms:created xsi:type="dcterms:W3CDTF">2008-09-25T05:50:49Z</dcterms:created>
  <dcterms:modified xsi:type="dcterms:W3CDTF">2014-05-19T17:55:54Z</dcterms:modified>
</cp:coreProperties>
</file>