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17" r:id="rId3"/>
    <p:sldId id="258" r:id="rId4"/>
    <p:sldId id="322" r:id="rId5"/>
    <p:sldId id="259" r:id="rId6"/>
    <p:sldId id="260" r:id="rId7"/>
    <p:sldId id="323" r:id="rId8"/>
    <p:sldId id="264" r:id="rId9"/>
    <p:sldId id="265" r:id="rId10"/>
    <p:sldId id="321" r:id="rId11"/>
    <p:sldId id="266" r:id="rId12"/>
    <p:sldId id="267" r:id="rId13"/>
    <p:sldId id="268" r:id="rId14"/>
    <p:sldId id="269" r:id="rId15"/>
    <p:sldId id="270" r:id="rId16"/>
    <p:sldId id="320" r:id="rId17"/>
    <p:sldId id="261" r:id="rId18"/>
    <p:sldId id="262" r:id="rId19"/>
    <p:sldId id="263" r:id="rId20"/>
    <p:sldId id="271" r:id="rId21"/>
    <p:sldId id="272" r:id="rId22"/>
    <p:sldId id="273" r:id="rId23"/>
    <p:sldId id="274" r:id="rId24"/>
    <p:sldId id="315" r:id="rId25"/>
    <p:sldId id="316" r:id="rId26"/>
    <p:sldId id="283" r:id="rId27"/>
    <p:sldId id="284" r:id="rId28"/>
    <p:sldId id="285" r:id="rId29"/>
    <p:sldId id="286" r:id="rId30"/>
    <p:sldId id="288" r:id="rId31"/>
    <p:sldId id="289" r:id="rId32"/>
    <p:sldId id="290" r:id="rId33"/>
    <p:sldId id="291" r:id="rId34"/>
    <p:sldId id="292" r:id="rId35"/>
    <p:sldId id="293" r:id="rId36"/>
    <p:sldId id="294" r:id="rId37"/>
    <p:sldId id="295" r:id="rId38"/>
    <p:sldId id="305" r:id="rId39"/>
    <p:sldId id="324" r:id="rId40"/>
    <p:sldId id="326" r:id="rId41"/>
    <p:sldId id="325" r:id="rId42"/>
    <p:sldId id="327" r:id="rId43"/>
    <p:sldId id="328" r:id="rId44"/>
    <p:sldId id="313" r:id="rId45"/>
  </p:sldIdLst>
  <p:sldSz cx="9144000" cy="6858000" type="screen4x3"/>
  <p:notesSz cx="6858000" cy="91440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9900"/>
    <a:srgbClr val="210BC5"/>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9FB51CC-D247-4ECA-8704-0E30F95C5D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424B77-5410-49FD-803E-1E6C2228611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962E7D-77F1-49FA-966B-1586B8632DB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204FE47-286B-429C-AFED-B26E31CBC1B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FBA731-E928-42FB-9CDA-BA7ADBD1A46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F0B57AA-3811-417C-91E9-CBC9523B4FD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315B8CD-8A4E-4F1F-A71B-20D3CC71F87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295B7A5-DAFE-4E88-AC4E-20B46B7902B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36FC35E-EFD8-43A2-A1AA-A3EF91FE665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643ECA-1F74-41A3-9251-5AE0B6A8AE9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D0D129-2BBE-46AD-AD29-2BF227A7A52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485B23FD-0319-4304-8D8E-D20571E8178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Microsoft_Office_Excel_97-2003_Worksheet2.xls"/><Relationship Id="rId4" Type="http://schemas.openxmlformats.org/officeDocument/2006/relationships/oleObject" Target="../embeddings/Microsoft_Office_Excel_97-2003_Worksheet1.xls"/></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990600" y="3581400"/>
            <a:ext cx="7162800" cy="609600"/>
          </a:xfrm>
        </p:spPr>
        <p:txBody>
          <a:bodyPr/>
          <a:lstStyle/>
          <a:p>
            <a:pPr algn="ctr">
              <a:buFontTx/>
              <a:buNone/>
            </a:pPr>
            <a:r>
              <a:rPr lang="en-US" b="1">
                <a:solidFill>
                  <a:srgbClr val="000099"/>
                </a:solidFill>
                <a:latin typeface="Garamond" pitchFamily="18" charset="0"/>
              </a:rPr>
              <a:t>	</a:t>
            </a:r>
            <a:endParaRPr lang="en-US">
              <a:solidFill>
                <a:srgbClr val="000099"/>
              </a:solidFill>
              <a:latin typeface="Garamond" pitchFamily="18" charset="0"/>
            </a:endParaRPr>
          </a:p>
        </p:txBody>
      </p:sp>
      <p:pic>
        <p:nvPicPr>
          <p:cNvPr id="3076" name="Picture 4" descr="Housing 2"/>
          <p:cNvPicPr>
            <a:picLocks noChangeAspect="1" noChangeArrowheads="1"/>
          </p:cNvPicPr>
          <p:nvPr/>
        </p:nvPicPr>
        <p:blipFill>
          <a:blip r:embed="rId2"/>
          <a:srcRect/>
          <a:stretch>
            <a:fillRect/>
          </a:stretch>
        </p:blipFill>
        <p:spPr bwMode="auto">
          <a:xfrm>
            <a:off x="2667000" y="647700"/>
            <a:ext cx="3581400" cy="1714500"/>
          </a:xfrm>
          <a:prstGeom prst="rect">
            <a:avLst/>
          </a:prstGeom>
          <a:noFill/>
        </p:spPr>
      </p:pic>
      <p:sp>
        <p:nvSpPr>
          <p:cNvPr id="3078" name="WordArt 6"/>
          <p:cNvSpPr>
            <a:spLocks noChangeArrowheads="1" noChangeShapeType="1" noTextEdit="1"/>
          </p:cNvSpPr>
          <p:nvPr/>
        </p:nvSpPr>
        <p:spPr bwMode="auto">
          <a:xfrm>
            <a:off x="762000" y="3048000"/>
            <a:ext cx="7696200" cy="1143000"/>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Impact"/>
              </a:rPr>
              <a:t>Islamic Housing Finance</a:t>
            </a:r>
          </a:p>
        </p:txBody>
      </p:sp>
      <p:sp>
        <p:nvSpPr>
          <p:cNvPr id="3079" name="Rectangle 7"/>
          <p:cNvSpPr>
            <a:spLocks noChangeArrowheads="1"/>
          </p:cNvSpPr>
          <p:nvPr/>
        </p:nvSpPr>
        <p:spPr bwMode="auto">
          <a:xfrm>
            <a:off x="228600" y="5410200"/>
            <a:ext cx="3505200" cy="1366528"/>
          </a:xfrm>
          <a:prstGeom prst="rect">
            <a:avLst/>
          </a:prstGeom>
          <a:noFill/>
          <a:ln w="9525" algn="ctr">
            <a:noFill/>
            <a:miter lim="800000"/>
            <a:headEnd/>
            <a:tailEnd/>
          </a:ln>
          <a:effectLst/>
        </p:spPr>
        <p:txBody>
          <a:bodyPr wrap="square">
            <a:spAutoFit/>
          </a:bodyPr>
          <a:lstStyle/>
          <a:p>
            <a:pPr>
              <a:spcBef>
                <a:spcPct val="20000"/>
              </a:spcBef>
            </a:pPr>
            <a:r>
              <a:rPr lang="en-US" dirty="0">
                <a:solidFill>
                  <a:srgbClr val="000099"/>
                </a:solidFill>
              </a:rPr>
              <a:t>Presented by: </a:t>
            </a:r>
            <a:endParaRPr lang="en-US" dirty="0" smtClean="0">
              <a:solidFill>
                <a:srgbClr val="000099"/>
              </a:solidFill>
            </a:endParaRPr>
          </a:p>
          <a:p>
            <a:pPr>
              <a:spcBef>
                <a:spcPct val="20000"/>
              </a:spcBef>
            </a:pPr>
            <a:r>
              <a:rPr lang="en-US" dirty="0" err="1" smtClean="0">
                <a:solidFill>
                  <a:srgbClr val="000099"/>
                </a:solidFill>
              </a:rPr>
              <a:t>Noman</a:t>
            </a:r>
            <a:r>
              <a:rPr lang="en-US" dirty="0" smtClean="0">
                <a:solidFill>
                  <a:srgbClr val="000099"/>
                </a:solidFill>
              </a:rPr>
              <a:t> Ahmed</a:t>
            </a:r>
          </a:p>
          <a:p>
            <a:pPr>
              <a:spcBef>
                <a:spcPct val="20000"/>
              </a:spcBef>
            </a:pPr>
            <a:r>
              <a:rPr lang="en-US" dirty="0" smtClean="0">
                <a:solidFill>
                  <a:srgbClr val="000099"/>
                </a:solidFill>
              </a:rPr>
              <a:t>VP - Business Manager</a:t>
            </a:r>
          </a:p>
          <a:p>
            <a:pPr>
              <a:spcBef>
                <a:spcPct val="20000"/>
              </a:spcBef>
            </a:pPr>
            <a:r>
              <a:rPr lang="en-US" dirty="0" err="1" smtClean="0">
                <a:solidFill>
                  <a:srgbClr val="000099"/>
                </a:solidFill>
              </a:rPr>
              <a:t>Meezan</a:t>
            </a:r>
            <a:r>
              <a:rPr lang="en-US" dirty="0" smtClean="0">
                <a:solidFill>
                  <a:srgbClr val="000099"/>
                </a:solidFill>
              </a:rPr>
              <a:t> Bank Limited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New Property/ Asset purchase</a:t>
            </a:r>
          </a:p>
        </p:txBody>
      </p:sp>
      <p:grpSp>
        <p:nvGrpSpPr>
          <p:cNvPr id="76803" name="Group 3"/>
          <p:cNvGrpSpPr>
            <a:grpSpLocks/>
          </p:cNvGrpSpPr>
          <p:nvPr/>
        </p:nvGrpSpPr>
        <p:grpSpPr bwMode="auto">
          <a:xfrm>
            <a:off x="914400" y="406400"/>
            <a:ext cx="8077200" cy="773113"/>
            <a:chOff x="960" y="288"/>
            <a:chExt cx="4656" cy="336"/>
          </a:xfrm>
        </p:grpSpPr>
        <p:grpSp>
          <p:nvGrpSpPr>
            <p:cNvPr id="76804" name="Group 4"/>
            <p:cNvGrpSpPr>
              <a:grpSpLocks/>
            </p:cNvGrpSpPr>
            <p:nvPr/>
          </p:nvGrpSpPr>
          <p:grpSpPr bwMode="auto">
            <a:xfrm>
              <a:off x="960" y="288"/>
              <a:ext cx="4656" cy="336"/>
              <a:chOff x="1296" y="720"/>
              <a:chExt cx="4224" cy="324"/>
            </a:xfrm>
          </p:grpSpPr>
          <p:sp>
            <p:nvSpPr>
              <p:cNvPr id="76805"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7680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7680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76808" name="Rectangle 8"/>
          <p:cNvSpPr>
            <a:spLocks noChangeArrowheads="1"/>
          </p:cNvSpPr>
          <p:nvPr/>
        </p:nvSpPr>
        <p:spPr bwMode="auto">
          <a:xfrm>
            <a:off x="609600" y="2347913"/>
            <a:ext cx="8001000" cy="2935287"/>
          </a:xfrm>
          <a:prstGeom prst="rect">
            <a:avLst/>
          </a:prstGeom>
          <a:noFill/>
          <a:ln w="9525">
            <a:noFill/>
            <a:miter lim="800000"/>
            <a:headEnd/>
            <a:tailEnd/>
          </a:ln>
          <a:effectLst/>
        </p:spPr>
        <p:txBody>
          <a:bodyPr>
            <a:spAutoFit/>
          </a:bodyPr>
          <a:lstStyle/>
          <a:p>
            <a:pPr eaLnBrk="0" hangingPunct="0">
              <a:lnSpc>
                <a:spcPct val="90000"/>
              </a:lnSpc>
            </a:pPr>
            <a:r>
              <a:rPr lang="en-US" sz="2300" b="0">
                <a:solidFill>
                  <a:srgbClr val="000099"/>
                </a:solidFill>
                <a:latin typeface="Garamond" pitchFamily="18" charset="0"/>
              </a:rPr>
              <a:t>This involves the following steps:</a:t>
            </a:r>
          </a:p>
          <a:p>
            <a:pPr eaLnBrk="0" hangingPunct="0">
              <a:lnSpc>
                <a:spcPct val="90000"/>
              </a:lnSpc>
            </a:pPr>
            <a:endParaRPr lang="en-US" sz="2300" b="0">
              <a:solidFill>
                <a:srgbClr val="000099"/>
              </a:solidFill>
              <a:latin typeface="Garamond" pitchFamily="18" charset="0"/>
            </a:endParaRPr>
          </a:p>
          <a:p>
            <a:pPr eaLnBrk="0" hangingPunct="0">
              <a:lnSpc>
                <a:spcPct val="90000"/>
              </a:lnSpc>
              <a:buFontTx/>
              <a:buChar char="-"/>
            </a:pPr>
            <a:r>
              <a:rPr lang="en-US" sz="2300" b="0">
                <a:solidFill>
                  <a:srgbClr val="000099"/>
                </a:solidFill>
                <a:latin typeface="Garamond" pitchFamily="18" charset="0"/>
              </a:rPr>
              <a:t>The Joint Purchase of an asset by the Bank and the Customer at an agreed ratio of investment.</a:t>
            </a:r>
          </a:p>
          <a:p>
            <a:pPr eaLnBrk="0" hangingPunct="0">
              <a:lnSpc>
                <a:spcPct val="90000"/>
              </a:lnSpc>
              <a:buFontTx/>
              <a:buChar char="-"/>
            </a:pPr>
            <a:endParaRPr lang="en-US" sz="2300" b="0">
              <a:solidFill>
                <a:srgbClr val="000099"/>
              </a:solidFill>
              <a:latin typeface="Garamond" pitchFamily="18" charset="0"/>
            </a:endParaRPr>
          </a:p>
          <a:p>
            <a:pPr eaLnBrk="0" hangingPunct="0">
              <a:lnSpc>
                <a:spcPct val="90000"/>
              </a:lnSpc>
              <a:buFontTx/>
              <a:buChar char="-"/>
            </a:pPr>
            <a:r>
              <a:rPr lang="en-US" sz="2300" b="0">
                <a:solidFill>
                  <a:srgbClr val="000099"/>
                </a:solidFill>
                <a:latin typeface="Garamond" pitchFamily="18" charset="0"/>
              </a:rPr>
              <a:t>Bank subsequently leases its share to the Customer.</a:t>
            </a:r>
          </a:p>
          <a:p>
            <a:pPr eaLnBrk="0" hangingPunct="0">
              <a:lnSpc>
                <a:spcPct val="90000"/>
              </a:lnSpc>
              <a:buFontTx/>
              <a:buChar char="-"/>
            </a:pPr>
            <a:endParaRPr lang="en-US" sz="2300" b="0">
              <a:solidFill>
                <a:srgbClr val="000099"/>
              </a:solidFill>
              <a:latin typeface="Garamond" pitchFamily="18" charset="0"/>
            </a:endParaRPr>
          </a:p>
          <a:p>
            <a:pPr eaLnBrk="0" hangingPunct="0">
              <a:lnSpc>
                <a:spcPct val="90000"/>
              </a:lnSpc>
              <a:buFontTx/>
              <a:buChar char="-"/>
            </a:pPr>
            <a:r>
              <a:rPr lang="en-US" sz="2300" b="0">
                <a:solidFill>
                  <a:srgbClr val="000099"/>
                </a:solidFill>
                <a:latin typeface="Garamond" pitchFamily="18" charset="0"/>
              </a:rPr>
              <a:t>The Customer purchases Bank’s share from time to time and consequently his periodic rental amount reduces.</a:t>
            </a:r>
          </a:p>
        </p:txBody>
      </p:sp>
      <p:pic>
        <p:nvPicPr>
          <p:cNvPr id="7680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For purchase of Land and Construction:</a:t>
            </a:r>
          </a:p>
        </p:txBody>
      </p:sp>
      <p:grpSp>
        <p:nvGrpSpPr>
          <p:cNvPr id="12291" name="Group 3"/>
          <p:cNvGrpSpPr>
            <a:grpSpLocks/>
          </p:cNvGrpSpPr>
          <p:nvPr/>
        </p:nvGrpSpPr>
        <p:grpSpPr bwMode="auto">
          <a:xfrm>
            <a:off x="914400" y="406400"/>
            <a:ext cx="8077200" cy="773113"/>
            <a:chOff x="960" y="288"/>
            <a:chExt cx="4656" cy="336"/>
          </a:xfrm>
        </p:grpSpPr>
        <p:grpSp>
          <p:nvGrpSpPr>
            <p:cNvPr id="12292" name="Group 4"/>
            <p:cNvGrpSpPr>
              <a:grpSpLocks/>
            </p:cNvGrpSpPr>
            <p:nvPr/>
          </p:nvGrpSpPr>
          <p:grpSpPr bwMode="auto">
            <a:xfrm>
              <a:off x="960" y="288"/>
              <a:ext cx="4656" cy="336"/>
              <a:chOff x="1296" y="720"/>
              <a:chExt cx="4224" cy="324"/>
            </a:xfrm>
          </p:grpSpPr>
          <p:sp>
            <p:nvSpPr>
              <p:cNvPr id="12293"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2294"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2295"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12297" name="Rectangle 9"/>
          <p:cNvSpPr>
            <a:spLocks noChangeArrowheads="1"/>
          </p:cNvSpPr>
          <p:nvPr/>
        </p:nvSpPr>
        <p:spPr bwMode="auto">
          <a:xfrm>
            <a:off x="609600" y="2057400"/>
            <a:ext cx="8001000" cy="4198938"/>
          </a:xfrm>
          <a:prstGeom prst="rect">
            <a:avLst/>
          </a:prstGeom>
          <a:noFill/>
          <a:ln w="9525">
            <a:noFill/>
            <a:miter lim="800000"/>
            <a:headEnd/>
            <a:tailEnd/>
          </a:ln>
          <a:effectLst/>
        </p:spPr>
        <p:txBody>
          <a:bodyPr>
            <a:spAutoFit/>
          </a:bodyPr>
          <a:lstStyle/>
          <a:p>
            <a:pPr eaLnBrk="0" hangingPunct="0">
              <a:lnSpc>
                <a:spcPct val="90000"/>
              </a:lnSpc>
            </a:pPr>
            <a:r>
              <a:rPr lang="en-US" sz="2300" b="0">
                <a:solidFill>
                  <a:srgbClr val="000099"/>
                </a:solidFill>
                <a:latin typeface="Garamond" pitchFamily="18" charset="0"/>
              </a:rPr>
              <a:t>This involves the following steps:</a:t>
            </a:r>
          </a:p>
          <a:p>
            <a:pPr eaLnBrk="0" hangingPunct="0">
              <a:lnSpc>
                <a:spcPct val="90000"/>
              </a:lnSpc>
            </a:pPr>
            <a:endParaRPr lang="en-US" sz="2300" b="0">
              <a:solidFill>
                <a:srgbClr val="000099"/>
              </a:solidFill>
              <a:latin typeface="Garamond" pitchFamily="18" charset="0"/>
            </a:endParaRPr>
          </a:p>
          <a:p>
            <a:pPr eaLnBrk="0" hangingPunct="0">
              <a:lnSpc>
                <a:spcPct val="90000"/>
              </a:lnSpc>
              <a:buFontTx/>
              <a:buChar char="-"/>
            </a:pPr>
            <a:r>
              <a:rPr lang="en-US" sz="2300" b="0">
                <a:solidFill>
                  <a:srgbClr val="000099"/>
                </a:solidFill>
                <a:latin typeface="Garamond" pitchFamily="18" charset="0"/>
              </a:rPr>
              <a:t> The Joint Purchase of an asset by the Bank and Customer in an agreed ratio.</a:t>
            </a:r>
          </a:p>
          <a:p>
            <a:pPr eaLnBrk="0" hangingPunct="0">
              <a:lnSpc>
                <a:spcPct val="90000"/>
              </a:lnSpc>
              <a:buFontTx/>
              <a:buChar char="-"/>
            </a:pPr>
            <a:endParaRPr lang="en-US" sz="2300" b="0">
              <a:solidFill>
                <a:srgbClr val="000099"/>
              </a:solidFill>
              <a:latin typeface="Garamond" pitchFamily="18" charset="0"/>
            </a:endParaRPr>
          </a:p>
          <a:p>
            <a:pPr eaLnBrk="0" hangingPunct="0">
              <a:lnSpc>
                <a:spcPct val="90000"/>
              </a:lnSpc>
              <a:buFontTx/>
              <a:buChar char="-"/>
            </a:pPr>
            <a:r>
              <a:rPr lang="en-US" sz="2300" b="0">
                <a:solidFill>
                  <a:srgbClr val="000099"/>
                </a:solidFill>
                <a:latin typeface="Garamond" pitchFamily="18" charset="0"/>
              </a:rPr>
              <a:t> Bank subsequently leases its share to the Customer.</a:t>
            </a:r>
          </a:p>
          <a:p>
            <a:pPr eaLnBrk="0" hangingPunct="0">
              <a:lnSpc>
                <a:spcPct val="90000"/>
              </a:lnSpc>
              <a:buFontTx/>
              <a:buChar char="-"/>
            </a:pPr>
            <a:endParaRPr lang="en-US" sz="2300" b="0">
              <a:solidFill>
                <a:srgbClr val="000099"/>
              </a:solidFill>
              <a:latin typeface="Garamond" pitchFamily="18" charset="0"/>
            </a:endParaRPr>
          </a:p>
          <a:p>
            <a:pPr eaLnBrk="0" hangingPunct="0">
              <a:lnSpc>
                <a:spcPct val="90000"/>
              </a:lnSpc>
              <a:buFontTx/>
              <a:buChar char="-"/>
            </a:pPr>
            <a:r>
              <a:rPr lang="en-US" sz="2300" b="0">
                <a:solidFill>
                  <a:schemeClr val="accent2"/>
                </a:solidFill>
                <a:latin typeface="Garamond" pitchFamily="18" charset="0"/>
              </a:rPr>
              <a:t> The Bank subsequently purchases further share from the Customer in the property from time to time to fund the customer’s construction plan. The Bank can go till 99% share in the Land.</a:t>
            </a:r>
          </a:p>
          <a:p>
            <a:pPr eaLnBrk="0" hangingPunct="0">
              <a:lnSpc>
                <a:spcPct val="90000"/>
              </a:lnSpc>
              <a:buFontTx/>
              <a:buChar char="-"/>
            </a:pPr>
            <a:endParaRPr lang="en-US" sz="2300" b="0">
              <a:solidFill>
                <a:schemeClr val="accent2"/>
              </a:solidFill>
              <a:latin typeface="Garamond" pitchFamily="18" charset="0"/>
            </a:endParaRPr>
          </a:p>
          <a:p>
            <a:pPr eaLnBrk="0" hangingPunct="0">
              <a:lnSpc>
                <a:spcPct val="90000"/>
              </a:lnSpc>
              <a:buFontTx/>
              <a:buChar char="-"/>
            </a:pPr>
            <a:r>
              <a:rPr lang="en-US" sz="2300" b="0">
                <a:solidFill>
                  <a:schemeClr val="accent2"/>
                </a:solidFill>
                <a:latin typeface="Garamond" pitchFamily="18" charset="0"/>
              </a:rPr>
              <a:t> With each purchase of the share, the rental amount to be paid to the Bank increases.</a:t>
            </a:r>
          </a:p>
        </p:txBody>
      </p:sp>
      <p:pic>
        <p:nvPicPr>
          <p:cNvPr id="12298"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For purchase of Land and Construction:</a:t>
            </a:r>
          </a:p>
        </p:txBody>
      </p:sp>
      <p:grpSp>
        <p:nvGrpSpPr>
          <p:cNvPr id="13315" name="Group 3"/>
          <p:cNvGrpSpPr>
            <a:grpSpLocks/>
          </p:cNvGrpSpPr>
          <p:nvPr/>
        </p:nvGrpSpPr>
        <p:grpSpPr bwMode="auto">
          <a:xfrm>
            <a:off x="914400" y="406400"/>
            <a:ext cx="8077200" cy="773113"/>
            <a:chOff x="960" y="288"/>
            <a:chExt cx="4656" cy="336"/>
          </a:xfrm>
        </p:grpSpPr>
        <p:grpSp>
          <p:nvGrpSpPr>
            <p:cNvPr id="13316" name="Group 4"/>
            <p:cNvGrpSpPr>
              <a:grpSpLocks/>
            </p:cNvGrpSpPr>
            <p:nvPr/>
          </p:nvGrpSpPr>
          <p:grpSpPr bwMode="auto">
            <a:xfrm>
              <a:off x="960" y="288"/>
              <a:ext cx="4656" cy="336"/>
              <a:chOff x="1296" y="720"/>
              <a:chExt cx="4224" cy="324"/>
            </a:xfrm>
          </p:grpSpPr>
          <p:sp>
            <p:nvSpPr>
              <p:cNvPr id="13317"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3318"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3319"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13321" name="Rectangle 9"/>
          <p:cNvSpPr>
            <a:spLocks noChangeArrowheads="1"/>
          </p:cNvSpPr>
          <p:nvPr/>
        </p:nvSpPr>
        <p:spPr bwMode="auto">
          <a:xfrm>
            <a:off x="609600" y="2133600"/>
            <a:ext cx="8001000" cy="1355725"/>
          </a:xfrm>
          <a:prstGeom prst="rect">
            <a:avLst/>
          </a:prstGeom>
          <a:noFill/>
          <a:ln w="9525">
            <a:noFill/>
            <a:miter lim="800000"/>
            <a:headEnd/>
            <a:tailEnd/>
          </a:ln>
          <a:effectLst/>
        </p:spPr>
        <p:txBody>
          <a:bodyPr>
            <a:spAutoFit/>
          </a:bodyPr>
          <a:lstStyle/>
          <a:p>
            <a:pPr eaLnBrk="0" hangingPunct="0">
              <a:lnSpc>
                <a:spcPct val="90000"/>
              </a:lnSpc>
            </a:pPr>
            <a:r>
              <a:rPr lang="en-US" sz="2300" b="0">
                <a:solidFill>
                  <a:srgbClr val="000099"/>
                </a:solidFill>
                <a:latin typeface="Garamond" pitchFamily="18" charset="0"/>
              </a:rPr>
              <a:t>- 12 months after the final purchase by the bank the customer shall start purchasing the Bank’s share from time to time.</a:t>
            </a:r>
          </a:p>
          <a:p>
            <a:pPr eaLnBrk="0" hangingPunct="0">
              <a:lnSpc>
                <a:spcPct val="90000"/>
              </a:lnSpc>
            </a:pPr>
            <a:endParaRPr lang="en-US" sz="2300" b="0">
              <a:solidFill>
                <a:srgbClr val="000099"/>
              </a:solidFill>
              <a:latin typeface="Garamond" pitchFamily="18" charset="0"/>
            </a:endParaRPr>
          </a:p>
          <a:p>
            <a:pPr eaLnBrk="0" hangingPunct="0">
              <a:lnSpc>
                <a:spcPct val="90000"/>
              </a:lnSpc>
            </a:pPr>
            <a:r>
              <a:rPr lang="en-US" sz="2300" b="0">
                <a:solidFill>
                  <a:srgbClr val="000099"/>
                </a:solidFill>
                <a:latin typeface="Garamond" pitchFamily="18" charset="0"/>
              </a:rPr>
              <a:t>- Consequently his periodic rental amount reduces</a:t>
            </a:r>
          </a:p>
        </p:txBody>
      </p:sp>
      <p:pic>
        <p:nvPicPr>
          <p:cNvPr id="13322"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For construction on Existing Property/Land:</a:t>
            </a:r>
          </a:p>
        </p:txBody>
      </p:sp>
      <p:grpSp>
        <p:nvGrpSpPr>
          <p:cNvPr id="14339" name="Group 3"/>
          <p:cNvGrpSpPr>
            <a:grpSpLocks/>
          </p:cNvGrpSpPr>
          <p:nvPr/>
        </p:nvGrpSpPr>
        <p:grpSpPr bwMode="auto">
          <a:xfrm>
            <a:off x="914400" y="406400"/>
            <a:ext cx="8077200" cy="773113"/>
            <a:chOff x="960" y="288"/>
            <a:chExt cx="4656" cy="336"/>
          </a:xfrm>
        </p:grpSpPr>
        <p:grpSp>
          <p:nvGrpSpPr>
            <p:cNvPr id="14340" name="Group 4"/>
            <p:cNvGrpSpPr>
              <a:grpSpLocks/>
            </p:cNvGrpSpPr>
            <p:nvPr/>
          </p:nvGrpSpPr>
          <p:grpSpPr bwMode="auto">
            <a:xfrm>
              <a:off x="960" y="288"/>
              <a:ext cx="4656" cy="336"/>
              <a:chOff x="1296" y="720"/>
              <a:chExt cx="4224" cy="324"/>
            </a:xfrm>
          </p:grpSpPr>
          <p:sp>
            <p:nvSpPr>
              <p:cNvPr id="14341"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4342"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4343"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14345" name="Rectangle 9"/>
          <p:cNvSpPr>
            <a:spLocks noChangeArrowheads="1"/>
          </p:cNvSpPr>
          <p:nvPr/>
        </p:nvSpPr>
        <p:spPr bwMode="auto">
          <a:xfrm>
            <a:off x="381000" y="2133600"/>
            <a:ext cx="8382000" cy="4652963"/>
          </a:xfrm>
          <a:prstGeom prst="rect">
            <a:avLst/>
          </a:prstGeom>
          <a:noFill/>
          <a:ln w="9525">
            <a:noFill/>
            <a:miter lim="800000"/>
            <a:headEnd/>
            <a:tailEnd/>
          </a:ln>
          <a:effectLst/>
        </p:spPr>
        <p:txBody>
          <a:bodyPr>
            <a:spAutoFit/>
          </a:bodyPr>
          <a:lstStyle/>
          <a:p>
            <a:pPr eaLnBrk="0" hangingPunct="0"/>
            <a:r>
              <a:rPr lang="en-US" sz="2300" b="0">
                <a:solidFill>
                  <a:srgbClr val="000099"/>
                </a:solidFill>
                <a:latin typeface="Garamond" pitchFamily="18" charset="0"/>
              </a:rPr>
              <a:t>This involves the following steps:</a:t>
            </a:r>
          </a:p>
          <a:p>
            <a:pPr eaLnBrk="0" hangingPunct="0"/>
            <a:endParaRPr lang="en-US" sz="2300" b="0">
              <a:solidFill>
                <a:srgbClr val="000099"/>
              </a:solidFill>
              <a:latin typeface="Garamond" pitchFamily="18" charset="0"/>
            </a:endParaRPr>
          </a:p>
          <a:p>
            <a:pPr eaLnBrk="0" hangingPunct="0"/>
            <a:r>
              <a:rPr lang="en-US" sz="2300" b="0">
                <a:solidFill>
                  <a:srgbClr val="000099"/>
                </a:solidFill>
                <a:latin typeface="Garamond" pitchFamily="18" charset="0"/>
              </a:rPr>
              <a:t>- The Bank purchases a share in existing property/land already owned by the Customer in an agreed ratio</a:t>
            </a:r>
          </a:p>
          <a:p>
            <a:pPr eaLnBrk="0" hangingPunct="0"/>
            <a:endParaRPr lang="en-US" sz="2300" b="0">
              <a:solidFill>
                <a:srgbClr val="000099"/>
              </a:solidFill>
              <a:latin typeface="Garamond" pitchFamily="18" charset="0"/>
            </a:endParaRPr>
          </a:p>
          <a:p>
            <a:pPr eaLnBrk="0" hangingPunct="0"/>
            <a:r>
              <a:rPr lang="en-US" sz="2300" b="0">
                <a:solidFill>
                  <a:srgbClr val="000099"/>
                </a:solidFill>
                <a:latin typeface="Garamond" pitchFamily="18" charset="0"/>
              </a:rPr>
              <a:t>- Bank subsequently leases its share to the Customer.</a:t>
            </a:r>
          </a:p>
          <a:p>
            <a:pPr eaLnBrk="0" hangingPunct="0"/>
            <a:endParaRPr lang="en-US" sz="2300" b="0">
              <a:solidFill>
                <a:srgbClr val="000099"/>
              </a:solidFill>
              <a:latin typeface="Garamond" pitchFamily="18" charset="0"/>
            </a:endParaRPr>
          </a:p>
          <a:p>
            <a:pPr eaLnBrk="0" hangingPunct="0"/>
            <a:r>
              <a:rPr lang="en-US" sz="2300" b="0">
                <a:solidFill>
                  <a:srgbClr val="000099"/>
                </a:solidFill>
                <a:latin typeface="Garamond" pitchFamily="18" charset="0"/>
              </a:rPr>
              <a:t>- The Bank subsequently purchases more share of the Customer in the property from time to time to fund the Customer’s construction plan. The Bank can go till 99% share in the property</a:t>
            </a:r>
          </a:p>
          <a:p>
            <a:pPr eaLnBrk="0" hangingPunct="0"/>
            <a:endParaRPr lang="en-US" sz="2300" b="0">
              <a:solidFill>
                <a:srgbClr val="000099"/>
              </a:solidFill>
              <a:latin typeface="Garamond" pitchFamily="18" charset="0"/>
            </a:endParaRPr>
          </a:p>
          <a:p>
            <a:pPr eaLnBrk="0" hangingPunct="0"/>
            <a:r>
              <a:rPr lang="en-US" sz="2300" b="0">
                <a:solidFill>
                  <a:srgbClr val="000099"/>
                </a:solidFill>
                <a:latin typeface="Garamond" pitchFamily="18" charset="0"/>
              </a:rPr>
              <a:t>- With each purchase of the share, the rental amount to be paid to the Bank increases.</a:t>
            </a:r>
          </a:p>
        </p:txBody>
      </p:sp>
      <p:pic>
        <p:nvPicPr>
          <p:cNvPr id="14346"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For construction on Existing Property/Land:</a:t>
            </a:r>
          </a:p>
        </p:txBody>
      </p:sp>
      <p:grpSp>
        <p:nvGrpSpPr>
          <p:cNvPr id="15363" name="Group 3"/>
          <p:cNvGrpSpPr>
            <a:grpSpLocks/>
          </p:cNvGrpSpPr>
          <p:nvPr/>
        </p:nvGrpSpPr>
        <p:grpSpPr bwMode="auto">
          <a:xfrm>
            <a:off x="914400" y="406400"/>
            <a:ext cx="8077200" cy="773113"/>
            <a:chOff x="960" y="288"/>
            <a:chExt cx="4656" cy="336"/>
          </a:xfrm>
        </p:grpSpPr>
        <p:grpSp>
          <p:nvGrpSpPr>
            <p:cNvPr id="15364" name="Group 4"/>
            <p:cNvGrpSpPr>
              <a:grpSpLocks/>
            </p:cNvGrpSpPr>
            <p:nvPr/>
          </p:nvGrpSpPr>
          <p:grpSpPr bwMode="auto">
            <a:xfrm>
              <a:off x="960" y="288"/>
              <a:ext cx="4656" cy="336"/>
              <a:chOff x="1296" y="720"/>
              <a:chExt cx="4224" cy="324"/>
            </a:xfrm>
          </p:grpSpPr>
          <p:sp>
            <p:nvSpPr>
              <p:cNvPr id="15365"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536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536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15369" name="Rectangle 9"/>
          <p:cNvSpPr>
            <a:spLocks noChangeArrowheads="1"/>
          </p:cNvSpPr>
          <p:nvPr/>
        </p:nvSpPr>
        <p:spPr bwMode="auto">
          <a:xfrm>
            <a:off x="381000" y="2133600"/>
            <a:ext cx="8382000" cy="1811338"/>
          </a:xfrm>
          <a:prstGeom prst="rect">
            <a:avLst/>
          </a:prstGeom>
          <a:noFill/>
          <a:ln w="9525">
            <a:noFill/>
            <a:miter lim="800000"/>
            <a:headEnd/>
            <a:tailEnd/>
          </a:ln>
          <a:effectLst/>
        </p:spPr>
        <p:txBody>
          <a:bodyPr>
            <a:spAutoFit/>
          </a:bodyPr>
          <a:lstStyle/>
          <a:p>
            <a:pPr eaLnBrk="0" hangingPunct="0"/>
            <a:r>
              <a:rPr lang="en-US" sz="2300" b="0">
                <a:solidFill>
                  <a:srgbClr val="000099"/>
                </a:solidFill>
                <a:latin typeface="Garamond" pitchFamily="18" charset="0"/>
              </a:rPr>
              <a:t>- 12 months after the final purchase by the bank the customer shall start purchasing the Bank’s share from time to time.</a:t>
            </a:r>
          </a:p>
          <a:p>
            <a:pPr eaLnBrk="0" hangingPunct="0"/>
            <a:endParaRPr lang="en-US" sz="2300" b="0">
              <a:solidFill>
                <a:srgbClr val="000099"/>
              </a:solidFill>
              <a:latin typeface="Garamond" pitchFamily="18" charset="0"/>
            </a:endParaRPr>
          </a:p>
          <a:p>
            <a:pPr eaLnBrk="0" hangingPunct="0"/>
            <a:r>
              <a:rPr lang="en-US" sz="2300" b="0">
                <a:solidFill>
                  <a:srgbClr val="000099"/>
                </a:solidFill>
                <a:latin typeface="Garamond" pitchFamily="18" charset="0"/>
              </a:rPr>
              <a:t>- Consequently his periodic rental amount reduces</a:t>
            </a:r>
          </a:p>
          <a:p>
            <a:pPr eaLnBrk="0" hangingPunct="0">
              <a:lnSpc>
                <a:spcPct val="90000"/>
              </a:lnSpc>
            </a:pPr>
            <a:endParaRPr lang="en-US" sz="2300" b="0">
              <a:solidFill>
                <a:srgbClr val="000099"/>
              </a:solidFill>
              <a:latin typeface="Garamond" pitchFamily="18" charset="0"/>
            </a:endParaRPr>
          </a:p>
        </p:txBody>
      </p:sp>
      <p:pic>
        <p:nvPicPr>
          <p:cNvPr id="15370"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a:xfrm>
            <a:off x="304800" y="1447800"/>
            <a:ext cx="8610600" cy="4953000"/>
          </a:xfrm>
        </p:spPr>
        <p:txBody>
          <a:bodyPr/>
          <a:lstStyle/>
          <a:p>
            <a:pPr>
              <a:buFontTx/>
              <a:buNone/>
            </a:pPr>
            <a:r>
              <a:rPr lang="en-US" sz="2800" b="1" u="sng">
                <a:solidFill>
                  <a:srgbClr val="000099"/>
                </a:solidFill>
                <a:latin typeface="Garamond" pitchFamily="18" charset="0"/>
              </a:rPr>
              <a:t>For Settlement against conventional financing:</a:t>
            </a:r>
          </a:p>
        </p:txBody>
      </p:sp>
      <p:grpSp>
        <p:nvGrpSpPr>
          <p:cNvPr id="16387" name="Group 3"/>
          <p:cNvGrpSpPr>
            <a:grpSpLocks/>
          </p:cNvGrpSpPr>
          <p:nvPr/>
        </p:nvGrpSpPr>
        <p:grpSpPr bwMode="auto">
          <a:xfrm>
            <a:off x="914400" y="406400"/>
            <a:ext cx="8077200" cy="773113"/>
            <a:chOff x="960" y="288"/>
            <a:chExt cx="4656" cy="336"/>
          </a:xfrm>
        </p:grpSpPr>
        <p:grpSp>
          <p:nvGrpSpPr>
            <p:cNvPr id="16388" name="Group 4"/>
            <p:cNvGrpSpPr>
              <a:grpSpLocks/>
            </p:cNvGrpSpPr>
            <p:nvPr/>
          </p:nvGrpSpPr>
          <p:grpSpPr bwMode="auto">
            <a:xfrm>
              <a:off x="960" y="288"/>
              <a:ext cx="4656" cy="336"/>
              <a:chOff x="1296" y="720"/>
              <a:chExt cx="4224" cy="324"/>
            </a:xfrm>
          </p:grpSpPr>
          <p:sp>
            <p:nvSpPr>
              <p:cNvPr id="16389"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6390"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6391"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sp>
        <p:nvSpPr>
          <p:cNvPr id="16393" name="Rectangle 9"/>
          <p:cNvSpPr>
            <a:spLocks noChangeArrowheads="1"/>
          </p:cNvSpPr>
          <p:nvPr/>
        </p:nvSpPr>
        <p:spPr bwMode="auto">
          <a:xfrm>
            <a:off x="457200" y="2133600"/>
            <a:ext cx="8305800" cy="5078413"/>
          </a:xfrm>
          <a:prstGeom prst="rect">
            <a:avLst/>
          </a:prstGeom>
          <a:noFill/>
          <a:ln w="9525">
            <a:noFill/>
            <a:miter lim="800000"/>
            <a:headEnd/>
            <a:tailEnd/>
          </a:ln>
          <a:effectLst/>
        </p:spPr>
        <p:txBody>
          <a:bodyPr>
            <a:spAutoFit/>
          </a:bodyPr>
          <a:lstStyle/>
          <a:p>
            <a:pPr eaLnBrk="0" hangingPunct="0">
              <a:lnSpc>
                <a:spcPct val="80000"/>
              </a:lnSpc>
              <a:buFontTx/>
              <a:buChar char="-"/>
            </a:pPr>
            <a:r>
              <a:rPr lang="en-US" sz="2300" b="0">
                <a:solidFill>
                  <a:srgbClr val="000099"/>
                </a:solidFill>
                <a:latin typeface="Garamond" pitchFamily="18" charset="0"/>
              </a:rPr>
              <a:t>The Bank purchases a share in existing asset/property/land already owned by the Customer up to the outstanding amount owed by the Customer under an interest based facility.</a:t>
            </a:r>
          </a:p>
          <a:p>
            <a:pPr eaLnBrk="0" hangingPunct="0">
              <a:lnSpc>
                <a:spcPct val="20000"/>
              </a:lnSpc>
            </a:pPr>
            <a:endParaRPr lang="en-US" sz="2300" b="0">
              <a:solidFill>
                <a:srgbClr val="000099"/>
              </a:solidFill>
              <a:latin typeface="Garamond" pitchFamily="18" charset="0"/>
            </a:endParaRPr>
          </a:p>
          <a:p>
            <a:pPr eaLnBrk="0" hangingPunct="0">
              <a:lnSpc>
                <a:spcPct val="80000"/>
              </a:lnSpc>
            </a:pPr>
            <a:endParaRPr lang="en-US" sz="2300" b="0">
              <a:solidFill>
                <a:srgbClr val="000099"/>
              </a:solidFill>
              <a:latin typeface="Garamond" pitchFamily="18" charset="0"/>
            </a:endParaRPr>
          </a:p>
          <a:p>
            <a:pPr eaLnBrk="0" hangingPunct="0">
              <a:lnSpc>
                <a:spcPct val="80000"/>
              </a:lnSpc>
              <a:buFontTx/>
              <a:buChar char="-"/>
            </a:pPr>
            <a:r>
              <a:rPr lang="en-US" sz="2300" b="0">
                <a:solidFill>
                  <a:srgbClr val="000099"/>
                </a:solidFill>
                <a:latin typeface="Garamond" pitchFamily="18" charset="0"/>
              </a:rPr>
              <a:t>The Bank directly makes the payment of the price to the Conventional Bank by routing it through the Customer’s account.</a:t>
            </a:r>
          </a:p>
          <a:p>
            <a:pPr eaLnBrk="0" hangingPunct="0">
              <a:lnSpc>
                <a:spcPct val="80000"/>
              </a:lnSpc>
            </a:pPr>
            <a:endParaRPr lang="en-US" sz="2300" b="0">
              <a:solidFill>
                <a:srgbClr val="000099"/>
              </a:solidFill>
              <a:latin typeface="Garamond" pitchFamily="18" charset="0"/>
            </a:endParaRPr>
          </a:p>
          <a:p>
            <a:pPr eaLnBrk="0" hangingPunct="0">
              <a:lnSpc>
                <a:spcPct val="80000"/>
              </a:lnSpc>
            </a:pPr>
            <a:r>
              <a:rPr lang="en-US" sz="2300" b="0">
                <a:solidFill>
                  <a:srgbClr val="000099"/>
                </a:solidFill>
                <a:latin typeface="Garamond" pitchFamily="18" charset="0"/>
              </a:rPr>
              <a:t>-Bank subsequently leases its share to the Customer for an agreed rental.</a:t>
            </a:r>
          </a:p>
          <a:p>
            <a:pPr eaLnBrk="0" hangingPunct="0">
              <a:lnSpc>
                <a:spcPct val="80000"/>
              </a:lnSpc>
            </a:pPr>
            <a:endParaRPr lang="en-US" sz="2300" b="0">
              <a:solidFill>
                <a:srgbClr val="000099"/>
              </a:solidFill>
              <a:latin typeface="Garamond" pitchFamily="18" charset="0"/>
            </a:endParaRPr>
          </a:p>
          <a:p>
            <a:pPr eaLnBrk="0" hangingPunct="0">
              <a:lnSpc>
                <a:spcPct val="80000"/>
              </a:lnSpc>
            </a:pPr>
            <a:r>
              <a:rPr lang="en-US" sz="2300" b="0">
                <a:solidFill>
                  <a:srgbClr val="000099"/>
                </a:solidFill>
                <a:latin typeface="Garamond" pitchFamily="18" charset="0"/>
              </a:rPr>
              <a:t>-The Bank gets the original property documents from the conventional bank and get the property mortgage in its favor. </a:t>
            </a:r>
          </a:p>
          <a:p>
            <a:pPr eaLnBrk="0" hangingPunct="0">
              <a:lnSpc>
                <a:spcPct val="80000"/>
              </a:lnSpc>
            </a:pPr>
            <a:endParaRPr lang="en-US" sz="2300" b="0">
              <a:solidFill>
                <a:srgbClr val="000099"/>
              </a:solidFill>
              <a:latin typeface="Garamond" pitchFamily="18" charset="0"/>
            </a:endParaRPr>
          </a:p>
          <a:p>
            <a:pPr eaLnBrk="0" hangingPunct="0">
              <a:lnSpc>
                <a:spcPct val="80000"/>
              </a:lnSpc>
            </a:pPr>
            <a:r>
              <a:rPr lang="en-US" sz="2300" b="0">
                <a:solidFill>
                  <a:srgbClr val="000099"/>
                </a:solidFill>
                <a:latin typeface="Garamond" pitchFamily="18" charset="0"/>
              </a:rPr>
              <a:t>-The Customer purchases Bank’s share from time to time and consequently his periodic rental amount reduces.</a:t>
            </a:r>
          </a:p>
          <a:p>
            <a:pPr eaLnBrk="0" hangingPunct="0">
              <a:buFontTx/>
              <a:buChar char="-"/>
            </a:pPr>
            <a:endParaRPr lang="en-US" sz="2300" b="0">
              <a:solidFill>
                <a:srgbClr val="000099"/>
              </a:solidFill>
              <a:latin typeface="Garamond" pitchFamily="18" charset="0"/>
            </a:endParaRPr>
          </a:p>
          <a:p>
            <a:pPr eaLnBrk="0" hangingPunct="0">
              <a:buFontTx/>
              <a:buChar char="-"/>
            </a:pPr>
            <a:endParaRPr lang="en-US" sz="2300" b="0">
              <a:solidFill>
                <a:srgbClr val="000099"/>
              </a:solidFill>
              <a:latin typeface="Garamond" pitchFamily="18" charset="0"/>
            </a:endParaRPr>
          </a:p>
        </p:txBody>
      </p:sp>
      <p:pic>
        <p:nvPicPr>
          <p:cNvPr id="16394"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588" name="Picture 4" descr="Housing 2"/>
          <p:cNvPicPr>
            <a:picLocks noChangeAspect="1" noChangeArrowheads="1"/>
          </p:cNvPicPr>
          <p:nvPr/>
        </p:nvPicPr>
        <p:blipFill>
          <a:blip r:embed="rId3"/>
          <a:srcRect/>
          <a:stretch>
            <a:fillRect/>
          </a:stretch>
        </p:blipFill>
        <p:spPr bwMode="auto">
          <a:xfrm>
            <a:off x="76200" y="76200"/>
            <a:ext cx="1752600" cy="1028700"/>
          </a:xfrm>
          <a:prstGeom prst="rect">
            <a:avLst/>
          </a:prstGeom>
          <a:noFill/>
        </p:spPr>
      </p:pic>
      <p:graphicFrame>
        <p:nvGraphicFramePr>
          <p:cNvPr id="69637" name="Object 1029"/>
          <p:cNvGraphicFramePr>
            <a:graphicFrameLocks noChangeAspect="1"/>
          </p:cNvGraphicFramePr>
          <p:nvPr>
            <p:ph sz="half" idx="1"/>
          </p:nvPr>
        </p:nvGraphicFramePr>
        <p:xfrm>
          <a:off x="152400" y="1447800"/>
          <a:ext cx="8763000" cy="3276600"/>
        </p:xfrm>
        <a:graphic>
          <a:graphicData uri="http://schemas.openxmlformats.org/presentationml/2006/ole">
            <p:oleObj spid="_x0000_s69637" name="Worksheet" r:id="rId4" imgW="6648602" imgH="3610051" progId="Excel.Sheet.8">
              <p:embed/>
            </p:oleObj>
          </a:graphicData>
        </a:graphic>
      </p:graphicFrame>
      <p:graphicFrame>
        <p:nvGraphicFramePr>
          <p:cNvPr id="69639" name="Object 1031"/>
          <p:cNvGraphicFramePr>
            <a:graphicFrameLocks noChangeAspect="1"/>
          </p:cNvGraphicFramePr>
          <p:nvPr>
            <p:ph sz="half" idx="2"/>
          </p:nvPr>
        </p:nvGraphicFramePr>
        <p:xfrm>
          <a:off x="152400" y="4953000"/>
          <a:ext cx="8763000" cy="1524000"/>
        </p:xfrm>
        <a:graphic>
          <a:graphicData uri="http://schemas.openxmlformats.org/presentationml/2006/ole">
            <p:oleObj spid="_x0000_s69639" name="Worksheet" r:id="rId5" imgW="6648907" imgH="1381354" progId="Excel.Sheet.8">
              <p:embed/>
            </p:oleObj>
          </a:graphicData>
        </a:graphic>
      </p:graphicFrame>
      <p:grpSp>
        <p:nvGrpSpPr>
          <p:cNvPr id="69642" name="Group 1034"/>
          <p:cNvGrpSpPr>
            <a:grpSpLocks/>
          </p:cNvGrpSpPr>
          <p:nvPr/>
        </p:nvGrpSpPr>
        <p:grpSpPr bwMode="auto">
          <a:xfrm>
            <a:off x="838200" y="330200"/>
            <a:ext cx="8077200" cy="773113"/>
            <a:chOff x="960" y="288"/>
            <a:chExt cx="4656" cy="336"/>
          </a:xfrm>
        </p:grpSpPr>
        <p:grpSp>
          <p:nvGrpSpPr>
            <p:cNvPr id="69643" name="Group 1035"/>
            <p:cNvGrpSpPr>
              <a:grpSpLocks/>
            </p:cNvGrpSpPr>
            <p:nvPr/>
          </p:nvGrpSpPr>
          <p:grpSpPr bwMode="auto">
            <a:xfrm>
              <a:off x="960" y="288"/>
              <a:ext cx="4656" cy="336"/>
              <a:chOff x="1296" y="720"/>
              <a:chExt cx="4224" cy="324"/>
            </a:xfrm>
          </p:grpSpPr>
          <p:sp>
            <p:nvSpPr>
              <p:cNvPr id="69644" name="Text Box 1036"/>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69645" name="Line 1037"/>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69646" name="Rectangle 1038"/>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000">
                  <a:solidFill>
                    <a:srgbClr val="000099"/>
                  </a:solidFill>
                </a:rPr>
                <a:t>ILLUSTRATION</a:t>
              </a: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457200" y="2133600"/>
            <a:ext cx="8382000" cy="2971800"/>
          </a:xfrm>
        </p:spPr>
        <p:txBody>
          <a:bodyPr/>
          <a:lstStyle/>
          <a:p>
            <a:pPr lvl="1" algn="just">
              <a:lnSpc>
                <a:spcPct val="130000"/>
              </a:lnSpc>
            </a:pPr>
            <a:r>
              <a:rPr lang="en-US" sz="2200" b="1">
                <a:solidFill>
                  <a:srgbClr val="000099"/>
                </a:solidFill>
                <a:latin typeface="Garamond" pitchFamily="18" charset="0"/>
              </a:rPr>
              <a:t>DM Agreement-Islamic Housing Finance Agreement </a:t>
            </a:r>
          </a:p>
          <a:p>
            <a:pPr lvl="1" algn="just">
              <a:lnSpc>
                <a:spcPct val="130000"/>
              </a:lnSpc>
            </a:pPr>
            <a:r>
              <a:rPr lang="en-US" sz="2200" b="1">
                <a:solidFill>
                  <a:srgbClr val="000099"/>
                </a:solidFill>
                <a:latin typeface="Garamond" pitchFamily="18" charset="0"/>
              </a:rPr>
              <a:t>Monthly Payment Agreement (Rent Agreement)</a:t>
            </a:r>
          </a:p>
          <a:p>
            <a:pPr lvl="1" algn="just">
              <a:lnSpc>
                <a:spcPct val="130000"/>
              </a:lnSpc>
            </a:pPr>
            <a:r>
              <a:rPr lang="en-US" sz="2200" b="1">
                <a:solidFill>
                  <a:srgbClr val="000099"/>
                </a:solidFill>
                <a:latin typeface="Garamond" pitchFamily="18" charset="0"/>
              </a:rPr>
              <a:t>Undertaking to Purchase Musharakah Units </a:t>
            </a:r>
          </a:p>
          <a:p>
            <a:pPr lvl="1" algn="just">
              <a:lnSpc>
                <a:spcPct val="130000"/>
              </a:lnSpc>
            </a:pPr>
            <a:r>
              <a:rPr lang="en-US" sz="2200" b="1">
                <a:solidFill>
                  <a:srgbClr val="000099"/>
                </a:solidFill>
                <a:latin typeface="Garamond" pitchFamily="18" charset="0"/>
              </a:rPr>
              <a:t>Undertaking to sell Musharakah Units</a:t>
            </a:r>
          </a:p>
        </p:txBody>
      </p:sp>
      <p:grpSp>
        <p:nvGrpSpPr>
          <p:cNvPr id="7171" name="Group 3"/>
          <p:cNvGrpSpPr>
            <a:grpSpLocks/>
          </p:cNvGrpSpPr>
          <p:nvPr/>
        </p:nvGrpSpPr>
        <p:grpSpPr bwMode="auto">
          <a:xfrm>
            <a:off x="838200" y="446088"/>
            <a:ext cx="8077200" cy="773112"/>
            <a:chOff x="960" y="288"/>
            <a:chExt cx="4656" cy="336"/>
          </a:xfrm>
        </p:grpSpPr>
        <p:grpSp>
          <p:nvGrpSpPr>
            <p:cNvPr id="7172" name="Group 4"/>
            <p:cNvGrpSpPr>
              <a:grpSpLocks/>
            </p:cNvGrpSpPr>
            <p:nvPr/>
          </p:nvGrpSpPr>
          <p:grpSpPr bwMode="auto">
            <a:xfrm>
              <a:off x="960" y="288"/>
              <a:ext cx="4656" cy="336"/>
              <a:chOff x="1296" y="720"/>
              <a:chExt cx="4224" cy="324"/>
            </a:xfrm>
          </p:grpSpPr>
          <p:sp>
            <p:nvSpPr>
              <p:cNvPr id="7173"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7174"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7175"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000">
                  <a:solidFill>
                    <a:srgbClr val="000099"/>
                  </a:solidFill>
                </a:rPr>
                <a:t>Documentation of Diminishing Musharakah Transaction</a:t>
              </a:r>
            </a:p>
          </p:txBody>
        </p:sp>
      </p:grpSp>
      <p:pic>
        <p:nvPicPr>
          <p:cNvPr id="7177"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228600" y="1600200"/>
            <a:ext cx="8915400" cy="4953000"/>
          </a:xfrm>
        </p:spPr>
        <p:txBody>
          <a:bodyPr/>
          <a:lstStyle/>
          <a:p>
            <a:pPr>
              <a:lnSpc>
                <a:spcPct val="90000"/>
              </a:lnSpc>
              <a:buFontTx/>
              <a:buNone/>
            </a:pPr>
            <a:r>
              <a:rPr lang="en-US" sz="2200" b="1" u="sng">
                <a:solidFill>
                  <a:srgbClr val="000099"/>
                </a:solidFill>
                <a:latin typeface="Garamond" pitchFamily="18" charset="0"/>
              </a:rPr>
              <a:t>DM Agreement- Islamic Housing Finance Agreement:</a:t>
            </a:r>
          </a:p>
          <a:p>
            <a:pPr>
              <a:lnSpc>
                <a:spcPct val="90000"/>
              </a:lnSpc>
              <a:buFontTx/>
              <a:buNone/>
            </a:pPr>
            <a:r>
              <a:rPr lang="en-US" sz="2200">
                <a:solidFill>
                  <a:srgbClr val="000099"/>
                </a:solidFill>
                <a:latin typeface="Garamond" pitchFamily="18" charset="0"/>
              </a:rPr>
              <a:t>		This is the main agreement that establishes Bank’s share in the 	Musharakah Property.</a:t>
            </a:r>
          </a:p>
          <a:p>
            <a:pPr>
              <a:lnSpc>
                <a:spcPct val="90000"/>
              </a:lnSpc>
              <a:buFontTx/>
              <a:buNone/>
            </a:pPr>
            <a:r>
              <a:rPr lang="en-US" sz="2200">
                <a:solidFill>
                  <a:srgbClr val="000099"/>
                </a:solidFill>
                <a:latin typeface="Garamond" pitchFamily="18" charset="0"/>
              </a:rPr>
              <a:t>		</a:t>
            </a:r>
            <a:r>
              <a:rPr lang="en-US" sz="2200" i="1" u="sng">
                <a:solidFill>
                  <a:srgbClr val="000099"/>
                </a:solidFill>
                <a:latin typeface="Garamond" pitchFamily="18" charset="0"/>
              </a:rPr>
              <a:t>Components:</a:t>
            </a:r>
            <a:r>
              <a:rPr lang="en-US" sz="2200">
                <a:solidFill>
                  <a:srgbClr val="000099"/>
                </a:solidFill>
                <a:latin typeface="Garamond" pitchFamily="18" charset="0"/>
              </a:rPr>
              <a:t> </a:t>
            </a:r>
          </a:p>
          <a:p>
            <a:pPr>
              <a:lnSpc>
                <a:spcPct val="90000"/>
              </a:lnSpc>
              <a:buFontTx/>
              <a:buNone/>
            </a:pPr>
            <a:r>
              <a:rPr lang="en-US" sz="2200">
                <a:solidFill>
                  <a:srgbClr val="000099"/>
                </a:solidFill>
                <a:latin typeface="Garamond" pitchFamily="18" charset="0"/>
              </a:rPr>
              <a:t> 			</a:t>
            </a:r>
            <a:r>
              <a:rPr lang="en-US" sz="2200" i="1">
                <a:solidFill>
                  <a:srgbClr val="000099"/>
                </a:solidFill>
                <a:latin typeface="Garamond" pitchFamily="18" charset="0"/>
              </a:rPr>
              <a:t>-</a:t>
            </a:r>
            <a:r>
              <a:rPr lang="en-US" sz="2200">
                <a:solidFill>
                  <a:srgbClr val="000099"/>
                </a:solidFill>
                <a:latin typeface="Garamond" pitchFamily="18" charset="0"/>
              </a:rPr>
              <a:t> </a:t>
            </a:r>
            <a:r>
              <a:rPr lang="en-US" sz="2200" i="1">
                <a:solidFill>
                  <a:srgbClr val="000099"/>
                </a:solidFill>
                <a:latin typeface="Garamond" pitchFamily="18" charset="0"/>
              </a:rPr>
              <a:t>Both parties share</a:t>
            </a:r>
          </a:p>
          <a:p>
            <a:pPr>
              <a:lnSpc>
                <a:spcPct val="90000"/>
              </a:lnSpc>
              <a:buFontTx/>
              <a:buNone/>
            </a:pPr>
            <a:r>
              <a:rPr lang="en-US" sz="2200" i="1">
                <a:solidFill>
                  <a:srgbClr val="000099"/>
                </a:solidFill>
                <a:latin typeface="Garamond" pitchFamily="18" charset="0"/>
              </a:rPr>
              <a:t>   			- Musharakah Property detail</a:t>
            </a:r>
          </a:p>
          <a:p>
            <a:pPr>
              <a:lnSpc>
                <a:spcPct val="90000"/>
              </a:lnSpc>
              <a:buFontTx/>
              <a:buNone/>
            </a:pPr>
            <a:endParaRPr lang="en-US" sz="100" b="1" u="sng">
              <a:solidFill>
                <a:srgbClr val="000099"/>
              </a:solidFill>
              <a:latin typeface="Garamond" pitchFamily="18" charset="0"/>
            </a:endParaRPr>
          </a:p>
          <a:p>
            <a:pPr>
              <a:lnSpc>
                <a:spcPct val="90000"/>
              </a:lnSpc>
              <a:buFontTx/>
              <a:buNone/>
            </a:pPr>
            <a:r>
              <a:rPr lang="en-US" sz="2200" b="1" u="sng">
                <a:solidFill>
                  <a:srgbClr val="000099"/>
                </a:solidFill>
                <a:latin typeface="Garamond" pitchFamily="18" charset="0"/>
              </a:rPr>
              <a:t>Monthly Payment Agreement (Rent Agreement):</a:t>
            </a:r>
            <a:endParaRPr lang="en-US" sz="2200" i="1" u="sng">
              <a:solidFill>
                <a:srgbClr val="000099"/>
              </a:solidFill>
              <a:latin typeface="Garamond" pitchFamily="18" charset="0"/>
            </a:endParaRPr>
          </a:p>
          <a:p>
            <a:pPr>
              <a:lnSpc>
                <a:spcPct val="90000"/>
              </a:lnSpc>
              <a:buFontTx/>
              <a:buNone/>
            </a:pPr>
            <a:r>
              <a:rPr lang="en-US">
                <a:solidFill>
                  <a:srgbClr val="000099"/>
                </a:solidFill>
              </a:rPr>
              <a:t>		</a:t>
            </a:r>
            <a:r>
              <a:rPr lang="en-US" sz="2200">
                <a:solidFill>
                  <a:srgbClr val="000099"/>
                </a:solidFill>
                <a:latin typeface="Garamond" pitchFamily="18" charset="0"/>
              </a:rPr>
              <a:t>This agreement is signed after Main Musharakah Agreement. Bank 	gives out its share on rent to the customer via this agreement.</a:t>
            </a:r>
          </a:p>
          <a:p>
            <a:pPr>
              <a:lnSpc>
                <a:spcPct val="90000"/>
              </a:lnSpc>
              <a:buFontTx/>
              <a:buNone/>
            </a:pPr>
            <a:r>
              <a:rPr lang="en-US">
                <a:solidFill>
                  <a:srgbClr val="000099"/>
                </a:solidFill>
              </a:rPr>
              <a:t>		</a:t>
            </a:r>
            <a:r>
              <a:rPr lang="en-US" sz="2200" i="1" u="sng">
                <a:solidFill>
                  <a:srgbClr val="000099"/>
                </a:solidFill>
                <a:latin typeface="Garamond" pitchFamily="18" charset="0"/>
              </a:rPr>
              <a:t>Components:</a:t>
            </a:r>
          </a:p>
          <a:p>
            <a:pPr>
              <a:lnSpc>
                <a:spcPct val="90000"/>
              </a:lnSpc>
              <a:buFontTx/>
              <a:buNone/>
            </a:pPr>
            <a:r>
              <a:rPr lang="en-US">
                <a:solidFill>
                  <a:srgbClr val="000099"/>
                </a:solidFill>
              </a:rPr>
              <a:t>			</a:t>
            </a:r>
            <a:r>
              <a:rPr lang="en-US" sz="2000" i="1">
                <a:solidFill>
                  <a:srgbClr val="000099"/>
                </a:solidFill>
                <a:latin typeface="Garamond" pitchFamily="18" charset="0"/>
              </a:rPr>
              <a:t>- Rent Schedule </a:t>
            </a:r>
          </a:p>
          <a:p>
            <a:pPr>
              <a:lnSpc>
                <a:spcPct val="90000"/>
              </a:lnSpc>
              <a:buFontTx/>
              <a:buNone/>
            </a:pPr>
            <a:r>
              <a:rPr lang="en-US" sz="2000" i="1">
                <a:solidFill>
                  <a:srgbClr val="000099"/>
                </a:solidFill>
                <a:latin typeface="Garamond" pitchFamily="18" charset="0"/>
              </a:rPr>
              <a:t>			- Formula of calculation</a:t>
            </a:r>
          </a:p>
          <a:p>
            <a:pPr algn="just">
              <a:lnSpc>
                <a:spcPct val="110000"/>
              </a:lnSpc>
              <a:buFontTx/>
              <a:buNone/>
            </a:pPr>
            <a:endParaRPr lang="en-US" sz="2400" b="1" i="1" u="sng">
              <a:solidFill>
                <a:srgbClr val="000099"/>
              </a:solidFill>
              <a:latin typeface="Garamond" pitchFamily="18" charset="0"/>
            </a:endParaRPr>
          </a:p>
        </p:txBody>
      </p:sp>
      <p:grpSp>
        <p:nvGrpSpPr>
          <p:cNvPr id="8195" name="Group 3"/>
          <p:cNvGrpSpPr>
            <a:grpSpLocks/>
          </p:cNvGrpSpPr>
          <p:nvPr/>
        </p:nvGrpSpPr>
        <p:grpSpPr bwMode="auto">
          <a:xfrm>
            <a:off x="990600" y="482600"/>
            <a:ext cx="8077200" cy="773113"/>
            <a:chOff x="960" y="288"/>
            <a:chExt cx="4656" cy="336"/>
          </a:xfrm>
        </p:grpSpPr>
        <p:grpSp>
          <p:nvGrpSpPr>
            <p:cNvPr id="8196" name="Group 4"/>
            <p:cNvGrpSpPr>
              <a:grpSpLocks/>
            </p:cNvGrpSpPr>
            <p:nvPr/>
          </p:nvGrpSpPr>
          <p:grpSpPr bwMode="auto">
            <a:xfrm>
              <a:off x="960" y="288"/>
              <a:ext cx="4656" cy="336"/>
              <a:chOff x="1296" y="720"/>
              <a:chExt cx="4224" cy="324"/>
            </a:xfrm>
          </p:grpSpPr>
          <p:sp>
            <p:nvSpPr>
              <p:cNvPr id="8197"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8198"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8199"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000">
                  <a:solidFill>
                    <a:srgbClr val="000099"/>
                  </a:solidFill>
                </a:rPr>
                <a:t>Documentation of Diminishing Musharakah Transaction</a:t>
              </a:r>
            </a:p>
          </p:txBody>
        </p:sp>
      </p:grpSp>
      <p:pic>
        <p:nvPicPr>
          <p:cNvPr id="8201"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28600" y="1524000"/>
            <a:ext cx="8686800" cy="4876800"/>
          </a:xfrm>
        </p:spPr>
        <p:txBody>
          <a:bodyPr/>
          <a:lstStyle/>
          <a:p>
            <a:pPr>
              <a:lnSpc>
                <a:spcPct val="90000"/>
              </a:lnSpc>
              <a:buFontTx/>
              <a:buNone/>
            </a:pPr>
            <a:r>
              <a:rPr lang="en-US" sz="2200" b="1" u="sng">
                <a:solidFill>
                  <a:srgbClr val="000099"/>
                </a:solidFill>
                <a:latin typeface="Garamond" pitchFamily="18" charset="0"/>
              </a:rPr>
              <a:t>Undertaking to Purchase Musharakah Units:</a:t>
            </a:r>
          </a:p>
          <a:p>
            <a:pPr>
              <a:lnSpc>
                <a:spcPct val="90000"/>
              </a:lnSpc>
              <a:buFontTx/>
              <a:buNone/>
            </a:pPr>
            <a:r>
              <a:rPr lang="en-US">
                <a:solidFill>
                  <a:srgbClr val="000099"/>
                </a:solidFill>
              </a:rPr>
              <a:t>		</a:t>
            </a:r>
            <a:r>
              <a:rPr lang="en-US" sz="2200">
                <a:solidFill>
                  <a:srgbClr val="000099"/>
                </a:solidFill>
                <a:latin typeface="Garamond" pitchFamily="18" charset="0"/>
              </a:rPr>
              <a:t>This is an undertaking by the customer to purchase Bank’s  	Musharakah units from time to time. </a:t>
            </a:r>
          </a:p>
          <a:p>
            <a:pPr>
              <a:lnSpc>
                <a:spcPct val="90000"/>
              </a:lnSpc>
              <a:buFontTx/>
              <a:buNone/>
            </a:pPr>
            <a:r>
              <a:rPr lang="en-US" sz="2700">
                <a:solidFill>
                  <a:srgbClr val="000099"/>
                </a:solidFill>
                <a:latin typeface="Garamond" pitchFamily="18" charset="0"/>
              </a:rPr>
              <a:t>		</a:t>
            </a:r>
            <a:r>
              <a:rPr lang="en-US" sz="2200" i="1" u="sng">
                <a:solidFill>
                  <a:schemeClr val="accent2"/>
                </a:solidFill>
                <a:latin typeface="Garamond" pitchFamily="18" charset="0"/>
              </a:rPr>
              <a:t>Components:</a:t>
            </a:r>
          </a:p>
          <a:p>
            <a:pPr>
              <a:lnSpc>
                <a:spcPct val="90000"/>
              </a:lnSpc>
              <a:buFontTx/>
              <a:buNone/>
            </a:pPr>
            <a:r>
              <a:rPr lang="en-US" sz="2200">
                <a:solidFill>
                  <a:srgbClr val="000099"/>
                </a:solidFill>
                <a:latin typeface="Garamond" pitchFamily="18" charset="0"/>
              </a:rPr>
              <a:t>			</a:t>
            </a:r>
            <a:r>
              <a:rPr lang="en-US" sz="2200" i="1">
                <a:solidFill>
                  <a:srgbClr val="000099"/>
                </a:solidFill>
                <a:latin typeface="Garamond" pitchFamily="18" charset="0"/>
              </a:rPr>
              <a:t>- Normal Sale Price</a:t>
            </a:r>
          </a:p>
          <a:p>
            <a:pPr>
              <a:lnSpc>
                <a:spcPct val="90000"/>
              </a:lnSpc>
              <a:buFontTx/>
              <a:buNone/>
            </a:pPr>
            <a:r>
              <a:rPr lang="en-US" sz="2200" i="1">
                <a:solidFill>
                  <a:srgbClr val="000099"/>
                </a:solidFill>
                <a:latin typeface="Garamond" pitchFamily="18" charset="0"/>
              </a:rPr>
              <a:t>			- Additional Unit Purchase Price</a:t>
            </a:r>
          </a:p>
          <a:p>
            <a:pPr>
              <a:lnSpc>
                <a:spcPct val="90000"/>
              </a:lnSpc>
              <a:buFontTx/>
              <a:buNone/>
            </a:pPr>
            <a:r>
              <a:rPr lang="en-US" sz="2200" b="1" u="sng">
                <a:solidFill>
                  <a:srgbClr val="000099"/>
                </a:solidFill>
                <a:latin typeface="Garamond" pitchFamily="18" charset="0"/>
              </a:rPr>
              <a:t>Undertaking to Sell Musharakah Units:</a:t>
            </a:r>
          </a:p>
          <a:p>
            <a:pPr lvl="2">
              <a:lnSpc>
                <a:spcPct val="90000"/>
              </a:lnSpc>
              <a:buFontTx/>
              <a:buNone/>
            </a:pPr>
            <a:r>
              <a:rPr lang="en-US" sz="2200">
                <a:solidFill>
                  <a:srgbClr val="000099"/>
                </a:solidFill>
                <a:latin typeface="Garamond" pitchFamily="18" charset="0"/>
              </a:rPr>
              <a:t>	</a:t>
            </a:r>
            <a:r>
              <a:rPr lang="en-US" sz="2200">
                <a:solidFill>
                  <a:schemeClr val="accent2"/>
                </a:solidFill>
                <a:latin typeface="Garamond" pitchFamily="18" charset="0"/>
              </a:rPr>
              <a:t>This is an undertaking by the Meezan Bank to sell Bank’s Musharakah units to the customer.</a:t>
            </a:r>
          </a:p>
          <a:p>
            <a:pPr>
              <a:lnSpc>
                <a:spcPct val="90000"/>
              </a:lnSpc>
              <a:buFontTx/>
              <a:buNone/>
            </a:pPr>
            <a:r>
              <a:rPr lang="en-US">
                <a:solidFill>
                  <a:schemeClr val="accent2"/>
                </a:solidFill>
              </a:rPr>
              <a:t>		</a:t>
            </a:r>
            <a:r>
              <a:rPr lang="en-US" sz="2200" i="1" u="sng">
                <a:solidFill>
                  <a:schemeClr val="accent2"/>
                </a:solidFill>
                <a:latin typeface="Garamond" pitchFamily="18" charset="0"/>
              </a:rPr>
              <a:t>Components:</a:t>
            </a:r>
          </a:p>
          <a:p>
            <a:pPr>
              <a:lnSpc>
                <a:spcPct val="90000"/>
              </a:lnSpc>
              <a:buFontTx/>
              <a:buNone/>
            </a:pPr>
            <a:r>
              <a:rPr lang="en-US" sz="2200" i="1">
                <a:solidFill>
                  <a:srgbClr val="000099"/>
                </a:solidFill>
                <a:latin typeface="Garamond" pitchFamily="18" charset="0"/>
              </a:rPr>
              <a:t>	     		- Normal Sale Price</a:t>
            </a:r>
          </a:p>
          <a:p>
            <a:pPr>
              <a:lnSpc>
                <a:spcPct val="90000"/>
              </a:lnSpc>
              <a:buFontTx/>
              <a:buNone/>
            </a:pPr>
            <a:r>
              <a:rPr lang="en-US" sz="2200" i="1">
                <a:solidFill>
                  <a:srgbClr val="000099"/>
                </a:solidFill>
                <a:latin typeface="Garamond" pitchFamily="18" charset="0"/>
              </a:rPr>
              <a:t>			- Additional Unit Purchase Price</a:t>
            </a:r>
          </a:p>
        </p:txBody>
      </p:sp>
      <p:grpSp>
        <p:nvGrpSpPr>
          <p:cNvPr id="9219" name="Group 3"/>
          <p:cNvGrpSpPr>
            <a:grpSpLocks/>
          </p:cNvGrpSpPr>
          <p:nvPr/>
        </p:nvGrpSpPr>
        <p:grpSpPr bwMode="auto">
          <a:xfrm>
            <a:off x="838200" y="330200"/>
            <a:ext cx="8077200" cy="773113"/>
            <a:chOff x="960" y="288"/>
            <a:chExt cx="4656" cy="336"/>
          </a:xfrm>
        </p:grpSpPr>
        <p:grpSp>
          <p:nvGrpSpPr>
            <p:cNvPr id="9220" name="Group 4"/>
            <p:cNvGrpSpPr>
              <a:grpSpLocks/>
            </p:cNvGrpSpPr>
            <p:nvPr/>
          </p:nvGrpSpPr>
          <p:grpSpPr bwMode="auto">
            <a:xfrm>
              <a:off x="960" y="288"/>
              <a:ext cx="4656" cy="336"/>
              <a:chOff x="1296" y="720"/>
              <a:chExt cx="4224" cy="324"/>
            </a:xfrm>
          </p:grpSpPr>
          <p:sp>
            <p:nvSpPr>
              <p:cNvPr id="9221"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9222"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9223"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000">
                  <a:solidFill>
                    <a:srgbClr val="000099"/>
                  </a:solidFill>
                </a:rPr>
                <a:t>Documentation of Diminishing Musharakah Transaction</a:t>
              </a:r>
            </a:p>
          </p:txBody>
        </p:sp>
      </p:grpSp>
      <p:pic>
        <p:nvPicPr>
          <p:cNvPr id="9225"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6" name="Picture 4" descr="Housing 2"/>
          <p:cNvPicPr>
            <a:picLocks noChangeAspect="1" noChangeArrowheads="1"/>
          </p:cNvPicPr>
          <p:nvPr/>
        </p:nvPicPr>
        <p:blipFill>
          <a:blip r:embed="rId2"/>
          <a:srcRect/>
          <a:stretch>
            <a:fillRect/>
          </a:stretch>
        </p:blipFill>
        <p:spPr bwMode="auto">
          <a:xfrm>
            <a:off x="76200" y="76200"/>
            <a:ext cx="1752600" cy="1028700"/>
          </a:xfrm>
          <a:prstGeom prst="rect">
            <a:avLst/>
          </a:prstGeom>
          <a:noFill/>
        </p:spPr>
      </p:pic>
      <p:sp>
        <p:nvSpPr>
          <p:cNvPr id="64517" name="Rectangle 5"/>
          <p:cNvSpPr>
            <a:spLocks noChangeArrowheads="1"/>
          </p:cNvSpPr>
          <p:nvPr/>
        </p:nvSpPr>
        <p:spPr bwMode="auto">
          <a:xfrm>
            <a:off x="609600" y="1501775"/>
            <a:ext cx="8229600" cy="4416425"/>
          </a:xfrm>
          <a:prstGeom prst="rect">
            <a:avLst/>
          </a:prstGeom>
          <a:noFill/>
          <a:ln w="9525" algn="ctr">
            <a:noFill/>
            <a:miter lim="800000"/>
            <a:headEnd/>
            <a:tailEnd/>
          </a:ln>
          <a:effectLst/>
        </p:spPr>
        <p:txBody>
          <a:bodyPr lIns="0" tIns="0" rIns="0" bIns="0" anchor="ctr">
            <a:spAutoFit/>
          </a:bodyPr>
          <a:lstStyle/>
          <a:p>
            <a:pPr algn="ctr"/>
            <a:r>
              <a:rPr lang="en-US" sz="3600" u="sng">
                <a:solidFill>
                  <a:srgbClr val="210BC5"/>
                </a:solidFill>
              </a:rPr>
              <a:t>Islamic Housing Finance </a:t>
            </a:r>
          </a:p>
          <a:p>
            <a:pPr algn="ctr"/>
            <a:r>
              <a:rPr lang="en-US" sz="3600" u="sng">
                <a:solidFill>
                  <a:srgbClr val="210BC5"/>
                </a:solidFill>
              </a:rPr>
              <a:t> Core Structures:</a:t>
            </a:r>
          </a:p>
          <a:p>
            <a:pPr algn="ctr"/>
            <a:endParaRPr lang="en-US" sz="3600" u="sng">
              <a:solidFill>
                <a:srgbClr val="210BC5"/>
              </a:solidFill>
            </a:endParaRPr>
          </a:p>
          <a:p>
            <a:pPr>
              <a:buFontTx/>
              <a:buChar char="•"/>
            </a:pPr>
            <a:r>
              <a:rPr lang="en-US" sz="2400">
                <a:solidFill>
                  <a:srgbClr val="210BC5"/>
                </a:solidFill>
              </a:rPr>
              <a:t>Murabaha</a:t>
            </a:r>
          </a:p>
          <a:p>
            <a:pPr>
              <a:buFontTx/>
              <a:buChar char="•"/>
            </a:pPr>
            <a:endParaRPr lang="en-US" sz="2400">
              <a:solidFill>
                <a:srgbClr val="210BC5"/>
              </a:solidFill>
            </a:endParaRPr>
          </a:p>
          <a:p>
            <a:pPr>
              <a:buFontTx/>
              <a:buChar char="•"/>
            </a:pPr>
            <a:r>
              <a:rPr lang="en-US" sz="2400">
                <a:solidFill>
                  <a:srgbClr val="210BC5"/>
                </a:solidFill>
              </a:rPr>
              <a:t>Ijarah</a:t>
            </a:r>
          </a:p>
          <a:p>
            <a:pPr>
              <a:buFontTx/>
              <a:buChar char="•"/>
            </a:pPr>
            <a:endParaRPr lang="en-US" sz="2400">
              <a:solidFill>
                <a:srgbClr val="210BC5"/>
              </a:solidFill>
            </a:endParaRPr>
          </a:p>
          <a:p>
            <a:pPr>
              <a:buFontTx/>
              <a:buChar char="•"/>
            </a:pPr>
            <a:r>
              <a:rPr lang="en-US" sz="2400">
                <a:solidFill>
                  <a:srgbClr val="210BC5"/>
                </a:solidFill>
              </a:rPr>
              <a:t>Istisna</a:t>
            </a:r>
          </a:p>
          <a:p>
            <a:pPr>
              <a:buFontTx/>
              <a:buChar char="•"/>
            </a:pPr>
            <a:endParaRPr lang="en-US" sz="2400">
              <a:solidFill>
                <a:srgbClr val="210BC5"/>
              </a:solidFill>
            </a:endParaRPr>
          </a:p>
          <a:p>
            <a:pPr>
              <a:buFontTx/>
              <a:buChar char="•"/>
            </a:pPr>
            <a:r>
              <a:rPr lang="en-US" sz="2400">
                <a:solidFill>
                  <a:srgbClr val="210BC5"/>
                </a:solidFill>
              </a:rPr>
              <a:t>Diminishing Musharakah  </a:t>
            </a:r>
            <a:r>
              <a:rPr lang="en-US" sz="1400" i="1">
                <a:solidFill>
                  <a:srgbClr val="210BC5"/>
                </a:solidFill>
              </a:rPr>
              <a:t>(Mostly used in banks for Islamic Housing Finance)</a:t>
            </a:r>
          </a:p>
          <a:p>
            <a:pPr eaLnBrk="0" hangingPunct="0"/>
            <a:endParaRPr lang="en-US" sz="1400" b="0" i="1">
              <a:solidFill>
                <a:srgbClr val="210BC5"/>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914400" y="457200"/>
            <a:ext cx="7924800" cy="609600"/>
            <a:chOff x="960" y="288"/>
            <a:chExt cx="4656" cy="336"/>
          </a:xfrm>
        </p:grpSpPr>
        <p:grpSp>
          <p:nvGrpSpPr>
            <p:cNvPr id="17411" name="Group 3"/>
            <p:cNvGrpSpPr>
              <a:grpSpLocks/>
            </p:cNvGrpSpPr>
            <p:nvPr/>
          </p:nvGrpSpPr>
          <p:grpSpPr bwMode="auto">
            <a:xfrm>
              <a:off x="960" y="288"/>
              <a:ext cx="4656" cy="336"/>
              <a:chOff x="1296" y="720"/>
              <a:chExt cx="4224" cy="324"/>
            </a:xfrm>
          </p:grpSpPr>
          <p:sp>
            <p:nvSpPr>
              <p:cNvPr id="17412" name="Text Box 4"/>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7413" name="Line 5"/>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7414" name="Rectangle 6"/>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sp>
        <p:nvSpPr>
          <p:cNvPr id="17416" name="Rectangle 8"/>
          <p:cNvSpPr>
            <a:spLocks noGrp="1" noChangeArrowheads="1"/>
          </p:cNvSpPr>
          <p:nvPr>
            <p:ph type="body" idx="1"/>
          </p:nvPr>
        </p:nvSpPr>
        <p:spPr>
          <a:xfrm>
            <a:off x="228600" y="1295400"/>
            <a:ext cx="8610600" cy="5257800"/>
          </a:xfrm>
        </p:spPr>
        <p:txBody>
          <a:bodyPr/>
          <a:lstStyle/>
          <a:p>
            <a:pPr marL="230188" indent="-230188" algn="ctr">
              <a:lnSpc>
                <a:spcPct val="80000"/>
              </a:lnSpc>
              <a:buFontTx/>
              <a:buNone/>
            </a:pPr>
            <a:r>
              <a:rPr lang="en-US" sz="2800" b="1"/>
              <a:t>	</a:t>
            </a:r>
            <a:r>
              <a:rPr lang="en-US" sz="2400" b="1" u="sng">
                <a:solidFill>
                  <a:srgbClr val="000099"/>
                </a:solidFill>
                <a:latin typeface="Garamond" pitchFamily="18" charset="0"/>
              </a:rPr>
              <a:t>Why is the profit margin charged by the Bank correlated to the conventional mortgage market trends and how is your product Shariah compliant if your profit is tied to the same factors that influence interest rates?</a:t>
            </a:r>
            <a:r>
              <a:rPr lang="en-US" sz="2800" b="1"/>
              <a:t> </a:t>
            </a:r>
          </a:p>
          <a:p>
            <a:pPr marL="230188" indent="-230188">
              <a:lnSpc>
                <a:spcPct val="80000"/>
              </a:lnSpc>
            </a:pPr>
            <a:r>
              <a:rPr lang="en-US" sz="2500">
                <a:solidFill>
                  <a:srgbClr val="000099"/>
                </a:solidFill>
                <a:latin typeface="Garamond" pitchFamily="18" charset="0"/>
              </a:rPr>
              <a:t>Shariah allows the use of any conventional market factor as a benchmark to determine the profit rate of a particular product to provide a competitive market to our customers. </a:t>
            </a:r>
          </a:p>
          <a:p>
            <a:pPr marL="230188" indent="-230188">
              <a:lnSpc>
                <a:spcPct val="80000"/>
              </a:lnSpc>
            </a:pPr>
            <a:r>
              <a:rPr lang="en-US" sz="2500">
                <a:solidFill>
                  <a:srgbClr val="000099"/>
                </a:solidFill>
                <a:latin typeface="Garamond" pitchFamily="18" charset="0"/>
              </a:rPr>
              <a:t>The profit rate for our product is based on the similar factors used in  determining the applied rate of interest of a mortgage, does not render the transaction or the contract invalid from the Shariah perspective, neither does it make the transaction an interest-bearing one. </a:t>
            </a:r>
          </a:p>
          <a:p>
            <a:pPr marL="230188" indent="-230188">
              <a:lnSpc>
                <a:spcPct val="80000"/>
              </a:lnSpc>
            </a:pPr>
            <a:r>
              <a:rPr lang="en-US" sz="2500">
                <a:solidFill>
                  <a:srgbClr val="000099"/>
                </a:solidFill>
                <a:latin typeface="Garamond" pitchFamily="18" charset="0"/>
              </a:rPr>
              <a:t>On the other hand, it is the underlying structure of the product that determines its Shariah compliance. </a:t>
            </a:r>
          </a:p>
        </p:txBody>
      </p:sp>
      <p:pic>
        <p:nvPicPr>
          <p:cNvPr id="17417"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416">
                                            <p:txEl>
                                              <p:pRg st="1" end="1"/>
                                            </p:txEl>
                                          </p:spTgt>
                                        </p:tgtEl>
                                        <p:attrNameLst>
                                          <p:attrName>style.visibility</p:attrName>
                                        </p:attrNameLst>
                                      </p:cBhvr>
                                      <p:to>
                                        <p:strVal val="visible"/>
                                      </p:to>
                                    </p:set>
                                    <p:animEffect transition="in" filter="blinds(horizontal)">
                                      <p:cBhvr>
                                        <p:cTn id="7" dur="500"/>
                                        <p:tgtEl>
                                          <p:spTgt spid="17416">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7416">
                                            <p:txEl>
                                              <p:pRg st="2" end="2"/>
                                            </p:txEl>
                                          </p:spTgt>
                                        </p:tgtEl>
                                        <p:attrNameLst>
                                          <p:attrName>style.visibility</p:attrName>
                                        </p:attrNameLst>
                                      </p:cBhvr>
                                      <p:to>
                                        <p:strVal val="visible"/>
                                      </p:to>
                                    </p:set>
                                    <p:animEffect transition="in" filter="blinds(horizontal)">
                                      <p:cBhvr>
                                        <p:cTn id="10" dur="500"/>
                                        <p:tgtEl>
                                          <p:spTgt spid="17416">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7416">
                                            <p:txEl>
                                              <p:pRg st="3" end="3"/>
                                            </p:txEl>
                                          </p:spTgt>
                                        </p:tgtEl>
                                        <p:attrNameLst>
                                          <p:attrName>style.visibility</p:attrName>
                                        </p:attrNameLst>
                                      </p:cBhvr>
                                      <p:to>
                                        <p:strVal val="visible"/>
                                      </p:to>
                                    </p:set>
                                    <p:animEffect transition="in" filter="blinds(horizontal)">
                                      <p:cBhvr>
                                        <p:cTn id="13" dur="500"/>
                                        <p:tgtEl>
                                          <p:spTgt spid="1741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28600" y="1600200"/>
            <a:ext cx="8610600" cy="4724400"/>
          </a:xfrm>
        </p:spPr>
        <p:txBody>
          <a:bodyPr/>
          <a:lstStyle/>
          <a:p>
            <a:pPr algn="ctr">
              <a:buFontTx/>
              <a:buNone/>
            </a:pPr>
            <a:r>
              <a:rPr lang="en-US" sz="2400" b="1">
                <a:latin typeface="Garamond" pitchFamily="18" charset="0"/>
              </a:rPr>
              <a:t>	</a:t>
            </a:r>
            <a:r>
              <a:rPr lang="en-US" sz="2400" b="1" u="sng">
                <a:solidFill>
                  <a:srgbClr val="000099"/>
                </a:solidFill>
                <a:latin typeface="Garamond" pitchFamily="18" charset="0"/>
              </a:rPr>
              <a:t>What makes Islamic Housing Finance Shariah compliant and how does it differ from a conventional mortgage?</a:t>
            </a:r>
            <a:r>
              <a:rPr lang="en-US" sz="2400" b="1">
                <a:latin typeface="Garamond" pitchFamily="18" charset="0"/>
              </a:rPr>
              <a:t> </a:t>
            </a:r>
          </a:p>
          <a:p>
            <a:pPr algn="ctr">
              <a:buFontTx/>
              <a:buNone/>
            </a:pPr>
            <a:endParaRPr lang="en-US" sz="800" b="1">
              <a:latin typeface="Garamond" pitchFamily="18" charset="0"/>
            </a:endParaRPr>
          </a:p>
          <a:p>
            <a:r>
              <a:rPr lang="en-US" sz="2200">
                <a:solidFill>
                  <a:srgbClr val="000099"/>
                </a:solidFill>
                <a:latin typeface="Garamond" pitchFamily="18" charset="0"/>
              </a:rPr>
              <a:t>A Shariah compliant house finance product, approved by Shariah Supervisory Board.</a:t>
            </a:r>
          </a:p>
          <a:p>
            <a:r>
              <a:rPr lang="en-US" sz="2200">
                <a:solidFill>
                  <a:srgbClr val="000099"/>
                </a:solidFill>
                <a:latin typeface="Garamond" pitchFamily="18" charset="0"/>
              </a:rPr>
              <a:t>Based on the concept of Diminishing Musharakah, which is in conformity to Shariah Laws related to financing , ownership &amp; trade.</a:t>
            </a:r>
          </a:p>
          <a:p>
            <a:r>
              <a:rPr lang="en-US" sz="2200">
                <a:solidFill>
                  <a:srgbClr val="000099"/>
                </a:solidFill>
                <a:latin typeface="Garamond" pitchFamily="18" charset="0"/>
              </a:rPr>
              <a:t>The nature of the contract is co-ownership in which ownership is taken through a partnership and then transferring complete ownership to the consumer instead of simply lending money is the major factor that makes our product Shariah Compliant.</a:t>
            </a:r>
          </a:p>
          <a:p>
            <a:r>
              <a:rPr lang="en-US" sz="2200">
                <a:solidFill>
                  <a:srgbClr val="000099"/>
                </a:solidFill>
                <a:latin typeface="Garamond" pitchFamily="18" charset="0"/>
              </a:rPr>
              <a:t>The profit is pre determined based on market trends, so the payments are hence completely Riba-free.</a:t>
            </a:r>
          </a:p>
        </p:txBody>
      </p:sp>
      <p:grpSp>
        <p:nvGrpSpPr>
          <p:cNvPr id="18435" name="Group 3"/>
          <p:cNvGrpSpPr>
            <a:grpSpLocks/>
          </p:cNvGrpSpPr>
          <p:nvPr/>
        </p:nvGrpSpPr>
        <p:grpSpPr bwMode="auto">
          <a:xfrm>
            <a:off x="914400" y="457200"/>
            <a:ext cx="7924800" cy="609600"/>
            <a:chOff x="960" y="288"/>
            <a:chExt cx="4656" cy="336"/>
          </a:xfrm>
        </p:grpSpPr>
        <p:grpSp>
          <p:nvGrpSpPr>
            <p:cNvPr id="18436" name="Group 4"/>
            <p:cNvGrpSpPr>
              <a:grpSpLocks/>
            </p:cNvGrpSpPr>
            <p:nvPr/>
          </p:nvGrpSpPr>
          <p:grpSpPr bwMode="auto">
            <a:xfrm>
              <a:off x="960" y="288"/>
              <a:ext cx="4656" cy="336"/>
              <a:chOff x="1296" y="720"/>
              <a:chExt cx="4224" cy="324"/>
            </a:xfrm>
          </p:grpSpPr>
          <p:sp>
            <p:nvSpPr>
              <p:cNvPr id="18437"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8438"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8439"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18441"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animEffect transition="in" filter="blinds(horizontal)">
                                      <p:cBhvr>
                                        <p:cTn id="7" dur="500"/>
                                        <p:tgtEl>
                                          <p:spTgt spid="1843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8434">
                                            <p:txEl>
                                              <p:pRg st="3" end="3"/>
                                            </p:txEl>
                                          </p:spTgt>
                                        </p:tgtEl>
                                        <p:attrNameLst>
                                          <p:attrName>style.visibility</p:attrName>
                                        </p:attrNameLst>
                                      </p:cBhvr>
                                      <p:to>
                                        <p:strVal val="visible"/>
                                      </p:to>
                                    </p:set>
                                    <p:animEffect transition="in" filter="blinds(horizontal)">
                                      <p:cBhvr>
                                        <p:cTn id="10" dur="500"/>
                                        <p:tgtEl>
                                          <p:spTgt spid="1843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18434">
                                            <p:txEl>
                                              <p:pRg st="4" end="4"/>
                                            </p:txEl>
                                          </p:spTgt>
                                        </p:tgtEl>
                                        <p:attrNameLst>
                                          <p:attrName>style.visibility</p:attrName>
                                        </p:attrNameLst>
                                      </p:cBhvr>
                                      <p:to>
                                        <p:strVal val="visible"/>
                                      </p:to>
                                    </p:set>
                                    <p:animEffect transition="in" filter="blinds(horizontal)">
                                      <p:cBhvr>
                                        <p:cTn id="13" dur="500"/>
                                        <p:tgtEl>
                                          <p:spTgt spid="18434">
                                            <p:txEl>
                                              <p:pRg st="4" end="4"/>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18434">
                                            <p:txEl>
                                              <p:pRg st="5" end="5"/>
                                            </p:txEl>
                                          </p:spTgt>
                                        </p:tgtEl>
                                        <p:attrNameLst>
                                          <p:attrName>style.visibility</p:attrName>
                                        </p:attrNameLst>
                                      </p:cBhvr>
                                      <p:to>
                                        <p:strVal val="visible"/>
                                      </p:to>
                                    </p:set>
                                    <p:animEffect transition="in" filter="blinds(horizontal)">
                                      <p:cBhvr>
                                        <p:cTn id="16" dur="500"/>
                                        <p:tgtEl>
                                          <p:spTgt spid="1843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457200" y="1417638"/>
            <a:ext cx="8229600" cy="4602162"/>
          </a:xfrm>
        </p:spPr>
        <p:txBody>
          <a:bodyPr/>
          <a:lstStyle/>
          <a:p>
            <a:pPr algn="ctr">
              <a:buFontTx/>
              <a:buNone/>
            </a:pPr>
            <a:r>
              <a:rPr lang="en-US" sz="1800" b="1">
                <a:latin typeface="Garamond" pitchFamily="18" charset="0"/>
              </a:rPr>
              <a:t>	</a:t>
            </a:r>
            <a:r>
              <a:rPr lang="en-US" sz="2000" b="1" u="sng">
                <a:solidFill>
                  <a:srgbClr val="000099"/>
                </a:solidFill>
                <a:latin typeface="Garamond" pitchFamily="18" charset="0"/>
              </a:rPr>
              <a:t>Islamic Housing Finance Vs Conventional Housing Finance</a:t>
            </a:r>
            <a:endParaRPr lang="en-US" sz="2000" u="sng">
              <a:solidFill>
                <a:srgbClr val="000099"/>
              </a:solidFill>
              <a:latin typeface="Garamond" pitchFamily="18" charset="0"/>
            </a:endParaRPr>
          </a:p>
          <a:p>
            <a:pPr eaLnBrk="0" hangingPunct="0">
              <a:spcBef>
                <a:spcPct val="0"/>
              </a:spcBef>
              <a:buFontTx/>
              <a:buNone/>
            </a:pPr>
            <a:r>
              <a:rPr lang="en-US" sz="1400" b="1" u="sng"/>
              <a:t>1. OWNERSHIP OF THE PROPERTY</a:t>
            </a:r>
            <a:endParaRPr lang="en-US" sz="1400" b="1"/>
          </a:p>
          <a:p>
            <a:pPr>
              <a:buFontTx/>
              <a:buNone/>
            </a:pPr>
            <a:endParaRPr lang="en-US" sz="2800" u="sng">
              <a:latin typeface="Garamond" pitchFamily="18" charset="0"/>
            </a:endParaRPr>
          </a:p>
        </p:txBody>
      </p:sp>
      <p:grpSp>
        <p:nvGrpSpPr>
          <p:cNvPr id="19460" name="Group 4"/>
          <p:cNvGrpSpPr>
            <a:grpSpLocks/>
          </p:cNvGrpSpPr>
          <p:nvPr/>
        </p:nvGrpSpPr>
        <p:grpSpPr bwMode="auto">
          <a:xfrm>
            <a:off x="1066800" y="609600"/>
            <a:ext cx="7924800" cy="609600"/>
            <a:chOff x="960" y="288"/>
            <a:chExt cx="4656" cy="336"/>
          </a:xfrm>
        </p:grpSpPr>
        <p:grpSp>
          <p:nvGrpSpPr>
            <p:cNvPr id="19461" name="Group 5"/>
            <p:cNvGrpSpPr>
              <a:grpSpLocks/>
            </p:cNvGrpSpPr>
            <p:nvPr/>
          </p:nvGrpSpPr>
          <p:grpSpPr bwMode="auto">
            <a:xfrm>
              <a:off x="960" y="288"/>
              <a:ext cx="4656" cy="336"/>
              <a:chOff x="1296" y="720"/>
              <a:chExt cx="4224" cy="324"/>
            </a:xfrm>
          </p:grpSpPr>
          <p:sp>
            <p:nvSpPr>
              <p:cNvPr id="19462" name="Text Box 6"/>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9463" name="Line 7"/>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9464" name="Rectangle 8"/>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19466"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grpSp>
        <p:nvGrpSpPr>
          <p:cNvPr id="19467" name="Group 11"/>
          <p:cNvGrpSpPr>
            <a:grpSpLocks/>
          </p:cNvGrpSpPr>
          <p:nvPr/>
        </p:nvGrpSpPr>
        <p:grpSpPr bwMode="auto">
          <a:xfrm>
            <a:off x="457200" y="2133600"/>
            <a:ext cx="7772400" cy="1905000"/>
            <a:chOff x="-3" y="1349"/>
            <a:chExt cx="4671" cy="1283"/>
          </a:xfrm>
        </p:grpSpPr>
        <p:grpSp>
          <p:nvGrpSpPr>
            <p:cNvPr id="19468" name="Group 12"/>
            <p:cNvGrpSpPr>
              <a:grpSpLocks/>
            </p:cNvGrpSpPr>
            <p:nvPr/>
          </p:nvGrpSpPr>
          <p:grpSpPr bwMode="auto">
            <a:xfrm>
              <a:off x="0" y="1352"/>
              <a:ext cx="4665" cy="1277"/>
              <a:chOff x="0" y="1352"/>
              <a:chExt cx="4665" cy="1277"/>
            </a:xfrm>
          </p:grpSpPr>
          <p:grpSp>
            <p:nvGrpSpPr>
              <p:cNvPr id="19469" name="Group 13"/>
              <p:cNvGrpSpPr>
                <a:grpSpLocks/>
              </p:cNvGrpSpPr>
              <p:nvPr/>
            </p:nvGrpSpPr>
            <p:grpSpPr bwMode="auto">
              <a:xfrm>
                <a:off x="0" y="1352"/>
                <a:ext cx="2386" cy="394"/>
                <a:chOff x="0" y="1352"/>
                <a:chExt cx="2386" cy="394"/>
              </a:xfrm>
            </p:grpSpPr>
            <p:sp>
              <p:nvSpPr>
                <p:cNvPr id="19470" name="Rectangle 14"/>
                <p:cNvSpPr>
                  <a:spLocks noChangeArrowheads="1"/>
                </p:cNvSpPr>
                <p:nvPr/>
              </p:nvSpPr>
              <p:spPr bwMode="auto">
                <a:xfrm>
                  <a:off x="43" y="1352"/>
                  <a:ext cx="2300"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Islamic Housing Finance</a:t>
                  </a:r>
                  <a:endParaRPr lang="en-US" sz="1400">
                    <a:solidFill>
                      <a:srgbClr val="000000"/>
                    </a:solidFill>
                    <a:latin typeface="Times New Roman" pitchFamily="18" charset="0"/>
                    <a:ea typeface="Arial Unicode MS" pitchFamily="34" charset="-128"/>
                    <a:cs typeface="Arial Unicode MS" pitchFamily="34" charset="-128"/>
                  </a:endParaRPr>
                </a:p>
                <a:p>
                  <a:pPr eaLnBrk="0" hangingPunct="0"/>
                  <a:endParaRPr lang="en-US" sz="1400" b="0">
                    <a:latin typeface="Times New Roman" pitchFamily="18" charset="0"/>
                  </a:endParaRPr>
                </a:p>
              </p:txBody>
            </p:sp>
            <p:sp>
              <p:nvSpPr>
                <p:cNvPr id="19471" name="Rectangle 15"/>
                <p:cNvSpPr>
                  <a:spLocks noChangeArrowheads="1"/>
                </p:cNvSpPr>
                <p:nvPr/>
              </p:nvSpPr>
              <p:spPr bwMode="auto">
                <a:xfrm>
                  <a:off x="0" y="1352"/>
                  <a:ext cx="2386" cy="394"/>
                </a:xfrm>
                <a:prstGeom prst="rect">
                  <a:avLst/>
                </a:prstGeom>
                <a:noFill/>
                <a:ln w="7">
                  <a:solidFill>
                    <a:srgbClr val="A0A0A0"/>
                  </a:solidFill>
                  <a:miter lim="800000"/>
                  <a:headEnd/>
                  <a:tailEnd/>
                </a:ln>
                <a:effectLst/>
              </p:spPr>
              <p:txBody>
                <a:bodyPr/>
                <a:lstStyle/>
                <a:p>
                  <a:endParaRPr lang="en-US"/>
                </a:p>
              </p:txBody>
            </p:sp>
          </p:grpSp>
          <p:grpSp>
            <p:nvGrpSpPr>
              <p:cNvPr id="19472" name="Group 16"/>
              <p:cNvGrpSpPr>
                <a:grpSpLocks/>
              </p:cNvGrpSpPr>
              <p:nvPr/>
            </p:nvGrpSpPr>
            <p:grpSpPr bwMode="auto">
              <a:xfrm>
                <a:off x="2386" y="1352"/>
                <a:ext cx="2279" cy="394"/>
                <a:chOff x="2386" y="1352"/>
                <a:chExt cx="2279" cy="394"/>
              </a:xfrm>
            </p:grpSpPr>
            <p:sp>
              <p:nvSpPr>
                <p:cNvPr id="19473" name="Rectangle 17"/>
                <p:cNvSpPr>
                  <a:spLocks noChangeArrowheads="1"/>
                </p:cNvSpPr>
                <p:nvPr/>
              </p:nvSpPr>
              <p:spPr bwMode="auto">
                <a:xfrm>
                  <a:off x="2429" y="1352"/>
                  <a:ext cx="2193"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Conventional Housing Finance</a:t>
                  </a:r>
                  <a:endParaRPr lang="en-US" sz="1400">
                    <a:solidFill>
                      <a:srgbClr val="000000"/>
                    </a:solidFill>
                    <a:latin typeface="Times New Roman" pitchFamily="18" charset="0"/>
                    <a:ea typeface="Arial Unicode MS" pitchFamily="34" charset="-128"/>
                    <a:cs typeface="Arial Unicode MS" pitchFamily="34" charset="-128"/>
                  </a:endParaRPr>
                </a:p>
                <a:p>
                  <a:pPr eaLnBrk="0" hangingPunct="0"/>
                  <a:endParaRPr lang="en-US" sz="1400">
                    <a:latin typeface="Times New Roman" pitchFamily="18" charset="0"/>
                  </a:endParaRPr>
                </a:p>
              </p:txBody>
            </p:sp>
            <p:sp>
              <p:nvSpPr>
                <p:cNvPr id="19474" name="Rectangle 18"/>
                <p:cNvSpPr>
                  <a:spLocks noChangeArrowheads="1"/>
                </p:cNvSpPr>
                <p:nvPr/>
              </p:nvSpPr>
              <p:spPr bwMode="auto">
                <a:xfrm>
                  <a:off x="2386" y="1352"/>
                  <a:ext cx="2279" cy="394"/>
                </a:xfrm>
                <a:prstGeom prst="rect">
                  <a:avLst/>
                </a:prstGeom>
                <a:noFill/>
                <a:ln w="7">
                  <a:solidFill>
                    <a:srgbClr val="A0A0A0"/>
                  </a:solidFill>
                  <a:miter lim="800000"/>
                  <a:headEnd/>
                  <a:tailEnd/>
                </a:ln>
                <a:effectLst/>
              </p:spPr>
              <p:txBody>
                <a:bodyPr/>
                <a:lstStyle/>
                <a:p>
                  <a:endParaRPr lang="en-US"/>
                </a:p>
              </p:txBody>
            </p:sp>
          </p:grpSp>
          <p:grpSp>
            <p:nvGrpSpPr>
              <p:cNvPr id="19475" name="Group 19"/>
              <p:cNvGrpSpPr>
                <a:grpSpLocks/>
              </p:cNvGrpSpPr>
              <p:nvPr/>
            </p:nvGrpSpPr>
            <p:grpSpPr bwMode="auto">
              <a:xfrm>
                <a:off x="0" y="1746"/>
                <a:ext cx="2386" cy="883"/>
                <a:chOff x="0" y="1746"/>
                <a:chExt cx="2386" cy="883"/>
              </a:xfrm>
            </p:grpSpPr>
            <p:sp>
              <p:nvSpPr>
                <p:cNvPr id="19476" name="Rectangle 20"/>
                <p:cNvSpPr>
                  <a:spLocks noChangeArrowheads="1"/>
                </p:cNvSpPr>
                <p:nvPr/>
              </p:nvSpPr>
              <p:spPr bwMode="auto">
                <a:xfrm>
                  <a:off x="43" y="1746"/>
                  <a:ext cx="2300" cy="883"/>
                </a:xfrm>
                <a:prstGeom prst="rect">
                  <a:avLst/>
                </a:prstGeom>
                <a:noFill/>
                <a:ln w="9525">
                  <a:noFill/>
                  <a:miter lim="800000"/>
                  <a:headEnd/>
                  <a:tailEnd/>
                </a:ln>
                <a:effectLst/>
              </p:spPr>
              <p:txBody>
                <a:bodyPr/>
                <a:lstStyle/>
                <a:p>
                  <a:pPr algn="just"/>
                  <a:r>
                    <a:rPr lang="en-US" sz="1200" b="0">
                      <a:solidFill>
                        <a:srgbClr val="000000"/>
                      </a:solidFill>
                      <a:latin typeface="Verdana" pitchFamily="34" charset="0"/>
                      <a:ea typeface="Arial Unicode MS" pitchFamily="34" charset="-128"/>
                      <a:cs typeface="Arial Unicode MS" pitchFamily="34" charset="-128"/>
                    </a:rPr>
                    <a:t>In Islamic Housing Finance, bank is the owner of the property upto the extent of its share. In Easy Home, Meezan Bank creates ownership through Islamic Housing Finance Agreement into Musharakah property.</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19477" name="Rectangle 21"/>
                <p:cNvSpPr>
                  <a:spLocks noChangeArrowheads="1"/>
                </p:cNvSpPr>
                <p:nvPr/>
              </p:nvSpPr>
              <p:spPr bwMode="auto">
                <a:xfrm>
                  <a:off x="0" y="1746"/>
                  <a:ext cx="2386" cy="883"/>
                </a:xfrm>
                <a:prstGeom prst="rect">
                  <a:avLst/>
                </a:prstGeom>
                <a:noFill/>
                <a:ln w="7">
                  <a:solidFill>
                    <a:srgbClr val="A0A0A0"/>
                  </a:solidFill>
                  <a:miter lim="800000"/>
                  <a:headEnd/>
                  <a:tailEnd/>
                </a:ln>
                <a:effectLst/>
              </p:spPr>
              <p:txBody>
                <a:bodyPr/>
                <a:lstStyle/>
                <a:p>
                  <a:endParaRPr lang="en-US"/>
                </a:p>
              </p:txBody>
            </p:sp>
          </p:grpSp>
          <p:grpSp>
            <p:nvGrpSpPr>
              <p:cNvPr id="19478" name="Group 22"/>
              <p:cNvGrpSpPr>
                <a:grpSpLocks/>
              </p:cNvGrpSpPr>
              <p:nvPr/>
            </p:nvGrpSpPr>
            <p:grpSpPr bwMode="auto">
              <a:xfrm>
                <a:off x="2386" y="1746"/>
                <a:ext cx="2279" cy="883"/>
                <a:chOff x="2386" y="1746"/>
                <a:chExt cx="2279" cy="883"/>
              </a:xfrm>
            </p:grpSpPr>
            <p:sp>
              <p:nvSpPr>
                <p:cNvPr id="19479" name="Rectangle 23"/>
                <p:cNvSpPr>
                  <a:spLocks noChangeArrowheads="1"/>
                </p:cNvSpPr>
                <p:nvPr/>
              </p:nvSpPr>
              <p:spPr bwMode="auto">
                <a:xfrm>
                  <a:off x="2429" y="1746"/>
                  <a:ext cx="2193" cy="883"/>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r>
                    <a:rPr lang="en-US" sz="1200" b="0">
                      <a:solidFill>
                        <a:srgbClr val="000000"/>
                      </a:solidFill>
                      <a:latin typeface="Verdana" pitchFamily="34" charset="0"/>
                      <a:ea typeface="Arial Unicode MS" pitchFamily="34" charset="-128"/>
                      <a:cs typeface="Arial Unicode MS" pitchFamily="34" charset="-128"/>
                    </a:rPr>
                    <a:t>Conventional bank does not become the co-owner of the property. It gives loan to customer for purchase of property.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endParaRPr lang="en-US" sz="1200" b="0">
                    <a:latin typeface="Times New Roman" pitchFamily="18" charset="0"/>
                  </a:endParaRPr>
                </a:p>
              </p:txBody>
            </p:sp>
            <p:sp>
              <p:nvSpPr>
                <p:cNvPr id="19480" name="Rectangle 24"/>
                <p:cNvSpPr>
                  <a:spLocks noChangeArrowheads="1"/>
                </p:cNvSpPr>
                <p:nvPr/>
              </p:nvSpPr>
              <p:spPr bwMode="auto">
                <a:xfrm>
                  <a:off x="2386" y="1746"/>
                  <a:ext cx="2279" cy="883"/>
                </a:xfrm>
                <a:prstGeom prst="rect">
                  <a:avLst/>
                </a:prstGeom>
                <a:noFill/>
                <a:ln w="7">
                  <a:solidFill>
                    <a:srgbClr val="A0A0A0"/>
                  </a:solidFill>
                  <a:miter lim="800000"/>
                  <a:headEnd/>
                  <a:tailEnd/>
                </a:ln>
                <a:effectLst/>
              </p:spPr>
              <p:txBody>
                <a:bodyPr/>
                <a:lstStyle/>
                <a:p>
                  <a:endParaRPr lang="en-US"/>
                </a:p>
              </p:txBody>
            </p:sp>
          </p:grpSp>
        </p:grpSp>
        <p:sp>
          <p:nvSpPr>
            <p:cNvPr id="19481" name="Rectangle 25"/>
            <p:cNvSpPr>
              <a:spLocks noChangeArrowheads="1"/>
            </p:cNvSpPr>
            <p:nvPr/>
          </p:nvSpPr>
          <p:spPr bwMode="auto">
            <a:xfrm>
              <a:off x="-3" y="1349"/>
              <a:ext cx="4671" cy="1283"/>
            </a:xfrm>
            <a:prstGeom prst="rect">
              <a:avLst/>
            </a:prstGeom>
            <a:noFill/>
            <a:ln w="11112">
              <a:solidFill>
                <a:srgbClr val="A0A0A0"/>
              </a:solidFill>
              <a:miter lim="800000"/>
              <a:headEnd/>
              <a:tailEnd/>
            </a:ln>
            <a:effectLst/>
          </p:spPr>
          <p:txBody>
            <a:bodyPr/>
            <a:lstStyle/>
            <a:p>
              <a:endParaRPr lang="en-US"/>
            </a:p>
          </p:txBody>
        </p:sp>
      </p:grpSp>
      <p:sp>
        <p:nvSpPr>
          <p:cNvPr id="19482" name="Rectangle 26"/>
          <p:cNvSpPr>
            <a:spLocks noChangeArrowheads="1"/>
          </p:cNvSpPr>
          <p:nvPr/>
        </p:nvSpPr>
        <p:spPr bwMode="auto">
          <a:xfrm>
            <a:off x="457200" y="4191000"/>
            <a:ext cx="2535238" cy="304800"/>
          </a:xfrm>
          <a:prstGeom prst="rect">
            <a:avLst/>
          </a:prstGeom>
          <a:noFill/>
          <a:ln w="9525" algn="ctr">
            <a:noFill/>
            <a:miter lim="800000"/>
            <a:headEnd/>
            <a:tailEnd/>
          </a:ln>
          <a:effectLst/>
        </p:spPr>
        <p:txBody>
          <a:bodyPr wrap="none">
            <a:spAutoFit/>
          </a:bodyPr>
          <a:lstStyle/>
          <a:p>
            <a:r>
              <a:rPr lang="en-US" sz="1400" u="sng"/>
              <a:t>2. RISK OF THE PROPERTY</a:t>
            </a:r>
          </a:p>
        </p:txBody>
      </p:sp>
      <p:grpSp>
        <p:nvGrpSpPr>
          <p:cNvPr id="19483" name="Group 27"/>
          <p:cNvGrpSpPr>
            <a:grpSpLocks/>
          </p:cNvGrpSpPr>
          <p:nvPr/>
        </p:nvGrpSpPr>
        <p:grpSpPr bwMode="auto">
          <a:xfrm>
            <a:off x="457200" y="4572000"/>
            <a:ext cx="7772400" cy="2133600"/>
            <a:chOff x="-3" y="3971"/>
            <a:chExt cx="4671" cy="1283"/>
          </a:xfrm>
        </p:grpSpPr>
        <p:grpSp>
          <p:nvGrpSpPr>
            <p:cNvPr id="19484" name="Group 28"/>
            <p:cNvGrpSpPr>
              <a:grpSpLocks/>
            </p:cNvGrpSpPr>
            <p:nvPr/>
          </p:nvGrpSpPr>
          <p:grpSpPr bwMode="auto">
            <a:xfrm>
              <a:off x="0" y="3974"/>
              <a:ext cx="4665" cy="1277"/>
              <a:chOff x="0" y="3974"/>
              <a:chExt cx="4665" cy="1277"/>
            </a:xfrm>
          </p:grpSpPr>
          <p:grpSp>
            <p:nvGrpSpPr>
              <p:cNvPr id="19485" name="Group 29"/>
              <p:cNvGrpSpPr>
                <a:grpSpLocks/>
              </p:cNvGrpSpPr>
              <p:nvPr/>
            </p:nvGrpSpPr>
            <p:grpSpPr bwMode="auto">
              <a:xfrm>
                <a:off x="0" y="3974"/>
                <a:ext cx="2388" cy="394"/>
                <a:chOff x="0" y="3974"/>
                <a:chExt cx="2388" cy="394"/>
              </a:xfrm>
            </p:grpSpPr>
            <p:sp>
              <p:nvSpPr>
                <p:cNvPr id="19486" name="Rectangle 30"/>
                <p:cNvSpPr>
                  <a:spLocks noChangeArrowheads="1"/>
                </p:cNvSpPr>
                <p:nvPr/>
              </p:nvSpPr>
              <p:spPr bwMode="auto">
                <a:xfrm>
                  <a:off x="43" y="3974"/>
                  <a:ext cx="2302"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Islamic Housing Finance</a:t>
                  </a:r>
                </a:p>
                <a:p>
                  <a:pPr algn="ctr"/>
                  <a:endParaRPr lang="en-US" sz="1400">
                    <a:solidFill>
                      <a:srgbClr val="000000"/>
                    </a:solidFill>
                    <a:latin typeface="Verdana" pitchFamily="34" charset="0"/>
                    <a:ea typeface="Arial Unicode MS" pitchFamily="34" charset="-128"/>
                    <a:cs typeface="Arial Unicode MS" pitchFamily="34" charset="-128"/>
                  </a:endParaRPr>
                </a:p>
              </p:txBody>
            </p:sp>
            <p:sp>
              <p:nvSpPr>
                <p:cNvPr id="19487" name="Rectangle 31"/>
                <p:cNvSpPr>
                  <a:spLocks noChangeArrowheads="1"/>
                </p:cNvSpPr>
                <p:nvPr/>
              </p:nvSpPr>
              <p:spPr bwMode="auto">
                <a:xfrm>
                  <a:off x="0" y="3974"/>
                  <a:ext cx="2388" cy="394"/>
                </a:xfrm>
                <a:prstGeom prst="rect">
                  <a:avLst/>
                </a:prstGeom>
                <a:noFill/>
                <a:ln w="7">
                  <a:solidFill>
                    <a:srgbClr val="A0A0A0"/>
                  </a:solidFill>
                  <a:miter lim="800000"/>
                  <a:headEnd/>
                  <a:tailEnd/>
                </a:ln>
                <a:effectLst/>
              </p:spPr>
              <p:txBody>
                <a:bodyPr/>
                <a:lstStyle/>
                <a:p>
                  <a:endParaRPr lang="en-US"/>
                </a:p>
              </p:txBody>
            </p:sp>
          </p:grpSp>
          <p:grpSp>
            <p:nvGrpSpPr>
              <p:cNvPr id="19488" name="Group 32"/>
              <p:cNvGrpSpPr>
                <a:grpSpLocks/>
              </p:cNvGrpSpPr>
              <p:nvPr/>
            </p:nvGrpSpPr>
            <p:grpSpPr bwMode="auto">
              <a:xfrm>
                <a:off x="2388" y="3974"/>
                <a:ext cx="2277" cy="394"/>
                <a:chOff x="2388" y="3974"/>
                <a:chExt cx="2277" cy="394"/>
              </a:xfrm>
            </p:grpSpPr>
            <p:sp>
              <p:nvSpPr>
                <p:cNvPr id="19489" name="Rectangle 33"/>
                <p:cNvSpPr>
                  <a:spLocks noChangeArrowheads="1"/>
                </p:cNvSpPr>
                <p:nvPr/>
              </p:nvSpPr>
              <p:spPr bwMode="auto">
                <a:xfrm>
                  <a:off x="2431" y="3974"/>
                  <a:ext cx="2191"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Conventional Housing Finance</a:t>
                  </a:r>
                </a:p>
                <a:p>
                  <a:pPr algn="ctr"/>
                  <a:endParaRPr lang="en-US" sz="1400" b="0">
                    <a:solidFill>
                      <a:srgbClr val="000000"/>
                    </a:solidFill>
                    <a:latin typeface="Verdana" pitchFamily="34" charset="0"/>
                    <a:ea typeface="Arial Unicode MS" pitchFamily="34" charset="-128"/>
                    <a:cs typeface="Arial Unicode MS" pitchFamily="34" charset="-128"/>
                  </a:endParaRPr>
                </a:p>
              </p:txBody>
            </p:sp>
            <p:sp>
              <p:nvSpPr>
                <p:cNvPr id="19490" name="Rectangle 34"/>
                <p:cNvSpPr>
                  <a:spLocks noChangeArrowheads="1"/>
                </p:cNvSpPr>
                <p:nvPr/>
              </p:nvSpPr>
              <p:spPr bwMode="auto">
                <a:xfrm>
                  <a:off x="2388" y="3974"/>
                  <a:ext cx="2277" cy="394"/>
                </a:xfrm>
                <a:prstGeom prst="rect">
                  <a:avLst/>
                </a:prstGeom>
                <a:noFill/>
                <a:ln w="7">
                  <a:solidFill>
                    <a:srgbClr val="A0A0A0"/>
                  </a:solidFill>
                  <a:miter lim="800000"/>
                  <a:headEnd/>
                  <a:tailEnd/>
                </a:ln>
                <a:effectLst/>
              </p:spPr>
              <p:txBody>
                <a:bodyPr/>
                <a:lstStyle/>
                <a:p>
                  <a:endParaRPr lang="en-US"/>
                </a:p>
              </p:txBody>
            </p:sp>
          </p:grpSp>
          <p:grpSp>
            <p:nvGrpSpPr>
              <p:cNvPr id="19491" name="Group 35"/>
              <p:cNvGrpSpPr>
                <a:grpSpLocks/>
              </p:cNvGrpSpPr>
              <p:nvPr/>
            </p:nvGrpSpPr>
            <p:grpSpPr bwMode="auto">
              <a:xfrm>
                <a:off x="0" y="4368"/>
                <a:ext cx="2388" cy="883"/>
                <a:chOff x="0" y="4368"/>
                <a:chExt cx="2388" cy="883"/>
              </a:xfrm>
            </p:grpSpPr>
            <p:sp>
              <p:nvSpPr>
                <p:cNvPr id="19492" name="Rectangle 36"/>
                <p:cNvSpPr>
                  <a:spLocks noChangeArrowheads="1"/>
                </p:cNvSpPr>
                <p:nvPr/>
              </p:nvSpPr>
              <p:spPr bwMode="auto">
                <a:xfrm>
                  <a:off x="43" y="4368"/>
                  <a:ext cx="2302" cy="883"/>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Verdana" pitchFamily="34" charset="0"/>
                      <a:ea typeface="Arial Unicode MS" pitchFamily="34" charset="-128"/>
                      <a:cs typeface="Arial Unicode MS" pitchFamily="34" charset="-128"/>
                    </a:rPr>
                    <a:t>In the event of any loss in the musharakah property due to any natural disaster, an Islamic bank shares the loss in the property. Hence an Islamic Bank takes high risk.</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1200" b="0">
                    <a:latin typeface="Times New Roman" pitchFamily="18" charset="0"/>
                  </a:endParaRPr>
                </a:p>
              </p:txBody>
            </p:sp>
            <p:sp>
              <p:nvSpPr>
                <p:cNvPr id="19493" name="Rectangle 37"/>
                <p:cNvSpPr>
                  <a:spLocks noChangeArrowheads="1"/>
                </p:cNvSpPr>
                <p:nvPr/>
              </p:nvSpPr>
              <p:spPr bwMode="auto">
                <a:xfrm>
                  <a:off x="0" y="4368"/>
                  <a:ext cx="2388" cy="883"/>
                </a:xfrm>
                <a:prstGeom prst="rect">
                  <a:avLst/>
                </a:prstGeom>
                <a:noFill/>
                <a:ln w="7">
                  <a:solidFill>
                    <a:srgbClr val="A0A0A0"/>
                  </a:solidFill>
                  <a:miter lim="800000"/>
                  <a:headEnd/>
                  <a:tailEnd/>
                </a:ln>
                <a:effectLst/>
              </p:spPr>
              <p:txBody>
                <a:bodyPr/>
                <a:lstStyle/>
                <a:p>
                  <a:endParaRPr lang="en-US"/>
                </a:p>
              </p:txBody>
            </p:sp>
          </p:grpSp>
          <p:grpSp>
            <p:nvGrpSpPr>
              <p:cNvPr id="19494" name="Group 38"/>
              <p:cNvGrpSpPr>
                <a:grpSpLocks/>
              </p:cNvGrpSpPr>
              <p:nvPr/>
            </p:nvGrpSpPr>
            <p:grpSpPr bwMode="auto">
              <a:xfrm>
                <a:off x="2388" y="4368"/>
                <a:ext cx="2277" cy="883"/>
                <a:chOff x="2388" y="4368"/>
                <a:chExt cx="2277" cy="883"/>
              </a:xfrm>
            </p:grpSpPr>
            <p:sp>
              <p:nvSpPr>
                <p:cNvPr id="19495" name="Rectangle 39"/>
                <p:cNvSpPr>
                  <a:spLocks noChangeArrowheads="1"/>
                </p:cNvSpPr>
                <p:nvPr/>
              </p:nvSpPr>
              <p:spPr bwMode="auto">
                <a:xfrm>
                  <a:off x="2431" y="4368"/>
                  <a:ext cx="2191" cy="883"/>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Verdana" pitchFamily="34" charset="0"/>
                      <a:ea typeface="Arial Unicode MS" pitchFamily="34" charset="-128"/>
                      <a:cs typeface="Arial Unicode MS" pitchFamily="34" charset="-128"/>
                    </a:rPr>
                    <a:t>Conventional bank does not share in the losses in case of any type of damage to property as it has given loan to the customer.</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endParaRPr lang="en-US" sz="1200" b="0">
                    <a:latin typeface="Times New Roman" pitchFamily="18" charset="0"/>
                  </a:endParaRPr>
                </a:p>
              </p:txBody>
            </p:sp>
            <p:sp>
              <p:nvSpPr>
                <p:cNvPr id="19496" name="Rectangle 40"/>
                <p:cNvSpPr>
                  <a:spLocks noChangeArrowheads="1"/>
                </p:cNvSpPr>
                <p:nvPr/>
              </p:nvSpPr>
              <p:spPr bwMode="auto">
                <a:xfrm>
                  <a:off x="2388" y="4368"/>
                  <a:ext cx="2277" cy="883"/>
                </a:xfrm>
                <a:prstGeom prst="rect">
                  <a:avLst/>
                </a:prstGeom>
                <a:noFill/>
                <a:ln w="7">
                  <a:solidFill>
                    <a:srgbClr val="A0A0A0"/>
                  </a:solidFill>
                  <a:miter lim="800000"/>
                  <a:headEnd/>
                  <a:tailEnd/>
                </a:ln>
                <a:effectLst/>
              </p:spPr>
              <p:txBody>
                <a:bodyPr/>
                <a:lstStyle/>
                <a:p>
                  <a:endParaRPr lang="en-US"/>
                </a:p>
              </p:txBody>
            </p:sp>
          </p:grpSp>
        </p:grpSp>
        <p:sp>
          <p:nvSpPr>
            <p:cNvPr id="19497" name="Rectangle 41"/>
            <p:cNvSpPr>
              <a:spLocks noChangeArrowheads="1"/>
            </p:cNvSpPr>
            <p:nvPr/>
          </p:nvSpPr>
          <p:spPr bwMode="auto">
            <a:xfrm>
              <a:off x="-3" y="3971"/>
              <a:ext cx="4671" cy="1283"/>
            </a:xfrm>
            <a:prstGeom prst="rect">
              <a:avLst/>
            </a:prstGeom>
            <a:noFill/>
            <a:ln w="11112">
              <a:solidFill>
                <a:srgbClr val="A0A0A0"/>
              </a:solidFill>
              <a:miter lim="800000"/>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p:cNvGrpSpPr>
            <a:grpSpLocks/>
          </p:cNvGrpSpPr>
          <p:nvPr/>
        </p:nvGrpSpPr>
        <p:grpSpPr bwMode="auto">
          <a:xfrm>
            <a:off x="914400" y="457200"/>
            <a:ext cx="7924800" cy="609600"/>
            <a:chOff x="960" y="288"/>
            <a:chExt cx="4656" cy="336"/>
          </a:xfrm>
        </p:grpSpPr>
        <p:grpSp>
          <p:nvGrpSpPr>
            <p:cNvPr id="20483" name="Group 3"/>
            <p:cNvGrpSpPr>
              <a:grpSpLocks/>
            </p:cNvGrpSpPr>
            <p:nvPr/>
          </p:nvGrpSpPr>
          <p:grpSpPr bwMode="auto">
            <a:xfrm>
              <a:off x="960" y="288"/>
              <a:ext cx="4656" cy="336"/>
              <a:chOff x="1296" y="720"/>
              <a:chExt cx="4224" cy="324"/>
            </a:xfrm>
          </p:grpSpPr>
          <p:sp>
            <p:nvSpPr>
              <p:cNvPr id="20484" name="Text Box 4"/>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20485" name="Line 5"/>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20486" name="Rectangle 6"/>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2048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20490" name="Rectangle 10"/>
          <p:cNvSpPr>
            <a:spLocks noChangeArrowheads="1"/>
          </p:cNvSpPr>
          <p:nvPr/>
        </p:nvSpPr>
        <p:spPr bwMode="auto">
          <a:xfrm>
            <a:off x="228600" y="1498600"/>
            <a:ext cx="2635250" cy="304800"/>
          </a:xfrm>
          <a:prstGeom prst="rect">
            <a:avLst/>
          </a:prstGeom>
          <a:noFill/>
          <a:ln w="9525" algn="ctr">
            <a:noFill/>
            <a:miter lim="800000"/>
            <a:headEnd/>
            <a:tailEnd/>
          </a:ln>
          <a:effectLst/>
        </p:spPr>
        <p:txBody>
          <a:bodyPr wrap="none">
            <a:spAutoFit/>
          </a:bodyPr>
          <a:lstStyle/>
          <a:p>
            <a:pPr lvl="1" eaLnBrk="0" hangingPunct="0"/>
            <a:r>
              <a:rPr lang="en-US" sz="1400" u="sng"/>
              <a:t>3. MONTHLY PAYMENT</a:t>
            </a:r>
          </a:p>
        </p:txBody>
      </p:sp>
      <p:grpSp>
        <p:nvGrpSpPr>
          <p:cNvPr id="20491" name="Group 11"/>
          <p:cNvGrpSpPr>
            <a:grpSpLocks/>
          </p:cNvGrpSpPr>
          <p:nvPr/>
        </p:nvGrpSpPr>
        <p:grpSpPr bwMode="auto">
          <a:xfrm>
            <a:off x="533400" y="1905000"/>
            <a:ext cx="7924800" cy="1676400"/>
            <a:chOff x="-3" y="1109"/>
            <a:chExt cx="4671" cy="1379"/>
          </a:xfrm>
        </p:grpSpPr>
        <p:grpSp>
          <p:nvGrpSpPr>
            <p:cNvPr id="20492" name="Group 12"/>
            <p:cNvGrpSpPr>
              <a:grpSpLocks/>
            </p:cNvGrpSpPr>
            <p:nvPr/>
          </p:nvGrpSpPr>
          <p:grpSpPr bwMode="auto">
            <a:xfrm>
              <a:off x="0" y="1112"/>
              <a:ext cx="4665" cy="1373"/>
              <a:chOff x="0" y="1112"/>
              <a:chExt cx="4665" cy="1373"/>
            </a:xfrm>
          </p:grpSpPr>
          <p:grpSp>
            <p:nvGrpSpPr>
              <p:cNvPr id="20493" name="Group 13"/>
              <p:cNvGrpSpPr>
                <a:grpSpLocks/>
              </p:cNvGrpSpPr>
              <p:nvPr/>
            </p:nvGrpSpPr>
            <p:grpSpPr bwMode="auto">
              <a:xfrm>
                <a:off x="0" y="1112"/>
                <a:ext cx="2388" cy="394"/>
                <a:chOff x="0" y="1112"/>
                <a:chExt cx="2388" cy="394"/>
              </a:xfrm>
            </p:grpSpPr>
            <p:sp>
              <p:nvSpPr>
                <p:cNvPr id="20494" name="Rectangle 14"/>
                <p:cNvSpPr>
                  <a:spLocks noChangeArrowheads="1"/>
                </p:cNvSpPr>
                <p:nvPr/>
              </p:nvSpPr>
              <p:spPr bwMode="auto">
                <a:xfrm>
                  <a:off x="43" y="1112"/>
                  <a:ext cx="2302"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Islamic Housing Finance</a:t>
                  </a:r>
                </a:p>
                <a:p>
                  <a:pPr algn="ctr"/>
                  <a:endParaRPr lang="en-US" sz="1400">
                    <a:solidFill>
                      <a:srgbClr val="000000"/>
                    </a:solidFill>
                    <a:latin typeface="Verdana" pitchFamily="34" charset="0"/>
                    <a:ea typeface="Arial Unicode MS" pitchFamily="34" charset="-128"/>
                    <a:cs typeface="Arial Unicode MS" pitchFamily="34" charset="-128"/>
                  </a:endParaRPr>
                </a:p>
              </p:txBody>
            </p:sp>
            <p:sp>
              <p:nvSpPr>
                <p:cNvPr id="20495" name="Rectangle 15"/>
                <p:cNvSpPr>
                  <a:spLocks noChangeArrowheads="1"/>
                </p:cNvSpPr>
                <p:nvPr/>
              </p:nvSpPr>
              <p:spPr bwMode="auto">
                <a:xfrm>
                  <a:off x="0" y="1112"/>
                  <a:ext cx="2388" cy="394"/>
                </a:xfrm>
                <a:prstGeom prst="rect">
                  <a:avLst/>
                </a:prstGeom>
                <a:noFill/>
                <a:ln w="7">
                  <a:solidFill>
                    <a:srgbClr val="A0A0A0"/>
                  </a:solidFill>
                  <a:miter lim="800000"/>
                  <a:headEnd/>
                  <a:tailEnd/>
                </a:ln>
                <a:effectLst/>
              </p:spPr>
              <p:txBody>
                <a:bodyPr/>
                <a:lstStyle/>
                <a:p>
                  <a:endParaRPr lang="en-US"/>
                </a:p>
              </p:txBody>
            </p:sp>
          </p:grpSp>
          <p:grpSp>
            <p:nvGrpSpPr>
              <p:cNvPr id="20496" name="Group 16"/>
              <p:cNvGrpSpPr>
                <a:grpSpLocks/>
              </p:cNvGrpSpPr>
              <p:nvPr/>
            </p:nvGrpSpPr>
            <p:grpSpPr bwMode="auto">
              <a:xfrm>
                <a:off x="2388" y="1112"/>
                <a:ext cx="2277" cy="394"/>
                <a:chOff x="2388" y="1112"/>
                <a:chExt cx="2277" cy="394"/>
              </a:xfrm>
            </p:grpSpPr>
            <p:sp>
              <p:nvSpPr>
                <p:cNvPr id="20497" name="Rectangle 17"/>
                <p:cNvSpPr>
                  <a:spLocks noChangeArrowheads="1"/>
                </p:cNvSpPr>
                <p:nvPr/>
              </p:nvSpPr>
              <p:spPr bwMode="auto">
                <a:xfrm>
                  <a:off x="2431" y="1112"/>
                  <a:ext cx="2191"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Conventional Housing Finance</a:t>
                  </a:r>
                </a:p>
                <a:p>
                  <a:pPr algn="ctr"/>
                  <a:endParaRPr lang="en-US" sz="1400">
                    <a:solidFill>
                      <a:srgbClr val="000000"/>
                    </a:solidFill>
                    <a:latin typeface="Verdana" pitchFamily="34" charset="0"/>
                    <a:ea typeface="Arial Unicode MS" pitchFamily="34" charset="-128"/>
                    <a:cs typeface="Arial Unicode MS" pitchFamily="34" charset="-128"/>
                  </a:endParaRPr>
                </a:p>
              </p:txBody>
            </p:sp>
            <p:sp>
              <p:nvSpPr>
                <p:cNvPr id="20498" name="Rectangle 18"/>
                <p:cNvSpPr>
                  <a:spLocks noChangeArrowheads="1"/>
                </p:cNvSpPr>
                <p:nvPr/>
              </p:nvSpPr>
              <p:spPr bwMode="auto">
                <a:xfrm>
                  <a:off x="2388" y="1112"/>
                  <a:ext cx="2277" cy="394"/>
                </a:xfrm>
                <a:prstGeom prst="rect">
                  <a:avLst/>
                </a:prstGeom>
                <a:noFill/>
                <a:ln w="7">
                  <a:solidFill>
                    <a:srgbClr val="A0A0A0"/>
                  </a:solidFill>
                  <a:miter lim="800000"/>
                  <a:headEnd/>
                  <a:tailEnd/>
                </a:ln>
                <a:effectLst/>
              </p:spPr>
              <p:txBody>
                <a:bodyPr/>
                <a:lstStyle/>
                <a:p>
                  <a:endParaRPr lang="en-US"/>
                </a:p>
              </p:txBody>
            </p:sp>
          </p:grpSp>
          <p:grpSp>
            <p:nvGrpSpPr>
              <p:cNvPr id="20499" name="Group 19"/>
              <p:cNvGrpSpPr>
                <a:grpSpLocks/>
              </p:cNvGrpSpPr>
              <p:nvPr/>
            </p:nvGrpSpPr>
            <p:grpSpPr bwMode="auto">
              <a:xfrm>
                <a:off x="0" y="1506"/>
                <a:ext cx="2388" cy="979"/>
                <a:chOff x="0" y="1506"/>
                <a:chExt cx="2388" cy="979"/>
              </a:xfrm>
            </p:grpSpPr>
            <p:sp>
              <p:nvSpPr>
                <p:cNvPr id="20500" name="Rectangle 20"/>
                <p:cNvSpPr>
                  <a:spLocks noChangeArrowheads="1"/>
                </p:cNvSpPr>
                <p:nvPr/>
              </p:nvSpPr>
              <p:spPr bwMode="auto">
                <a:xfrm>
                  <a:off x="43" y="1506"/>
                  <a:ext cx="2302" cy="979"/>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Verdana" pitchFamily="34" charset="0"/>
                      <a:ea typeface="Arial Unicode MS" pitchFamily="34" charset="-128"/>
                      <a:cs typeface="Arial Unicode MS" pitchFamily="34" charset="-128"/>
                    </a:rPr>
                    <a:t>Monthly payment consists of two components.</a:t>
                  </a:r>
                </a:p>
                <a:p>
                  <a:pPr eaLnBrk="0" hangingPunct="0"/>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Verdana" pitchFamily="34" charset="0"/>
                      <a:ea typeface="Arial Unicode MS" pitchFamily="34" charset="-128"/>
                      <a:cs typeface="Arial Unicode MS" pitchFamily="34" charset="-128"/>
                    </a:rPr>
                    <a:t>1) Unit price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Verdana" pitchFamily="34" charset="0"/>
                      <a:ea typeface="Arial Unicode MS" pitchFamily="34" charset="-128"/>
                      <a:cs typeface="Arial Unicode MS" pitchFamily="34" charset="-128"/>
                    </a:rPr>
                    <a:t>2) Monthly Rental Payment</a:t>
                  </a:r>
                  <a:r>
                    <a:rPr lang="en-US" sz="1000" b="0">
                      <a:solidFill>
                        <a:srgbClr val="000000"/>
                      </a:solidFill>
                      <a:latin typeface="Verdana" pitchFamily="34" charset="0"/>
                      <a:ea typeface="Arial Unicode MS" pitchFamily="34" charset="-128"/>
                      <a:cs typeface="Arial Unicode MS" pitchFamily="34" charset="-128"/>
                    </a:rPr>
                    <a:t>.</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20501" name="Rectangle 21"/>
                <p:cNvSpPr>
                  <a:spLocks noChangeArrowheads="1"/>
                </p:cNvSpPr>
                <p:nvPr/>
              </p:nvSpPr>
              <p:spPr bwMode="auto">
                <a:xfrm>
                  <a:off x="0" y="1506"/>
                  <a:ext cx="2388" cy="979"/>
                </a:xfrm>
                <a:prstGeom prst="rect">
                  <a:avLst/>
                </a:prstGeom>
                <a:noFill/>
                <a:ln w="7">
                  <a:solidFill>
                    <a:srgbClr val="A0A0A0"/>
                  </a:solidFill>
                  <a:miter lim="800000"/>
                  <a:headEnd/>
                  <a:tailEnd/>
                </a:ln>
                <a:effectLst/>
              </p:spPr>
              <p:txBody>
                <a:bodyPr/>
                <a:lstStyle/>
                <a:p>
                  <a:endParaRPr lang="en-US"/>
                </a:p>
              </p:txBody>
            </p:sp>
          </p:grpSp>
          <p:grpSp>
            <p:nvGrpSpPr>
              <p:cNvPr id="20502" name="Group 22"/>
              <p:cNvGrpSpPr>
                <a:grpSpLocks/>
              </p:cNvGrpSpPr>
              <p:nvPr/>
            </p:nvGrpSpPr>
            <p:grpSpPr bwMode="auto">
              <a:xfrm>
                <a:off x="2388" y="1506"/>
                <a:ext cx="2277" cy="979"/>
                <a:chOff x="2388" y="1506"/>
                <a:chExt cx="2277" cy="979"/>
              </a:xfrm>
            </p:grpSpPr>
            <p:sp>
              <p:nvSpPr>
                <p:cNvPr id="20503" name="Rectangle 23"/>
                <p:cNvSpPr>
                  <a:spLocks noChangeArrowheads="1"/>
                </p:cNvSpPr>
                <p:nvPr/>
              </p:nvSpPr>
              <p:spPr bwMode="auto">
                <a:xfrm>
                  <a:off x="2431" y="1506"/>
                  <a:ext cx="2191" cy="979"/>
                </a:xfrm>
                <a:prstGeom prst="rect">
                  <a:avLst/>
                </a:prstGeom>
                <a:noFill/>
                <a:ln w="9525">
                  <a:noFill/>
                  <a:miter lim="800000"/>
                  <a:headEnd/>
                  <a:tailEnd/>
                </a:ln>
                <a:effectLst/>
              </p:spPr>
              <p:txBody>
                <a:bodyPr/>
                <a:lstStyle/>
                <a:p>
                  <a:pPr>
                    <a:tabLst>
                      <a:tab pos="-68263" algn="l"/>
                      <a:tab pos="160338" algn="l"/>
                    </a:tabLst>
                  </a:pPr>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tabLst>
                      <a:tab pos="-68263" algn="l"/>
                      <a:tab pos="160338" algn="l"/>
                    </a:tabLst>
                  </a:pPr>
                  <a:r>
                    <a:rPr lang="en-US" sz="1200" b="0">
                      <a:solidFill>
                        <a:srgbClr val="000000"/>
                      </a:solidFill>
                      <a:latin typeface="Verdana" pitchFamily="34" charset="0"/>
                      <a:ea typeface="Arial Unicode MS" pitchFamily="34" charset="-128"/>
                      <a:cs typeface="Arial Unicode MS" pitchFamily="34" charset="-128"/>
                    </a:rPr>
                    <a:t>Monthly Installment consists of two following components.</a:t>
                  </a:r>
                </a:p>
                <a:p>
                  <a:pPr eaLnBrk="0" hangingPunct="0">
                    <a:tabLst>
                      <a:tab pos="-68263" algn="l"/>
                      <a:tab pos="160338" algn="l"/>
                    </a:tabLst>
                  </a:pPr>
                  <a:endParaRPr lang="en-US" sz="1200" b="0">
                    <a:solidFill>
                      <a:srgbClr val="000000"/>
                    </a:solidFill>
                    <a:latin typeface="Verdana" pitchFamily="34" charset="0"/>
                    <a:ea typeface="Arial Unicode MS" pitchFamily="34" charset="-128"/>
                    <a:cs typeface="Arial Unicode MS" pitchFamily="34" charset="-128"/>
                  </a:endParaRPr>
                </a:p>
                <a:p>
                  <a:pPr eaLnBrk="0" hangingPunct="0">
                    <a:tabLst>
                      <a:tab pos="-68263" algn="l"/>
                      <a:tab pos="160338" algn="l"/>
                    </a:tabLst>
                  </a:pPr>
                  <a:r>
                    <a:rPr lang="en-US" sz="1200" b="0">
                      <a:solidFill>
                        <a:srgbClr val="000000"/>
                      </a:solidFill>
                      <a:latin typeface="Verdana" pitchFamily="34" charset="0"/>
                      <a:ea typeface="Arial Unicode MS" pitchFamily="34" charset="-128"/>
                      <a:cs typeface="Arial Unicode MS" pitchFamily="34" charset="-128"/>
                    </a:rPr>
                    <a:t>1)</a:t>
                  </a:r>
                  <a:r>
                    <a:rPr lang="en-US" sz="1200" b="0">
                      <a:solidFill>
                        <a:srgbClr val="000000"/>
                      </a:solidFill>
                      <a:latin typeface="Times New Roman" pitchFamily="18" charset="0"/>
                      <a:cs typeface="Times New Roman" pitchFamily="18" charset="0"/>
                    </a:rPr>
                    <a:t>  </a:t>
                  </a:r>
                  <a:r>
                    <a:rPr lang="en-US" sz="1200" b="0">
                      <a:solidFill>
                        <a:srgbClr val="000000"/>
                      </a:solidFill>
                      <a:latin typeface="Verdana" pitchFamily="34" charset="0"/>
                      <a:ea typeface="Arial Unicode MS" pitchFamily="34" charset="-128"/>
                      <a:cs typeface="Arial Unicode MS" pitchFamily="34" charset="-128"/>
                    </a:rPr>
                    <a:t>Principal payment</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tabLst>
                      <a:tab pos="-68263" algn="l"/>
                      <a:tab pos="160338" algn="l"/>
                    </a:tabLst>
                  </a:pPr>
                  <a:r>
                    <a:rPr lang="en-US" sz="1200" b="0">
                      <a:solidFill>
                        <a:srgbClr val="000000"/>
                      </a:solidFill>
                      <a:latin typeface="Verdana" pitchFamily="34" charset="0"/>
                      <a:ea typeface="Arial Unicode MS" pitchFamily="34" charset="-128"/>
                      <a:cs typeface="Arial Unicode MS" pitchFamily="34" charset="-128"/>
                    </a:rPr>
                    <a:t>2)</a:t>
                  </a:r>
                  <a:r>
                    <a:rPr lang="en-US" sz="1200" b="0">
                      <a:solidFill>
                        <a:srgbClr val="000000"/>
                      </a:solidFill>
                      <a:latin typeface="Times New Roman" pitchFamily="18" charset="0"/>
                      <a:cs typeface="Times New Roman" pitchFamily="18" charset="0"/>
                    </a:rPr>
                    <a:t>  </a:t>
                  </a:r>
                  <a:r>
                    <a:rPr lang="en-US" sz="1200" b="0">
                      <a:solidFill>
                        <a:srgbClr val="000000"/>
                      </a:solidFill>
                      <a:latin typeface="Verdana" pitchFamily="34" charset="0"/>
                      <a:ea typeface="Arial Unicode MS" pitchFamily="34" charset="-128"/>
                      <a:cs typeface="Arial Unicode MS" pitchFamily="34" charset="-128"/>
                    </a:rPr>
                    <a:t>Interest / Mark-up</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tabLst>
                      <a:tab pos="-68263" algn="l"/>
                      <a:tab pos="160338" algn="l"/>
                    </a:tabLst>
                  </a:pPr>
                  <a:endParaRPr lang="en-US" sz="1200" b="0">
                    <a:latin typeface="Times New Roman" pitchFamily="18" charset="0"/>
                  </a:endParaRPr>
                </a:p>
              </p:txBody>
            </p:sp>
            <p:sp>
              <p:nvSpPr>
                <p:cNvPr id="20504" name="Rectangle 24"/>
                <p:cNvSpPr>
                  <a:spLocks noChangeArrowheads="1"/>
                </p:cNvSpPr>
                <p:nvPr/>
              </p:nvSpPr>
              <p:spPr bwMode="auto">
                <a:xfrm>
                  <a:off x="2388" y="1506"/>
                  <a:ext cx="2277" cy="979"/>
                </a:xfrm>
                <a:prstGeom prst="rect">
                  <a:avLst/>
                </a:prstGeom>
                <a:noFill/>
                <a:ln w="7">
                  <a:solidFill>
                    <a:srgbClr val="A0A0A0"/>
                  </a:solidFill>
                  <a:miter lim="800000"/>
                  <a:headEnd/>
                  <a:tailEnd/>
                </a:ln>
                <a:effectLst/>
              </p:spPr>
              <p:txBody>
                <a:bodyPr/>
                <a:lstStyle/>
                <a:p>
                  <a:endParaRPr lang="en-US"/>
                </a:p>
              </p:txBody>
            </p:sp>
          </p:grpSp>
        </p:grpSp>
        <p:sp>
          <p:nvSpPr>
            <p:cNvPr id="20505" name="Rectangle 25"/>
            <p:cNvSpPr>
              <a:spLocks noChangeArrowheads="1"/>
            </p:cNvSpPr>
            <p:nvPr/>
          </p:nvSpPr>
          <p:spPr bwMode="auto">
            <a:xfrm>
              <a:off x="-3" y="1109"/>
              <a:ext cx="4671" cy="1379"/>
            </a:xfrm>
            <a:prstGeom prst="rect">
              <a:avLst/>
            </a:prstGeom>
            <a:noFill/>
            <a:ln w="11112">
              <a:solidFill>
                <a:srgbClr val="A0A0A0"/>
              </a:solidFill>
              <a:miter lim="800000"/>
              <a:headEnd/>
              <a:tailEnd/>
            </a:ln>
            <a:effectLst/>
          </p:spPr>
          <p:txBody>
            <a:bodyPr/>
            <a:lstStyle/>
            <a:p>
              <a:endParaRPr lang="en-US"/>
            </a:p>
          </p:txBody>
        </p:sp>
      </p:grpSp>
      <p:sp>
        <p:nvSpPr>
          <p:cNvPr id="20506" name="Rectangle 26"/>
          <p:cNvSpPr>
            <a:spLocks noChangeArrowheads="1"/>
          </p:cNvSpPr>
          <p:nvPr/>
        </p:nvSpPr>
        <p:spPr bwMode="auto">
          <a:xfrm>
            <a:off x="533400" y="3657600"/>
            <a:ext cx="5943600" cy="425450"/>
          </a:xfrm>
          <a:prstGeom prst="rect">
            <a:avLst/>
          </a:prstGeom>
          <a:noFill/>
          <a:ln w="9525">
            <a:noFill/>
            <a:miter lim="800000"/>
            <a:headEnd/>
            <a:tailEnd/>
          </a:ln>
          <a:effectLst/>
        </p:spPr>
        <p:txBody>
          <a:bodyPr tIns="0" bIns="0">
            <a:spAutoFit/>
          </a:bodyPr>
          <a:lstStyle/>
          <a:p>
            <a:r>
              <a:rPr lang="en-US" sz="1400" u="sng">
                <a:latin typeface="Times New Roman" pitchFamily="18" charset="0"/>
              </a:rPr>
              <a:t>4. MONTHLY PAYMENT STOPPAGE</a:t>
            </a:r>
          </a:p>
          <a:p>
            <a:pPr eaLnBrk="0" hangingPunct="0"/>
            <a:endParaRPr lang="en-US" sz="1400" b="0">
              <a:latin typeface="Times New Roman" pitchFamily="18" charset="0"/>
            </a:endParaRPr>
          </a:p>
        </p:txBody>
      </p:sp>
      <p:grpSp>
        <p:nvGrpSpPr>
          <p:cNvPr id="20507" name="Group 27"/>
          <p:cNvGrpSpPr>
            <a:grpSpLocks/>
          </p:cNvGrpSpPr>
          <p:nvPr/>
        </p:nvGrpSpPr>
        <p:grpSpPr bwMode="auto">
          <a:xfrm>
            <a:off x="609600" y="4038600"/>
            <a:ext cx="7848600" cy="1752600"/>
            <a:chOff x="-3" y="3827"/>
            <a:chExt cx="4671" cy="1187"/>
          </a:xfrm>
        </p:grpSpPr>
        <p:grpSp>
          <p:nvGrpSpPr>
            <p:cNvPr id="20508" name="Group 28"/>
            <p:cNvGrpSpPr>
              <a:grpSpLocks/>
            </p:cNvGrpSpPr>
            <p:nvPr/>
          </p:nvGrpSpPr>
          <p:grpSpPr bwMode="auto">
            <a:xfrm>
              <a:off x="0" y="3830"/>
              <a:ext cx="4665" cy="1181"/>
              <a:chOff x="0" y="3830"/>
              <a:chExt cx="4665" cy="1181"/>
            </a:xfrm>
          </p:grpSpPr>
          <p:grpSp>
            <p:nvGrpSpPr>
              <p:cNvPr id="20509" name="Group 29"/>
              <p:cNvGrpSpPr>
                <a:grpSpLocks/>
              </p:cNvGrpSpPr>
              <p:nvPr/>
            </p:nvGrpSpPr>
            <p:grpSpPr bwMode="auto">
              <a:xfrm>
                <a:off x="0" y="3830"/>
                <a:ext cx="2388" cy="394"/>
                <a:chOff x="0" y="3830"/>
                <a:chExt cx="2388" cy="394"/>
              </a:xfrm>
            </p:grpSpPr>
            <p:sp>
              <p:nvSpPr>
                <p:cNvPr id="20510" name="Rectangle 30"/>
                <p:cNvSpPr>
                  <a:spLocks noChangeArrowheads="1"/>
                </p:cNvSpPr>
                <p:nvPr/>
              </p:nvSpPr>
              <p:spPr bwMode="auto">
                <a:xfrm>
                  <a:off x="43" y="3830"/>
                  <a:ext cx="2302"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Islamic Housing Finance</a:t>
                  </a:r>
                </a:p>
                <a:p>
                  <a:pPr algn="ctr"/>
                  <a:endParaRPr lang="en-US" sz="1400">
                    <a:solidFill>
                      <a:srgbClr val="000000"/>
                    </a:solidFill>
                    <a:latin typeface="Verdana" pitchFamily="34" charset="0"/>
                    <a:ea typeface="Arial Unicode MS" pitchFamily="34" charset="-128"/>
                    <a:cs typeface="Arial Unicode MS" pitchFamily="34" charset="-128"/>
                  </a:endParaRPr>
                </a:p>
              </p:txBody>
            </p:sp>
            <p:sp>
              <p:nvSpPr>
                <p:cNvPr id="20511" name="Rectangle 31"/>
                <p:cNvSpPr>
                  <a:spLocks noChangeArrowheads="1"/>
                </p:cNvSpPr>
                <p:nvPr/>
              </p:nvSpPr>
              <p:spPr bwMode="auto">
                <a:xfrm>
                  <a:off x="0" y="3830"/>
                  <a:ext cx="2388" cy="394"/>
                </a:xfrm>
                <a:prstGeom prst="rect">
                  <a:avLst/>
                </a:prstGeom>
                <a:noFill/>
                <a:ln w="7">
                  <a:solidFill>
                    <a:srgbClr val="A0A0A0"/>
                  </a:solidFill>
                  <a:miter lim="800000"/>
                  <a:headEnd/>
                  <a:tailEnd/>
                </a:ln>
                <a:effectLst/>
              </p:spPr>
              <p:txBody>
                <a:bodyPr/>
                <a:lstStyle/>
                <a:p>
                  <a:endParaRPr lang="en-US"/>
                </a:p>
              </p:txBody>
            </p:sp>
          </p:grpSp>
          <p:grpSp>
            <p:nvGrpSpPr>
              <p:cNvPr id="20512" name="Group 32"/>
              <p:cNvGrpSpPr>
                <a:grpSpLocks/>
              </p:cNvGrpSpPr>
              <p:nvPr/>
            </p:nvGrpSpPr>
            <p:grpSpPr bwMode="auto">
              <a:xfrm>
                <a:off x="2388" y="3830"/>
                <a:ext cx="2277" cy="394"/>
                <a:chOff x="2388" y="3830"/>
                <a:chExt cx="2277" cy="394"/>
              </a:xfrm>
            </p:grpSpPr>
            <p:sp>
              <p:nvSpPr>
                <p:cNvPr id="20513" name="Rectangle 33"/>
                <p:cNvSpPr>
                  <a:spLocks noChangeArrowheads="1"/>
                </p:cNvSpPr>
                <p:nvPr/>
              </p:nvSpPr>
              <p:spPr bwMode="auto">
                <a:xfrm>
                  <a:off x="2431" y="3830"/>
                  <a:ext cx="2191"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Conventional Housing Finance</a:t>
                  </a:r>
                </a:p>
                <a:p>
                  <a:pPr algn="ctr"/>
                  <a:endParaRPr lang="en-US" sz="1400">
                    <a:solidFill>
                      <a:srgbClr val="000000"/>
                    </a:solidFill>
                    <a:latin typeface="Verdana" pitchFamily="34" charset="0"/>
                    <a:ea typeface="Arial Unicode MS" pitchFamily="34" charset="-128"/>
                    <a:cs typeface="Arial Unicode MS" pitchFamily="34" charset="-128"/>
                  </a:endParaRPr>
                </a:p>
              </p:txBody>
            </p:sp>
            <p:sp>
              <p:nvSpPr>
                <p:cNvPr id="20514" name="Rectangle 34"/>
                <p:cNvSpPr>
                  <a:spLocks noChangeArrowheads="1"/>
                </p:cNvSpPr>
                <p:nvPr/>
              </p:nvSpPr>
              <p:spPr bwMode="auto">
                <a:xfrm>
                  <a:off x="2388" y="3830"/>
                  <a:ext cx="2277" cy="394"/>
                </a:xfrm>
                <a:prstGeom prst="rect">
                  <a:avLst/>
                </a:prstGeom>
                <a:noFill/>
                <a:ln w="7">
                  <a:solidFill>
                    <a:srgbClr val="A0A0A0"/>
                  </a:solidFill>
                  <a:miter lim="800000"/>
                  <a:headEnd/>
                  <a:tailEnd/>
                </a:ln>
                <a:effectLst/>
              </p:spPr>
              <p:txBody>
                <a:bodyPr/>
                <a:lstStyle/>
                <a:p>
                  <a:endParaRPr lang="en-US"/>
                </a:p>
              </p:txBody>
            </p:sp>
          </p:grpSp>
          <p:grpSp>
            <p:nvGrpSpPr>
              <p:cNvPr id="20515" name="Group 35"/>
              <p:cNvGrpSpPr>
                <a:grpSpLocks/>
              </p:cNvGrpSpPr>
              <p:nvPr/>
            </p:nvGrpSpPr>
            <p:grpSpPr bwMode="auto">
              <a:xfrm>
                <a:off x="0" y="4224"/>
                <a:ext cx="2388" cy="787"/>
                <a:chOff x="0" y="4224"/>
                <a:chExt cx="2388" cy="787"/>
              </a:xfrm>
            </p:grpSpPr>
            <p:sp>
              <p:nvSpPr>
                <p:cNvPr id="20516" name="Rectangle 36"/>
                <p:cNvSpPr>
                  <a:spLocks noChangeArrowheads="1"/>
                </p:cNvSpPr>
                <p:nvPr/>
              </p:nvSpPr>
              <p:spPr bwMode="auto">
                <a:xfrm>
                  <a:off x="43" y="4224"/>
                  <a:ext cx="2302" cy="787"/>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Verdana" pitchFamily="34" charset="0"/>
                      <a:ea typeface="Arial Unicode MS" pitchFamily="34" charset="-128"/>
                      <a:cs typeface="Arial Unicode MS" pitchFamily="34" charset="-128"/>
                    </a:rPr>
                    <a:t>In case the musharakah property collapse, Rental payment will be stopped, as due to non-availability of assets, rent cannot be charged.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endParaRPr lang="en-US" sz="1200" b="0">
                    <a:latin typeface="Times New Roman" pitchFamily="18" charset="0"/>
                  </a:endParaRPr>
                </a:p>
              </p:txBody>
            </p:sp>
            <p:sp>
              <p:nvSpPr>
                <p:cNvPr id="20517" name="Rectangle 37"/>
                <p:cNvSpPr>
                  <a:spLocks noChangeArrowheads="1"/>
                </p:cNvSpPr>
                <p:nvPr/>
              </p:nvSpPr>
              <p:spPr bwMode="auto">
                <a:xfrm>
                  <a:off x="0" y="4224"/>
                  <a:ext cx="2388" cy="787"/>
                </a:xfrm>
                <a:prstGeom prst="rect">
                  <a:avLst/>
                </a:prstGeom>
                <a:noFill/>
                <a:ln w="7">
                  <a:solidFill>
                    <a:srgbClr val="A0A0A0"/>
                  </a:solidFill>
                  <a:miter lim="800000"/>
                  <a:headEnd/>
                  <a:tailEnd/>
                </a:ln>
                <a:effectLst/>
              </p:spPr>
              <p:txBody>
                <a:bodyPr/>
                <a:lstStyle/>
                <a:p>
                  <a:endParaRPr lang="en-US"/>
                </a:p>
              </p:txBody>
            </p:sp>
          </p:grpSp>
          <p:grpSp>
            <p:nvGrpSpPr>
              <p:cNvPr id="20518" name="Group 38"/>
              <p:cNvGrpSpPr>
                <a:grpSpLocks/>
              </p:cNvGrpSpPr>
              <p:nvPr/>
            </p:nvGrpSpPr>
            <p:grpSpPr bwMode="auto">
              <a:xfrm>
                <a:off x="2388" y="4224"/>
                <a:ext cx="2277" cy="787"/>
                <a:chOff x="2388" y="4224"/>
                <a:chExt cx="2277" cy="787"/>
              </a:xfrm>
            </p:grpSpPr>
            <p:sp>
              <p:nvSpPr>
                <p:cNvPr id="20519" name="Rectangle 39"/>
                <p:cNvSpPr>
                  <a:spLocks noChangeArrowheads="1"/>
                </p:cNvSpPr>
                <p:nvPr/>
              </p:nvSpPr>
              <p:spPr bwMode="auto">
                <a:xfrm>
                  <a:off x="2431" y="4224"/>
                  <a:ext cx="2191" cy="787"/>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Verdana" pitchFamily="34" charset="0"/>
                      <a:ea typeface="Arial Unicode MS" pitchFamily="34" charset="-128"/>
                      <a:cs typeface="Arial Unicode MS" pitchFamily="34" charset="-128"/>
                    </a:rPr>
                    <a:t>In case of Musharakah property collapse, monthly payments will not be stopped as bank has lent money and it not an owner in the financed property.</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20520" name="Rectangle 40"/>
                <p:cNvSpPr>
                  <a:spLocks noChangeArrowheads="1"/>
                </p:cNvSpPr>
                <p:nvPr/>
              </p:nvSpPr>
              <p:spPr bwMode="auto">
                <a:xfrm>
                  <a:off x="2388" y="4224"/>
                  <a:ext cx="2277" cy="787"/>
                </a:xfrm>
                <a:prstGeom prst="rect">
                  <a:avLst/>
                </a:prstGeom>
                <a:noFill/>
                <a:ln w="7">
                  <a:solidFill>
                    <a:srgbClr val="A0A0A0"/>
                  </a:solidFill>
                  <a:miter lim="800000"/>
                  <a:headEnd/>
                  <a:tailEnd/>
                </a:ln>
                <a:effectLst/>
              </p:spPr>
              <p:txBody>
                <a:bodyPr/>
                <a:lstStyle/>
                <a:p>
                  <a:endParaRPr lang="en-US"/>
                </a:p>
              </p:txBody>
            </p:sp>
          </p:grpSp>
        </p:grpSp>
        <p:sp>
          <p:nvSpPr>
            <p:cNvPr id="20521" name="Rectangle 41"/>
            <p:cNvSpPr>
              <a:spLocks noChangeArrowheads="1"/>
            </p:cNvSpPr>
            <p:nvPr/>
          </p:nvSpPr>
          <p:spPr bwMode="auto">
            <a:xfrm>
              <a:off x="-3" y="3827"/>
              <a:ext cx="4671" cy="1187"/>
            </a:xfrm>
            <a:prstGeom prst="rect">
              <a:avLst/>
            </a:prstGeom>
            <a:noFill/>
            <a:ln w="11112">
              <a:solidFill>
                <a:srgbClr val="A0A0A0"/>
              </a:solidFill>
              <a:miter lim="800000"/>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2"/>
          <p:cNvGrpSpPr>
            <a:grpSpLocks/>
          </p:cNvGrpSpPr>
          <p:nvPr/>
        </p:nvGrpSpPr>
        <p:grpSpPr bwMode="auto">
          <a:xfrm>
            <a:off x="914400" y="457200"/>
            <a:ext cx="7924800" cy="609600"/>
            <a:chOff x="960" y="288"/>
            <a:chExt cx="4656" cy="336"/>
          </a:xfrm>
        </p:grpSpPr>
        <p:grpSp>
          <p:nvGrpSpPr>
            <p:cNvPr id="62467" name="Group 3"/>
            <p:cNvGrpSpPr>
              <a:grpSpLocks/>
            </p:cNvGrpSpPr>
            <p:nvPr/>
          </p:nvGrpSpPr>
          <p:grpSpPr bwMode="auto">
            <a:xfrm>
              <a:off x="960" y="288"/>
              <a:ext cx="4656" cy="336"/>
              <a:chOff x="1296" y="720"/>
              <a:chExt cx="4224" cy="324"/>
            </a:xfrm>
          </p:grpSpPr>
          <p:sp>
            <p:nvSpPr>
              <p:cNvPr id="62468" name="Text Box 4"/>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62469" name="Line 5"/>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62470" name="Rectangle 6"/>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62471" name="Picture 7"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62520" name="Rectangle 56"/>
          <p:cNvSpPr>
            <a:spLocks noChangeArrowheads="1"/>
          </p:cNvSpPr>
          <p:nvPr/>
        </p:nvSpPr>
        <p:spPr bwMode="auto">
          <a:xfrm>
            <a:off x="533400" y="1600200"/>
            <a:ext cx="6934200" cy="430887"/>
          </a:xfrm>
          <a:prstGeom prst="rect">
            <a:avLst/>
          </a:prstGeom>
          <a:noFill/>
          <a:ln w="9525">
            <a:noFill/>
            <a:miter lim="800000"/>
            <a:headEnd/>
            <a:tailEnd/>
          </a:ln>
          <a:effectLst/>
        </p:spPr>
        <p:txBody>
          <a:bodyPr tIns="0" bIns="0">
            <a:spAutoFit/>
          </a:bodyPr>
          <a:lstStyle/>
          <a:p>
            <a:r>
              <a:rPr lang="en-US" sz="1400" u="sng" dirty="0" smtClean="0">
                <a:latin typeface="Times New Roman" pitchFamily="18" charset="0"/>
              </a:rPr>
              <a:t>5. </a:t>
            </a:r>
            <a:r>
              <a:rPr lang="en-US" sz="1400" u="sng" dirty="0">
                <a:latin typeface="Times New Roman" pitchFamily="18" charset="0"/>
              </a:rPr>
              <a:t>EARLY PAYMENTS / BALOON PAYMENTS</a:t>
            </a:r>
            <a:endParaRPr lang="en-US" sz="1400" dirty="0">
              <a:solidFill>
                <a:srgbClr val="000000"/>
              </a:solidFill>
              <a:latin typeface="Times New Roman" pitchFamily="18" charset="0"/>
              <a:ea typeface="Arial Unicode MS" pitchFamily="34" charset="-128"/>
              <a:cs typeface="Arial Unicode MS" pitchFamily="34" charset="-128"/>
            </a:endParaRPr>
          </a:p>
          <a:p>
            <a:pPr eaLnBrk="0" hangingPunct="0"/>
            <a:endParaRPr lang="en-US" sz="1400" dirty="0">
              <a:solidFill>
                <a:srgbClr val="000000"/>
              </a:solidFill>
              <a:latin typeface="Verdana" pitchFamily="34" charset="0"/>
              <a:ea typeface="Arial Unicode MS" pitchFamily="34" charset="-128"/>
              <a:cs typeface="Arial Unicode MS" pitchFamily="34" charset="-128"/>
            </a:endParaRPr>
          </a:p>
        </p:txBody>
      </p:sp>
      <p:grpSp>
        <p:nvGrpSpPr>
          <p:cNvPr id="62521" name="Group 57"/>
          <p:cNvGrpSpPr>
            <a:grpSpLocks/>
          </p:cNvGrpSpPr>
          <p:nvPr/>
        </p:nvGrpSpPr>
        <p:grpSpPr bwMode="auto">
          <a:xfrm>
            <a:off x="533400" y="2590800"/>
            <a:ext cx="7696200" cy="2036763"/>
            <a:chOff x="-3" y="3750"/>
            <a:chExt cx="4671" cy="1283"/>
          </a:xfrm>
        </p:grpSpPr>
        <p:grpSp>
          <p:nvGrpSpPr>
            <p:cNvPr id="62522" name="Group 58"/>
            <p:cNvGrpSpPr>
              <a:grpSpLocks/>
            </p:cNvGrpSpPr>
            <p:nvPr/>
          </p:nvGrpSpPr>
          <p:grpSpPr bwMode="auto">
            <a:xfrm>
              <a:off x="0" y="3753"/>
              <a:ext cx="4665" cy="1277"/>
              <a:chOff x="0" y="3753"/>
              <a:chExt cx="4665" cy="1277"/>
            </a:xfrm>
          </p:grpSpPr>
          <p:grpSp>
            <p:nvGrpSpPr>
              <p:cNvPr id="62523" name="Group 59"/>
              <p:cNvGrpSpPr>
                <a:grpSpLocks/>
              </p:cNvGrpSpPr>
              <p:nvPr/>
            </p:nvGrpSpPr>
            <p:grpSpPr bwMode="auto">
              <a:xfrm>
                <a:off x="0" y="3753"/>
                <a:ext cx="2388" cy="394"/>
                <a:chOff x="0" y="3753"/>
                <a:chExt cx="2388" cy="394"/>
              </a:xfrm>
            </p:grpSpPr>
            <p:sp>
              <p:nvSpPr>
                <p:cNvPr id="62524" name="Rectangle 60"/>
                <p:cNvSpPr>
                  <a:spLocks noChangeArrowheads="1"/>
                </p:cNvSpPr>
                <p:nvPr/>
              </p:nvSpPr>
              <p:spPr bwMode="auto">
                <a:xfrm>
                  <a:off x="43" y="3753"/>
                  <a:ext cx="2302"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Islamic Housing Finance</a:t>
                  </a:r>
                </a:p>
                <a:p>
                  <a:pPr eaLnBrk="0" hangingPunct="0"/>
                  <a:endParaRPr lang="en-US" sz="1400">
                    <a:solidFill>
                      <a:srgbClr val="000000"/>
                    </a:solidFill>
                    <a:latin typeface="Verdana" pitchFamily="34" charset="0"/>
                    <a:ea typeface="Arial Unicode MS" pitchFamily="34" charset="-128"/>
                    <a:cs typeface="Arial Unicode MS" pitchFamily="34" charset="-128"/>
                  </a:endParaRPr>
                </a:p>
              </p:txBody>
            </p:sp>
            <p:sp>
              <p:nvSpPr>
                <p:cNvPr id="62525" name="Rectangle 61"/>
                <p:cNvSpPr>
                  <a:spLocks noChangeArrowheads="1"/>
                </p:cNvSpPr>
                <p:nvPr/>
              </p:nvSpPr>
              <p:spPr bwMode="auto">
                <a:xfrm>
                  <a:off x="0" y="3753"/>
                  <a:ext cx="2388" cy="394"/>
                </a:xfrm>
                <a:prstGeom prst="rect">
                  <a:avLst/>
                </a:prstGeom>
                <a:noFill/>
                <a:ln w="7">
                  <a:solidFill>
                    <a:srgbClr val="A0A0A0"/>
                  </a:solidFill>
                  <a:miter lim="800000"/>
                  <a:headEnd/>
                  <a:tailEnd/>
                </a:ln>
                <a:effectLst/>
              </p:spPr>
              <p:txBody>
                <a:bodyPr/>
                <a:lstStyle/>
                <a:p>
                  <a:endParaRPr lang="en-US"/>
                </a:p>
              </p:txBody>
            </p:sp>
          </p:grpSp>
          <p:grpSp>
            <p:nvGrpSpPr>
              <p:cNvPr id="62526" name="Group 62"/>
              <p:cNvGrpSpPr>
                <a:grpSpLocks/>
              </p:cNvGrpSpPr>
              <p:nvPr/>
            </p:nvGrpSpPr>
            <p:grpSpPr bwMode="auto">
              <a:xfrm>
                <a:off x="2388" y="3753"/>
                <a:ext cx="2277" cy="394"/>
                <a:chOff x="2388" y="3753"/>
                <a:chExt cx="2277" cy="394"/>
              </a:xfrm>
            </p:grpSpPr>
            <p:sp>
              <p:nvSpPr>
                <p:cNvPr id="62527" name="Rectangle 63"/>
                <p:cNvSpPr>
                  <a:spLocks noChangeArrowheads="1"/>
                </p:cNvSpPr>
                <p:nvPr/>
              </p:nvSpPr>
              <p:spPr bwMode="auto">
                <a:xfrm>
                  <a:off x="2431" y="3753"/>
                  <a:ext cx="2191" cy="394"/>
                </a:xfrm>
                <a:prstGeom prst="rect">
                  <a:avLst/>
                </a:prstGeom>
                <a:noFill/>
                <a:ln w="9525">
                  <a:noFill/>
                  <a:miter lim="800000"/>
                  <a:headEnd/>
                  <a:tailEnd/>
                </a:ln>
                <a:effectLst/>
              </p:spPr>
              <p:txBody>
                <a:bodyPr/>
                <a:lstStyle/>
                <a:p>
                  <a:pPr algn="ctr"/>
                  <a:r>
                    <a:rPr lang="en-US" sz="1400">
                      <a:solidFill>
                        <a:srgbClr val="000000"/>
                      </a:solidFill>
                      <a:latin typeface="Verdana" pitchFamily="34" charset="0"/>
                      <a:ea typeface="Arial Unicode MS" pitchFamily="34" charset="-128"/>
                      <a:cs typeface="Arial Unicode MS" pitchFamily="34" charset="-128"/>
                    </a:rPr>
                    <a:t>Conventional Housing Finance</a:t>
                  </a:r>
                </a:p>
                <a:p>
                  <a:pPr eaLnBrk="0" hangingPunct="0"/>
                  <a:endParaRPr lang="en-US" sz="1400">
                    <a:solidFill>
                      <a:srgbClr val="000000"/>
                    </a:solidFill>
                    <a:latin typeface="Verdana" pitchFamily="34" charset="0"/>
                    <a:ea typeface="Arial Unicode MS" pitchFamily="34" charset="-128"/>
                    <a:cs typeface="Arial Unicode MS" pitchFamily="34" charset="-128"/>
                  </a:endParaRPr>
                </a:p>
              </p:txBody>
            </p:sp>
            <p:sp>
              <p:nvSpPr>
                <p:cNvPr id="62528" name="Rectangle 64"/>
                <p:cNvSpPr>
                  <a:spLocks noChangeArrowheads="1"/>
                </p:cNvSpPr>
                <p:nvPr/>
              </p:nvSpPr>
              <p:spPr bwMode="auto">
                <a:xfrm>
                  <a:off x="2388" y="3753"/>
                  <a:ext cx="2277" cy="394"/>
                </a:xfrm>
                <a:prstGeom prst="rect">
                  <a:avLst/>
                </a:prstGeom>
                <a:noFill/>
                <a:ln w="7">
                  <a:solidFill>
                    <a:srgbClr val="A0A0A0"/>
                  </a:solidFill>
                  <a:miter lim="800000"/>
                  <a:headEnd/>
                  <a:tailEnd/>
                </a:ln>
                <a:effectLst/>
              </p:spPr>
              <p:txBody>
                <a:bodyPr/>
                <a:lstStyle/>
                <a:p>
                  <a:endParaRPr lang="en-US"/>
                </a:p>
              </p:txBody>
            </p:sp>
          </p:grpSp>
          <p:grpSp>
            <p:nvGrpSpPr>
              <p:cNvPr id="62529" name="Group 65"/>
              <p:cNvGrpSpPr>
                <a:grpSpLocks/>
              </p:cNvGrpSpPr>
              <p:nvPr/>
            </p:nvGrpSpPr>
            <p:grpSpPr bwMode="auto">
              <a:xfrm>
                <a:off x="0" y="4147"/>
                <a:ext cx="2388" cy="883"/>
                <a:chOff x="0" y="4147"/>
                <a:chExt cx="2388" cy="883"/>
              </a:xfrm>
            </p:grpSpPr>
            <p:sp>
              <p:nvSpPr>
                <p:cNvPr id="62530" name="Rectangle 66"/>
                <p:cNvSpPr>
                  <a:spLocks noChangeArrowheads="1"/>
                </p:cNvSpPr>
                <p:nvPr/>
              </p:nvSpPr>
              <p:spPr bwMode="auto">
                <a:xfrm>
                  <a:off x="43" y="4147"/>
                  <a:ext cx="2302" cy="883"/>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Verdana" pitchFamily="34" charset="0"/>
                      <a:ea typeface="Arial Unicode MS" pitchFamily="34" charset="-128"/>
                      <a:cs typeface="Arial Unicode MS" pitchFamily="34" charset="-128"/>
                    </a:rPr>
                    <a:t>Customers can purchase additional units at any time during transaction tenure. There is no restriction on purchase of additional units.</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62531" name="Rectangle 67"/>
                <p:cNvSpPr>
                  <a:spLocks noChangeArrowheads="1"/>
                </p:cNvSpPr>
                <p:nvPr/>
              </p:nvSpPr>
              <p:spPr bwMode="auto">
                <a:xfrm>
                  <a:off x="0" y="4147"/>
                  <a:ext cx="2388" cy="883"/>
                </a:xfrm>
                <a:prstGeom prst="rect">
                  <a:avLst/>
                </a:prstGeom>
                <a:noFill/>
                <a:ln w="7">
                  <a:solidFill>
                    <a:srgbClr val="A0A0A0"/>
                  </a:solidFill>
                  <a:miter lim="800000"/>
                  <a:headEnd/>
                  <a:tailEnd/>
                </a:ln>
                <a:effectLst/>
              </p:spPr>
              <p:txBody>
                <a:bodyPr/>
                <a:lstStyle/>
                <a:p>
                  <a:endParaRPr lang="en-US"/>
                </a:p>
              </p:txBody>
            </p:sp>
          </p:grpSp>
          <p:grpSp>
            <p:nvGrpSpPr>
              <p:cNvPr id="62532" name="Group 68"/>
              <p:cNvGrpSpPr>
                <a:grpSpLocks/>
              </p:cNvGrpSpPr>
              <p:nvPr/>
            </p:nvGrpSpPr>
            <p:grpSpPr bwMode="auto">
              <a:xfrm>
                <a:off x="2388" y="4147"/>
                <a:ext cx="2277" cy="883"/>
                <a:chOff x="2388" y="4147"/>
                <a:chExt cx="2277" cy="883"/>
              </a:xfrm>
            </p:grpSpPr>
            <p:sp>
              <p:nvSpPr>
                <p:cNvPr id="62533" name="Rectangle 69"/>
                <p:cNvSpPr>
                  <a:spLocks noChangeArrowheads="1"/>
                </p:cNvSpPr>
                <p:nvPr/>
              </p:nvSpPr>
              <p:spPr bwMode="auto">
                <a:xfrm>
                  <a:off x="2431" y="4147"/>
                  <a:ext cx="2191" cy="883"/>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Verdana" pitchFamily="34" charset="0"/>
                      <a:ea typeface="Arial Unicode MS" pitchFamily="34" charset="-128"/>
                      <a:cs typeface="Arial Unicode MS" pitchFamily="34" charset="-128"/>
                    </a:rPr>
                    <a:t>Conventional banks usually restricts customers to make balloon payments during the initial 2-3 years. Some bank allows balloon payments only 2 to 3 times in a year.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1200" b="0">
                    <a:latin typeface="Times New Roman" pitchFamily="18" charset="0"/>
                  </a:endParaRPr>
                </a:p>
              </p:txBody>
            </p:sp>
            <p:sp>
              <p:nvSpPr>
                <p:cNvPr id="62534" name="Rectangle 70"/>
                <p:cNvSpPr>
                  <a:spLocks noChangeArrowheads="1"/>
                </p:cNvSpPr>
                <p:nvPr/>
              </p:nvSpPr>
              <p:spPr bwMode="auto">
                <a:xfrm>
                  <a:off x="2388" y="4147"/>
                  <a:ext cx="2277" cy="883"/>
                </a:xfrm>
                <a:prstGeom prst="rect">
                  <a:avLst/>
                </a:prstGeom>
                <a:noFill/>
                <a:ln w="7">
                  <a:solidFill>
                    <a:srgbClr val="A0A0A0"/>
                  </a:solidFill>
                  <a:miter lim="800000"/>
                  <a:headEnd/>
                  <a:tailEnd/>
                </a:ln>
                <a:effectLst/>
              </p:spPr>
              <p:txBody>
                <a:bodyPr/>
                <a:lstStyle/>
                <a:p>
                  <a:endParaRPr lang="en-US"/>
                </a:p>
              </p:txBody>
            </p:sp>
          </p:grpSp>
        </p:grpSp>
        <p:sp>
          <p:nvSpPr>
            <p:cNvPr id="62535" name="Rectangle 71"/>
            <p:cNvSpPr>
              <a:spLocks noChangeArrowheads="1"/>
            </p:cNvSpPr>
            <p:nvPr/>
          </p:nvSpPr>
          <p:spPr bwMode="auto">
            <a:xfrm>
              <a:off x="-3" y="3750"/>
              <a:ext cx="4671" cy="1283"/>
            </a:xfrm>
            <a:prstGeom prst="rect">
              <a:avLst/>
            </a:prstGeom>
            <a:noFill/>
            <a:ln w="11112">
              <a:solidFill>
                <a:srgbClr val="A0A0A0"/>
              </a:solidFill>
              <a:miter lim="800000"/>
              <a:headEnd/>
              <a:tailEnd/>
            </a:ln>
            <a:effectLst/>
          </p:spPr>
          <p:txBody>
            <a:bodyPr/>
            <a:lstStyle/>
            <a:p>
              <a:endParaRPr lang="en-US"/>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ChangeArrowheads="1"/>
          </p:cNvSpPr>
          <p:nvPr>
            <p:ph type="title"/>
          </p:nvPr>
        </p:nvSpPr>
        <p:spPr>
          <a:xfrm>
            <a:off x="457200" y="762000"/>
            <a:ext cx="8229600" cy="1143000"/>
          </a:xfrm>
          <a:noFill/>
          <a:ln/>
        </p:spPr>
        <p:txBody>
          <a:bodyPr/>
          <a:lstStyle/>
          <a:p>
            <a:pPr algn="l"/>
            <a:r>
              <a:rPr lang="en-US"/>
              <a:t/>
            </a:r>
            <a:br>
              <a:rPr lang="en-US"/>
            </a:br>
            <a:r>
              <a:rPr lang="en-US" sz="1600" b="1" u="sng"/>
              <a:t>7. EARLY PAYMENTS PROFIT / PANELTY ON BALOON PAYMENTS</a:t>
            </a:r>
          </a:p>
        </p:txBody>
      </p:sp>
      <p:grpSp>
        <p:nvGrpSpPr>
          <p:cNvPr id="63493" name="Group 5"/>
          <p:cNvGrpSpPr>
            <a:grpSpLocks/>
          </p:cNvGrpSpPr>
          <p:nvPr/>
        </p:nvGrpSpPr>
        <p:grpSpPr bwMode="auto">
          <a:xfrm>
            <a:off x="685800" y="2057400"/>
            <a:ext cx="7772400" cy="4572000"/>
            <a:chOff x="-3" y="1339"/>
            <a:chExt cx="4671" cy="2051"/>
          </a:xfrm>
        </p:grpSpPr>
        <p:grpSp>
          <p:nvGrpSpPr>
            <p:cNvPr id="63494" name="Group 6"/>
            <p:cNvGrpSpPr>
              <a:grpSpLocks/>
            </p:cNvGrpSpPr>
            <p:nvPr/>
          </p:nvGrpSpPr>
          <p:grpSpPr bwMode="auto">
            <a:xfrm>
              <a:off x="0" y="1342"/>
              <a:ext cx="4665" cy="2045"/>
              <a:chOff x="0" y="1342"/>
              <a:chExt cx="4665" cy="2045"/>
            </a:xfrm>
          </p:grpSpPr>
          <p:grpSp>
            <p:nvGrpSpPr>
              <p:cNvPr id="63495" name="Group 7"/>
              <p:cNvGrpSpPr>
                <a:grpSpLocks/>
              </p:cNvGrpSpPr>
              <p:nvPr/>
            </p:nvGrpSpPr>
            <p:grpSpPr bwMode="auto">
              <a:xfrm>
                <a:off x="0" y="1342"/>
                <a:ext cx="2388" cy="394"/>
                <a:chOff x="0" y="1342"/>
                <a:chExt cx="2388" cy="394"/>
              </a:xfrm>
            </p:grpSpPr>
            <p:sp>
              <p:nvSpPr>
                <p:cNvPr id="63496" name="Rectangle 8"/>
                <p:cNvSpPr>
                  <a:spLocks noChangeArrowheads="1"/>
                </p:cNvSpPr>
                <p:nvPr/>
              </p:nvSpPr>
              <p:spPr bwMode="auto">
                <a:xfrm>
                  <a:off x="43" y="1342"/>
                  <a:ext cx="2302" cy="394"/>
                </a:xfrm>
                <a:prstGeom prst="rect">
                  <a:avLst/>
                </a:prstGeom>
                <a:noFill/>
                <a:ln w="9525">
                  <a:noFill/>
                  <a:miter lim="800000"/>
                  <a:headEnd/>
                  <a:tailEnd/>
                </a:ln>
                <a:effectLst/>
              </p:spPr>
              <p:txBody>
                <a:bodyPr/>
                <a:lstStyle/>
                <a:p>
                  <a:pPr algn="ctr"/>
                  <a:r>
                    <a:rPr lang="en-US" sz="1600">
                      <a:solidFill>
                        <a:srgbClr val="000000"/>
                      </a:solidFill>
                      <a:latin typeface="Verdana" pitchFamily="34" charset="0"/>
                      <a:ea typeface="Arial Unicode MS" pitchFamily="34" charset="-128"/>
                      <a:cs typeface="Arial Unicode MS" pitchFamily="34" charset="-128"/>
                    </a:rPr>
                    <a:t>Islamic Housing Finance</a:t>
                  </a:r>
                  <a:endParaRPr lang="en-US" sz="1600">
                    <a:solidFill>
                      <a:srgbClr val="000000"/>
                    </a:solidFill>
                    <a:latin typeface="Times New Roman" pitchFamily="18" charset="0"/>
                    <a:ea typeface="Arial Unicode MS" pitchFamily="34" charset="-128"/>
                    <a:cs typeface="Arial Unicode MS" pitchFamily="34" charset="-128"/>
                  </a:endParaRPr>
                </a:p>
                <a:p>
                  <a:pPr eaLnBrk="0" hangingPunct="0"/>
                  <a:endParaRPr lang="en-US" sz="1600" b="0">
                    <a:latin typeface="Times New Roman" pitchFamily="18" charset="0"/>
                  </a:endParaRPr>
                </a:p>
              </p:txBody>
            </p:sp>
            <p:sp>
              <p:nvSpPr>
                <p:cNvPr id="63497" name="Rectangle 9"/>
                <p:cNvSpPr>
                  <a:spLocks noChangeArrowheads="1"/>
                </p:cNvSpPr>
                <p:nvPr/>
              </p:nvSpPr>
              <p:spPr bwMode="auto">
                <a:xfrm>
                  <a:off x="0" y="1342"/>
                  <a:ext cx="2388" cy="394"/>
                </a:xfrm>
                <a:prstGeom prst="rect">
                  <a:avLst/>
                </a:prstGeom>
                <a:noFill/>
                <a:ln w="7">
                  <a:solidFill>
                    <a:srgbClr val="A0A0A0"/>
                  </a:solidFill>
                  <a:miter lim="800000"/>
                  <a:headEnd/>
                  <a:tailEnd/>
                </a:ln>
                <a:effectLst/>
              </p:spPr>
              <p:txBody>
                <a:bodyPr/>
                <a:lstStyle/>
                <a:p>
                  <a:endParaRPr lang="en-US"/>
                </a:p>
              </p:txBody>
            </p:sp>
          </p:grpSp>
          <p:grpSp>
            <p:nvGrpSpPr>
              <p:cNvPr id="63498" name="Group 10"/>
              <p:cNvGrpSpPr>
                <a:grpSpLocks/>
              </p:cNvGrpSpPr>
              <p:nvPr/>
            </p:nvGrpSpPr>
            <p:grpSpPr bwMode="auto">
              <a:xfrm>
                <a:off x="2388" y="1342"/>
                <a:ext cx="2277" cy="394"/>
                <a:chOff x="2388" y="1342"/>
                <a:chExt cx="2277" cy="394"/>
              </a:xfrm>
            </p:grpSpPr>
            <p:sp>
              <p:nvSpPr>
                <p:cNvPr id="63499" name="Rectangle 11"/>
                <p:cNvSpPr>
                  <a:spLocks noChangeArrowheads="1"/>
                </p:cNvSpPr>
                <p:nvPr/>
              </p:nvSpPr>
              <p:spPr bwMode="auto">
                <a:xfrm>
                  <a:off x="2431" y="1342"/>
                  <a:ext cx="2191" cy="394"/>
                </a:xfrm>
                <a:prstGeom prst="rect">
                  <a:avLst/>
                </a:prstGeom>
                <a:noFill/>
                <a:ln w="9525">
                  <a:noFill/>
                  <a:miter lim="800000"/>
                  <a:headEnd/>
                  <a:tailEnd/>
                </a:ln>
                <a:effectLst/>
              </p:spPr>
              <p:txBody>
                <a:bodyPr/>
                <a:lstStyle/>
                <a:p>
                  <a:pPr algn="ctr"/>
                  <a:r>
                    <a:rPr lang="en-US" sz="1600">
                      <a:solidFill>
                        <a:srgbClr val="000000"/>
                      </a:solidFill>
                      <a:latin typeface="Verdana" pitchFamily="34" charset="0"/>
                      <a:ea typeface="Arial Unicode MS" pitchFamily="34" charset="-128"/>
                      <a:cs typeface="Arial Unicode MS" pitchFamily="34" charset="-128"/>
                    </a:rPr>
                    <a:t>Conventional Housing Finance</a:t>
                  </a:r>
                  <a:endParaRPr lang="en-US" sz="1600">
                    <a:solidFill>
                      <a:srgbClr val="000000"/>
                    </a:solidFill>
                    <a:latin typeface="Times New Roman" pitchFamily="18" charset="0"/>
                    <a:ea typeface="Arial Unicode MS" pitchFamily="34" charset="-128"/>
                    <a:cs typeface="Arial Unicode MS" pitchFamily="34" charset="-128"/>
                  </a:endParaRPr>
                </a:p>
                <a:p>
                  <a:pPr eaLnBrk="0" hangingPunct="0"/>
                  <a:endParaRPr lang="en-US" sz="1600">
                    <a:latin typeface="Times New Roman" pitchFamily="18" charset="0"/>
                  </a:endParaRPr>
                </a:p>
              </p:txBody>
            </p:sp>
            <p:sp>
              <p:nvSpPr>
                <p:cNvPr id="63500" name="Rectangle 12"/>
                <p:cNvSpPr>
                  <a:spLocks noChangeArrowheads="1"/>
                </p:cNvSpPr>
                <p:nvPr/>
              </p:nvSpPr>
              <p:spPr bwMode="auto">
                <a:xfrm>
                  <a:off x="2388" y="1342"/>
                  <a:ext cx="2277" cy="394"/>
                </a:xfrm>
                <a:prstGeom prst="rect">
                  <a:avLst/>
                </a:prstGeom>
                <a:noFill/>
                <a:ln w="7">
                  <a:solidFill>
                    <a:srgbClr val="A0A0A0"/>
                  </a:solidFill>
                  <a:miter lim="800000"/>
                  <a:headEnd/>
                  <a:tailEnd/>
                </a:ln>
                <a:effectLst/>
              </p:spPr>
              <p:txBody>
                <a:bodyPr/>
                <a:lstStyle/>
                <a:p>
                  <a:endParaRPr lang="en-US"/>
                </a:p>
              </p:txBody>
            </p:sp>
          </p:grpSp>
          <p:grpSp>
            <p:nvGrpSpPr>
              <p:cNvPr id="63501" name="Group 13"/>
              <p:cNvGrpSpPr>
                <a:grpSpLocks/>
              </p:cNvGrpSpPr>
              <p:nvPr/>
            </p:nvGrpSpPr>
            <p:grpSpPr bwMode="auto">
              <a:xfrm>
                <a:off x="0" y="1736"/>
                <a:ext cx="2388" cy="1651"/>
                <a:chOff x="0" y="1736"/>
                <a:chExt cx="2388" cy="1651"/>
              </a:xfrm>
            </p:grpSpPr>
            <p:sp>
              <p:nvSpPr>
                <p:cNvPr id="63502" name="Rectangle 14"/>
                <p:cNvSpPr>
                  <a:spLocks noChangeArrowheads="1"/>
                </p:cNvSpPr>
                <p:nvPr/>
              </p:nvSpPr>
              <p:spPr bwMode="auto">
                <a:xfrm>
                  <a:off x="43" y="1736"/>
                  <a:ext cx="2302" cy="1651"/>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300" b="0">
                      <a:solidFill>
                        <a:srgbClr val="000000"/>
                      </a:solidFill>
                      <a:latin typeface="Verdana" pitchFamily="34" charset="0"/>
                      <a:ea typeface="Arial Unicode MS" pitchFamily="34" charset="-128"/>
                      <a:cs typeface="Arial Unicode MS" pitchFamily="34" charset="-128"/>
                    </a:rPr>
                    <a:t>The early payment profit of the Islamic Bank is subject to the appreciation of the musharakah property value. The property is re-valuated at the time of unit purchase to determine its current market price. If the market price remains the same than no additional payment is taken from customer and the additional musharakah units are sold at face value. However, if the price of the property increases, for example 20% or 30%, the bank increases the unit price by minimal amount say 3% or 5%. This additional amount is the true profit of the bank for selling the musharakah</a:t>
                  </a:r>
                  <a:r>
                    <a:rPr lang="en-US" sz="1200" b="0">
                      <a:solidFill>
                        <a:srgbClr val="000000"/>
                      </a:solidFill>
                      <a:latin typeface="Verdana" pitchFamily="34" charset="0"/>
                      <a:ea typeface="Arial Unicode MS" pitchFamily="34" charset="-128"/>
                      <a:cs typeface="Arial Unicode MS" pitchFamily="34" charset="-128"/>
                    </a:rPr>
                    <a:t> units from the bank’s share in the property. </a:t>
                  </a:r>
                  <a:endParaRPr lang="en-US" sz="12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63503" name="Rectangle 15"/>
                <p:cNvSpPr>
                  <a:spLocks noChangeArrowheads="1"/>
                </p:cNvSpPr>
                <p:nvPr/>
              </p:nvSpPr>
              <p:spPr bwMode="auto">
                <a:xfrm>
                  <a:off x="0" y="1736"/>
                  <a:ext cx="2388" cy="1651"/>
                </a:xfrm>
                <a:prstGeom prst="rect">
                  <a:avLst/>
                </a:prstGeom>
                <a:noFill/>
                <a:ln w="7">
                  <a:solidFill>
                    <a:srgbClr val="A0A0A0"/>
                  </a:solidFill>
                  <a:miter lim="800000"/>
                  <a:headEnd/>
                  <a:tailEnd/>
                </a:ln>
                <a:effectLst/>
              </p:spPr>
              <p:txBody>
                <a:bodyPr/>
                <a:lstStyle/>
                <a:p>
                  <a:endParaRPr lang="en-US"/>
                </a:p>
              </p:txBody>
            </p:sp>
          </p:grpSp>
          <p:grpSp>
            <p:nvGrpSpPr>
              <p:cNvPr id="63504" name="Group 16"/>
              <p:cNvGrpSpPr>
                <a:grpSpLocks/>
              </p:cNvGrpSpPr>
              <p:nvPr/>
            </p:nvGrpSpPr>
            <p:grpSpPr bwMode="auto">
              <a:xfrm>
                <a:off x="2388" y="1736"/>
                <a:ext cx="2277" cy="1651"/>
                <a:chOff x="2388" y="1736"/>
                <a:chExt cx="2277" cy="1651"/>
              </a:xfrm>
            </p:grpSpPr>
            <p:sp>
              <p:nvSpPr>
                <p:cNvPr id="63505" name="Rectangle 17"/>
                <p:cNvSpPr>
                  <a:spLocks noChangeArrowheads="1"/>
                </p:cNvSpPr>
                <p:nvPr/>
              </p:nvSpPr>
              <p:spPr bwMode="auto">
                <a:xfrm>
                  <a:off x="2431" y="1736"/>
                  <a:ext cx="2191" cy="1651"/>
                </a:xfrm>
                <a:prstGeom prst="rect">
                  <a:avLst/>
                </a:prstGeom>
                <a:noFill/>
                <a:ln w="9525">
                  <a:noFill/>
                  <a:miter lim="800000"/>
                  <a:headEnd/>
                  <a:tailEnd/>
                </a:ln>
                <a:effectLst/>
              </p:spPr>
              <p:txBody>
                <a:bodyPr/>
                <a:lstStyle/>
                <a:p>
                  <a:r>
                    <a:rPr lang="en-US" sz="1000" b="0">
                      <a:solidFill>
                        <a:srgbClr val="000000"/>
                      </a:solidFill>
                      <a:latin typeface="Verdana" pitchFamily="34" charset="0"/>
                      <a:ea typeface="Arial Unicode MS" pitchFamily="34" charset="-128"/>
                      <a:cs typeface="Arial Unicode MS" pitchFamily="34" charset="-128"/>
                    </a:rPr>
                    <a:t> </a:t>
                  </a:r>
                  <a:endParaRPr lang="en-US" sz="1200" b="0">
                    <a:solidFill>
                      <a:srgbClr val="000000"/>
                    </a:solidFill>
                    <a:latin typeface="Times New Roman" pitchFamily="18" charset="0"/>
                    <a:ea typeface="Arial Unicode MS" pitchFamily="34" charset="-128"/>
                    <a:cs typeface="Arial Unicode MS" pitchFamily="34" charset="-128"/>
                  </a:endParaRPr>
                </a:p>
                <a:p>
                  <a:pPr algn="just" eaLnBrk="0" hangingPunct="0"/>
                  <a:r>
                    <a:rPr lang="en-US" sz="1400" b="0">
                      <a:solidFill>
                        <a:srgbClr val="000000"/>
                      </a:solidFill>
                      <a:latin typeface="Verdana" pitchFamily="34" charset="0"/>
                      <a:ea typeface="Arial Unicode MS" pitchFamily="34" charset="-128"/>
                      <a:cs typeface="Arial Unicode MS" pitchFamily="34" charset="-128"/>
                    </a:rPr>
                    <a:t>The conventional banks charges penalty over the amount of balloon payment irrespective of the fact that value of property is appreciated or not.</a:t>
                  </a:r>
                  <a:endParaRPr lang="en-US" sz="1400" b="0">
                    <a:solidFill>
                      <a:srgbClr val="000000"/>
                    </a:solidFill>
                    <a:latin typeface="Times New Roman" pitchFamily="18" charset="0"/>
                    <a:ea typeface="Arial Unicode MS" pitchFamily="34" charset="-128"/>
                    <a:cs typeface="Arial Unicode MS" pitchFamily="34" charset="-128"/>
                  </a:endParaRPr>
                </a:p>
                <a:p>
                  <a:pPr eaLnBrk="0" hangingPunct="0"/>
                  <a:r>
                    <a:rPr lang="en-US" sz="1400" b="0">
                      <a:solidFill>
                        <a:srgbClr val="000000"/>
                      </a:solidFill>
                      <a:latin typeface="Verdana" pitchFamily="34" charset="0"/>
                      <a:ea typeface="Arial Unicode MS" pitchFamily="34" charset="-128"/>
                      <a:cs typeface="Arial Unicode MS" pitchFamily="34" charset="-128"/>
                    </a:rPr>
                    <a:t> </a:t>
                  </a:r>
                  <a:endParaRPr lang="en-US" sz="1400" b="0">
                    <a:solidFill>
                      <a:srgbClr val="000000"/>
                    </a:solidFill>
                    <a:latin typeface="Times New Roman" pitchFamily="18" charset="0"/>
                    <a:ea typeface="Arial Unicode MS" pitchFamily="34" charset="-128"/>
                    <a:cs typeface="Arial Unicode MS" pitchFamily="34" charset="-128"/>
                  </a:endParaRPr>
                </a:p>
                <a:p>
                  <a:pPr eaLnBrk="0" hangingPunct="0"/>
                  <a:r>
                    <a:rPr lang="en-US" sz="1200" b="0">
                      <a:solidFill>
                        <a:srgbClr val="000000"/>
                      </a:solidFill>
                      <a:latin typeface="Times New Roman" pitchFamily="18" charset="0"/>
                      <a:ea typeface="Arial Unicode MS" pitchFamily="34" charset="-128"/>
                      <a:cs typeface="Arial Unicode MS" pitchFamily="34" charset="-128"/>
                    </a:rPr>
                    <a:t> </a:t>
                  </a:r>
                </a:p>
                <a:p>
                  <a:pPr eaLnBrk="0" hangingPunct="0"/>
                  <a:endParaRPr lang="en-US" sz="2400" b="0">
                    <a:latin typeface="Times New Roman" pitchFamily="18" charset="0"/>
                  </a:endParaRPr>
                </a:p>
              </p:txBody>
            </p:sp>
            <p:sp>
              <p:nvSpPr>
                <p:cNvPr id="63506" name="Rectangle 18"/>
                <p:cNvSpPr>
                  <a:spLocks noChangeArrowheads="1"/>
                </p:cNvSpPr>
                <p:nvPr/>
              </p:nvSpPr>
              <p:spPr bwMode="auto">
                <a:xfrm>
                  <a:off x="2388" y="1736"/>
                  <a:ext cx="2277" cy="1651"/>
                </a:xfrm>
                <a:prstGeom prst="rect">
                  <a:avLst/>
                </a:prstGeom>
                <a:noFill/>
                <a:ln w="7">
                  <a:solidFill>
                    <a:srgbClr val="A0A0A0"/>
                  </a:solidFill>
                  <a:miter lim="800000"/>
                  <a:headEnd/>
                  <a:tailEnd/>
                </a:ln>
                <a:effectLst/>
              </p:spPr>
              <p:txBody>
                <a:bodyPr/>
                <a:lstStyle/>
                <a:p>
                  <a:endParaRPr lang="en-US"/>
                </a:p>
              </p:txBody>
            </p:sp>
          </p:grpSp>
        </p:grpSp>
        <p:sp>
          <p:nvSpPr>
            <p:cNvPr id="63507" name="Rectangle 19"/>
            <p:cNvSpPr>
              <a:spLocks noChangeArrowheads="1"/>
            </p:cNvSpPr>
            <p:nvPr/>
          </p:nvSpPr>
          <p:spPr bwMode="auto">
            <a:xfrm>
              <a:off x="-3" y="1339"/>
              <a:ext cx="4671" cy="2051"/>
            </a:xfrm>
            <a:prstGeom prst="rect">
              <a:avLst/>
            </a:prstGeom>
            <a:noFill/>
            <a:ln w="11112">
              <a:solidFill>
                <a:srgbClr val="A0A0A0"/>
              </a:solidFill>
              <a:miter lim="800000"/>
              <a:headEnd/>
              <a:tailEnd/>
            </a:ln>
            <a:effectLst/>
          </p:spPr>
          <p:txBody>
            <a:bodyPr/>
            <a:lstStyle/>
            <a:p>
              <a:endParaRPr lang="en-US"/>
            </a:p>
          </p:txBody>
        </p:sp>
      </p:grpSp>
      <p:pic>
        <p:nvPicPr>
          <p:cNvPr id="63508" name="Picture 2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grpSp>
        <p:nvGrpSpPr>
          <p:cNvPr id="63509" name="Group 21"/>
          <p:cNvGrpSpPr>
            <a:grpSpLocks/>
          </p:cNvGrpSpPr>
          <p:nvPr/>
        </p:nvGrpSpPr>
        <p:grpSpPr bwMode="auto">
          <a:xfrm>
            <a:off x="914400" y="685800"/>
            <a:ext cx="7924800" cy="609600"/>
            <a:chOff x="960" y="288"/>
            <a:chExt cx="4656" cy="336"/>
          </a:xfrm>
        </p:grpSpPr>
        <p:grpSp>
          <p:nvGrpSpPr>
            <p:cNvPr id="63510" name="Group 22"/>
            <p:cNvGrpSpPr>
              <a:grpSpLocks/>
            </p:cNvGrpSpPr>
            <p:nvPr/>
          </p:nvGrpSpPr>
          <p:grpSpPr bwMode="auto">
            <a:xfrm>
              <a:off x="960" y="288"/>
              <a:ext cx="4656" cy="336"/>
              <a:chOff x="1296" y="720"/>
              <a:chExt cx="4224" cy="324"/>
            </a:xfrm>
          </p:grpSpPr>
          <p:sp>
            <p:nvSpPr>
              <p:cNvPr id="63511" name="Text Box 23"/>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63512" name="Line 24"/>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63513" name="Rectangle 25"/>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76200" y="1676400"/>
            <a:ext cx="8839200" cy="3581400"/>
          </a:xfrm>
        </p:spPr>
        <p:txBody>
          <a:bodyPr/>
          <a:lstStyle/>
          <a:p>
            <a:pPr marL="566738" indent="-219075" algn="ctr">
              <a:buFontTx/>
              <a:buNone/>
              <a:tabLst>
                <a:tab pos="508000" algn="l"/>
              </a:tabLst>
            </a:pPr>
            <a:r>
              <a:rPr lang="en-US" sz="2800" b="1" u="sng">
                <a:solidFill>
                  <a:srgbClr val="000099"/>
                </a:solidFill>
                <a:latin typeface="Garamond" pitchFamily="18" charset="0"/>
              </a:rPr>
              <a:t>Is this profit rate variable or fixed? </a:t>
            </a:r>
          </a:p>
          <a:p>
            <a:pPr marL="566738" indent="-219075">
              <a:buFontTx/>
              <a:buNone/>
              <a:tabLst>
                <a:tab pos="508000" algn="l"/>
              </a:tabLst>
            </a:pPr>
            <a:r>
              <a:rPr lang="en-US"/>
              <a:t>	</a:t>
            </a:r>
            <a:r>
              <a:rPr lang="en-US" sz="2400">
                <a:solidFill>
                  <a:srgbClr val="000099"/>
                </a:solidFill>
                <a:latin typeface="Garamond" pitchFamily="18" charset="0"/>
              </a:rPr>
              <a:t>The profit rate used for Housing Finance is a combination of fixed and floating rates. The rentals for Musharakah property are calculated using a fixed rate applicable for the first year. These rentals are recalculated annually for the next 12 months at the first anniversary, using a floating rate formula based on the average of 12-month KIBOR (Karachi Inter Bank Offer Rate) announced before the start of each calendar quarter. </a:t>
            </a:r>
          </a:p>
        </p:txBody>
      </p:sp>
      <p:grpSp>
        <p:nvGrpSpPr>
          <p:cNvPr id="29699" name="Group 3"/>
          <p:cNvGrpSpPr>
            <a:grpSpLocks/>
          </p:cNvGrpSpPr>
          <p:nvPr/>
        </p:nvGrpSpPr>
        <p:grpSpPr bwMode="auto">
          <a:xfrm>
            <a:off x="914400" y="533400"/>
            <a:ext cx="7924800" cy="609600"/>
            <a:chOff x="960" y="288"/>
            <a:chExt cx="4656" cy="336"/>
          </a:xfrm>
        </p:grpSpPr>
        <p:grpSp>
          <p:nvGrpSpPr>
            <p:cNvPr id="29700" name="Group 4"/>
            <p:cNvGrpSpPr>
              <a:grpSpLocks/>
            </p:cNvGrpSpPr>
            <p:nvPr/>
          </p:nvGrpSpPr>
          <p:grpSpPr bwMode="auto">
            <a:xfrm>
              <a:off x="960" y="288"/>
              <a:ext cx="4656" cy="336"/>
              <a:chOff x="1296" y="720"/>
              <a:chExt cx="4224" cy="324"/>
            </a:xfrm>
          </p:grpSpPr>
          <p:sp>
            <p:nvSpPr>
              <p:cNvPr id="29701"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29702"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29703"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29705"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body" idx="1"/>
          </p:nvPr>
        </p:nvSpPr>
        <p:spPr>
          <a:xfrm>
            <a:off x="76200" y="1371600"/>
            <a:ext cx="8839200" cy="4724400"/>
          </a:xfrm>
        </p:spPr>
        <p:txBody>
          <a:bodyPr/>
          <a:lstStyle/>
          <a:p>
            <a:pPr marL="566738" indent="-219075" algn="ctr">
              <a:buFontTx/>
              <a:buNone/>
              <a:tabLst>
                <a:tab pos="508000" algn="l"/>
              </a:tabLst>
            </a:pPr>
            <a:r>
              <a:rPr lang="en-US" sz="4000" b="1"/>
              <a:t>	</a:t>
            </a:r>
            <a:r>
              <a:rPr lang="en-US" sz="3600" b="1" u="sng">
                <a:solidFill>
                  <a:srgbClr val="000099"/>
                </a:solidFill>
                <a:latin typeface="Garamond" pitchFamily="18" charset="0"/>
              </a:rPr>
              <a:t>As you say that the rate may vary with KIBOR, approximately how much can it vary?</a:t>
            </a:r>
            <a:r>
              <a:rPr lang="en-US" sz="4000" b="1"/>
              <a:t> </a:t>
            </a:r>
            <a:endParaRPr lang="en-US" sz="4000"/>
          </a:p>
          <a:p>
            <a:pPr marL="566738" indent="-219075">
              <a:buFontTx/>
              <a:buNone/>
              <a:tabLst>
                <a:tab pos="508000" algn="l"/>
              </a:tabLst>
            </a:pPr>
            <a:r>
              <a:rPr lang="en-US" sz="4000"/>
              <a:t>	</a:t>
            </a:r>
            <a:r>
              <a:rPr lang="en-US">
                <a:solidFill>
                  <a:srgbClr val="000099"/>
                </a:solidFill>
                <a:latin typeface="Garamond" pitchFamily="18" charset="0"/>
              </a:rPr>
              <a:t>As the rentals are calculated using KIBOR (Karachi Inter-bank Offer Rate) as a benchmark the rate may vary. </a:t>
            </a:r>
          </a:p>
        </p:txBody>
      </p:sp>
      <p:grpSp>
        <p:nvGrpSpPr>
          <p:cNvPr id="30723" name="Group 3"/>
          <p:cNvGrpSpPr>
            <a:grpSpLocks/>
          </p:cNvGrpSpPr>
          <p:nvPr/>
        </p:nvGrpSpPr>
        <p:grpSpPr bwMode="auto">
          <a:xfrm>
            <a:off x="914400" y="533400"/>
            <a:ext cx="7924800" cy="609600"/>
            <a:chOff x="960" y="288"/>
            <a:chExt cx="4656" cy="336"/>
          </a:xfrm>
        </p:grpSpPr>
        <p:grpSp>
          <p:nvGrpSpPr>
            <p:cNvPr id="30724" name="Group 4"/>
            <p:cNvGrpSpPr>
              <a:grpSpLocks/>
            </p:cNvGrpSpPr>
            <p:nvPr/>
          </p:nvGrpSpPr>
          <p:grpSpPr bwMode="auto">
            <a:xfrm>
              <a:off x="960" y="288"/>
              <a:ext cx="4656" cy="336"/>
              <a:chOff x="1296" y="720"/>
              <a:chExt cx="4224" cy="324"/>
            </a:xfrm>
          </p:grpSpPr>
          <p:sp>
            <p:nvSpPr>
              <p:cNvPr id="30725"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072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072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072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76200" y="1371600"/>
            <a:ext cx="8839200" cy="4724400"/>
          </a:xfrm>
        </p:spPr>
        <p:txBody>
          <a:bodyPr/>
          <a:lstStyle/>
          <a:p>
            <a:pPr marL="566738" indent="-219075" algn="ctr">
              <a:buFontTx/>
              <a:buNone/>
              <a:tabLst>
                <a:tab pos="508000" algn="l"/>
              </a:tabLst>
            </a:pPr>
            <a:r>
              <a:rPr lang="en-US" sz="2800" b="1">
                <a:solidFill>
                  <a:srgbClr val="000099"/>
                </a:solidFill>
                <a:latin typeface="Garamond" pitchFamily="18" charset="0"/>
              </a:rPr>
              <a:t>	</a:t>
            </a:r>
            <a:r>
              <a:rPr lang="en-US" sz="2800" b="1" u="sng">
                <a:solidFill>
                  <a:srgbClr val="000099"/>
                </a:solidFill>
                <a:latin typeface="Garamond" pitchFamily="18" charset="0"/>
              </a:rPr>
              <a:t>Why does Banks not offer Musharakah units during the construction phase and why is a twelve months unit grace period given for unit purchase in Construction, Renovation &amp; BTF cases?</a:t>
            </a:r>
            <a:r>
              <a:rPr lang="en-US" b="1"/>
              <a:t> </a:t>
            </a:r>
            <a:endParaRPr lang="en-US"/>
          </a:p>
          <a:p>
            <a:pPr marL="566738" indent="-219075">
              <a:buFontTx/>
              <a:buNone/>
              <a:tabLst>
                <a:tab pos="508000" algn="l"/>
              </a:tabLst>
            </a:pPr>
            <a:r>
              <a:rPr lang="en-US" sz="2400">
                <a:solidFill>
                  <a:srgbClr val="000099"/>
                </a:solidFill>
                <a:latin typeface="Garamond" pitchFamily="18" charset="0"/>
              </a:rPr>
              <a:t>   </a:t>
            </a:r>
          </a:p>
          <a:p>
            <a:pPr marL="566738" indent="-219075" algn="just">
              <a:buFontTx/>
              <a:buNone/>
              <a:tabLst>
                <a:tab pos="508000" algn="l"/>
              </a:tabLst>
            </a:pPr>
            <a:r>
              <a:rPr lang="en-US" sz="2400">
                <a:solidFill>
                  <a:srgbClr val="000099"/>
                </a:solidFill>
                <a:latin typeface="Garamond" pitchFamily="18" charset="0"/>
              </a:rPr>
              <a:t>	In the case of Construction, Renovation &amp; BTF cases, a period of 12 month will be required to lapse from the last disbursement/purchase of share by the Bank before any Unit purchase can take place. This restriction is due to Shariah requirement of avoiding Bai Innah or buy back. </a:t>
            </a:r>
            <a:endParaRPr lang="en-US" sz="2400">
              <a:solidFill>
                <a:srgbClr val="000099"/>
              </a:solidFill>
              <a:latin typeface="Verdana" pitchFamily="34" charset="0"/>
            </a:endParaRPr>
          </a:p>
        </p:txBody>
      </p:sp>
      <p:grpSp>
        <p:nvGrpSpPr>
          <p:cNvPr id="31747" name="Group 3"/>
          <p:cNvGrpSpPr>
            <a:grpSpLocks/>
          </p:cNvGrpSpPr>
          <p:nvPr/>
        </p:nvGrpSpPr>
        <p:grpSpPr bwMode="auto">
          <a:xfrm>
            <a:off x="914400" y="533400"/>
            <a:ext cx="7924800" cy="609600"/>
            <a:chOff x="960" y="288"/>
            <a:chExt cx="4656" cy="336"/>
          </a:xfrm>
        </p:grpSpPr>
        <p:grpSp>
          <p:nvGrpSpPr>
            <p:cNvPr id="31748" name="Group 4"/>
            <p:cNvGrpSpPr>
              <a:grpSpLocks/>
            </p:cNvGrpSpPr>
            <p:nvPr/>
          </p:nvGrpSpPr>
          <p:grpSpPr bwMode="auto">
            <a:xfrm>
              <a:off x="960" y="288"/>
              <a:ext cx="4656" cy="336"/>
              <a:chOff x="1296" y="720"/>
              <a:chExt cx="4224" cy="324"/>
            </a:xfrm>
          </p:grpSpPr>
          <p:sp>
            <p:nvSpPr>
              <p:cNvPr id="31749"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1750"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1751"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1753"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body" idx="1"/>
          </p:nvPr>
        </p:nvSpPr>
        <p:spPr>
          <a:xfrm>
            <a:off x="76200" y="1371600"/>
            <a:ext cx="8839200" cy="4724400"/>
          </a:xfrm>
        </p:spPr>
        <p:txBody>
          <a:bodyPr/>
          <a:lstStyle/>
          <a:p>
            <a:pPr marL="566738" indent="-219075">
              <a:buFontTx/>
              <a:buNone/>
              <a:tabLst>
                <a:tab pos="508000" algn="l"/>
              </a:tabLst>
            </a:pPr>
            <a:r>
              <a:rPr lang="en-US" sz="2400">
                <a:solidFill>
                  <a:srgbClr val="000099"/>
                </a:solidFill>
                <a:latin typeface="Garamond" pitchFamily="18" charset="0"/>
              </a:rPr>
              <a:t>Cont….</a:t>
            </a:r>
          </a:p>
          <a:p>
            <a:pPr marL="566738" indent="-219075">
              <a:tabLst>
                <a:tab pos="508000" algn="l"/>
              </a:tabLst>
            </a:pPr>
            <a:r>
              <a:rPr lang="en-US" sz="2400">
                <a:solidFill>
                  <a:srgbClr val="000099"/>
                </a:solidFill>
                <a:latin typeface="Garamond" pitchFamily="18" charset="0"/>
              </a:rPr>
              <a:t>Additionally, according to Islamic jurists, to avoid the non-permissible situation of “Bai Inah” in a sale and leaseback transaction, which is subsequently followed by a repurchase transaction between the same two parties it is required that: </a:t>
            </a:r>
          </a:p>
          <a:p>
            <a:pPr marL="1139825" lvl="1">
              <a:tabLst>
                <a:tab pos="508000" algn="l"/>
              </a:tabLst>
            </a:pPr>
            <a:r>
              <a:rPr lang="en-US" sz="2000">
                <a:solidFill>
                  <a:srgbClr val="000099"/>
                </a:solidFill>
                <a:latin typeface="Garamond" pitchFamily="18" charset="0"/>
              </a:rPr>
              <a:t>A reasonable period of time must have lapsed between the first Sale and Leaseback transaction of the asset (so the value of asset must has changed) and the second transaction involving the purchase of the asset by the previous owner. </a:t>
            </a:r>
          </a:p>
          <a:p>
            <a:pPr marL="1139825" lvl="1">
              <a:buFontTx/>
              <a:buNone/>
              <a:tabLst>
                <a:tab pos="508000" algn="l"/>
              </a:tabLst>
            </a:pPr>
            <a:endParaRPr lang="en-US" sz="2000">
              <a:solidFill>
                <a:srgbClr val="000099"/>
              </a:solidFill>
              <a:latin typeface="Garamond" pitchFamily="18" charset="0"/>
            </a:endParaRPr>
          </a:p>
          <a:p>
            <a:pPr marL="566738" indent="-219075">
              <a:tabLst>
                <a:tab pos="508000" algn="l"/>
              </a:tabLst>
            </a:pPr>
            <a:r>
              <a:rPr lang="en-US" sz="2400">
                <a:solidFill>
                  <a:srgbClr val="000099"/>
                </a:solidFill>
                <a:latin typeface="Garamond" pitchFamily="18" charset="0"/>
              </a:rPr>
              <a:t>According to the ruling of several Bank’s Shariah Supervisory Board the reasonable period between two sale transactions is a minimum of 12 months </a:t>
            </a:r>
          </a:p>
          <a:p>
            <a:pPr marL="566738" indent="-219075">
              <a:tabLst>
                <a:tab pos="508000" algn="l"/>
              </a:tabLst>
            </a:pPr>
            <a:endParaRPr lang="en-US" sz="2400">
              <a:solidFill>
                <a:srgbClr val="000099"/>
              </a:solidFill>
              <a:latin typeface="Garamond" pitchFamily="18" charset="0"/>
            </a:endParaRPr>
          </a:p>
          <a:p>
            <a:pPr marL="566738" indent="-219075">
              <a:buFontTx/>
              <a:buNone/>
              <a:tabLst>
                <a:tab pos="508000" algn="l"/>
              </a:tabLst>
            </a:pPr>
            <a:endParaRPr lang="en-US" sz="2400">
              <a:solidFill>
                <a:srgbClr val="000099"/>
              </a:solidFill>
              <a:latin typeface="Verdana" pitchFamily="34" charset="0"/>
            </a:endParaRPr>
          </a:p>
        </p:txBody>
      </p:sp>
      <p:grpSp>
        <p:nvGrpSpPr>
          <p:cNvPr id="32771" name="Group 3"/>
          <p:cNvGrpSpPr>
            <a:grpSpLocks/>
          </p:cNvGrpSpPr>
          <p:nvPr/>
        </p:nvGrpSpPr>
        <p:grpSpPr bwMode="auto">
          <a:xfrm>
            <a:off x="914400" y="533400"/>
            <a:ext cx="7924800" cy="609600"/>
            <a:chOff x="960" y="288"/>
            <a:chExt cx="4656" cy="336"/>
          </a:xfrm>
        </p:grpSpPr>
        <p:grpSp>
          <p:nvGrpSpPr>
            <p:cNvPr id="32772" name="Group 4"/>
            <p:cNvGrpSpPr>
              <a:grpSpLocks/>
            </p:cNvGrpSpPr>
            <p:nvPr/>
          </p:nvGrpSpPr>
          <p:grpSpPr bwMode="auto">
            <a:xfrm>
              <a:off x="960" y="288"/>
              <a:ext cx="4656" cy="336"/>
              <a:chOff x="1296" y="720"/>
              <a:chExt cx="4224" cy="324"/>
            </a:xfrm>
          </p:grpSpPr>
          <p:sp>
            <p:nvSpPr>
              <p:cNvPr id="32773"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2774"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2775"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2777"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152400" y="1371600"/>
            <a:ext cx="8763000" cy="5105400"/>
          </a:xfrm>
        </p:spPr>
        <p:txBody>
          <a:bodyPr/>
          <a:lstStyle/>
          <a:p>
            <a:pPr marL="895350" lvl="1" indent="-277813">
              <a:lnSpc>
                <a:spcPct val="120000"/>
              </a:lnSpc>
              <a:buFontTx/>
              <a:buChar char="•"/>
            </a:pPr>
            <a:r>
              <a:rPr lang="en-US" sz="2100" b="1">
                <a:solidFill>
                  <a:srgbClr val="000099"/>
                </a:solidFill>
                <a:latin typeface="Garamond" pitchFamily="18" charset="0"/>
                <a:cs typeface="Times New Roman" pitchFamily="18" charset="0"/>
              </a:rPr>
              <a:t>Diminishing Musharakah is kind of Shirkat-ul-Milk.</a:t>
            </a:r>
          </a:p>
          <a:p>
            <a:pPr marL="895350" lvl="1" indent="-277813">
              <a:lnSpc>
                <a:spcPct val="120000"/>
              </a:lnSpc>
              <a:buFontTx/>
              <a:buNone/>
            </a:pPr>
            <a:r>
              <a:rPr lang="en-US" sz="2100" b="1">
                <a:solidFill>
                  <a:srgbClr val="000099"/>
                </a:solidFill>
                <a:latin typeface="Garamond" pitchFamily="18" charset="0"/>
              </a:rPr>
              <a:t> </a:t>
            </a:r>
          </a:p>
          <a:p>
            <a:pPr marL="895350" lvl="1" indent="-277813">
              <a:lnSpc>
                <a:spcPct val="120000"/>
              </a:lnSpc>
              <a:buFontTx/>
              <a:buChar char="•"/>
            </a:pPr>
            <a:r>
              <a:rPr lang="en-US" sz="2100" b="1">
                <a:solidFill>
                  <a:srgbClr val="000099"/>
                </a:solidFill>
                <a:latin typeface="Garamond" pitchFamily="18" charset="0"/>
                <a:cs typeface="Times New Roman" pitchFamily="18" charset="0"/>
              </a:rPr>
              <a:t>It involves taking share in the ownership of a specific asset and then gradually  transferring complete ownership to the other partner.</a:t>
            </a:r>
          </a:p>
          <a:p>
            <a:pPr marL="895350" lvl="1" indent="-277813">
              <a:lnSpc>
                <a:spcPct val="120000"/>
              </a:lnSpc>
              <a:buFontTx/>
              <a:buChar char="•"/>
            </a:pPr>
            <a:endParaRPr lang="en-US" sz="2100" b="1">
              <a:solidFill>
                <a:srgbClr val="000099"/>
              </a:solidFill>
              <a:latin typeface="Garamond" pitchFamily="18" charset="0"/>
              <a:cs typeface="Times New Roman" pitchFamily="18" charset="0"/>
            </a:endParaRPr>
          </a:p>
          <a:p>
            <a:pPr marL="895350" lvl="1" indent="-277813">
              <a:buFontTx/>
              <a:buChar char="•"/>
            </a:pPr>
            <a:r>
              <a:rPr lang="en-US" sz="2100" b="1">
                <a:solidFill>
                  <a:srgbClr val="000099"/>
                </a:solidFill>
                <a:latin typeface="Garamond" pitchFamily="18" charset="0"/>
                <a:cs typeface="Times New Roman" pitchFamily="18" charset="0"/>
              </a:rPr>
              <a:t>This concept is based on Declining ownership of the bank.</a:t>
            </a:r>
          </a:p>
          <a:p>
            <a:pPr marL="503238" indent="-212725">
              <a:lnSpc>
                <a:spcPct val="120000"/>
              </a:lnSpc>
              <a:buFont typeface="Wingdings" pitchFamily="2" charset="2"/>
              <a:buNone/>
            </a:pPr>
            <a:endParaRPr lang="en-US" sz="2100" b="1">
              <a:solidFill>
                <a:srgbClr val="000099"/>
              </a:solidFill>
              <a:latin typeface="Garamond" pitchFamily="18" charset="0"/>
              <a:cs typeface="Times New Roman" pitchFamily="18" charset="0"/>
            </a:endParaRPr>
          </a:p>
          <a:p>
            <a:pPr marL="503238" indent="-212725">
              <a:lnSpc>
                <a:spcPct val="120000"/>
              </a:lnSpc>
              <a:buFont typeface="Wingdings" pitchFamily="2" charset="2"/>
              <a:buNone/>
            </a:pPr>
            <a:r>
              <a:rPr lang="en-US" sz="2600" b="1" u="sng">
                <a:solidFill>
                  <a:srgbClr val="000099"/>
                </a:solidFill>
                <a:latin typeface="Garamond" pitchFamily="18" charset="0"/>
                <a:cs typeface="Times New Roman" pitchFamily="18" charset="0"/>
              </a:rPr>
              <a:t>Three components</a:t>
            </a:r>
          </a:p>
          <a:p>
            <a:pPr marL="895350" lvl="1" indent="-277813">
              <a:lnSpc>
                <a:spcPct val="120000"/>
              </a:lnSpc>
              <a:buSzPct val="90000"/>
              <a:buFont typeface="Wingdings" pitchFamily="2" charset="2"/>
              <a:buChar char="ü"/>
            </a:pPr>
            <a:r>
              <a:rPr lang="en-US" sz="2200">
                <a:solidFill>
                  <a:srgbClr val="000099"/>
                </a:solidFill>
                <a:latin typeface="Garamond" pitchFamily="18" charset="0"/>
                <a:cs typeface="Times New Roman" pitchFamily="18" charset="0"/>
              </a:rPr>
              <a:t>Joint ownership of the Bank and customer</a:t>
            </a:r>
          </a:p>
          <a:p>
            <a:pPr marL="895350" lvl="1" indent="-277813">
              <a:lnSpc>
                <a:spcPct val="120000"/>
              </a:lnSpc>
              <a:buSzPct val="90000"/>
              <a:buFont typeface="Wingdings" pitchFamily="2" charset="2"/>
              <a:buChar char="ü"/>
            </a:pPr>
            <a:r>
              <a:rPr lang="en-US" sz="2200">
                <a:solidFill>
                  <a:srgbClr val="000099"/>
                </a:solidFill>
                <a:latin typeface="Garamond" pitchFamily="18" charset="0"/>
                <a:cs typeface="Times New Roman" pitchFamily="18" charset="0"/>
              </a:rPr>
              <a:t>Customer as  a lessee uses the share of  the bank </a:t>
            </a:r>
          </a:p>
          <a:p>
            <a:pPr marL="895350" lvl="1" indent="-277813">
              <a:lnSpc>
                <a:spcPct val="120000"/>
              </a:lnSpc>
              <a:buSzPct val="90000"/>
              <a:buFont typeface="Wingdings" pitchFamily="2" charset="2"/>
              <a:buChar char="ü"/>
            </a:pPr>
            <a:r>
              <a:rPr lang="en-US" sz="2200">
                <a:solidFill>
                  <a:srgbClr val="000099"/>
                </a:solidFill>
                <a:latin typeface="Garamond" pitchFamily="18" charset="0"/>
                <a:cs typeface="Times New Roman" pitchFamily="18" charset="0"/>
              </a:rPr>
              <a:t>Redemption of the share of the Bank by the customer</a:t>
            </a:r>
          </a:p>
        </p:txBody>
      </p:sp>
      <p:pic>
        <p:nvPicPr>
          <p:cNvPr id="4106"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4107" name="Rectangle 11"/>
          <p:cNvSpPr>
            <a:spLocks noChangeArrowheads="1"/>
          </p:cNvSpPr>
          <p:nvPr/>
        </p:nvSpPr>
        <p:spPr bwMode="auto">
          <a:xfrm>
            <a:off x="2209800" y="304800"/>
            <a:ext cx="5924550" cy="762000"/>
          </a:xfrm>
          <a:prstGeom prst="rect">
            <a:avLst/>
          </a:prstGeom>
          <a:solidFill>
            <a:srgbClr val="FCD36E"/>
          </a:solidFill>
          <a:ln w="9525" algn="ctr">
            <a:noFill/>
            <a:miter lim="800000"/>
            <a:headEnd/>
            <a:tailEnd/>
          </a:ln>
          <a:effectLst/>
        </p:spPr>
        <p:txBody>
          <a:bodyPr lIns="89611" tIns="44806" rIns="89611" bIns="44806" anchor="ctr"/>
          <a:lstStyle/>
          <a:p>
            <a:pPr algn="ctr" defTabSz="754063"/>
            <a:r>
              <a:rPr lang="en-US" sz="2400">
                <a:solidFill>
                  <a:srgbClr val="000099"/>
                </a:solidFill>
              </a:rPr>
              <a:t>Concept and Application of Diminishing Musharakah</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152400" y="1219200"/>
            <a:ext cx="8763000" cy="5105400"/>
          </a:xfrm>
        </p:spPr>
        <p:txBody>
          <a:bodyPr/>
          <a:lstStyle/>
          <a:p>
            <a:pPr algn="ctr">
              <a:buFontTx/>
              <a:buNone/>
            </a:pPr>
            <a:r>
              <a:rPr lang="en-US" b="1">
                <a:latin typeface="Garamond" pitchFamily="18" charset="0"/>
              </a:rPr>
              <a:t>	</a:t>
            </a:r>
            <a:r>
              <a:rPr lang="en-US" b="1">
                <a:solidFill>
                  <a:srgbClr val="000099"/>
                </a:solidFill>
                <a:latin typeface="Garamond" pitchFamily="18" charset="0"/>
              </a:rPr>
              <a:t>	</a:t>
            </a:r>
            <a:r>
              <a:rPr lang="en-US" b="1" u="sng">
                <a:solidFill>
                  <a:srgbClr val="000099"/>
                </a:solidFill>
                <a:latin typeface="Garamond" pitchFamily="18" charset="0"/>
              </a:rPr>
              <a:t>What is the status of Unilateral Promise in Islamic financing contracts? </a:t>
            </a:r>
          </a:p>
          <a:p>
            <a:pPr algn="ctr">
              <a:buFontTx/>
              <a:buNone/>
            </a:pPr>
            <a:endParaRPr lang="en-US" sz="800" b="1">
              <a:latin typeface="Garamond" pitchFamily="18" charset="0"/>
            </a:endParaRPr>
          </a:p>
          <a:p>
            <a:pPr>
              <a:buFontTx/>
              <a:buNone/>
            </a:pPr>
            <a:r>
              <a:rPr lang="en-US" sz="3100">
                <a:latin typeface="Garamond" pitchFamily="18" charset="0"/>
              </a:rPr>
              <a:t>	</a:t>
            </a:r>
            <a:r>
              <a:rPr lang="en-US" sz="2200" i="1">
                <a:solidFill>
                  <a:srgbClr val="000099"/>
                </a:solidFill>
                <a:latin typeface="Garamond" pitchFamily="18" charset="0"/>
              </a:rPr>
              <a:t>“The enforceability of the unilateral promise is allowed”</a:t>
            </a:r>
            <a:r>
              <a:rPr lang="en-US" sz="2200">
                <a:solidFill>
                  <a:srgbClr val="000099"/>
                </a:solidFill>
                <a:latin typeface="Garamond" pitchFamily="18" charset="0"/>
              </a:rPr>
              <a:t> as per Muslim jurists, but as an independent deed not underlying with the transaction. Any action contingent on the other action will make the contract void. </a:t>
            </a:r>
          </a:p>
          <a:p>
            <a:pPr>
              <a:buFontTx/>
              <a:buNone/>
            </a:pPr>
            <a:endParaRPr lang="en-US" sz="600">
              <a:solidFill>
                <a:srgbClr val="000099"/>
              </a:solidFill>
              <a:latin typeface="Garamond" pitchFamily="18" charset="0"/>
            </a:endParaRPr>
          </a:p>
          <a:p>
            <a:pPr>
              <a:buFontTx/>
              <a:buNone/>
            </a:pPr>
            <a:r>
              <a:rPr lang="en-US" sz="2200">
                <a:solidFill>
                  <a:srgbClr val="000099"/>
                </a:solidFill>
                <a:latin typeface="Garamond" pitchFamily="18" charset="0"/>
              </a:rPr>
              <a:t>	If one of the two parties has promised to do something separately, then the sale cannot be held to contingent or conditional with the fulfilling of the promise made. The sale will take effect irrespective of whether or not the promissor fulfills his promise. This makes it clear that a separate  and independent promise to purchase does not render the original contract conditional or contingent and therefore, it can be enforced.</a:t>
            </a:r>
          </a:p>
        </p:txBody>
      </p:sp>
      <p:grpSp>
        <p:nvGrpSpPr>
          <p:cNvPr id="34819" name="Group 3"/>
          <p:cNvGrpSpPr>
            <a:grpSpLocks/>
          </p:cNvGrpSpPr>
          <p:nvPr/>
        </p:nvGrpSpPr>
        <p:grpSpPr bwMode="auto">
          <a:xfrm>
            <a:off x="914400" y="457200"/>
            <a:ext cx="7924800" cy="609600"/>
            <a:chOff x="960" y="288"/>
            <a:chExt cx="4656" cy="336"/>
          </a:xfrm>
        </p:grpSpPr>
        <p:grpSp>
          <p:nvGrpSpPr>
            <p:cNvPr id="34820" name="Group 4"/>
            <p:cNvGrpSpPr>
              <a:grpSpLocks/>
            </p:cNvGrpSpPr>
            <p:nvPr/>
          </p:nvGrpSpPr>
          <p:grpSpPr bwMode="auto">
            <a:xfrm>
              <a:off x="960" y="288"/>
              <a:ext cx="4656" cy="336"/>
              <a:chOff x="1296" y="720"/>
              <a:chExt cx="4224" cy="324"/>
            </a:xfrm>
          </p:grpSpPr>
          <p:sp>
            <p:nvSpPr>
              <p:cNvPr id="34821"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4822"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4823"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4825"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4818">
                                            <p:txEl>
                                              <p:pRg st="2" end="2"/>
                                            </p:txEl>
                                          </p:spTgt>
                                        </p:tgtEl>
                                        <p:attrNameLst>
                                          <p:attrName>style.visibility</p:attrName>
                                        </p:attrNameLst>
                                      </p:cBhvr>
                                      <p:to>
                                        <p:strVal val="visible"/>
                                      </p:to>
                                    </p:set>
                                    <p:animEffect transition="in" filter="blinds(horizontal)">
                                      <p:cBhvr>
                                        <p:cTn id="7" dur="500"/>
                                        <p:tgtEl>
                                          <p:spTgt spid="3481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8">
                                            <p:txEl>
                                              <p:pRg st="4" end="4"/>
                                            </p:txEl>
                                          </p:spTgt>
                                        </p:tgtEl>
                                        <p:attrNameLst>
                                          <p:attrName>style.visibility</p:attrName>
                                        </p:attrNameLst>
                                      </p:cBhvr>
                                      <p:to>
                                        <p:strVal val="visible"/>
                                      </p:to>
                                    </p:set>
                                    <p:animEffect transition="in" filter="blinds(horizontal)">
                                      <p:cBhvr>
                                        <p:cTn id="12" dur="500"/>
                                        <p:tgtEl>
                                          <p:spTgt spid="3481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152400" y="1600200"/>
            <a:ext cx="8686800" cy="4724400"/>
          </a:xfrm>
        </p:spPr>
        <p:txBody>
          <a:bodyPr/>
          <a:lstStyle/>
          <a:p>
            <a:pPr algn="ctr">
              <a:lnSpc>
                <a:spcPct val="80000"/>
              </a:lnSpc>
              <a:buFontTx/>
              <a:buNone/>
            </a:pPr>
            <a:r>
              <a:rPr lang="en-US" sz="2400" b="1" u="sng">
                <a:solidFill>
                  <a:srgbClr val="000099"/>
                </a:solidFill>
                <a:latin typeface="Garamond" pitchFamily="18" charset="0"/>
              </a:rPr>
              <a:t>What if the customer wants to purchase the Bank’s share early i.e. before maturity?</a:t>
            </a:r>
          </a:p>
          <a:p>
            <a:pPr>
              <a:lnSpc>
                <a:spcPct val="80000"/>
              </a:lnSpc>
              <a:buFontTx/>
              <a:buNone/>
            </a:pPr>
            <a:r>
              <a:rPr lang="en-US" sz="2000">
                <a:solidFill>
                  <a:srgbClr val="000099"/>
                </a:solidFill>
                <a:latin typeface="Garamond" pitchFamily="18" charset="0"/>
              </a:rPr>
              <a:t>	</a:t>
            </a:r>
          </a:p>
          <a:p>
            <a:pPr>
              <a:lnSpc>
                <a:spcPct val="80000"/>
              </a:lnSpc>
              <a:buFontTx/>
              <a:buNone/>
            </a:pPr>
            <a:r>
              <a:rPr lang="en-US" sz="2000">
                <a:solidFill>
                  <a:srgbClr val="000099"/>
                </a:solidFill>
                <a:latin typeface="Garamond" pitchFamily="18" charset="0"/>
              </a:rPr>
              <a:t> 	Islamic Banks offers the flexibility of Early Unit purchase/Termination anytime during the tenure of the facility but one month after availing the facility in outright purchase cases.</a:t>
            </a:r>
            <a:r>
              <a:rPr lang="en-US" sz="2000">
                <a:latin typeface="Garamond" pitchFamily="18" charset="0"/>
              </a:rPr>
              <a:t> </a:t>
            </a:r>
          </a:p>
          <a:p>
            <a:pPr>
              <a:lnSpc>
                <a:spcPct val="80000"/>
              </a:lnSpc>
              <a:buFontTx/>
              <a:buNone/>
            </a:pPr>
            <a:endParaRPr lang="en-US" sz="2000">
              <a:latin typeface="Garamond" pitchFamily="18" charset="0"/>
            </a:endParaRPr>
          </a:p>
          <a:p>
            <a:pPr algn="just">
              <a:lnSpc>
                <a:spcPct val="80000"/>
              </a:lnSpc>
              <a:buFontTx/>
              <a:buNone/>
            </a:pPr>
            <a:r>
              <a:rPr lang="en-US" sz="2000">
                <a:latin typeface="Garamond" pitchFamily="18" charset="0"/>
              </a:rPr>
              <a:t>	</a:t>
            </a:r>
            <a:r>
              <a:rPr lang="en-US" sz="2000">
                <a:solidFill>
                  <a:srgbClr val="000099"/>
                </a:solidFill>
                <a:latin typeface="Garamond" pitchFamily="18" charset="0"/>
              </a:rPr>
              <a:t>Early termination can only take place on customer’s specific repayment date. If customer wants to avail the facility, s/he will have to give a 10-day notice to the Bank. The Bank will valuate the property to determine its market price. If the market price remains the same – no additional payment will be taken and the Musharakah units will be sold at face value. However, if the price increases, for example 20% or 30%, the bank will increase the unit price by only 3% and no rentals will be charged for the remaining period.</a:t>
            </a:r>
          </a:p>
          <a:p>
            <a:pPr>
              <a:lnSpc>
                <a:spcPct val="80000"/>
              </a:lnSpc>
              <a:buFontTx/>
              <a:buNone/>
            </a:pPr>
            <a:endParaRPr lang="en-US" sz="2000">
              <a:solidFill>
                <a:srgbClr val="000099"/>
              </a:solidFill>
              <a:latin typeface="Garamond" pitchFamily="18" charset="0"/>
            </a:endParaRPr>
          </a:p>
          <a:p>
            <a:pPr>
              <a:lnSpc>
                <a:spcPct val="80000"/>
              </a:lnSpc>
              <a:buFontTx/>
              <a:buNone/>
            </a:pPr>
            <a:r>
              <a:rPr lang="en-US" sz="2000">
                <a:solidFill>
                  <a:srgbClr val="000099"/>
                </a:solidFill>
                <a:latin typeface="Garamond" pitchFamily="18" charset="0"/>
              </a:rPr>
              <a:t>	</a:t>
            </a:r>
          </a:p>
        </p:txBody>
      </p:sp>
      <p:grpSp>
        <p:nvGrpSpPr>
          <p:cNvPr id="35843" name="Group 3"/>
          <p:cNvGrpSpPr>
            <a:grpSpLocks/>
          </p:cNvGrpSpPr>
          <p:nvPr/>
        </p:nvGrpSpPr>
        <p:grpSpPr bwMode="auto">
          <a:xfrm>
            <a:off x="914400" y="457200"/>
            <a:ext cx="7924800" cy="609600"/>
            <a:chOff x="960" y="288"/>
            <a:chExt cx="4656" cy="336"/>
          </a:xfrm>
        </p:grpSpPr>
        <p:grpSp>
          <p:nvGrpSpPr>
            <p:cNvPr id="35844" name="Group 4"/>
            <p:cNvGrpSpPr>
              <a:grpSpLocks/>
            </p:cNvGrpSpPr>
            <p:nvPr/>
          </p:nvGrpSpPr>
          <p:grpSpPr bwMode="auto">
            <a:xfrm>
              <a:off x="960" y="288"/>
              <a:ext cx="4656" cy="336"/>
              <a:chOff x="1296" y="720"/>
              <a:chExt cx="4224" cy="324"/>
            </a:xfrm>
          </p:grpSpPr>
          <p:sp>
            <p:nvSpPr>
              <p:cNvPr id="35845"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584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584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584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5842">
                                            <p:txEl>
                                              <p:pRg st="2" end="2"/>
                                            </p:txEl>
                                          </p:spTgt>
                                        </p:tgtEl>
                                        <p:attrNameLst>
                                          <p:attrName>style.visibility</p:attrName>
                                        </p:attrNameLst>
                                      </p:cBhvr>
                                      <p:to>
                                        <p:strVal val="visible"/>
                                      </p:to>
                                    </p:set>
                                    <p:animEffect transition="in" filter="blinds(horizontal)">
                                      <p:cBhvr>
                                        <p:cTn id="7" dur="500"/>
                                        <p:tgtEl>
                                          <p:spTgt spid="35842">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5842">
                                            <p:txEl>
                                              <p:pRg st="4" end="4"/>
                                            </p:txEl>
                                          </p:spTgt>
                                        </p:tgtEl>
                                        <p:attrNameLst>
                                          <p:attrName>style.visibility</p:attrName>
                                        </p:attrNameLst>
                                      </p:cBhvr>
                                      <p:to>
                                        <p:strVal val="visible"/>
                                      </p:to>
                                    </p:set>
                                    <p:animEffect transition="in" filter="blinds(horizontal)">
                                      <p:cBhvr>
                                        <p:cTn id="10" dur="500"/>
                                        <p:tgtEl>
                                          <p:spTgt spid="35842">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5842">
                                            <p:txEl>
                                              <p:pRg st="6" end="6"/>
                                            </p:txEl>
                                          </p:spTgt>
                                        </p:tgtEl>
                                        <p:attrNameLst>
                                          <p:attrName>style.visibility</p:attrName>
                                        </p:attrNameLst>
                                      </p:cBhvr>
                                      <p:to>
                                        <p:strVal val="visible"/>
                                      </p:to>
                                    </p:set>
                                    <p:animEffect transition="in" filter="blinds(horizontal)">
                                      <p:cBhvr>
                                        <p:cTn id="13" dur="500"/>
                                        <p:tgtEl>
                                          <p:spTgt spid="358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04800" y="1600200"/>
            <a:ext cx="8534400" cy="4525963"/>
          </a:xfrm>
        </p:spPr>
        <p:txBody>
          <a:bodyPr/>
          <a:lstStyle/>
          <a:p>
            <a:pPr algn="ctr">
              <a:lnSpc>
                <a:spcPct val="80000"/>
              </a:lnSpc>
              <a:buFontTx/>
              <a:buNone/>
            </a:pPr>
            <a:r>
              <a:rPr lang="en-US" sz="2800"/>
              <a:t>	</a:t>
            </a:r>
            <a:r>
              <a:rPr lang="en-US" sz="2400" b="1" u="sng">
                <a:solidFill>
                  <a:srgbClr val="000099"/>
                </a:solidFill>
                <a:latin typeface="Garamond" pitchFamily="18" charset="0"/>
              </a:rPr>
              <a:t>If the property value decreases, why does MBL not sell its share on decreased rates?</a:t>
            </a:r>
          </a:p>
          <a:p>
            <a:pPr>
              <a:lnSpc>
                <a:spcPct val="80000"/>
              </a:lnSpc>
              <a:buFontTx/>
              <a:buNone/>
            </a:pPr>
            <a:r>
              <a:rPr lang="en-US" sz="2000">
                <a:solidFill>
                  <a:srgbClr val="000099"/>
                </a:solidFill>
                <a:latin typeface="Garamond" pitchFamily="18" charset="0"/>
              </a:rPr>
              <a:t>	</a:t>
            </a:r>
          </a:p>
          <a:p>
            <a:pPr algn="just">
              <a:lnSpc>
                <a:spcPct val="80000"/>
              </a:lnSpc>
            </a:pPr>
            <a:r>
              <a:rPr lang="en-US" sz="2000">
                <a:solidFill>
                  <a:srgbClr val="000099"/>
                </a:solidFill>
                <a:latin typeface="Garamond" pitchFamily="18" charset="0"/>
              </a:rPr>
              <a:t>Islamic Housing Finance is based on the concept of “Shirkat ul Milk” which means joint ownership in the asset. As Musharakah units are in the ownership of the Bank therefore Shariah gives this right to the owner (Bank) to sell its units at any price.  </a:t>
            </a:r>
          </a:p>
          <a:p>
            <a:pPr>
              <a:lnSpc>
                <a:spcPct val="80000"/>
              </a:lnSpc>
              <a:buFontTx/>
              <a:buNone/>
            </a:pPr>
            <a:endParaRPr lang="en-US" sz="2000">
              <a:solidFill>
                <a:srgbClr val="000099"/>
              </a:solidFill>
              <a:latin typeface="Garamond" pitchFamily="18" charset="0"/>
            </a:endParaRPr>
          </a:p>
          <a:p>
            <a:pPr>
              <a:lnSpc>
                <a:spcPct val="80000"/>
              </a:lnSpc>
            </a:pPr>
            <a:r>
              <a:rPr lang="en-US" sz="2000">
                <a:solidFill>
                  <a:srgbClr val="000099"/>
                </a:solidFill>
                <a:latin typeface="Garamond" pitchFamily="18" charset="0"/>
              </a:rPr>
              <a:t>Because it is not a commercial enterprise venture (Shirkat ul Aqd), therefore the profit and loss sharing due to change in the property value does not apply in this case.</a:t>
            </a:r>
          </a:p>
          <a:p>
            <a:pPr>
              <a:lnSpc>
                <a:spcPct val="80000"/>
              </a:lnSpc>
              <a:buFontTx/>
              <a:buNone/>
            </a:pPr>
            <a:endParaRPr lang="en-US" sz="2000">
              <a:solidFill>
                <a:srgbClr val="000099"/>
              </a:solidFill>
              <a:latin typeface="Garamond" pitchFamily="18" charset="0"/>
            </a:endParaRPr>
          </a:p>
          <a:p>
            <a:pPr>
              <a:lnSpc>
                <a:spcPct val="80000"/>
              </a:lnSpc>
              <a:buFontTx/>
              <a:buNone/>
            </a:pPr>
            <a:endParaRPr lang="en-US" sz="2000">
              <a:solidFill>
                <a:srgbClr val="000099"/>
              </a:solidFill>
              <a:latin typeface="Garamond" pitchFamily="18" charset="0"/>
            </a:endParaRPr>
          </a:p>
          <a:p>
            <a:pPr>
              <a:lnSpc>
                <a:spcPct val="80000"/>
              </a:lnSpc>
              <a:buFontTx/>
              <a:buNone/>
            </a:pPr>
            <a:r>
              <a:rPr lang="en-US" sz="2000">
                <a:solidFill>
                  <a:srgbClr val="000099"/>
                </a:solidFill>
                <a:latin typeface="Garamond" pitchFamily="18" charset="0"/>
              </a:rPr>
              <a:t>	</a:t>
            </a:r>
          </a:p>
        </p:txBody>
      </p:sp>
      <p:grpSp>
        <p:nvGrpSpPr>
          <p:cNvPr id="36867" name="Group 3"/>
          <p:cNvGrpSpPr>
            <a:grpSpLocks/>
          </p:cNvGrpSpPr>
          <p:nvPr/>
        </p:nvGrpSpPr>
        <p:grpSpPr bwMode="auto">
          <a:xfrm>
            <a:off x="914400" y="533400"/>
            <a:ext cx="7924800" cy="609600"/>
            <a:chOff x="960" y="288"/>
            <a:chExt cx="4656" cy="336"/>
          </a:xfrm>
        </p:grpSpPr>
        <p:grpSp>
          <p:nvGrpSpPr>
            <p:cNvPr id="36868" name="Group 4"/>
            <p:cNvGrpSpPr>
              <a:grpSpLocks/>
            </p:cNvGrpSpPr>
            <p:nvPr/>
          </p:nvGrpSpPr>
          <p:grpSpPr bwMode="auto">
            <a:xfrm>
              <a:off x="960" y="288"/>
              <a:ext cx="4656" cy="336"/>
              <a:chOff x="1296" y="720"/>
              <a:chExt cx="4224" cy="324"/>
            </a:xfrm>
          </p:grpSpPr>
          <p:sp>
            <p:nvSpPr>
              <p:cNvPr id="36869"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6870"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6871"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6873"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6866">
                                            <p:txEl>
                                              <p:pRg st="2" end="2"/>
                                            </p:txEl>
                                          </p:spTgt>
                                        </p:tgtEl>
                                        <p:attrNameLst>
                                          <p:attrName>style.visibility</p:attrName>
                                        </p:attrNameLst>
                                      </p:cBhvr>
                                      <p:to>
                                        <p:strVal val="visible"/>
                                      </p:to>
                                    </p:set>
                                    <p:animEffect transition="in" filter="blinds(horizontal)">
                                      <p:cBhvr>
                                        <p:cTn id="7" dur="500"/>
                                        <p:tgtEl>
                                          <p:spTgt spid="3686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6866">
                                            <p:txEl>
                                              <p:pRg st="4" end="4"/>
                                            </p:txEl>
                                          </p:spTgt>
                                        </p:tgtEl>
                                        <p:attrNameLst>
                                          <p:attrName>style.visibility</p:attrName>
                                        </p:attrNameLst>
                                      </p:cBhvr>
                                      <p:to>
                                        <p:strVal val="visible"/>
                                      </p:to>
                                    </p:set>
                                    <p:animEffect transition="in" filter="blinds(horizontal)">
                                      <p:cBhvr>
                                        <p:cTn id="12" dur="500"/>
                                        <p:tgtEl>
                                          <p:spTgt spid="36866">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6866">
                                            <p:txEl>
                                              <p:pRg st="7" end="7"/>
                                            </p:txEl>
                                          </p:spTgt>
                                        </p:tgtEl>
                                        <p:attrNameLst>
                                          <p:attrName>style.visibility</p:attrName>
                                        </p:attrNameLst>
                                      </p:cBhvr>
                                      <p:to>
                                        <p:strVal val="visible"/>
                                      </p:to>
                                    </p:set>
                                    <p:animEffect transition="in" filter="blinds(horizontal)">
                                      <p:cBhvr>
                                        <p:cTn id="17" dur="500"/>
                                        <p:tgtEl>
                                          <p:spTgt spid="3686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p:txBody>
          <a:bodyPr/>
          <a:lstStyle/>
          <a:p>
            <a:pPr lvl="1" algn="ctr">
              <a:buFontTx/>
              <a:buNone/>
            </a:pPr>
            <a:r>
              <a:rPr lang="en-US" b="1" u="sng">
                <a:solidFill>
                  <a:srgbClr val="000099"/>
                </a:solidFill>
                <a:latin typeface="Garamond" pitchFamily="18" charset="0"/>
              </a:rPr>
              <a:t>Can the customer buy a few additional units? And what will happen to the rent in this case?</a:t>
            </a:r>
            <a:r>
              <a:rPr lang="en-US" b="1"/>
              <a:t> </a:t>
            </a:r>
            <a:endParaRPr lang="en-US"/>
          </a:p>
          <a:p>
            <a:pPr>
              <a:buFontTx/>
              <a:buNone/>
            </a:pPr>
            <a:endParaRPr lang="en-US"/>
          </a:p>
          <a:p>
            <a:pPr>
              <a:buFontTx/>
              <a:buNone/>
            </a:pPr>
            <a:r>
              <a:rPr lang="en-US"/>
              <a:t>	</a:t>
            </a:r>
            <a:r>
              <a:rPr lang="en-US" sz="2400">
                <a:solidFill>
                  <a:srgbClr val="000099"/>
                </a:solidFill>
                <a:latin typeface="Garamond" pitchFamily="18" charset="0"/>
              </a:rPr>
              <a:t>Yes, Islamic Housing Finance allows this flexibility, but this can only be made on the repayment date and rent for the period will be skipped.</a:t>
            </a:r>
            <a:r>
              <a:rPr lang="en-US"/>
              <a:t> </a:t>
            </a:r>
          </a:p>
          <a:p>
            <a:endParaRPr lang="en-US"/>
          </a:p>
        </p:txBody>
      </p:sp>
      <p:grpSp>
        <p:nvGrpSpPr>
          <p:cNvPr id="37891" name="Group 3"/>
          <p:cNvGrpSpPr>
            <a:grpSpLocks/>
          </p:cNvGrpSpPr>
          <p:nvPr/>
        </p:nvGrpSpPr>
        <p:grpSpPr bwMode="auto">
          <a:xfrm>
            <a:off x="914400" y="533400"/>
            <a:ext cx="7924800" cy="609600"/>
            <a:chOff x="960" y="288"/>
            <a:chExt cx="4656" cy="336"/>
          </a:xfrm>
        </p:grpSpPr>
        <p:grpSp>
          <p:nvGrpSpPr>
            <p:cNvPr id="37892" name="Group 4"/>
            <p:cNvGrpSpPr>
              <a:grpSpLocks/>
            </p:cNvGrpSpPr>
            <p:nvPr/>
          </p:nvGrpSpPr>
          <p:grpSpPr bwMode="auto">
            <a:xfrm>
              <a:off x="960" y="288"/>
              <a:ext cx="4656" cy="336"/>
              <a:chOff x="1296" y="720"/>
              <a:chExt cx="4224" cy="324"/>
            </a:xfrm>
          </p:grpSpPr>
          <p:sp>
            <p:nvSpPr>
              <p:cNvPr id="37893"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7894"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7895"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7897"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7890">
                                            <p:txEl>
                                              <p:pRg st="2" end="2"/>
                                            </p:txEl>
                                          </p:spTgt>
                                        </p:tgtEl>
                                        <p:attrNameLst>
                                          <p:attrName>style.visibility</p:attrName>
                                        </p:attrNameLst>
                                      </p:cBhvr>
                                      <p:to>
                                        <p:strVal val="visible"/>
                                      </p:to>
                                    </p:set>
                                    <p:animEffect transition="in" filter="blinds(horizontal)">
                                      <p:cBhvr>
                                        <p:cTn id="7" dur="500"/>
                                        <p:tgtEl>
                                          <p:spTgt spid="3789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xfrm>
            <a:off x="457200" y="1600200"/>
            <a:ext cx="8229600" cy="3886200"/>
          </a:xfrm>
        </p:spPr>
        <p:txBody>
          <a:bodyPr/>
          <a:lstStyle/>
          <a:p>
            <a:pPr algn="ctr">
              <a:buFontTx/>
              <a:buNone/>
            </a:pPr>
            <a:r>
              <a:rPr lang="en-US" b="1"/>
              <a:t>	</a:t>
            </a:r>
            <a:r>
              <a:rPr lang="en-US" sz="2800" b="1" u="sng">
                <a:solidFill>
                  <a:srgbClr val="000099"/>
                </a:solidFill>
                <a:latin typeface="Garamond" pitchFamily="18" charset="0"/>
              </a:rPr>
              <a:t>What will happen to the property if the customer dies within the financing period?</a:t>
            </a:r>
            <a:r>
              <a:rPr lang="en-US" b="1"/>
              <a:t> </a:t>
            </a:r>
            <a:endParaRPr lang="en-US"/>
          </a:p>
          <a:p>
            <a:pPr algn="just">
              <a:buFontTx/>
              <a:buNone/>
            </a:pPr>
            <a:r>
              <a:rPr lang="en-US"/>
              <a:t>	</a:t>
            </a:r>
            <a:r>
              <a:rPr lang="en-US" sz="2400">
                <a:solidFill>
                  <a:srgbClr val="000099"/>
                </a:solidFill>
                <a:latin typeface="Garamond" pitchFamily="18" charset="0"/>
              </a:rPr>
              <a:t>If the customer dies,  his legal heirs are liable to pay off the facility or the bank may allow to carry on the transaction with a new Musharakah Agreement Signing and fulfillment of some legal documentation. (This is done in case customer did not avail the optional Life takaful facility)</a:t>
            </a:r>
          </a:p>
          <a:p>
            <a:pPr>
              <a:buFontTx/>
              <a:buNone/>
            </a:pPr>
            <a:r>
              <a:rPr lang="en-US" sz="2400">
                <a:solidFill>
                  <a:srgbClr val="000099"/>
                </a:solidFill>
                <a:latin typeface="Garamond" pitchFamily="18" charset="0"/>
              </a:rPr>
              <a:t>    </a:t>
            </a:r>
          </a:p>
          <a:p>
            <a:pPr>
              <a:buFontTx/>
              <a:buNone/>
            </a:pPr>
            <a:r>
              <a:rPr lang="en-US" sz="2400">
                <a:solidFill>
                  <a:srgbClr val="000099"/>
                </a:solidFill>
                <a:latin typeface="Garamond" pitchFamily="18" charset="0"/>
              </a:rPr>
              <a:t>    Incase the customer had availed Life Takaful facility from the bank’s approved takaful operator,  then the entire outstanding amount will be paid to the bank by takaful operator and the legal heirs will be free from any payment to the bank.</a:t>
            </a:r>
          </a:p>
          <a:p>
            <a:pPr>
              <a:buFontTx/>
              <a:buNone/>
            </a:pPr>
            <a:endParaRPr lang="en-US"/>
          </a:p>
        </p:txBody>
      </p:sp>
      <p:grpSp>
        <p:nvGrpSpPr>
          <p:cNvPr id="38915" name="Group 3"/>
          <p:cNvGrpSpPr>
            <a:grpSpLocks/>
          </p:cNvGrpSpPr>
          <p:nvPr/>
        </p:nvGrpSpPr>
        <p:grpSpPr bwMode="auto">
          <a:xfrm>
            <a:off x="914400" y="533400"/>
            <a:ext cx="7924800" cy="609600"/>
            <a:chOff x="960" y="288"/>
            <a:chExt cx="4656" cy="336"/>
          </a:xfrm>
        </p:grpSpPr>
        <p:grpSp>
          <p:nvGrpSpPr>
            <p:cNvPr id="38916" name="Group 4"/>
            <p:cNvGrpSpPr>
              <a:grpSpLocks/>
            </p:cNvGrpSpPr>
            <p:nvPr/>
          </p:nvGrpSpPr>
          <p:grpSpPr bwMode="auto">
            <a:xfrm>
              <a:off x="960" y="288"/>
              <a:ext cx="4656" cy="336"/>
              <a:chOff x="1296" y="720"/>
              <a:chExt cx="4224" cy="324"/>
            </a:xfrm>
          </p:grpSpPr>
          <p:sp>
            <p:nvSpPr>
              <p:cNvPr id="38917"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8918"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8919"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8921"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8914">
                                            <p:txEl>
                                              <p:pRg st="2" end="2"/>
                                            </p:txEl>
                                          </p:spTgt>
                                        </p:tgtEl>
                                        <p:attrNameLst>
                                          <p:attrName>style.visibility</p:attrName>
                                        </p:attrNameLst>
                                      </p:cBhvr>
                                      <p:to>
                                        <p:strVal val="visible"/>
                                      </p:to>
                                    </p:set>
                                    <p:animEffect transition="in" filter="blinds(horizontal)">
                                      <p:cBhvr>
                                        <p:cTn id="7" dur="500"/>
                                        <p:tgtEl>
                                          <p:spTgt spid="3891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8914">
                                            <p:txEl>
                                              <p:pRg st="3" end="3"/>
                                            </p:txEl>
                                          </p:spTgt>
                                        </p:tgtEl>
                                        <p:attrNameLst>
                                          <p:attrName>style.visibility</p:attrName>
                                        </p:attrNameLst>
                                      </p:cBhvr>
                                      <p:to>
                                        <p:strVal val="visible"/>
                                      </p:to>
                                    </p:set>
                                    <p:animEffect transition="in" filter="blinds(horizontal)">
                                      <p:cBhvr>
                                        <p:cTn id="12" dur="500"/>
                                        <p:tgtEl>
                                          <p:spTgt spid="389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304800" y="1447800"/>
            <a:ext cx="8610600" cy="4038600"/>
          </a:xfrm>
        </p:spPr>
        <p:txBody>
          <a:bodyPr/>
          <a:lstStyle/>
          <a:p>
            <a:pPr algn="ctr">
              <a:buFontTx/>
              <a:buNone/>
            </a:pPr>
            <a:r>
              <a:rPr lang="en-US" sz="2800" b="1" u="sng">
                <a:solidFill>
                  <a:srgbClr val="000099"/>
                </a:solidFill>
                <a:latin typeface="Garamond" pitchFamily="18" charset="0"/>
              </a:rPr>
              <a:t>Does Islamic Banks allows its customers to sell the property during the tenure of transaction? </a:t>
            </a:r>
            <a:endParaRPr lang="en-US" sz="2800" u="sng">
              <a:solidFill>
                <a:srgbClr val="000099"/>
              </a:solidFill>
              <a:latin typeface="Garamond" pitchFamily="18" charset="0"/>
            </a:endParaRPr>
          </a:p>
          <a:p>
            <a:pPr>
              <a:buFontTx/>
              <a:buNone/>
            </a:pPr>
            <a:endParaRPr lang="en-US" sz="700" b="1">
              <a:latin typeface="Garamond" pitchFamily="18" charset="0"/>
            </a:endParaRPr>
          </a:p>
          <a:p>
            <a:pPr algn="just">
              <a:buFontTx/>
              <a:buNone/>
            </a:pPr>
            <a:r>
              <a:rPr lang="en-US"/>
              <a:t>	</a:t>
            </a:r>
            <a:r>
              <a:rPr lang="en-US" sz="2400">
                <a:solidFill>
                  <a:srgbClr val="000099"/>
                </a:solidFill>
                <a:latin typeface="Garamond" pitchFamily="18" charset="0"/>
              </a:rPr>
              <a:t>If a customer wants to sell the property he can do so after purchasing the remaining Bank's share in the property. The option of financing transfer to a new owner is not available. However, bank can judge the new owner independently as per their policy for providing housing facility. </a:t>
            </a:r>
            <a:endParaRPr lang="en-US" sz="2000">
              <a:solidFill>
                <a:srgbClr val="000099"/>
              </a:solidFill>
              <a:latin typeface="Garamond" pitchFamily="18" charset="0"/>
            </a:endParaRPr>
          </a:p>
        </p:txBody>
      </p:sp>
      <p:grpSp>
        <p:nvGrpSpPr>
          <p:cNvPr id="39939" name="Group 3"/>
          <p:cNvGrpSpPr>
            <a:grpSpLocks/>
          </p:cNvGrpSpPr>
          <p:nvPr/>
        </p:nvGrpSpPr>
        <p:grpSpPr bwMode="auto">
          <a:xfrm>
            <a:off x="914400" y="457200"/>
            <a:ext cx="7924800" cy="609600"/>
            <a:chOff x="960" y="288"/>
            <a:chExt cx="4656" cy="336"/>
          </a:xfrm>
        </p:grpSpPr>
        <p:grpSp>
          <p:nvGrpSpPr>
            <p:cNvPr id="39940" name="Group 4"/>
            <p:cNvGrpSpPr>
              <a:grpSpLocks/>
            </p:cNvGrpSpPr>
            <p:nvPr/>
          </p:nvGrpSpPr>
          <p:grpSpPr bwMode="auto">
            <a:xfrm>
              <a:off x="960" y="288"/>
              <a:ext cx="4656" cy="336"/>
              <a:chOff x="1296" y="720"/>
              <a:chExt cx="4224" cy="324"/>
            </a:xfrm>
          </p:grpSpPr>
          <p:sp>
            <p:nvSpPr>
              <p:cNvPr id="39941"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39942"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39943"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39945"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9938">
                                            <p:txEl>
                                              <p:pRg st="2" end="2"/>
                                            </p:txEl>
                                          </p:spTgt>
                                        </p:tgtEl>
                                        <p:attrNameLst>
                                          <p:attrName>style.visibility</p:attrName>
                                        </p:attrNameLst>
                                      </p:cBhvr>
                                      <p:to>
                                        <p:strVal val="visible"/>
                                      </p:to>
                                    </p:set>
                                    <p:animEffect transition="in" filter="blinds(horizontal)">
                                      <p:cBhvr>
                                        <p:cTn id="7" dur="500"/>
                                        <p:tgtEl>
                                          <p:spTgt spid="399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xfrm>
            <a:off x="228600" y="1600200"/>
            <a:ext cx="8610600" cy="4525963"/>
          </a:xfrm>
        </p:spPr>
        <p:txBody>
          <a:bodyPr/>
          <a:lstStyle/>
          <a:p>
            <a:pPr algn="ctr">
              <a:lnSpc>
                <a:spcPct val="80000"/>
              </a:lnSpc>
              <a:buFontTx/>
              <a:buNone/>
            </a:pPr>
            <a:r>
              <a:rPr lang="en-US" sz="2800" b="1">
                <a:latin typeface="Garamond" pitchFamily="18" charset="0"/>
              </a:rPr>
              <a:t>	</a:t>
            </a:r>
            <a:r>
              <a:rPr lang="en-US" sz="2800" b="1" u="sng">
                <a:solidFill>
                  <a:srgbClr val="000099"/>
                </a:solidFill>
                <a:latin typeface="Garamond" pitchFamily="18" charset="0"/>
              </a:rPr>
              <a:t>Although Islamic Bank and Customer are joint owners of a particular property, why doesn’t the Bank share in the property tax (i.e. tax related to the ownership)?</a:t>
            </a:r>
            <a:r>
              <a:rPr lang="en-US" sz="2400" b="1"/>
              <a:t> </a:t>
            </a:r>
          </a:p>
          <a:p>
            <a:pPr algn="ctr">
              <a:lnSpc>
                <a:spcPct val="80000"/>
              </a:lnSpc>
              <a:buFontTx/>
              <a:buNone/>
            </a:pPr>
            <a:endParaRPr lang="en-US" sz="900" b="1"/>
          </a:p>
          <a:p>
            <a:pPr algn="just">
              <a:lnSpc>
                <a:spcPct val="80000"/>
              </a:lnSpc>
              <a:buFontTx/>
              <a:buNone/>
            </a:pPr>
            <a:r>
              <a:rPr lang="en-US" sz="2800"/>
              <a:t>	</a:t>
            </a:r>
            <a:r>
              <a:rPr lang="en-US" sz="2400">
                <a:solidFill>
                  <a:srgbClr val="000099"/>
                </a:solidFill>
                <a:latin typeface="Garamond" pitchFamily="18" charset="0"/>
              </a:rPr>
              <a:t>Property taxes are imposed by local government authorities to pay for certain public services, amenities or infrastructure that may directly or indirectly benefit the tenants or occupants of the property. As all such taxes are ultimately for the benefit of the occupants of the property and directly relate to the usage of the property, the Consumer, as the exclusive occupant of the property and sole beneficiary, shall be responsible for the payment of such taxes.</a:t>
            </a:r>
            <a:endParaRPr lang="en-US" sz="2400"/>
          </a:p>
          <a:p>
            <a:pPr>
              <a:lnSpc>
                <a:spcPct val="80000"/>
              </a:lnSpc>
              <a:buFontTx/>
              <a:buNone/>
            </a:pPr>
            <a:endParaRPr lang="en-US" sz="2400"/>
          </a:p>
        </p:txBody>
      </p:sp>
      <p:grpSp>
        <p:nvGrpSpPr>
          <p:cNvPr id="40963" name="Group 3"/>
          <p:cNvGrpSpPr>
            <a:grpSpLocks/>
          </p:cNvGrpSpPr>
          <p:nvPr/>
        </p:nvGrpSpPr>
        <p:grpSpPr bwMode="auto">
          <a:xfrm>
            <a:off x="914400" y="609600"/>
            <a:ext cx="7924800" cy="609600"/>
            <a:chOff x="960" y="288"/>
            <a:chExt cx="4656" cy="336"/>
          </a:xfrm>
        </p:grpSpPr>
        <p:grpSp>
          <p:nvGrpSpPr>
            <p:cNvPr id="40964" name="Group 4"/>
            <p:cNvGrpSpPr>
              <a:grpSpLocks/>
            </p:cNvGrpSpPr>
            <p:nvPr/>
          </p:nvGrpSpPr>
          <p:grpSpPr bwMode="auto">
            <a:xfrm>
              <a:off x="960" y="288"/>
              <a:ext cx="4656" cy="336"/>
              <a:chOff x="1296" y="720"/>
              <a:chExt cx="4224" cy="324"/>
            </a:xfrm>
          </p:grpSpPr>
          <p:sp>
            <p:nvSpPr>
              <p:cNvPr id="40965"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4096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4096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4096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62">
                                            <p:txEl>
                                              <p:pRg st="2" end="2"/>
                                            </p:txEl>
                                          </p:spTgt>
                                        </p:tgtEl>
                                        <p:attrNameLst>
                                          <p:attrName>style.visibility</p:attrName>
                                        </p:attrNameLst>
                                      </p:cBhvr>
                                      <p:to>
                                        <p:strVal val="visible"/>
                                      </p:to>
                                    </p:set>
                                    <p:animEffect transition="in" filter="blinds(horizontal)">
                                      <p:cBhvr>
                                        <p:cTn id="7" dur="500"/>
                                        <p:tgtEl>
                                          <p:spTgt spid="409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228600" y="1600200"/>
            <a:ext cx="8458200" cy="4525963"/>
          </a:xfrm>
        </p:spPr>
        <p:txBody>
          <a:bodyPr/>
          <a:lstStyle/>
          <a:p>
            <a:pPr algn="ctr">
              <a:buFontTx/>
              <a:buNone/>
            </a:pPr>
            <a:r>
              <a:rPr lang="en-US" sz="2800" b="1" u="sng">
                <a:solidFill>
                  <a:srgbClr val="000099"/>
                </a:solidFill>
                <a:latin typeface="Garamond" pitchFamily="18" charset="0"/>
              </a:rPr>
              <a:t>Since both Bank and the Customer are joint owners, why are the property Title Documents in the name of the customer?</a:t>
            </a:r>
            <a:r>
              <a:rPr lang="en-US" sz="2800">
                <a:solidFill>
                  <a:srgbClr val="000099"/>
                </a:solidFill>
                <a:latin typeface="Garamond" pitchFamily="18" charset="0"/>
              </a:rPr>
              <a:t> </a:t>
            </a:r>
          </a:p>
          <a:p>
            <a:pPr algn="just">
              <a:buFontTx/>
              <a:buNone/>
            </a:pPr>
            <a:r>
              <a:rPr lang="en-US" sz="2400">
                <a:solidFill>
                  <a:srgbClr val="000099"/>
                </a:solidFill>
                <a:latin typeface="Garamond" pitchFamily="18" charset="0"/>
              </a:rPr>
              <a:t>    The customer is to be the ultimate owner of the property, so the bank does not obtain the title of the documents to avoid the tax constraints.</a:t>
            </a:r>
          </a:p>
          <a:p>
            <a:pPr>
              <a:buFontTx/>
              <a:buNone/>
            </a:pPr>
            <a:r>
              <a:rPr lang="en-US" sz="2400">
                <a:solidFill>
                  <a:srgbClr val="000099"/>
                </a:solidFill>
                <a:latin typeface="Garamond" pitchFamily="18" charset="0"/>
              </a:rPr>
              <a:t>	To fulfill Shariah requirements it is not necessary that the title is registered in the name of all the owners. The title can be held by any owner singly or the joint owner.</a:t>
            </a:r>
          </a:p>
          <a:p>
            <a:pPr>
              <a:buFontTx/>
              <a:buNone/>
            </a:pPr>
            <a:r>
              <a:rPr lang="en-US" sz="2400">
                <a:solidFill>
                  <a:srgbClr val="000099"/>
                </a:solidFill>
                <a:latin typeface="Garamond" pitchFamily="18" charset="0"/>
              </a:rPr>
              <a:t>    The ownership is created through DM Agreement signed between the bank and the customer.</a:t>
            </a:r>
          </a:p>
        </p:txBody>
      </p:sp>
      <p:grpSp>
        <p:nvGrpSpPr>
          <p:cNvPr id="41987" name="Group 3"/>
          <p:cNvGrpSpPr>
            <a:grpSpLocks/>
          </p:cNvGrpSpPr>
          <p:nvPr/>
        </p:nvGrpSpPr>
        <p:grpSpPr bwMode="auto">
          <a:xfrm>
            <a:off x="914400" y="609600"/>
            <a:ext cx="7924800" cy="609600"/>
            <a:chOff x="960" y="288"/>
            <a:chExt cx="4656" cy="336"/>
          </a:xfrm>
        </p:grpSpPr>
        <p:grpSp>
          <p:nvGrpSpPr>
            <p:cNvPr id="41988" name="Group 4"/>
            <p:cNvGrpSpPr>
              <a:grpSpLocks/>
            </p:cNvGrpSpPr>
            <p:nvPr/>
          </p:nvGrpSpPr>
          <p:grpSpPr bwMode="auto">
            <a:xfrm>
              <a:off x="960" y="288"/>
              <a:ext cx="4656" cy="336"/>
              <a:chOff x="1296" y="720"/>
              <a:chExt cx="4224" cy="324"/>
            </a:xfrm>
          </p:grpSpPr>
          <p:sp>
            <p:nvSpPr>
              <p:cNvPr id="41989" name="Text Box 5"/>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41990"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41991"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pic>
        <p:nvPicPr>
          <p:cNvPr id="41993"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1986">
                                            <p:txEl>
                                              <p:pRg st="1" end="1"/>
                                            </p:txEl>
                                          </p:spTgt>
                                        </p:tgtEl>
                                        <p:attrNameLst>
                                          <p:attrName>style.visibility</p:attrName>
                                        </p:attrNameLst>
                                      </p:cBhvr>
                                      <p:to>
                                        <p:strVal val="visible"/>
                                      </p:to>
                                    </p:set>
                                    <p:animEffect transition="in" filter="blinds(horizontal)">
                                      <p:cBhvr>
                                        <p:cTn id="7" dur="500"/>
                                        <p:tgtEl>
                                          <p:spTgt spid="4198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1986">
                                            <p:txEl>
                                              <p:pRg st="2" end="2"/>
                                            </p:txEl>
                                          </p:spTgt>
                                        </p:tgtEl>
                                        <p:attrNameLst>
                                          <p:attrName>style.visibility</p:attrName>
                                        </p:attrNameLst>
                                      </p:cBhvr>
                                      <p:to>
                                        <p:strVal val="visible"/>
                                      </p:to>
                                    </p:set>
                                    <p:animEffect transition="in" filter="blinds(horizontal)">
                                      <p:cBhvr>
                                        <p:cTn id="12" dur="500"/>
                                        <p:tgtEl>
                                          <p:spTgt spid="419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1986">
                                            <p:txEl>
                                              <p:pRg st="3" end="3"/>
                                            </p:txEl>
                                          </p:spTgt>
                                        </p:tgtEl>
                                        <p:attrNameLst>
                                          <p:attrName>style.visibility</p:attrName>
                                        </p:attrNameLst>
                                      </p:cBhvr>
                                      <p:to>
                                        <p:strVal val="visible"/>
                                      </p:to>
                                    </p:set>
                                    <p:animEffect transition="in" filter="blinds(horizontal)">
                                      <p:cBhvr>
                                        <p:cTn id="17" dur="500"/>
                                        <p:tgtEl>
                                          <p:spTgt spid="4198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a:xfrm>
            <a:off x="0" y="1371600"/>
            <a:ext cx="8915400" cy="3810000"/>
          </a:xfrm>
        </p:spPr>
        <p:txBody>
          <a:bodyPr/>
          <a:lstStyle/>
          <a:p>
            <a:pPr marL="806450" lvl="1" algn="ctr">
              <a:buFontTx/>
              <a:buNone/>
            </a:pPr>
            <a:r>
              <a:rPr lang="en-US" b="1" u="sng">
                <a:solidFill>
                  <a:srgbClr val="000099"/>
                </a:solidFill>
                <a:latin typeface="Garamond" pitchFamily="18" charset="0"/>
              </a:rPr>
              <a:t>Does Shariah allow taking rent on land?</a:t>
            </a:r>
            <a:r>
              <a:rPr lang="en-US" b="1"/>
              <a:t> </a:t>
            </a:r>
          </a:p>
          <a:p>
            <a:pPr marL="406400" indent="-231775">
              <a:buFontTx/>
              <a:buNone/>
            </a:pPr>
            <a:r>
              <a:rPr lang="en-US" sz="2400">
                <a:solidFill>
                  <a:srgbClr val="000099"/>
                </a:solidFill>
                <a:latin typeface="Garamond" pitchFamily="18" charset="0"/>
              </a:rPr>
              <a:t>   According to the rules of Islamic Shariah and as advised by the learned Shariah Board members of Islamic Banks normally a piece of land can be given on rent in two cases </a:t>
            </a:r>
          </a:p>
          <a:p>
            <a:pPr marL="406400" indent="-231775">
              <a:buFontTx/>
              <a:buNone/>
            </a:pPr>
            <a:r>
              <a:rPr lang="en-US" sz="2400" i="1">
                <a:solidFill>
                  <a:srgbClr val="000099"/>
                </a:solidFill>
                <a:latin typeface="Garamond" pitchFamily="18" charset="0"/>
              </a:rPr>
              <a:t>		 a) If the land is used for agricultural purposes </a:t>
            </a:r>
          </a:p>
          <a:p>
            <a:pPr marL="406400" indent="-231775">
              <a:buFontTx/>
              <a:buNone/>
            </a:pPr>
            <a:r>
              <a:rPr lang="en-US" sz="2400" i="1">
                <a:solidFill>
                  <a:srgbClr val="000099"/>
                </a:solidFill>
                <a:latin typeface="Garamond" pitchFamily="18" charset="0"/>
              </a:rPr>
              <a:t>		 b) The land is given to someone for the purpose of habitation (i.e. for        		building a house and living in it) </a:t>
            </a:r>
          </a:p>
          <a:p>
            <a:pPr marL="406400" indent="-231775">
              <a:buFontTx/>
              <a:buNone/>
            </a:pPr>
            <a:r>
              <a:rPr lang="en-US" sz="2400">
                <a:solidFill>
                  <a:srgbClr val="000099"/>
                </a:solidFill>
                <a:latin typeface="Garamond" pitchFamily="18" charset="0"/>
              </a:rPr>
              <a:t>   There are other cases where the land can be given for rent and that is completely allowed in Shariah like land given as a parking space, land given to be used for a warehouse etc. </a:t>
            </a:r>
          </a:p>
          <a:p>
            <a:pPr marL="406400" indent="-231775">
              <a:buFontTx/>
              <a:buNone/>
            </a:pPr>
            <a:r>
              <a:rPr lang="en-US" sz="2400">
                <a:solidFill>
                  <a:srgbClr val="000099"/>
                </a:solidFill>
                <a:latin typeface="Garamond" pitchFamily="18" charset="0"/>
              </a:rPr>
              <a:t>   Based on the above ruling, Meezan Bank takes rental from the customer based on its proportionate ownership in the land.</a:t>
            </a:r>
            <a:endParaRPr lang="en-US"/>
          </a:p>
        </p:txBody>
      </p:sp>
      <p:pic>
        <p:nvPicPr>
          <p:cNvPr id="52233"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grpSp>
        <p:nvGrpSpPr>
          <p:cNvPr id="52234" name="Group 10"/>
          <p:cNvGrpSpPr>
            <a:grpSpLocks/>
          </p:cNvGrpSpPr>
          <p:nvPr/>
        </p:nvGrpSpPr>
        <p:grpSpPr bwMode="auto">
          <a:xfrm>
            <a:off x="914400" y="609600"/>
            <a:ext cx="7924800" cy="609600"/>
            <a:chOff x="960" y="288"/>
            <a:chExt cx="4656" cy="336"/>
          </a:xfrm>
        </p:grpSpPr>
        <p:grpSp>
          <p:nvGrpSpPr>
            <p:cNvPr id="52235" name="Group 11"/>
            <p:cNvGrpSpPr>
              <a:grpSpLocks/>
            </p:cNvGrpSpPr>
            <p:nvPr/>
          </p:nvGrpSpPr>
          <p:grpSpPr bwMode="auto">
            <a:xfrm>
              <a:off x="960" y="288"/>
              <a:ext cx="4656" cy="336"/>
              <a:chOff x="1296" y="720"/>
              <a:chExt cx="4224" cy="324"/>
            </a:xfrm>
          </p:grpSpPr>
          <p:sp>
            <p:nvSpPr>
              <p:cNvPr id="52236" name="Text Box 12"/>
              <p:cNvSpPr txBox="1">
                <a:spLocks noChangeArrowheads="1"/>
              </p:cNvSpPr>
              <p:nvPr/>
            </p:nvSpPr>
            <p:spPr bwMode="auto">
              <a:xfrm>
                <a:off x="1296" y="720"/>
                <a:ext cx="3792" cy="17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52237" name="Line 13"/>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52238" name="Rectangle 14"/>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600">
                  <a:solidFill>
                    <a:srgbClr val="000099"/>
                  </a:solidFill>
                </a:rPr>
                <a:t>Diminishing Musharakah FAQs</a:t>
              </a: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875" name="Group 3"/>
          <p:cNvGrpSpPr>
            <a:grpSpLocks/>
          </p:cNvGrpSpPr>
          <p:nvPr/>
        </p:nvGrpSpPr>
        <p:grpSpPr bwMode="auto">
          <a:xfrm>
            <a:off x="914400" y="533400"/>
            <a:ext cx="7924800" cy="914400"/>
            <a:chOff x="960" y="288"/>
            <a:chExt cx="4656" cy="336"/>
          </a:xfrm>
        </p:grpSpPr>
        <p:grpSp>
          <p:nvGrpSpPr>
            <p:cNvPr id="79876" name="Group 4"/>
            <p:cNvGrpSpPr>
              <a:grpSpLocks/>
            </p:cNvGrpSpPr>
            <p:nvPr/>
          </p:nvGrpSpPr>
          <p:grpSpPr bwMode="auto">
            <a:xfrm>
              <a:off x="960" y="288"/>
              <a:ext cx="4656" cy="336"/>
              <a:chOff x="1296" y="720"/>
              <a:chExt cx="4224" cy="324"/>
            </a:xfrm>
          </p:grpSpPr>
          <p:sp>
            <p:nvSpPr>
              <p:cNvPr id="79877" name="Text Box 5"/>
              <p:cNvSpPr txBox="1">
                <a:spLocks noChangeArrowheads="1"/>
              </p:cNvSpPr>
              <p:nvPr/>
            </p:nvSpPr>
            <p:spPr bwMode="auto">
              <a:xfrm>
                <a:off x="1296" y="720"/>
                <a:ext cx="3792" cy="11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79878"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79879"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Islamic Housing Finance</a:t>
              </a:r>
            </a:p>
          </p:txBody>
        </p:sp>
      </p:grpSp>
      <p:pic>
        <p:nvPicPr>
          <p:cNvPr id="79880" name="Picture 8"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79882" name="Rectangle 10"/>
          <p:cNvSpPr>
            <a:spLocks noGrp="1" noChangeArrowheads="1"/>
          </p:cNvSpPr>
          <p:nvPr>
            <p:ph type="body" idx="1"/>
          </p:nvPr>
        </p:nvSpPr>
        <p:spPr>
          <a:xfrm>
            <a:off x="457200" y="1447800"/>
            <a:ext cx="8229600" cy="4525963"/>
          </a:xfrm>
        </p:spPr>
        <p:txBody>
          <a:bodyPr/>
          <a:lstStyle/>
          <a:p>
            <a:pPr algn="ctr">
              <a:buFontTx/>
              <a:buNone/>
            </a:pPr>
            <a:endParaRPr lang="en-US">
              <a:solidFill>
                <a:srgbClr val="210BC5"/>
              </a:solidFill>
            </a:endParaRPr>
          </a:p>
          <a:p>
            <a:pPr algn="ctr">
              <a:buFontTx/>
              <a:buNone/>
            </a:pPr>
            <a:r>
              <a:rPr lang="en-US" b="1">
                <a:solidFill>
                  <a:srgbClr val="210BC5"/>
                </a:solidFill>
              </a:rPr>
              <a:t>Question &amp; Answer Session regarding Islamic Housing Finance</a:t>
            </a:r>
          </a:p>
          <a:p>
            <a:pPr algn="ctr"/>
            <a:endParaRPr lang="en-US" b="1">
              <a:solidFill>
                <a:srgbClr val="210BC5"/>
              </a:solidFill>
            </a:endParaRPr>
          </a:p>
          <a:p>
            <a:pPr algn="ctr"/>
            <a:endParaRPr lang="en-US">
              <a:solidFill>
                <a:srgbClr val="210BC5"/>
              </a:solidFill>
            </a:endParaRPr>
          </a:p>
          <a:p>
            <a:pPr algn="ctr">
              <a:buFontTx/>
              <a:buNone/>
            </a:pPr>
            <a:r>
              <a:rPr lang="en-US">
                <a:solidFill>
                  <a:srgbClr val="210BC5"/>
                </a:solidFill>
              </a:rPr>
              <a:t>Ahead</a:t>
            </a:r>
          </a:p>
          <a:p>
            <a:pPr algn="ctr">
              <a:buFontTx/>
              <a:buNone/>
            </a:pPr>
            <a:r>
              <a:rPr lang="en-US">
                <a:solidFill>
                  <a:srgbClr val="210BC5"/>
                </a:solidFill>
              </a:rPr>
              <a:t>Discussion on issues being faced by the Islamic Mortgage Industry in Pakistan</a:t>
            </a:r>
          </a:p>
          <a:p>
            <a:pPr algn="ctr"/>
            <a:endParaRPr lang="en-US">
              <a:solidFill>
                <a:srgbClr val="210BC5"/>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7" name="Picture 3"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77828" name="Rectangle 4"/>
          <p:cNvSpPr>
            <a:spLocks noChangeArrowheads="1"/>
          </p:cNvSpPr>
          <p:nvPr/>
        </p:nvSpPr>
        <p:spPr bwMode="auto">
          <a:xfrm>
            <a:off x="2209800" y="304800"/>
            <a:ext cx="5924550" cy="762000"/>
          </a:xfrm>
          <a:prstGeom prst="rect">
            <a:avLst/>
          </a:prstGeom>
          <a:solidFill>
            <a:srgbClr val="FCD36E"/>
          </a:solidFill>
          <a:ln w="9525" algn="ctr">
            <a:noFill/>
            <a:miter lim="800000"/>
            <a:headEnd/>
            <a:tailEnd/>
          </a:ln>
          <a:effectLst/>
        </p:spPr>
        <p:txBody>
          <a:bodyPr lIns="89611" tIns="44806" rIns="89611" bIns="44806" anchor="ctr"/>
          <a:lstStyle/>
          <a:p>
            <a:pPr algn="ctr" defTabSz="754063"/>
            <a:r>
              <a:rPr lang="en-US" sz="2400">
                <a:solidFill>
                  <a:srgbClr val="000099"/>
                </a:solidFill>
              </a:rPr>
              <a:t>Concept and Application of Diminishing Musharakah</a:t>
            </a:r>
          </a:p>
        </p:txBody>
      </p:sp>
      <p:sp>
        <p:nvSpPr>
          <p:cNvPr id="77830" name="Rectangle 6"/>
          <p:cNvSpPr>
            <a:spLocks noChangeArrowheads="1"/>
          </p:cNvSpPr>
          <p:nvPr>
            <p:ph type="body" idx="1"/>
          </p:nvPr>
        </p:nvSpPr>
        <p:spPr>
          <a:noFill/>
          <a:ln/>
        </p:spPr>
        <p:txBody>
          <a:bodyPr/>
          <a:lstStyle/>
          <a:p>
            <a:pPr marL="609600" indent="-609600"/>
            <a:r>
              <a:rPr lang="en-US" sz="2800">
                <a:solidFill>
                  <a:srgbClr val="210BC5"/>
                </a:solidFill>
              </a:rPr>
              <a:t>Musharakah is a form of partnership (Shirkat). </a:t>
            </a:r>
          </a:p>
          <a:p>
            <a:pPr marL="609600" indent="-609600">
              <a:buFontTx/>
              <a:buNone/>
            </a:pPr>
            <a:r>
              <a:rPr lang="en-US" sz="2800">
                <a:solidFill>
                  <a:srgbClr val="210BC5"/>
                </a:solidFill>
              </a:rPr>
              <a:t>       &amp; there are two types of Shirkah: </a:t>
            </a:r>
          </a:p>
          <a:p>
            <a:pPr marL="609600" indent="-609600"/>
            <a:endParaRPr lang="en-US" sz="2800">
              <a:solidFill>
                <a:srgbClr val="210BC5"/>
              </a:solidFill>
            </a:endParaRPr>
          </a:p>
          <a:p>
            <a:pPr marL="609600" indent="-609600"/>
            <a:r>
              <a:rPr lang="en-US" sz="2800" b="1">
                <a:solidFill>
                  <a:srgbClr val="210BC5"/>
                </a:solidFill>
              </a:rPr>
              <a:t>1.	  Shirkat-ul-Milk</a:t>
            </a:r>
            <a:r>
              <a:rPr lang="en-US" sz="2800">
                <a:solidFill>
                  <a:srgbClr val="210BC5"/>
                </a:solidFill>
              </a:rPr>
              <a:t> : Joint ownership of two or more persons in a particular property.</a:t>
            </a:r>
          </a:p>
          <a:p>
            <a:pPr marL="609600" indent="-609600"/>
            <a:endParaRPr lang="en-US" sz="2800">
              <a:solidFill>
                <a:srgbClr val="210BC5"/>
              </a:solidFill>
            </a:endParaRPr>
          </a:p>
          <a:p>
            <a:pPr marL="609600" indent="-609600"/>
            <a:r>
              <a:rPr lang="en-US" sz="2800" b="1">
                <a:solidFill>
                  <a:srgbClr val="210BC5"/>
                </a:solidFill>
              </a:rPr>
              <a:t>2.  Shirkat-ul-Aqd</a:t>
            </a:r>
            <a:r>
              <a:rPr lang="en-US" sz="2800">
                <a:solidFill>
                  <a:srgbClr val="210BC5"/>
                </a:solidFill>
              </a:rPr>
              <a:t> : A partnership affected by mutual contract. It can also be translated as a joint commercial enterprise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22" name="Group 2"/>
          <p:cNvGrpSpPr>
            <a:grpSpLocks/>
          </p:cNvGrpSpPr>
          <p:nvPr/>
        </p:nvGrpSpPr>
        <p:grpSpPr bwMode="auto">
          <a:xfrm>
            <a:off x="914400" y="533400"/>
            <a:ext cx="7924800" cy="914400"/>
            <a:chOff x="960" y="288"/>
            <a:chExt cx="4656" cy="336"/>
          </a:xfrm>
        </p:grpSpPr>
        <p:grpSp>
          <p:nvGrpSpPr>
            <p:cNvPr id="81923" name="Group 3"/>
            <p:cNvGrpSpPr>
              <a:grpSpLocks/>
            </p:cNvGrpSpPr>
            <p:nvPr/>
          </p:nvGrpSpPr>
          <p:grpSpPr bwMode="auto">
            <a:xfrm>
              <a:off x="960" y="288"/>
              <a:ext cx="4656" cy="336"/>
              <a:chOff x="1296" y="720"/>
              <a:chExt cx="4224" cy="324"/>
            </a:xfrm>
          </p:grpSpPr>
          <p:sp>
            <p:nvSpPr>
              <p:cNvPr id="81924" name="Text Box 4"/>
              <p:cNvSpPr txBox="1">
                <a:spLocks noChangeArrowheads="1"/>
              </p:cNvSpPr>
              <p:nvPr/>
            </p:nvSpPr>
            <p:spPr bwMode="auto">
              <a:xfrm>
                <a:off x="1296" y="720"/>
                <a:ext cx="3792" cy="11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81925" name="Line 5"/>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81926" name="Rectangle 6"/>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a:solidFill>
                    <a:srgbClr val="000099"/>
                  </a:solidFill>
                </a:rPr>
                <a:t>Issues related to Islamic housing finance in Pakistan</a:t>
              </a:r>
            </a:p>
          </p:txBody>
        </p:sp>
      </p:grpSp>
      <p:pic>
        <p:nvPicPr>
          <p:cNvPr id="81927" name="Picture 7"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81928" name="Rectangle 8"/>
          <p:cNvSpPr>
            <a:spLocks noGrp="1" noChangeArrowheads="1"/>
          </p:cNvSpPr>
          <p:nvPr>
            <p:ph type="body" idx="1"/>
          </p:nvPr>
        </p:nvSpPr>
        <p:spPr/>
        <p:txBody>
          <a:bodyPr/>
          <a:lstStyle/>
          <a:p>
            <a:pPr marL="609600" indent="-609600">
              <a:buFontTx/>
              <a:buAutoNum type="arabicPeriod"/>
            </a:pPr>
            <a:r>
              <a:rPr lang="en-US" b="1">
                <a:solidFill>
                  <a:srgbClr val="210BC5"/>
                </a:solidFill>
              </a:rPr>
              <a:t>Lack of Standardization:</a:t>
            </a:r>
          </a:p>
          <a:p>
            <a:pPr marL="609600" indent="-609600"/>
            <a:r>
              <a:rPr lang="en-US">
                <a:solidFill>
                  <a:srgbClr val="210BC5"/>
                </a:solidFill>
              </a:rPr>
              <a:t>Standardization is urgently needed in the following respects: </a:t>
            </a:r>
          </a:p>
          <a:p>
            <a:pPr marL="990600" lvl="1" indent="-533400"/>
            <a:r>
              <a:rPr lang="en-US">
                <a:solidFill>
                  <a:srgbClr val="210BC5"/>
                </a:solidFill>
              </a:rPr>
              <a:t>Vocabulary of Islamic financing, </a:t>
            </a:r>
          </a:p>
          <a:p>
            <a:pPr marL="990600" lvl="1" indent="-533400"/>
            <a:r>
              <a:rPr lang="en-US">
                <a:solidFill>
                  <a:srgbClr val="210BC5"/>
                </a:solidFill>
              </a:rPr>
              <a:t>Financial instruments and their documentation and </a:t>
            </a:r>
          </a:p>
          <a:p>
            <a:pPr marL="990600" lvl="1" indent="-533400"/>
            <a:r>
              <a:rPr lang="en-US">
                <a:solidFill>
                  <a:srgbClr val="210BC5"/>
                </a:solidFill>
              </a:rPr>
              <a:t>Pricing formulas for Islamic financial products.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4" name="Picture 8"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80905" name="Rectangle 9"/>
          <p:cNvSpPr>
            <a:spLocks noGrp="1" noChangeArrowheads="1"/>
          </p:cNvSpPr>
          <p:nvPr>
            <p:ph type="body" idx="1"/>
          </p:nvPr>
        </p:nvSpPr>
        <p:spPr/>
        <p:txBody>
          <a:bodyPr/>
          <a:lstStyle/>
          <a:p>
            <a:pPr marL="609600" indent="-609600">
              <a:lnSpc>
                <a:spcPct val="90000"/>
              </a:lnSpc>
              <a:buFontTx/>
              <a:buAutoNum type="arabicPeriod" startAt="2"/>
            </a:pPr>
            <a:r>
              <a:rPr lang="en-US" sz="2400" b="1">
                <a:solidFill>
                  <a:srgbClr val="210BC5"/>
                </a:solidFill>
              </a:rPr>
              <a:t>Public Awareness</a:t>
            </a:r>
          </a:p>
          <a:p>
            <a:pPr marL="609600" indent="-609600">
              <a:lnSpc>
                <a:spcPct val="90000"/>
              </a:lnSpc>
              <a:buFontTx/>
              <a:buNone/>
            </a:pPr>
            <a:r>
              <a:rPr lang="en-US" sz="2400">
                <a:solidFill>
                  <a:srgbClr val="210BC5"/>
                </a:solidFill>
              </a:rPr>
              <a:t>	There is a lack of awareness in general public about the Islamic mode of financing. The pace of development of Islamic banking can be expedited through the following: </a:t>
            </a:r>
          </a:p>
          <a:p>
            <a:pPr marL="609600" indent="-609600">
              <a:lnSpc>
                <a:spcPct val="90000"/>
              </a:lnSpc>
              <a:buFontTx/>
              <a:buAutoNum type="arabicParenBoth"/>
            </a:pPr>
            <a:r>
              <a:rPr lang="en-US" sz="2400">
                <a:solidFill>
                  <a:srgbClr val="210BC5"/>
                </a:solidFill>
              </a:rPr>
              <a:t>public education campaigns, </a:t>
            </a:r>
          </a:p>
          <a:p>
            <a:pPr marL="609600" indent="-609600">
              <a:lnSpc>
                <a:spcPct val="90000"/>
              </a:lnSpc>
              <a:buFontTx/>
              <a:buAutoNum type="arabicParenBoth"/>
            </a:pPr>
            <a:r>
              <a:rPr lang="en-US" sz="2400">
                <a:solidFill>
                  <a:srgbClr val="210BC5"/>
                </a:solidFill>
              </a:rPr>
              <a:t>inclusion of Islamic banking concepts in school curriculum, </a:t>
            </a:r>
          </a:p>
          <a:p>
            <a:pPr marL="609600" indent="-609600">
              <a:lnSpc>
                <a:spcPct val="90000"/>
              </a:lnSpc>
              <a:buFontTx/>
              <a:buAutoNum type="arabicParenBoth"/>
            </a:pPr>
            <a:r>
              <a:rPr lang="en-US" sz="2400">
                <a:solidFill>
                  <a:srgbClr val="210BC5"/>
                </a:solidFill>
              </a:rPr>
              <a:t>making Islamic financing course a part of business administration programs and </a:t>
            </a:r>
          </a:p>
          <a:p>
            <a:pPr marL="609600" indent="-609600">
              <a:lnSpc>
                <a:spcPct val="90000"/>
              </a:lnSpc>
              <a:buFontTx/>
              <a:buAutoNum type="arabicParenBoth"/>
            </a:pPr>
            <a:r>
              <a:rPr lang="en-US" sz="2400">
                <a:solidFill>
                  <a:srgbClr val="210BC5"/>
                </a:solidFill>
              </a:rPr>
              <a:t>offering full fledged degree programs in Islamic financing. </a:t>
            </a:r>
          </a:p>
        </p:txBody>
      </p:sp>
      <p:grpSp>
        <p:nvGrpSpPr>
          <p:cNvPr id="80906" name="Group 10"/>
          <p:cNvGrpSpPr>
            <a:grpSpLocks/>
          </p:cNvGrpSpPr>
          <p:nvPr/>
        </p:nvGrpSpPr>
        <p:grpSpPr bwMode="auto">
          <a:xfrm>
            <a:off x="914400" y="533400"/>
            <a:ext cx="7924800" cy="914400"/>
            <a:chOff x="960" y="288"/>
            <a:chExt cx="4656" cy="336"/>
          </a:xfrm>
        </p:grpSpPr>
        <p:grpSp>
          <p:nvGrpSpPr>
            <p:cNvPr id="80907" name="Group 11"/>
            <p:cNvGrpSpPr>
              <a:grpSpLocks/>
            </p:cNvGrpSpPr>
            <p:nvPr/>
          </p:nvGrpSpPr>
          <p:grpSpPr bwMode="auto">
            <a:xfrm>
              <a:off x="960" y="288"/>
              <a:ext cx="4656" cy="336"/>
              <a:chOff x="1296" y="720"/>
              <a:chExt cx="4224" cy="324"/>
            </a:xfrm>
          </p:grpSpPr>
          <p:sp>
            <p:nvSpPr>
              <p:cNvPr id="80908" name="Text Box 12"/>
              <p:cNvSpPr txBox="1">
                <a:spLocks noChangeArrowheads="1"/>
              </p:cNvSpPr>
              <p:nvPr/>
            </p:nvSpPr>
            <p:spPr bwMode="auto">
              <a:xfrm>
                <a:off x="1296" y="720"/>
                <a:ext cx="3792" cy="11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80909" name="Line 13"/>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80910" name="Rectangle 14"/>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a:solidFill>
                    <a:srgbClr val="000099"/>
                  </a:solidFill>
                </a:rPr>
                <a:t>Issues related to Islamic housing finance in Pakistan</a:t>
              </a:r>
            </a:p>
          </p:txBody>
        </p:sp>
      </p:gr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2"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82947" name="Rectangle 3"/>
          <p:cNvSpPr>
            <a:spLocks noGrp="1" noChangeArrowheads="1"/>
          </p:cNvSpPr>
          <p:nvPr>
            <p:ph type="body" idx="1"/>
          </p:nvPr>
        </p:nvSpPr>
        <p:spPr/>
        <p:txBody>
          <a:bodyPr/>
          <a:lstStyle/>
          <a:p>
            <a:pPr marL="609600" indent="-609600">
              <a:lnSpc>
                <a:spcPct val="80000"/>
              </a:lnSpc>
              <a:buFontTx/>
              <a:buAutoNum type="arabicPeriod" startAt="3"/>
            </a:pPr>
            <a:r>
              <a:rPr lang="en-US" sz="2000" b="1">
                <a:solidFill>
                  <a:srgbClr val="210BC5"/>
                </a:solidFill>
              </a:rPr>
              <a:t>Training of Banking Professionals in the Use of Islamic Financial Products</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r>
              <a:rPr lang="en-US" sz="2000" b="1">
                <a:solidFill>
                  <a:srgbClr val="210BC5"/>
                </a:solidFill>
              </a:rPr>
              <a:t>Emphasis on Shari’ah Audit instead of Reliance on Shari’ah Supervision</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r>
              <a:rPr lang="en-US" sz="2000" b="1">
                <a:solidFill>
                  <a:srgbClr val="210BC5"/>
                </a:solidFill>
              </a:rPr>
              <a:t>Reduction in Financing Costs</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r>
              <a:rPr lang="en-US" sz="2000" b="1">
                <a:solidFill>
                  <a:srgbClr val="210BC5"/>
                </a:solidFill>
              </a:rPr>
              <a:t>Establishment of Real Market Links</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r>
              <a:rPr lang="en-US" sz="2000" b="1">
                <a:solidFill>
                  <a:srgbClr val="210BC5"/>
                </a:solidFill>
              </a:rPr>
              <a:t>Institutionalization of Recovery of Debt</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r>
              <a:rPr lang="en-US" sz="2000" b="1">
                <a:solidFill>
                  <a:srgbClr val="210BC5"/>
                </a:solidFill>
              </a:rPr>
              <a:t>Legal Framework</a:t>
            </a: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3"/>
            </a:pPr>
            <a:endParaRPr lang="en-US" sz="2000" b="1">
              <a:solidFill>
                <a:srgbClr val="210BC5"/>
              </a:solidFill>
            </a:endParaRPr>
          </a:p>
          <a:p>
            <a:pPr marL="609600" indent="-609600">
              <a:lnSpc>
                <a:spcPct val="80000"/>
              </a:lnSpc>
              <a:buFontTx/>
              <a:buAutoNum type="arabicPeriod" startAt="2"/>
            </a:pPr>
            <a:endParaRPr lang="en-US" sz="2000">
              <a:solidFill>
                <a:srgbClr val="210BC5"/>
              </a:solidFill>
            </a:endParaRPr>
          </a:p>
        </p:txBody>
      </p:sp>
      <p:grpSp>
        <p:nvGrpSpPr>
          <p:cNvPr id="82948" name="Group 4"/>
          <p:cNvGrpSpPr>
            <a:grpSpLocks/>
          </p:cNvGrpSpPr>
          <p:nvPr/>
        </p:nvGrpSpPr>
        <p:grpSpPr bwMode="auto">
          <a:xfrm>
            <a:off x="914400" y="533400"/>
            <a:ext cx="7924800" cy="914400"/>
            <a:chOff x="960" y="288"/>
            <a:chExt cx="4656" cy="336"/>
          </a:xfrm>
        </p:grpSpPr>
        <p:grpSp>
          <p:nvGrpSpPr>
            <p:cNvPr id="82949" name="Group 5"/>
            <p:cNvGrpSpPr>
              <a:grpSpLocks/>
            </p:cNvGrpSpPr>
            <p:nvPr/>
          </p:nvGrpSpPr>
          <p:grpSpPr bwMode="auto">
            <a:xfrm>
              <a:off x="960" y="288"/>
              <a:ext cx="4656" cy="336"/>
              <a:chOff x="1296" y="720"/>
              <a:chExt cx="4224" cy="324"/>
            </a:xfrm>
          </p:grpSpPr>
          <p:sp>
            <p:nvSpPr>
              <p:cNvPr id="82950" name="Text Box 6"/>
              <p:cNvSpPr txBox="1">
                <a:spLocks noChangeArrowheads="1"/>
              </p:cNvSpPr>
              <p:nvPr/>
            </p:nvSpPr>
            <p:spPr bwMode="auto">
              <a:xfrm>
                <a:off x="1296" y="720"/>
                <a:ext cx="3792" cy="11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82951" name="Line 7"/>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82952" name="Rectangle 8"/>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a:solidFill>
                    <a:srgbClr val="000099"/>
                  </a:solidFill>
                </a:rPr>
                <a:t>Issues related to Islamic housing finance in Pakistan</a:t>
              </a:r>
            </a:p>
          </p:txBody>
        </p:sp>
      </p:gr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2"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83971" name="Rectangle 3"/>
          <p:cNvSpPr>
            <a:spLocks noGrp="1" noChangeArrowheads="1"/>
          </p:cNvSpPr>
          <p:nvPr>
            <p:ph type="body" idx="1"/>
          </p:nvPr>
        </p:nvSpPr>
        <p:spPr/>
        <p:txBody>
          <a:bodyPr/>
          <a:lstStyle/>
          <a:p>
            <a:pPr marL="609600" indent="-609600">
              <a:buFontTx/>
              <a:buAutoNum type="arabicPeriod" startAt="9"/>
            </a:pPr>
            <a:r>
              <a:rPr lang="en-US" b="1">
                <a:solidFill>
                  <a:srgbClr val="210BC5"/>
                </a:solidFill>
              </a:rPr>
              <a:t>Use of Conventional Bench Mark</a:t>
            </a:r>
          </a:p>
          <a:p>
            <a:pPr marL="609600" indent="-609600">
              <a:buFontTx/>
              <a:buAutoNum type="arabicPeriod" startAt="9"/>
            </a:pPr>
            <a:endParaRPr lang="en-US" b="1">
              <a:solidFill>
                <a:srgbClr val="210BC5"/>
              </a:solidFill>
            </a:endParaRPr>
          </a:p>
          <a:p>
            <a:pPr marL="609600" indent="-609600">
              <a:buFontTx/>
              <a:buAutoNum type="arabicPeriod" startAt="9"/>
            </a:pPr>
            <a:r>
              <a:rPr lang="en-US" b="1">
                <a:solidFill>
                  <a:srgbClr val="210BC5"/>
                </a:solidFill>
              </a:rPr>
              <a:t>Further Shari’ah Research</a:t>
            </a:r>
          </a:p>
          <a:p>
            <a:pPr marL="609600" indent="-609600">
              <a:buFontTx/>
              <a:buAutoNum type="arabicPeriod" startAt="9"/>
            </a:pPr>
            <a:endParaRPr lang="en-US" b="1">
              <a:solidFill>
                <a:srgbClr val="210BC5"/>
              </a:solidFill>
            </a:endParaRPr>
          </a:p>
          <a:p>
            <a:pPr marL="609600" indent="-609600">
              <a:buFontTx/>
              <a:buAutoNum type="arabicPeriod" startAt="9"/>
            </a:pPr>
            <a:r>
              <a:rPr lang="en-US" b="1">
                <a:solidFill>
                  <a:srgbClr val="210BC5"/>
                </a:solidFill>
              </a:rPr>
              <a:t>Lack of professional having in depth knowledge of Islamic Financial System</a:t>
            </a:r>
          </a:p>
          <a:p>
            <a:pPr marL="609600" indent="-609600">
              <a:buFontTx/>
              <a:buAutoNum type="arabicPeriod" startAt="9"/>
            </a:pPr>
            <a:endParaRPr lang="en-US" b="1">
              <a:solidFill>
                <a:srgbClr val="210BC5"/>
              </a:solidFill>
            </a:endParaRPr>
          </a:p>
          <a:p>
            <a:pPr marL="609600" indent="-609600">
              <a:buFontTx/>
              <a:buAutoNum type="arabicPeriod" startAt="2"/>
            </a:pPr>
            <a:endParaRPr lang="en-US">
              <a:solidFill>
                <a:srgbClr val="210BC5"/>
              </a:solidFill>
            </a:endParaRPr>
          </a:p>
        </p:txBody>
      </p:sp>
      <p:grpSp>
        <p:nvGrpSpPr>
          <p:cNvPr id="83972" name="Group 4"/>
          <p:cNvGrpSpPr>
            <a:grpSpLocks/>
          </p:cNvGrpSpPr>
          <p:nvPr/>
        </p:nvGrpSpPr>
        <p:grpSpPr bwMode="auto">
          <a:xfrm>
            <a:off x="914400" y="533400"/>
            <a:ext cx="7924800" cy="914400"/>
            <a:chOff x="960" y="288"/>
            <a:chExt cx="4656" cy="336"/>
          </a:xfrm>
        </p:grpSpPr>
        <p:grpSp>
          <p:nvGrpSpPr>
            <p:cNvPr id="83973" name="Group 5"/>
            <p:cNvGrpSpPr>
              <a:grpSpLocks/>
            </p:cNvGrpSpPr>
            <p:nvPr/>
          </p:nvGrpSpPr>
          <p:grpSpPr bwMode="auto">
            <a:xfrm>
              <a:off x="960" y="288"/>
              <a:ext cx="4656" cy="336"/>
              <a:chOff x="1296" y="720"/>
              <a:chExt cx="4224" cy="324"/>
            </a:xfrm>
          </p:grpSpPr>
          <p:sp>
            <p:nvSpPr>
              <p:cNvPr id="83974" name="Text Box 6"/>
              <p:cNvSpPr txBox="1">
                <a:spLocks noChangeArrowheads="1"/>
              </p:cNvSpPr>
              <p:nvPr/>
            </p:nvSpPr>
            <p:spPr bwMode="auto">
              <a:xfrm>
                <a:off x="1296" y="720"/>
                <a:ext cx="3792" cy="119"/>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83975" name="Line 7"/>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83976" name="Rectangle 8"/>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a:solidFill>
                    <a:srgbClr val="000099"/>
                  </a:solidFill>
                </a:rPr>
                <a:t>Issues related to Islamic housing finance in Pakistan</a:t>
              </a:r>
            </a:p>
          </p:txBody>
        </p:sp>
      </p:gr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228600" y="1905000"/>
            <a:ext cx="8610600" cy="3810000"/>
          </a:xfrm>
        </p:spPr>
        <p:txBody>
          <a:bodyPr/>
          <a:lstStyle/>
          <a:p>
            <a:pPr marL="508000" lvl="1" indent="-161925" algn="ctr">
              <a:buFontTx/>
              <a:buNone/>
            </a:pPr>
            <a:r>
              <a:rPr lang="en-US" sz="3600" b="1">
                <a:solidFill>
                  <a:srgbClr val="000099"/>
                </a:solidFill>
                <a:latin typeface="Garamond" pitchFamily="18" charset="0"/>
              </a:rPr>
              <a:t>	</a:t>
            </a:r>
          </a:p>
          <a:p>
            <a:pPr marL="508000" lvl="1" indent="-161925" algn="ctr">
              <a:buFontTx/>
              <a:buNone/>
            </a:pPr>
            <a:r>
              <a:rPr lang="en-US" sz="3600" b="1">
                <a:solidFill>
                  <a:srgbClr val="000099"/>
                </a:solidFill>
                <a:latin typeface="Garamond" pitchFamily="18" charset="0"/>
              </a:rPr>
              <a:t>Thank You </a:t>
            </a:r>
          </a:p>
          <a:p>
            <a:pPr marL="508000" lvl="1" indent="-161925" algn="ctr">
              <a:buFontTx/>
              <a:buNone/>
            </a:pPr>
            <a:r>
              <a:rPr lang="en-US" sz="3600" b="1">
                <a:solidFill>
                  <a:srgbClr val="000099"/>
                </a:solidFill>
                <a:latin typeface="Garamond" pitchFamily="18" charset="0"/>
              </a:rPr>
              <a:t>&amp; </a:t>
            </a:r>
          </a:p>
          <a:p>
            <a:pPr marL="508000" lvl="1" indent="-161925" algn="ctr">
              <a:buFontTx/>
              <a:buNone/>
            </a:pPr>
            <a:r>
              <a:rPr lang="en-US" sz="3600" b="1">
                <a:solidFill>
                  <a:srgbClr val="000099"/>
                </a:solidFill>
                <a:latin typeface="Garamond" pitchFamily="18" charset="0"/>
              </a:rPr>
              <a:t>Jazzak Allah Khair</a:t>
            </a:r>
            <a:endParaRPr lang="en-US" sz="3600">
              <a:solidFill>
                <a:srgbClr val="000099"/>
              </a:solidFill>
            </a:endParaRPr>
          </a:p>
        </p:txBody>
      </p:sp>
      <p:pic>
        <p:nvPicPr>
          <p:cNvPr id="60425"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228600" y="1371600"/>
            <a:ext cx="8686800" cy="5105400"/>
          </a:xfrm>
        </p:spPr>
        <p:txBody>
          <a:bodyPr/>
          <a:lstStyle/>
          <a:p>
            <a:pPr marL="119063" indent="-119063" algn="just">
              <a:buFontTx/>
              <a:buNone/>
              <a:tabLst>
                <a:tab pos="173038" algn="l"/>
              </a:tabLst>
            </a:pPr>
            <a:r>
              <a:rPr lang="en-US" sz="2400" dirty="0">
                <a:solidFill>
                  <a:srgbClr val="000099"/>
                </a:solidFill>
              </a:rPr>
              <a:t>	</a:t>
            </a:r>
            <a:r>
              <a:rPr lang="en-US" sz="2400" b="1" u="sng" dirty="0">
                <a:solidFill>
                  <a:srgbClr val="000099"/>
                </a:solidFill>
                <a:latin typeface="Garamond" pitchFamily="18" charset="0"/>
              </a:rPr>
              <a:t>General Process Flow for Diminishing </a:t>
            </a:r>
            <a:r>
              <a:rPr lang="en-US" sz="2400" b="1" u="sng" dirty="0" err="1">
                <a:solidFill>
                  <a:srgbClr val="000099"/>
                </a:solidFill>
                <a:latin typeface="Garamond" pitchFamily="18" charset="0"/>
              </a:rPr>
              <a:t>Musharakah</a:t>
            </a:r>
            <a:r>
              <a:rPr lang="en-US" sz="2400" b="1" u="sng" dirty="0">
                <a:solidFill>
                  <a:srgbClr val="000099"/>
                </a:solidFill>
                <a:latin typeface="Garamond" pitchFamily="18" charset="0"/>
              </a:rPr>
              <a:t> Transaction</a:t>
            </a:r>
          </a:p>
          <a:p>
            <a:pPr marL="119063" indent="-119063" algn="just">
              <a:buFontTx/>
              <a:buNone/>
              <a:tabLst>
                <a:tab pos="173038" algn="l"/>
              </a:tabLst>
            </a:pPr>
            <a:r>
              <a:rPr lang="en-US" sz="2400" dirty="0">
                <a:solidFill>
                  <a:srgbClr val="000099"/>
                </a:solidFill>
                <a:latin typeface="Garamond" pitchFamily="18" charset="0"/>
              </a:rPr>
              <a:t>a) The customer approaches Bank with the request for House 	  financing </a:t>
            </a:r>
          </a:p>
          <a:p>
            <a:pPr marL="119063" indent="-119063" algn="just">
              <a:buFontTx/>
              <a:buNone/>
              <a:tabLst>
                <a:tab pos="173038" algn="l"/>
              </a:tabLst>
            </a:pPr>
            <a:r>
              <a:rPr lang="en-US" sz="2400" dirty="0">
                <a:solidFill>
                  <a:srgbClr val="000099"/>
                </a:solidFill>
                <a:latin typeface="Garamond" pitchFamily="18" charset="0"/>
              </a:rPr>
              <a:t>b) Bank enters into a </a:t>
            </a:r>
            <a:r>
              <a:rPr lang="en-US" sz="2400" dirty="0" err="1">
                <a:solidFill>
                  <a:srgbClr val="000099"/>
                </a:solidFill>
                <a:latin typeface="Garamond" pitchFamily="18" charset="0"/>
              </a:rPr>
              <a:t>Musharakah</a:t>
            </a:r>
            <a:r>
              <a:rPr lang="en-US" sz="2400" dirty="0">
                <a:solidFill>
                  <a:srgbClr val="000099"/>
                </a:solidFill>
                <a:latin typeface="Garamond" pitchFamily="18" charset="0"/>
              </a:rPr>
              <a:t> (Joint Ownership) agreement 	    	with the customer and both the parties provide their investments to   	  be utilized for the purposes of purchasing a property from the seller 	  of the asset. (This </a:t>
            </a:r>
            <a:r>
              <a:rPr lang="en-US" sz="2400" dirty="0" err="1">
                <a:solidFill>
                  <a:srgbClr val="000099"/>
                </a:solidFill>
                <a:latin typeface="Garamond" pitchFamily="18" charset="0"/>
              </a:rPr>
              <a:t>Musharakah</a:t>
            </a:r>
            <a:r>
              <a:rPr lang="en-US" sz="2400" dirty="0">
                <a:solidFill>
                  <a:srgbClr val="000099"/>
                </a:solidFill>
                <a:latin typeface="Garamond" pitchFamily="18" charset="0"/>
              </a:rPr>
              <a:t> is based on the principle of </a:t>
            </a:r>
            <a:r>
              <a:rPr lang="en-US" sz="2400" dirty="0" err="1">
                <a:solidFill>
                  <a:srgbClr val="000099"/>
                </a:solidFill>
                <a:latin typeface="Garamond" pitchFamily="18" charset="0"/>
              </a:rPr>
              <a:t>Shirkat</a:t>
            </a:r>
            <a:r>
              <a:rPr lang="en-US" sz="2400" dirty="0">
                <a:solidFill>
                  <a:srgbClr val="000099"/>
                </a:solidFill>
                <a:latin typeface="Garamond" pitchFamily="18" charset="0"/>
              </a:rPr>
              <a:t>      	  </a:t>
            </a:r>
            <a:r>
              <a:rPr lang="en-US" sz="2400" dirty="0" err="1">
                <a:solidFill>
                  <a:srgbClr val="000099"/>
                </a:solidFill>
                <a:latin typeface="Garamond" pitchFamily="18" charset="0"/>
              </a:rPr>
              <a:t>ul</a:t>
            </a:r>
            <a:r>
              <a:rPr lang="en-US" sz="2400" dirty="0">
                <a:solidFill>
                  <a:srgbClr val="000099"/>
                </a:solidFill>
                <a:latin typeface="Garamond" pitchFamily="18" charset="0"/>
              </a:rPr>
              <a:t>- Milk) </a:t>
            </a:r>
          </a:p>
          <a:p>
            <a:pPr marL="119063" indent="-119063" algn="just">
              <a:buFontTx/>
              <a:buNone/>
              <a:tabLst>
                <a:tab pos="173038" algn="l"/>
              </a:tabLst>
            </a:pPr>
            <a:r>
              <a:rPr lang="en-US" sz="2400" dirty="0">
                <a:solidFill>
                  <a:srgbClr val="000099"/>
                </a:solidFill>
                <a:latin typeface="Garamond" pitchFamily="18" charset="0"/>
              </a:rPr>
              <a:t>c) The Bank’s share is divided into ownership units and is given to the 	  customer on rent via Monthly payment agreement (</a:t>
            </a:r>
            <a:r>
              <a:rPr lang="en-US" sz="2400" dirty="0" err="1">
                <a:solidFill>
                  <a:srgbClr val="000099"/>
                </a:solidFill>
                <a:latin typeface="Garamond" pitchFamily="18" charset="0"/>
              </a:rPr>
              <a:t>Ijarah</a:t>
            </a:r>
            <a:r>
              <a:rPr lang="en-US" sz="2400" dirty="0">
                <a:solidFill>
                  <a:srgbClr val="000099"/>
                </a:solidFill>
                <a:latin typeface="Garamond" pitchFamily="18" charset="0"/>
              </a:rPr>
              <a:t> agreement) </a:t>
            </a:r>
          </a:p>
          <a:p>
            <a:pPr marL="119063" indent="-119063" algn="just">
              <a:buFontTx/>
              <a:buNone/>
              <a:tabLst>
                <a:tab pos="173038" algn="l"/>
              </a:tabLst>
            </a:pPr>
            <a:r>
              <a:rPr lang="en-US" sz="2400" dirty="0">
                <a:solidFill>
                  <a:srgbClr val="000099"/>
                </a:solidFill>
                <a:latin typeface="Garamond" pitchFamily="18" charset="0"/>
              </a:rPr>
              <a:t>d) The Customer promises to purchase Bank’s share (units) over the 	   	  tenure of transaction with the help of Undertaking to Purchase</a:t>
            </a:r>
            <a:r>
              <a:rPr lang="en-US" sz="2800" dirty="0">
                <a:solidFill>
                  <a:srgbClr val="000099"/>
                </a:solidFill>
              </a:rPr>
              <a:t> </a:t>
            </a:r>
          </a:p>
        </p:txBody>
      </p:sp>
      <p:pic>
        <p:nvPicPr>
          <p:cNvPr id="5130"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5134" name="Rectangle 14"/>
          <p:cNvSpPr>
            <a:spLocks noChangeArrowheads="1"/>
          </p:cNvSpPr>
          <p:nvPr/>
        </p:nvSpPr>
        <p:spPr bwMode="auto">
          <a:xfrm>
            <a:off x="2209800" y="304800"/>
            <a:ext cx="5924550" cy="762000"/>
          </a:xfrm>
          <a:prstGeom prst="rect">
            <a:avLst/>
          </a:prstGeom>
          <a:solidFill>
            <a:srgbClr val="FCD36E"/>
          </a:solidFill>
          <a:ln w="9525" algn="ctr">
            <a:noFill/>
            <a:miter lim="800000"/>
            <a:headEnd/>
            <a:tailEnd/>
          </a:ln>
          <a:effectLst/>
        </p:spPr>
        <p:txBody>
          <a:bodyPr lIns="89611" tIns="44806" rIns="89611" bIns="44806" anchor="ctr"/>
          <a:lstStyle/>
          <a:p>
            <a:pPr algn="ctr" defTabSz="754063"/>
            <a:r>
              <a:rPr lang="en-US" sz="2400" dirty="0">
                <a:solidFill>
                  <a:srgbClr val="000099"/>
                </a:solidFill>
              </a:rPr>
              <a:t>Concept and Application of Diminishing </a:t>
            </a:r>
            <a:r>
              <a:rPr lang="en-US" sz="2400" dirty="0" err="1">
                <a:solidFill>
                  <a:srgbClr val="000099"/>
                </a:solidFill>
              </a:rPr>
              <a:t>Musharakah</a:t>
            </a:r>
            <a:endParaRPr lang="en-US" sz="2400"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228600" y="1219200"/>
            <a:ext cx="8458200" cy="4495800"/>
          </a:xfrm>
        </p:spPr>
        <p:txBody>
          <a:bodyPr/>
          <a:lstStyle/>
          <a:p>
            <a:pPr marL="119063" indent="-119063">
              <a:buFontTx/>
              <a:buNone/>
              <a:tabLst>
                <a:tab pos="173038" algn="l"/>
              </a:tabLst>
            </a:pPr>
            <a:r>
              <a:rPr lang="en-US" sz="2400" b="1">
                <a:solidFill>
                  <a:srgbClr val="000099"/>
                </a:solidFill>
                <a:latin typeface="Garamond" pitchFamily="18" charset="0"/>
              </a:rPr>
              <a:t>Cont….</a:t>
            </a:r>
          </a:p>
          <a:p>
            <a:pPr marL="119063" indent="-119063">
              <a:buFontTx/>
              <a:buNone/>
              <a:tabLst>
                <a:tab pos="173038" algn="l"/>
              </a:tabLst>
            </a:pPr>
            <a:endParaRPr lang="en-US" sz="1600" b="1">
              <a:solidFill>
                <a:srgbClr val="000099"/>
              </a:solidFill>
              <a:latin typeface="Garamond" pitchFamily="18" charset="0"/>
            </a:endParaRPr>
          </a:p>
          <a:p>
            <a:pPr marL="119063" indent="-119063">
              <a:buFontTx/>
              <a:buNone/>
              <a:tabLst>
                <a:tab pos="173038" algn="l"/>
              </a:tabLst>
            </a:pPr>
            <a:r>
              <a:rPr lang="en-US" sz="2400">
                <a:solidFill>
                  <a:srgbClr val="000099"/>
                </a:solidFill>
                <a:latin typeface="Garamond" pitchFamily="18" charset="0"/>
              </a:rPr>
              <a:t>e) Every month customer pays rent for the use of the Bank’s 		   	  share in the property. </a:t>
            </a:r>
          </a:p>
          <a:p>
            <a:pPr marL="119063" indent="-119063">
              <a:buFontTx/>
              <a:buNone/>
              <a:tabLst>
                <a:tab pos="173038" algn="l"/>
              </a:tabLst>
            </a:pPr>
            <a:r>
              <a:rPr lang="en-US" sz="2400">
                <a:solidFill>
                  <a:srgbClr val="000099"/>
                </a:solidFill>
                <a:latin typeface="Garamond" pitchFamily="18" charset="0"/>
              </a:rPr>
              <a:t>f) </a:t>
            </a:r>
            <a:r>
              <a:rPr lang="en-US" sz="2400">
                <a:solidFill>
                  <a:schemeClr val="accent2"/>
                </a:solidFill>
                <a:latin typeface="Garamond" pitchFamily="18" charset="0"/>
              </a:rPr>
              <a:t>The customer also purchases the Bank’s Musharakah units every   	   	  month via a separate offer &amp; acceptance every month. </a:t>
            </a:r>
          </a:p>
          <a:p>
            <a:pPr marL="119063" indent="-119063">
              <a:buFontTx/>
              <a:buNone/>
              <a:tabLst>
                <a:tab pos="173038" algn="l"/>
              </a:tabLst>
            </a:pPr>
            <a:r>
              <a:rPr lang="en-US" sz="2400">
                <a:solidFill>
                  <a:srgbClr val="000099"/>
                </a:solidFill>
                <a:latin typeface="Garamond" pitchFamily="18" charset="0"/>
              </a:rPr>
              <a:t>g) The rental amount is adjusted according to the bank’s share 	  	  (units) remaining in the property. </a:t>
            </a:r>
          </a:p>
          <a:p>
            <a:pPr marL="119063" indent="-119063">
              <a:buFontTx/>
              <a:buNone/>
              <a:tabLst>
                <a:tab pos="173038" algn="l"/>
              </a:tabLst>
            </a:pPr>
            <a:r>
              <a:rPr lang="en-US" sz="2400">
                <a:solidFill>
                  <a:srgbClr val="000099"/>
                </a:solidFill>
                <a:latin typeface="Garamond" pitchFamily="18" charset="0"/>
              </a:rPr>
              <a:t>h) Eventually customer becomes the owner of the property and  	  	 bank’s ownership diminishes.</a:t>
            </a:r>
            <a:r>
              <a:rPr lang="en-US"/>
              <a:t> </a:t>
            </a:r>
          </a:p>
          <a:p>
            <a:pPr marL="119063" indent="-119063">
              <a:buFontTx/>
              <a:buNone/>
              <a:tabLst>
                <a:tab pos="173038" algn="l"/>
              </a:tabLst>
            </a:pPr>
            <a:endParaRPr lang="en-US" sz="2400" b="1" u="sng">
              <a:solidFill>
                <a:srgbClr val="000099"/>
              </a:solidFill>
              <a:latin typeface="Garamond" pitchFamily="18" charset="0"/>
            </a:endParaRPr>
          </a:p>
        </p:txBody>
      </p:sp>
      <p:pic>
        <p:nvPicPr>
          <p:cNvPr id="6154"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6155" name="Rectangle 11"/>
          <p:cNvSpPr>
            <a:spLocks noChangeArrowheads="1"/>
          </p:cNvSpPr>
          <p:nvPr/>
        </p:nvSpPr>
        <p:spPr bwMode="auto">
          <a:xfrm>
            <a:off x="2209800" y="304800"/>
            <a:ext cx="5924550" cy="762000"/>
          </a:xfrm>
          <a:prstGeom prst="rect">
            <a:avLst/>
          </a:prstGeom>
          <a:solidFill>
            <a:srgbClr val="FCD36E"/>
          </a:solidFill>
          <a:ln w="9525" algn="ctr">
            <a:noFill/>
            <a:miter lim="800000"/>
            <a:headEnd/>
            <a:tailEnd/>
          </a:ln>
          <a:effectLst/>
        </p:spPr>
        <p:txBody>
          <a:bodyPr lIns="89611" tIns="44806" rIns="89611" bIns="44806" anchor="ctr"/>
          <a:lstStyle/>
          <a:p>
            <a:pPr algn="ctr" defTabSz="754063"/>
            <a:r>
              <a:rPr lang="en-US" sz="2400">
                <a:solidFill>
                  <a:srgbClr val="000099"/>
                </a:solidFill>
              </a:rPr>
              <a:t>Concept and Application of Diminishing Musharakah</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1" name="Picture 3" descr="Housing 2"/>
          <p:cNvPicPr>
            <a:picLocks noChangeAspect="1" noChangeArrowheads="1"/>
          </p:cNvPicPr>
          <p:nvPr/>
        </p:nvPicPr>
        <p:blipFill>
          <a:blip r:embed="rId2"/>
          <a:srcRect/>
          <a:stretch>
            <a:fillRect/>
          </a:stretch>
        </p:blipFill>
        <p:spPr bwMode="auto">
          <a:xfrm>
            <a:off x="152400" y="228600"/>
            <a:ext cx="1752600" cy="1028700"/>
          </a:xfrm>
          <a:prstGeom prst="rect">
            <a:avLst/>
          </a:prstGeom>
          <a:noFill/>
        </p:spPr>
      </p:pic>
      <p:sp>
        <p:nvSpPr>
          <p:cNvPr id="78852" name="Rectangle 4"/>
          <p:cNvSpPr>
            <a:spLocks noChangeArrowheads="1"/>
          </p:cNvSpPr>
          <p:nvPr/>
        </p:nvSpPr>
        <p:spPr bwMode="auto">
          <a:xfrm>
            <a:off x="2209800" y="228600"/>
            <a:ext cx="5924550" cy="762000"/>
          </a:xfrm>
          <a:prstGeom prst="rect">
            <a:avLst/>
          </a:prstGeom>
          <a:solidFill>
            <a:srgbClr val="FCD36E"/>
          </a:solidFill>
          <a:ln w="9525" algn="ctr">
            <a:noFill/>
            <a:miter lim="800000"/>
            <a:headEnd/>
            <a:tailEnd/>
          </a:ln>
          <a:effectLst/>
        </p:spPr>
        <p:txBody>
          <a:bodyPr lIns="89611" tIns="44806" rIns="89611" bIns="44806" anchor="ctr"/>
          <a:lstStyle/>
          <a:p>
            <a:pPr algn="ctr" defTabSz="754063"/>
            <a:r>
              <a:rPr lang="en-US" sz="2400" dirty="0">
                <a:solidFill>
                  <a:srgbClr val="000099"/>
                </a:solidFill>
              </a:rPr>
              <a:t>Concept and Application of Diminishing </a:t>
            </a:r>
            <a:r>
              <a:rPr lang="en-US" sz="2400" dirty="0" err="1">
                <a:solidFill>
                  <a:srgbClr val="000099"/>
                </a:solidFill>
              </a:rPr>
              <a:t>Musharakah</a:t>
            </a:r>
            <a:endParaRPr lang="en-US" sz="2400" dirty="0">
              <a:solidFill>
                <a:srgbClr val="000099"/>
              </a:solidFill>
            </a:endParaRPr>
          </a:p>
        </p:txBody>
      </p:sp>
      <p:grpSp>
        <p:nvGrpSpPr>
          <p:cNvPr id="78854" name="Group 6"/>
          <p:cNvGrpSpPr>
            <a:grpSpLocks/>
          </p:cNvGrpSpPr>
          <p:nvPr/>
        </p:nvGrpSpPr>
        <p:grpSpPr bwMode="auto">
          <a:xfrm>
            <a:off x="6553200" y="3429000"/>
            <a:ext cx="2286000" cy="698500"/>
            <a:chOff x="3600" y="1440"/>
            <a:chExt cx="1440" cy="754"/>
          </a:xfrm>
        </p:grpSpPr>
        <p:sp>
          <p:nvSpPr>
            <p:cNvPr id="78855" name="AutoShape 7"/>
            <p:cNvSpPr>
              <a:spLocks noChangeArrowheads="1"/>
            </p:cNvSpPr>
            <p:nvPr/>
          </p:nvSpPr>
          <p:spPr bwMode="auto">
            <a:xfrm flipH="1">
              <a:off x="3600" y="1440"/>
              <a:ext cx="1392" cy="576"/>
            </a:xfrm>
            <a:prstGeom prst="cube">
              <a:avLst>
                <a:gd name="adj" fmla="val 25000"/>
              </a:avLst>
            </a:prstGeom>
            <a:solidFill>
              <a:srgbClr val="CC3300"/>
            </a:solidFill>
            <a:ln w="9525">
              <a:solidFill>
                <a:schemeClr val="tx1"/>
              </a:solidFill>
              <a:miter lim="800000"/>
              <a:headEnd/>
              <a:tailEnd/>
            </a:ln>
            <a:effectLst/>
          </p:spPr>
          <p:txBody>
            <a:bodyPr wrap="none" anchor="ctr"/>
            <a:lstStyle/>
            <a:p>
              <a:endParaRPr lang="en-US"/>
            </a:p>
          </p:txBody>
        </p:sp>
        <p:sp>
          <p:nvSpPr>
            <p:cNvPr id="78856" name="Text Box 8"/>
            <p:cNvSpPr txBox="1">
              <a:spLocks noChangeArrowheads="1"/>
            </p:cNvSpPr>
            <p:nvPr/>
          </p:nvSpPr>
          <p:spPr bwMode="auto">
            <a:xfrm>
              <a:off x="3744" y="1555"/>
              <a:ext cx="1296" cy="493"/>
            </a:xfrm>
            <a:prstGeom prst="rect">
              <a:avLst/>
            </a:prstGeom>
            <a:noFill/>
            <a:ln w="9525">
              <a:noFill/>
              <a:miter lim="800000"/>
              <a:headEnd/>
              <a:tailEnd/>
            </a:ln>
            <a:effectLst/>
          </p:spPr>
          <p:txBody>
            <a:bodyPr>
              <a:spAutoFit/>
            </a:bodyPr>
            <a:lstStyle/>
            <a:p>
              <a:pPr eaLnBrk="0" hangingPunct="0">
                <a:spcBef>
                  <a:spcPct val="50000"/>
                </a:spcBef>
              </a:pPr>
              <a:r>
                <a:rPr lang="en-US" sz="2400">
                  <a:solidFill>
                    <a:schemeClr val="bg1"/>
                  </a:solidFill>
                  <a:latin typeface="Optimum" pitchFamily="2" charset="0"/>
                  <a:cs typeface="Times New Roman" pitchFamily="18" charset="0"/>
                </a:rPr>
                <a:t>  C</a:t>
              </a:r>
              <a:r>
                <a:rPr lang="en-US" sz="2000">
                  <a:solidFill>
                    <a:schemeClr val="bg1"/>
                  </a:solidFill>
                  <a:latin typeface="Optimum" pitchFamily="2" charset="0"/>
                  <a:cs typeface="Times New Roman" pitchFamily="18" charset="0"/>
                </a:rPr>
                <a:t>USTOMER</a:t>
              </a:r>
            </a:p>
          </p:txBody>
        </p:sp>
        <p:sp>
          <p:nvSpPr>
            <p:cNvPr id="78857" name="Text Box 9"/>
            <p:cNvSpPr txBox="1">
              <a:spLocks noChangeArrowheads="1"/>
            </p:cNvSpPr>
            <p:nvPr/>
          </p:nvSpPr>
          <p:spPr bwMode="auto">
            <a:xfrm>
              <a:off x="4080" y="1766"/>
              <a:ext cx="720" cy="428"/>
            </a:xfrm>
            <a:prstGeom prst="rect">
              <a:avLst/>
            </a:prstGeom>
            <a:noFill/>
            <a:ln w="9525">
              <a:noFill/>
              <a:miter lim="800000"/>
              <a:headEnd/>
              <a:tailEnd/>
            </a:ln>
            <a:effectLst/>
          </p:spPr>
          <p:txBody>
            <a:bodyPr>
              <a:spAutoFit/>
            </a:bodyPr>
            <a:lstStyle/>
            <a:p>
              <a:pPr eaLnBrk="0" hangingPunct="0">
                <a:spcBef>
                  <a:spcPct val="50000"/>
                </a:spcBef>
              </a:pPr>
              <a:endParaRPr lang="en-US" sz="2000" b="0">
                <a:solidFill>
                  <a:schemeClr val="bg1"/>
                </a:solidFill>
                <a:latin typeface="Optimum" pitchFamily="2" charset="0"/>
                <a:cs typeface="Times New Roman" pitchFamily="18" charset="0"/>
              </a:endParaRPr>
            </a:p>
          </p:txBody>
        </p:sp>
      </p:grpSp>
      <p:grpSp>
        <p:nvGrpSpPr>
          <p:cNvPr id="78861" name="Group 13"/>
          <p:cNvGrpSpPr>
            <a:grpSpLocks/>
          </p:cNvGrpSpPr>
          <p:nvPr/>
        </p:nvGrpSpPr>
        <p:grpSpPr bwMode="auto">
          <a:xfrm>
            <a:off x="609600" y="3429000"/>
            <a:ext cx="2286000" cy="563563"/>
            <a:chOff x="288" y="1152"/>
            <a:chExt cx="1440" cy="355"/>
          </a:xfrm>
        </p:grpSpPr>
        <p:sp>
          <p:nvSpPr>
            <p:cNvPr id="78862" name="AutoShape 14"/>
            <p:cNvSpPr>
              <a:spLocks noChangeArrowheads="1"/>
            </p:cNvSpPr>
            <p:nvPr/>
          </p:nvSpPr>
          <p:spPr bwMode="auto">
            <a:xfrm>
              <a:off x="288" y="1152"/>
              <a:ext cx="1440" cy="355"/>
            </a:xfrm>
            <a:prstGeom prst="cube">
              <a:avLst>
                <a:gd name="adj" fmla="val 25000"/>
              </a:avLst>
            </a:prstGeom>
            <a:solidFill>
              <a:srgbClr val="CC3300"/>
            </a:solidFill>
            <a:ln w="9525">
              <a:solidFill>
                <a:schemeClr val="tx1"/>
              </a:solidFill>
              <a:miter lim="800000"/>
              <a:headEnd/>
              <a:tailEnd/>
            </a:ln>
            <a:effectLst/>
          </p:spPr>
          <p:txBody>
            <a:bodyPr wrap="none" anchor="ctr"/>
            <a:lstStyle/>
            <a:p>
              <a:pPr algn="ctr" eaLnBrk="0" hangingPunct="0"/>
              <a:endParaRPr lang="en-US" sz="2000" b="0">
                <a:latin typeface="Garamond" pitchFamily="18" charset="0"/>
                <a:cs typeface="Times New Roman" pitchFamily="18" charset="0"/>
              </a:endParaRPr>
            </a:p>
          </p:txBody>
        </p:sp>
        <p:grpSp>
          <p:nvGrpSpPr>
            <p:cNvPr id="78863" name="Group 15"/>
            <p:cNvGrpSpPr>
              <a:grpSpLocks/>
            </p:cNvGrpSpPr>
            <p:nvPr/>
          </p:nvGrpSpPr>
          <p:grpSpPr bwMode="auto">
            <a:xfrm>
              <a:off x="336" y="1220"/>
              <a:ext cx="1344" cy="250"/>
              <a:chOff x="2208" y="1248"/>
              <a:chExt cx="1344" cy="250"/>
            </a:xfrm>
          </p:grpSpPr>
          <p:sp>
            <p:nvSpPr>
              <p:cNvPr id="78864" name="Text Box 16"/>
              <p:cNvSpPr txBox="1">
                <a:spLocks noChangeArrowheads="1"/>
              </p:cNvSpPr>
              <p:nvPr/>
            </p:nvSpPr>
            <p:spPr bwMode="auto">
              <a:xfrm>
                <a:off x="2208" y="1248"/>
                <a:ext cx="816" cy="250"/>
              </a:xfrm>
              <a:prstGeom prst="rect">
                <a:avLst/>
              </a:prstGeom>
              <a:noFill/>
              <a:ln w="9525">
                <a:noFill/>
                <a:miter lim="800000"/>
                <a:headEnd/>
                <a:tailEnd/>
              </a:ln>
              <a:effectLst/>
            </p:spPr>
            <p:txBody>
              <a:bodyPr>
                <a:spAutoFit/>
              </a:bodyPr>
              <a:lstStyle/>
              <a:p>
                <a:pPr eaLnBrk="0" hangingPunct="0">
                  <a:spcBef>
                    <a:spcPct val="50000"/>
                  </a:spcBef>
                </a:pPr>
                <a:r>
                  <a:rPr lang="en-US" sz="2000">
                    <a:solidFill>
                      <a:schemeClr val="bg1"/>
                    </a:solidFill>
                    <a:latin typeface="Optimum" pitchFamily="2" charset="0"/>
                    <a:cs typeface="Times New Roman" pitchFamily="18" charset="0"/>
                  </a:rPr>
                  <a:t>BANK</a:t>
                </a:r>
              </a:p>
            </p:txBody>
          </p:sp>
          <p:sp>
            <p:nvSpPr>
              <p:cNvPr id="78865" name="Text Box 17"/>
              <p:cNvSpPr txBox="1">
                <a:spLocks noChangeArrowheads="1"/>
              </p:cNvSpPr>
              <p:nvPr/>
            </p:nvSpPr>
            <p:spPr bwMode="auto">
              <a:xfrm>
                <a:off x="2928" y="1248"/>
                <a:ext cx="624" cy="250"/>
              </a:xfrm>
              <a:prstGeom prst="rect">
                <a:avLst/>
              </a:prstGeom>
              <a:noFill/>
              <a:ln w="9525">
                <a:noFill/>
                <a:miter lim="800000"/>
                <a:headEnd/>
                <a:tailEnd/>
              </a:ln>
              <a:effectLst/>
            </p:spPr>
            <p:txBody>
              <a:bodyPr>
                <a:spAutoFit/>
              </a:bodyPr>
              <a:lstStyle/>
              <a:p>
                <a:pPr eaLnBrk="0" hangingPunct="0">
                  <a:spcBef>
                    <a:spcPct val="50000"/>
                  </a:spcBef>
                </a:pPr>
                <a:endParaRPr lang="en-US" sz="2000">
                  <a:solidFill>
                    <a:schemeClr val="bg1"/>
                  </a:solidFill>
                  <a:latin typeface="Optimum" pitchFamily="2" charset="0"/>
                  <a:cs typeface="Times New Roman" pitchFamily="18" charset="0"/>
                </a:endParaRPr>
              </a:p>
            </p:txBody>
          </p:sp>
        </p:grpSp>
      </p:grpSp>
      <p:grpSp>
        <p:nvGrpSpPr>
          <p:cNvPr id="78866" name="Group 18"/>
          <p:cNvGrpSpPr>
            <a:grpSpLocks/>
          </p:cNvGrpSpPr>
          <p:nvPr/>
        </p:nvGrpSpPr>
        <p:grpSpPr bwMode="auto">
          <a:xfrm>
            <a:off x="2743200" y="2971800"/>
            <a:ext cx="1371600" cy="1447800"/>
            <a:chOff x="1632" y="864"/>
            <a:chExt cx="864" cy="912"/>
          </a:xfrm>
        </p:grpSpPr>
        <p:sp>
          <p:nvSpPr>
            <p:cNvPr id="78867" name="Freeform 19"/>
            <p:cNvSpPr>
              <a:spLocks/>
            </p:cNvSpPr>
            <p:nvPr/>
          </p:nvSpPr>
          <p:spPr bwMode="auto">
            <a:xfrm>
              <a:off x="1632" y="960"/>
              <a:ext cx="816" cy="816"/>
            </a:xfrm>
            <a:custGeom>
              <a:avLst/>
              <a:gdLst/>
              <a:ahLst/>
              <a:cxnLst>
                <a:cxn ang="0">
                  <a:pos x="0" y="528"/>
                </a:cxn>
                <a:cxn ang="0">
                  <a:pos x="816" y="816"/>
                </a:cxn>
                <a:cxn ang="0">
                  <a:pos x="816" y="0"/>
                </a:cxn>
                <a:cxn ang="0">
                  <a:pos x="0" y="288"/>
                </a:cxn>
                <a:cxn ang="0">
                  <a:pos x="0" y="528"/>
                </a:cxn>
              </a:cxnLst>
              <a:rect l="0" t="0" r="r" b="b"/>
              <a:pathLst>
                <a:path w="816" h="816">
                  <a:moveTo>
                    <a:pt x="0" y="528"/>
                  </a:moveTo>
                  <a:lnTo>
                    <a:pt x="816" y="816"/>
                  </a:lnTo>
                  <a:lnTo>
                    <a:pt x="816" y="0"/>
                  </a:lnTo>
                  <a:lnTo>
                    <a:pt x="0" y="288"/>
                  </a:lnTo>
                  <a:lnTo>
                    <a:pt x="0" y="528"/>
                  </a:lnTo>
                  <a:close/>
                </a:path>
              </a:pathLst>
            </a:custGeom>
            <a:gradFill rotWithShape="0">
              <a:gsLst>
                <a:gs pos="0">
                  <a:srgbClr val="FFD5D5"/>
                </a:gs>
                <a:gs pos="100000">
                  <a:schemeClr val="hlink"/>
                </a:gs>
              </a:gsLst>
              <a:lin ang="0" scaled="1"/>
            </a:gradFill>
            <a:ln w="9525">
              <a:noFill/>
              <a:round/>
              <a:headEnd/>
              <a:tailEnd/>
            </a:ln>
            <a:effectLst/>
          </p:spPr>
          <p:txBody>
            <a:bodyPr wrap="none" anchor="ctr"/>
            <a:lstStyle/>
            <a:p>
              <a:endParaRPr lang="en-US"/>
            </a:p>
          </p:txBody>
        </p:sp>
        <p:sp>
          <p:nvSpPr>
            <p:cNvPr id="78868" name="Freeform 20"/>
            <p:cNvSpPr>
              <a:spLocks/>
            </p:cNvSpPr>
            <p:nvPr/>
          </p:nvSpPr>
          <p:spPr bwMode="auto">
            <a:xfrm>
              <a:off x="1632" y="864"/>
              <a:ext cx="864" cy="384"/>
            </a:xfrm>
            <a:custGeom>
              <a:avLst/>
              <a:gdLst/>
              <a:ahLst/>
              <a:cxnLst>
                <a:cxn ang="0">
                  <a:pos x="864" y="0"/>
                </a:cxn>
                <a:cxn ang="0">
                  <a:pos x="96" y="288"/>
                </a:cxn>
                <a:cxn ang="0">
                  <a:pos x="0" y="384"/>
                </a:cxn>
                <a:cxn ang="0">
                  <a:pos x="816" y="96"/>
                </a:cxn>
                <a:cxn ang="0">
                  <a:pos x="864" y="0"/>
                </a:cxn>
              </a:cxnLst>
              <a:rect l="0" t="0" r="r" b="b"/>
              <a:pathLst>
                <a:path w="864" h="384">
                  <a:moveTo>
                    <a:pt x="864" y="0"/>
                  </a:moveTo>
                  <a:lnTo>
                    <a:pt x="96" y="288"/>
                  </a:lnTo>
                  <a:lnTo>
                    <a:pt x="0" y="384"/>
                  </a:lnTo>
                  <a:lnTo>
                    <a:pt x="816" y="96"/>
                  </a:lnTo>
                  <a:lnTo>
                    <a:pt x="864" y="0"/>
                  </a:lnTo>
                  <a:close/>
                </a:path>
              </a:pathLst>
            </a:custGeom>
            <a:gradFill rotWithShape="0">
              <a:gsLst>
                <a:gs pos="0">
                  <a:srgbClr val="FFA3A3"/>
                </a:gs>
                <a:gs pos="100000">
                  <a:srgbClr val="9999FF"/>
                </a:gs>
              </a:gsLst>
              <a:lin ang="0" scaled="1"/>
            </a:gradFill>
            <a:ln w="9525">
              <a:noFill/>
              <a:round/>
              <a:headEnd/>
              <a:tailEnd/>
            </a:ln>
            <a:effectLst/>
          </p:spPr>
          <p:txBody>
            <a:bodyPr wrap="none" anchor="ctr"/>
            <a:lstStyle/>
            <a:p>
              <a:endParaRPr lang="en-US"/>
            </a:p>
          </p:txBody>
        </p:sp>
      </p:grpSp>
      <p:grpSp>
        <p:nvGrpSpPr>
          <p:cNvPr id="78869" name="Group 21"/>
          <p:cNvGrpSpPr>
            <a:grpSpLocks/>
          </p:cNvGrpSpPr>
          <p:nvPr/>
        </p:nvGrpSpPr>
        <p:grpSpPr bwMode="auto">
          <a:xfrm>
            <a:off x="5257800" y="2971800"/>
            <a:ext cx="1371600" cy="1447800"/>
            <a:chOff x="3216" y="864"/>
            <a:chExt cx="864" cy="912"/>
          </a:xfrm>
        </p:grpSpPr>
        <p:sp>
          <p:nvSpPr>
            <p:cNvPr id="78870" name="Freeform 22"/>
            <p:cNvSpPr>
              <a:spLocks/>
            </p:cNvSpPr>
            <p:nvPr/>
          </p:nvSpPr>
          <p:spPr bwMode="auto">
            <a:xfrm flipH="1">
              <a:off x="3264" y="960"/>
              <a:ext cx="816" cy="816"/>
            </a:xfrm>
            <a:custGeom>
              <a:avLst/>
              <a:gdLst/>
              <a:ahLst/>
              <a:cxnLst>
                <a:cxn ang="0">
                  <a:pos x="0" y="528"/>
                </a:cxn>
                <a:cxn ang="0">
                  <a:pos x="816" y="816"/>
                </a:cxn>
                <a:cxn ang="0">
                  <a:pos x="816" y="0"/>
                </a:cxn>
                <a:cxn ang="0">
                  <a:pos x="0" y="288"/>
                </a:cxn>
                <a:cxn ang="0">
                  <a:pos x="0" y="528"/>
                </a:cxn>
              </a:cxnLst>
              <a:rect l="0" t="0" r="r" b="b"/>
              <a:pathLst>
                <a:path w="816" h="816">
                  <a:moveTo>
                    <a:pt x="0" y="528"/>
                  </a:moveTo>
                  <a:lnTo>
                    <a:pt x="816" y="816"/>
                  </a:lnTo>
                  <a:lnTo>
                    <a:pt x="816" y="0"/>
                  </a:lnTo>
                  <a:lnTo>
                    <a:pt x="0" y="288"/>
                  </a:lnTo>
                  <a:lnTo>
                    <a:pt x="0" y="528"/>
                  </a:lnTo>
                  <a:close/>
                </a:path>
              </a:pathLst>
            </a:custGeom>
            <a:gradFill rotWithShape="0">
              <a:gsLst>
                <a:gs pos="0">
                  <a:schemeClr val="hlink"/>
                </a:gs>
                <a:gs pos="100000">
                  <a:srgbClr val="FFD5D5"/>
                </a:gs>
              </a:gsLst>
              <a:lin ang="0" scaled="1"/>
            </a:gradFill>
            <a:ln w="9525">
              <a:noFill/>
              <a:round/>
              <a:headEnd/>
              <a:tailEnd/>
            </a:ln>
            <a:effectLst/>
          </p:spPr>
          <p:txBody>
            <a:bodyPr wrap="none" anchor="ctr"/>
            <a:lstStyle/>
            <a:p>
              <a:endParaRPr lang="en-US"/>
            </a:p>
          </p:txBody>
        </p:sp>
        <p:sp>
          <p:nvSpPr>
            <p:cNvPr id="78871" name="Freeform 23"/>
            <p:cNvSpPr>
              <a:spLocks/>
            </p:cNvSpPr>
            <p:nvPr/>
          </p:nvSpPr>
          <p:spPr bwMode="auto">
            <a:xfrm flipH="1">
              <a:off x="3216" y="864"/>
              <a:ext cx="864" cy="384"/>
            </a:xfrm>
            <a:custGeom>
              <a:avLst/>
              <a:gdLst/>
              <a:ahLst/>
              <a:cxnLst>
                <a:cxn ang="0">
                  <a:pos x="864" y="0"/>
                </a:cxn>
                <a:cxn ang="0">
                  <a:pos x="96" y="288"/>
                </a:cxn>
                <a:cxn ang="0">
                  <a:pos x="0" y="384"/>
                </a:cxn>
                <a:cxn ang="0">
                  <a:pos x="816" y="96"/>
                </a:cxn>
                <a:cxn ang="0">
                  <a:pos x="864" y="0"/>
                </a:cxn>
              </a:cxnLst>
              <a:rect l="0" t="0" r="r" b="b"/>
              <a:pathLst>
                <a:path w="864" h="384">
                  <a:moveTo>
                    <a:pt x="864" y="0"/>
                  </a:moveTo>
                  <a:lnTo>
                    <a:pt x="96" y="288"/>
                  </a:lnTo>
                  <a:lnTo>
                    <a:pt x="0" y="384"/>
                  </a:lnTo>
                  <a:lnTo>
                    <a:pt x="816" y="96"/>
                  </a:lnTo>
                  <a:lnTo>
                    <a:pt x="864" y="0"/>
                  </a:lnTo>
                  <a:close/>
                </a:path>
              </a:pathLst>
            </a:custGeom>
            <a:gradFill rotWithShape="0">
              <a:gsLst>
                <a:gs pos="0">
                  <a:srgbClr val="9999FF"/>
                </a:gs>
                <a:gs pos="100000">
                  <a:srgbClr val="FFA3A3"/>
                </a:gs>
              </a:gsLst>
              <a:lin ang="0" scaled="1"/>
            </a:gradFill>
            <a:ln w="9525">
              <a:noFill/>
              <a:round/>
              <a:headEnd/>
              <a:tailEnd/>
            </a:ln>
            <a:effectLst/>
          </p:spPr>
          <p:txBody>
            <a:bodyPr wrap="none" anchor="ctr"/>
            <a:lstStyle/>
            <a:p>
              <a:endParaRPr lang="en-US"/>
            </a:p>
          </p:txBody>
        </p:sp>
      </p:grpSp>
      <p:grpSp>
        <p:nvGrpSpPr>
          <p:cNvPr id="78872" name="Group 24"/>
          <p:cNvGrpSpPr>
            <a:grpSpLocks/>
          </p:cNvGrpSpPr>
          <p:nvPr/>
        </p:nvGrpSpPr>
        <p:grpSpPr bwMode="auto">
          <a:xfrm>
            <a:off x="3962400" y="2971800"/>
            <a:ext cx="1447800" cy="1447800"/>
            <a:chOff x="2400" y="864"/>
            <a:chExt cx="912" cy="912"/>
          </a:xfrm>
        </p:grpSpPr>
        <p:sp>
          <p:nvSpPr>
            <p:cNvPr id="78873" name="Rectangle 25"/>
            <p:cNvSpPr>
              <a:spLocks noChangeArrowheads="1"/>
            </p:cNvSpPr>
            <p:nvPr/>
          </p:nvSpPr>
          <p:spPr bwMode="auto">
            <a:xfrm>
              <a:off x="2448" y="960"/>
              <a:ext cx="816" cy="816"/>
            </a:xfrm>
            <a:prstGeom prst="rect">
              <a:avLst/>
            </a:prstGeom>
            <a:solidFill>
              <a:schemeClr val="accent2"/>
            </a:solidFill>
            <a:ln w="9525">
              <a:solidFill>
                <a:schemeClr val="tx1"/>
              </a:solidFill>
              <a:miter lim="800000"/>
              <a:headEnd/>
              <a:tailEnd/>
            </a:ln>
            <a:effectLst/>
          </p:spPr>
          <p:txBody>
            <a:bodyPr wrap="none" anchor="ctr"/>
            <a:lstStyle/>
            <a:p>
              <a:endParaRPr lang="en-US"/>
            </a:p>
          </p:txBody>
        </p:sp>
        <p:grpSp>
          <p:nvGrpSpPr>
            <p:cNvPr id="78874" name="Group 26"/>
            <p:cNvGrpSpPr>
              <a:grpSpLocks/>
            </p:cNvGrpSpPr>
            <p:nvPr/>
          </p:nvGrpSpPr>
          <p:grpSpPr bwMode="auto">
            <a:xfrm>
              <a:off x="2400" y="864"/>
              <a:ext cx="912" cy="912"/>
              <a:chOff x="2400" y="864"/>
              <a:chExt cx="912" cy="912"/>
            </a:xfrm>
          </p:grpSpPr>
          <p:sp>
            <p:nvSpPr>
              <p:cNvPr id="78875" name="AutoShape 27"/>
              <p:cNvSpPr>
                <a:spLocks noChangeArrowheads="1"/>
              </p:cNvSpPr>
              <p:nvPr/>
            </p:nvSpPr>
            <p:spPr bwMode="auto">
              <a:xfrm flipV="1">
                <a:off x="2448" y="864"/>
                <a:ext cx="816" cy="96"/>
              </a:xfrm>
              <a:custGeom>
                <a:avLst/>
                <a:gdLst>
                  <a:gd name="G0" fmla="+- 755 0 0"/>
                  <a:gd name="G1" fmla="+- 21600 0 755"/>
                  <a:gd name="G2" fmla="*/ 755 1 2"/>
                  <a:gd name="G3" fmla="+- 21600 0 G2"/>
                  <a:gd name="G4" fmla="+/ 755 21600 2"/>
                  <a:gd name="G5" fmla="+/ G1 0 2"/>
                  <a:gd name="G6" fmla="*/ 21600 21600 755"/>
                  <a:gd name="G7" fmla="*/ G6 1 2"/>
                  <a:gd name="G8" fmla="+- 21600 0 G7"/>
                  <a:gd name="G9" fmla="*/ 21600 1 2"/>
                  <a:gd name="G10" fmla="+- 755 0 G9"/>
                  <a:gd name="G11" fmla="?: G10 G8 0"/>
                  <a:gd name="G12" fmla="?: G10 G7 21600"/>
                  <a:gd name="T0" fmla="*/ 21222 w 21600"/>
                  <a:gd name="T1" fmla="*/ 10800 h 21600"/>
                  <a:gd name="T2" fmla="*/ 10800 w 21600"/>
                  <a:gd name="T3" fmla="*/ 21600 h 21600"/>
                  <a:gd name="T4" fmla="*/ 378 w 21600"/>
                  <a:gd name="T5" fmla="*/ 10800 h 21600"/>
                  <a:gd name="T6" fmla="*/ 10800 w 21600"/>
                  <a:gd name="T7" fmla="*/ 0 h 21600"/>
                  <a:gd name="T8" fmla="*/ 2178 w 21600"/>
                  <a:gd name="T9" fmla="*/ 2178 h 21600"/>
                  <a:gd name="T10" fmla="*/ 19422 w 21600"/>
                  <a:gd name="T11" fmla="*/ 19422 h 21600"/>
                </a:gdLst>
                <a:ahLst/>
                <a:cxnLst>
                  <a:cxn ang="0">
                    <a:pos x="T0" y="T1"/>
                  </a:cxn>
                  <a:cxn ang="0">
                    <a:pos x="T2" y="T3"/>
                  </a:cxn>
                  <a:cxn ang="0">
                    <a:pos x="T4" y="T5"/>
                  </a:cxn>
                  <a:cxn ang="0">
                    <a:pos x="T6" y="T7"/>
                  </a:cxn>
                </a:cxnLst>
                <a:rect l="T8" t="T9" r="T10" b="T11"/>
                <a:pathLst>
                  <a:path w="21600" h="21600">
                    <a:moveTo>
                      <a:pt x="0" y="0"/>
                    </a:moveTo>
                    <a:lnTo>
                      <a:pt x="755" y="21600"/>
                    </a:lnTo>
                    <a:lnTo>
                      <a:pt x="20845" y="21600"/>
                    </a:lnTo>
                    <a:lnTo>
                      <a:pt x="21600" y="0"/>
                    </a:lnTo>
                    <a:close/>
                  </a:path>
                </a:pathLst>
              </a:custGeom>
              <a:solidFill>
                <a:srgbClr val="6666FF"/>
              </a:solidFill>
              <a:ln w="9525">
                <a:solidFill>
                  <a:schemeClr val="tx1"/>
                </a:solidFill>
                <a:miter lim="800000"/>
                <a:headEnd/>
                <a:tailEnd/>
              </a:ln>
              <a:effectLst/>
            </p:spPr>
            <p:txBody>
              <a:bodyPr wrap="none" anchor="ctr"/>
              <a:lstStyle/>
              <a:p>
                <a:endParaRPr lang="en-US"/>
              </a:p>
            </p:txBody>
          </p:sp>
          <p:grpSp>
            <p:nvGrpSpPr>
              <p:cNvPr id="78876" name="Group 28"/>
              <p:cNvGrpSpPr>
                <a:grpSpLocks/>
              </p:cNvGrpSpPr>
              <p:nvPr/>
            </p:nvGrpSpPr>
            <p:grpSpPr bwMode="auto">
              <a:xfrm>
                <a:off x="2400" y="960"/>
                <a:ext cx="912" cy="816"/>
                <a:chOff x="2448" y="960"/>
                <a:chExt cx="912" cy="816"/>
              </a:xfrm>
            </p:grpSpPr>
            <p:sp>
              <p:nvSpPr>
                <p:cNvPr id="78877" name="Text Box 29"/>
                <p:cNvSpPr txBox="1">
                  <a:spLocks noChangeArrowheads="1"/>
                </p:cNvSpPr>
                <p:nvPr/>
              </p:nvSpPr>
              <p:spPr bwMode="auto">
                <a:xfrm>
                  <a:off x="2448" y="960"/>
                  <a:ext cx="912" cy="442"/>
                </a:xfrm>
                <a:prstGeom prst="rect">
                  <a:avLst/>
                </a:prstGeom>
                <a:noFill/>
                <a:ln w="9525">
                  <a:noFill/>
                  <a:miter lim="800000"/>
                  <a:headEnd/>
                  <a:tailEnd/>
                </a:ln>
                <a:effectLst/>
              </p:spPr>
              <p:txBody>
                <a:bodyPr>
                  <a:spAutoFit/>
                </a:bodyPr>
                <a:lstStyle/>
                <a:p>
                  <a:pPr algn="ctr" eaLnBrk="0" hangingPunct="0">
                    <a:spcBef>
                      <a:spcPct val="50000"/>
                    </a:spcBef>
                  </a:pPr>
                  <a:r>
                    <a:rPr lang="en-US" sz="2000" dirty="0">
                      <a:solidFill>
                        <a:schemeClr val="bg1"/>
                      </a:solidFill>
                      <a:latin typeface="Garamond" pitchFamily="18" charset="0"/>
                      <a:cs typeface="Times New Roman" pitchFamily="18" charset="0"/>
                    </a:rPr>
                    <a:t>Joint Ownership</a:t>
                  </a:r>
                </a:p>
              </p:txBody>
            </p:sp>
            <p:sp>
              <p:nvSpPr>
                <p:cNvPr id="78878" name="Text Box 30"/>
                <p:cNvSpPr txBox="1">
                  <a:spLocks noChangeArrowheads="1"/>
                </p:cNvSpPr>
                <p:nvPr/>
              </p:nvSpPr>
              <p:spPr bwMode="auto">
                <a:xfrm>
                  <a:off x="2448" y="1152"/>
                  <a:ext cx="864" cy="183"/>
                </a:xfrm>
                <a:prstGeom prst="rect">
                  <a:avLst/>
                </a:prstGeom>
                <a:noFill/>
                <a:ln w="9525">
                  <a:noFill/>
                  <a:miter lim="800000"/>
                  <a:headEnd/>
                  <a:tailEnd/>
                </a:ln>
                <a:effectLst/>
              </p:spPr>
              <p:txBody>
                <a:bodyPr>
                  <a:spAutoFit/>
                </a:bodyPr>
                <a:lstStyle/>
                <a:p>
                  <a:pPr eaLnBrk="0" hangingPunct="0">
                    <a:spcBef>
                      <a:spcPct val="50000"/>
                    </a:spcBef>
                  </a:pPr>
                  <a:endParaRPr lang="en-US" sz="2000" baseline="30000">
                    <a:solidFill>
                      <a:schemeClr val="bg1"/>
                    </a:solidFill>
                    <a:latin typeface="Optimum" pitchFamily="2" charset="0"/>
                    <a:cs typeface="Times New Roman" pitchFamily="18" charset="0"/>
                  </a:endParaRPr>
                </a:p>
              </p:txBody>
            </p:sp>
            <p:sp>
              <p:nvSpPr>
                <p:cNvPr id="78879" name="Text Box 31"/>
                <p:cNvSpPr txBox="1">
                  <a:spLocks noChangeArrowheads="1"/>
                </p:cNvSpPr>
                <p:nvPr/>
              </p:nvSpPr>
              <p:spPr bwMode="auto">
                <a:xfrm>
                  <a:off x="2448" y="1526"/>
                  <a:ext cx="912" cy="250"/>
                </a:xfrm>
                <a:prstGeom prst="rect">
                  <a:avLst/>
                </a:prstGeom>
                <a:noFill/>
                <a:ln w="9525">
                  <a:noFill/>
                  <a:miter lim="800000"/>
                  <a:headEnd/>
                  <a:tailEnd/>
                </a:ln>
                <a:effectLst/>
              </p:spPr>
              <p:txBody>
                <a:bodyPr>
                  <a:spAutoFit/>
                </a:bodyPr>
                <a:lstStyle/>
                <a:p>
                  <a:pPr algn="ctr" eaLnBrk="0" hangingPunct="0">
                    <a:spcBef>
                      <a:spcPct val="50000"/>
                    </a:spcBef>
                  </a:pPr>
                  <a:r>
                    <a:rPr lang="en-US" sz="2000" b="0" i="1">
                      <a:solidFill>
                        <a:schemeClr val="bg1"/>
                      </a:solidFill>
                      <a:latin typeface="Optimum" pitchFamily="2" charset="0"/>
                      <a:cs typeface="Times New Roman" pitchFamily="18" charset="0"/>
                    </a:rPr>
                    <a:t>Musharaka</a:t>
                  </a:r>
                  <a:endParaRPr lang="en-US" sz="2000" b="0">
                    <a:solidFill>
                      <a:schemeClr val="bg1"/>
                    </a:solidFill>
                    <a:latin typeface="Optimum" pitchFamily="2" charset="0"/>
                    <a:cs typeface="Times New Roman" pitchFamily="18" charset="0"/>
                  </a:endParaRPr>
                </a:p>
              </p:txBody>
            </p:sp>
          </p:grpSp>
        </p:grpSp>
      </p:grpSp>
      <p:sp>
        <p:nvSpPr>
          <p:cNvPr id="78880" name="AutoShape 32"/>
          <p:cNvSpPr>
            <a:spLocks noChangeArrowheads="1"/>
          </p:cNvSpPr>
          <p:nvPr/>
        </p:nvSpPr>
        <p:spPr bwMode="auto">
          <a:xfrm flipH="1">
            <a:off x="2819400" y="3733800"/>
            <a:ext cx="3810000" cy="457200"/>
          </a:xfrm>
          <a:prstGeom prst="leftArrow">
            <a:avLst>
              <a:gd name="adj1" fmla="val 50000"/>
              <a:gd name="adj2" fmla="val 208333"/>
            </a:avLst>
          </a:prstGeom>
          <a:gradFill rotWithShape="0">
            <a:gsLst>
              <a:gs pos="0">
                <a:schemeClr val="accent2"/>
              </a:gs>
              <a:gs pos="100000">
                <a:srgbClr val="CC0000"/>
              </a:gs>
            </a:gsLst>
            <a:lin ang="0" scaled="1"/>
          </a:gradFill>
          <a:ln w="9525">
            <a:solidFill>
              <a:schemeClr val="tx1"/>
            </a:solidFill>
            <a:miter lim="800000"/>
            <a:headEnd/>
            <a:tailEnd/>
          </a:ln>
          <a:effectLst/>
        </p:spPr>
        <p:txBody>
          <a:bodyPr wrap="none" anchor="ctr"/>
          <a:lstStyle/>
          <a:p>
            <a:pPr algn="ctr" eaLnBrk="0" hangingPunct="0"/>
            <a:r>
              <a:rPr lang="en-US" sz="1600" dirty="0">
                <a:solidFill>
                  <a:schemeClr val="bg1"/>
                </a:solidFill>
                <a:latin typeface="Optimum" pitchFamily="2" charset="0"/>
                <a:cs typeface="Times New Roman" pitchFamily="18" charset="0"/>
              </a:rPr>
              <a:t>Gradual Transfer of Ownership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8880"/>
                                        </p:tgtEl>
                                        <p:attrNameLst>
                                          <p:attrName>style.visibility</p:attrName>
                                        </p:attrNameLst>
                                      </p:cBhvr>
                                      <p:to>
                                        <p:strVal val="visible"/>
                                      </p:to>
                                    </p:set>
                                    <p:anim calcmode="lin" valueType="num">
                                      <p:cBhvr additive="base">
                                        <p:cTn id="7" dur="500" fill="hold"/>
                                        <p:tgtEl>
                                          <p:spTgt spid="78880"/>
                                        </p:tgtEl>
                                        <p:attrNameLst>
                                          <p:attrName>ppt_x</p:attrName>
                                        </p:attrNameLst>
                                      </p:cBhvr>
                                      <p:tavLst>
                                        <p:tav tm="0">
                                          <p:val>
                                            <p:strVal val="0-#ppt_w/2"/>
                                          </p:val>
                                        </p:tav>
                                        <p:tav tm="100000">
                                          <p:val>
                                            <p:strVal val="#ppt_x"/>
                                          </p:val>
                                        </p:tav>
                                      </p:tavLst>
                                    </p:anim>
                                    <p:anim calcmode="lin" valueType="num">
                                      <p:cBhvr additive="base">
                                        <p:cTn id="8" dur="500" fill="hold"/>
                                        <p:tgtEl>
                                          <p:spTgt spid="788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80"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3" name="Group 3"/>
          <p:cNvGrpSpPr>
            <a:grpSpLocks/>
          </p:cNvGrpSpPr>
          <p:nvPr/>
        </p:nvGrpSpPr>
        <p:grpSpPr bwMode="auto">
          <a:xfrm>
            <a:off x="990600" y="482600"/>
            <a:ext cx="8077200" cy="773113"/>
            <a:chOff x="960" y="288"/>
            <a:chExt cx="4656" cy="336"/>
          </a:xfrm>
        </p:grpSpPr>
        <p:grpSp>
          <p:nvGrpSpPr>
            <p:cNvPr id="10244" name="Group 4"/>
            <p:cNvGrpSpPr>
              <a:grpSpLocks/>
            </p:cNvGrpSpPr>
            <p:nvPr/>
          </p:nvGrpSpPr>
          <p:grpSpPr bwMode="auto">
            <a:xfrm>
              <a:off x="960" y="288"/>
              <a:ext cx="4656" cy="336"/>
              <a:chOff x="1296" y="720"/>
              <a:chExt cx="4224" cy="324"/>
            </a:xfrm>
          </p:grpSpPr>
          <p:sp>
            <p:nvSpPr>
              <p:cNvPr id="10245"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0246"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0247"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pic>
        <p:nvPicPr>
          <p:cNvPr id="10249" name="Picture 9"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10251" name="Text Box 11"/>
          <p:cNvSpPr txBox="1">
            <a:spLocks noChangeArrowheads="1"/>
          </p:cNvSpPr>
          <p:nvPr>
            <p:ph type="body" idx="1"/>
          </p:nvPr>
        </p:nvSpPr>
        <p:spPr>
          <a:noFill/>
          <a:ln/>
        </p:spPr>
        <p:txBody>
          <a:bodyPr/>
          <a:lstStyle/>
          <a:p>
            <a:pPr marL="457200" indent="-457200">
              <a:lnSpc>
                <a:spcPct val="90000"/>
              </a:lnSpc>
            </a:pPr>
            <a:r>
              <a:rPr lang="en-US" sz="2400">
                <a:solidFill>
                  <a:srgbClr val="210BC5"/>
                </a:solidFill>
              </a:rPr>
              <a:t>Diminishing Musharakah may be used for House financing with the following conditions: </a:t>
            </a:r>
          </a:p>
          <a:p>
            <a:pPr marL="457200" indent="-457200">
              <a:lnSpc>
                <a:spcPct val="90000"/>
              </a:lnSpc>
            </a:pPr>
            <a:endParaRPr lang="en-US" sz="2400">
              <a:solidFill>
                <a:srgbClr val="210BC5"/>
              </a:solidFill>
            </a:endParaRPr>
          </a:p>
          <a:p>
            <a:pPr marL="457200" indent="-457200">
              <a:lnSpc>
                <a:spcPct val="90000"/>
              </a:lnSpc>
            </a:pPr>
            <a:r>
              <a:rPr lang="en-US" sz="2400">
                <a:solidFill>
                  <a:srgbClr val="210BC5"/>
                </a:solidFill>
              </a:rPr>
              <a:t>The agreements of joint purchase, Lease and selling of units should not be tied-up together.</a:t>
            </a:r>
          </a:p>
          <a:p>
            <a:pPr marL="457200" indent="-457200">
              <a:lnSpc>
                <a:spcPct val="90000"/>
              </a:lnSpc>
            </a:pPr>
            <a:endParaRPr lang="en-US" sz="2400">
              <a:solidFill>
                <a:srgbClr val="210BC5"/>
              </a:solidFill>
            </a:endParaRPr>
          </a:p>
          <a:p>
            <a:pPr marL="457200" indent="-457200">
              <a:lnSpc>
                <a:spcPct val="90000"/>
              </a:lnSpc>
            </a:pPr>
            <a:r>
              <a:rPr lang="en-US" sz="2400">
                <a:solidFill>
                  <a:srgbClr val="210BC5"/>
                </a:solidFill>
              </a:rPr>
              <a:t>At the time of purchase, sale should be effected through offer and acceptance.</a:t>
            </a:r>
          </a:p>
          <a:p>
            <a:pPr marL="457200" indent="-457200">
              <a:lnSpc>
                <a:spcPct val="90000"/>
              </a:lnSpc>
            </a:pPr>
            <a:endParaRPr lang="en-US" sz="2400">
              <a:solidFill>
                <a:srgbClr val="210BC5"/>
              </a:solidFill>
            </a:endParaRPr>
          </a:p>
          <a:p>
            <a:pPr marL="457200" indent="-457200">
              <a:lnSpc>
                <a:spcPct val="90000"/>
              </a:lnSpc>
            </a:pPr>
            <a:r>
              <a:rPr lang="en-US" sz="2400">
                <a:solidFill>
                  <a:srgbClr val="210BC5"/>
                </a:solidFill>
              </a:rPr>
              <a:t>It is preferable to purchase each unit on market value, but permissible to purchase at agreed price.</a:t>
            </a:r>
          </a:p>
          <a:p>
            <a:pPr marL="914400" lvl="1" indent="-457200" eaLnBrk="0" hangingPunct="0">
              <a:lnSpc>
                <a:spcPct val="90000"/>
              </a:lnSpc>
              <a:spcBef>
                <a:spcPct val="0"/>
              </a:spcBef>
              <a:buFontTx/>
              <a:buNone/>
            </a:pPr>
            <a:endParaRPr lang="en-US" sz="1800">
              <a:solidFill>
                <a:srgbClr val="210BC5"/>
              </a:solidFill>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7" name="Group 3"/>
          <p:cNvGrpSpPr>
            <a:grpSpLocks/>
          </p:cNvGrpSpPr>
          <p:nvPr/>
        </p:nvGrpSpPr>
        <p:grpSpPr bwMode="auto">
          <a:xfrm>
            <a:off x="914400" y="406400"/>
            <a:ext cx="8077200" cy="773113"/>
            <a:chOff x="960" y="288"/>
            <a:chExt cx="4656" cy="336"/>
          </a:xfrm>
        </p:grpSpPr>
        <p:grpSp>
          <p:nvGrpSpPr>
            <p:cNvPr id="11268" name="Group 4"/>
            <p:cNvGrpSpPr>
              <a:grpSpLocks/>
            </p:cNvGrpSpPr>
            <p:nvPr/>
          </p:nvGrpSpPr>
          <p:grpSpPr bwMode="auto">
            <a:xfrm>
              <a:off x="960" y="288"/>
              <a:ext cx="4656" cy="336"/>
              <a:chOff x="1296" y="720"/>
              <a:chExt cx="4224" cy="324"/>
            </a:xfrm>
          </p:grpSpPr>
          <p:sp>
            <p:nvSpPr>
              <p:cNvPr id="11269" name="Text Box 5"/>
              <p:cNvSpPr txBox="1">
                <a:spLocks noChangeArrowheads="1"/>
              </p:cNvSpPr>
              <p:nvPr/>
            </p:nvSpPr>
            <p:spPr bwMode="auto">
              <a:xfrm>
                <a:off x="1296" y="720"/>
                <a:ext cx="3792" cy="141"/>
              </a:xfrm>
              <a:prstGeom prst="rect">
                <a:avLst/>
              </a:prstGeom>
              <a:noFill/>
              <a:ln w="9525">
                <a:noFill/>
                <a:miter lim="800000"/>
                <a:headEnd/>
                <a:tailEnd/>
              </a:ln>
              <a:effectLst/>
            </p:spPr>
            <p:txBody>
              <a:bodyPr>
                <a:spAutoFit/>
              </a:bodyPr>
              <a:lstStyle/>
              <a:p>
                <a:pPr algn="r"/>
                <a:endParaRPr lang="en-US" sz="1600">
                  <a:solidFill>
                    <a:srgbClr val="D99821"/>
                  </a:solidFill>
                </a:endParaRPr>
              </a:p>
            </p:txBody>
          </p:sp>
          <p:sp>
            <p:nvSpPr>
              <p:cNvPr id="11270" name="Line 6"/>
              <p:cNvSpPr>
                <a:spLocks noChangeShapeType="1"/>
              </p:cNvSpPr>
              <p:nvPr/>
            </p:nvSpPr>
            <p:spPr bwMode="auto">
              <a:xfrm>
                <a:off x="1334" y="1044"/>
                <a:ext cx="4186" cy="0"/>
              </a:xfrm>
              <a:prstGeom prst="line">
                <a:avLst/>
              </a:prstGeom>
              <a:noFill/>
              <a:ln w="9525">
                <a:solidFill>
                  <a:srgbClr val="003399"/>
                </a:solidFill>
                <a:round/>
                <a:headEnd/>
                <a:tailEnd/>
              </a:ln>
              <a:effectLst/>
            </p:spPr>
            <p:txBody>
              <a:bodyPr/>
              <a:lstStyle/>
              <a:p>
                <a:endParaRPr lang="en-US"/>
              </a:p>
            </p:txBody>
          </p:sp>
        </p:grpSp>
        <p:sp>
          <p:nvSpPr>
            <p:cNvPr id="11271" name="Rectangle 7"/>
            <p:cNvSpPr>
              <a:spLocks noChangeArrowheads="1"/>
            </p:cNvSpPr>
            <p:nvPr/>
          </p:nvSpPr>
          <p:spPr bwMode="auto">
            <a:xfrm>
              <a:off x="2016" y="288"/>
              <a:ext cx="3369" cy="240"/>
            </a:xfrm>
            <a:prstGeom prst="rect">
              <a:avLst/>
            </a:prstGeom>
            <a:solidFill>
              <a:srgbClr val="FCD36E"/>
            </a:solidFill>
            <a:ln w="9525" cap="flat" cmpd="sng">
              <a:noFill/>
              <a:prstDash val="solid"/>
              <a:miter lim="800000"/>
              <a:headEnd/>
              <a:tailEnd/>
            </a:ln>
            <a:effectLst/>
          </p:spPr>
          <p:txBody>
            <a:bodyPr lIns="89611" tIns="44806" rIns="89611" bIns="44806" anchor="ctr"/>
            <a:lstStyle/>
            <a:p>
              <a:pPr algn="ctr" defTabSz="754063"/>
              <a:r>
                <a:rPr lang="en-US" sz="2400">
                  <a:solidFill>
                    <a:srgbClr val="000099"/>
                  </a:solidFill>
                </a:rPr>
                <a:t>Diminishing Musharakah Application</a:t>
              </a:r>
            </a:p>
          </p:txBody>
        </p:sp>
      </p:grpSp>
      <p:pic>
        <p:nvPicPr>
          <p:cNvPr id="11274" name="Picture 10" descr="Housing 2"/>
          <p:cNvPicPr>
            <a:picLocks noChangeAspect="1" noChangeArrowheads="1"/>
          </p:cNvPicPr>
          <p:nvPr/>
        </p:nvPicPr>
        <p:blipFill>
          <a:blip r:embed="rId2"/>
          <a:srcRect/>
          <a:stretch>
            <a:fillRect/>
          </a:stretch>
        </p:blipFill>
        <p:spPr bwMode="auto">
          <a:xfrm>
            <a:off x="152400" y="152400"/>
            <a:ext cx="1752600" cy="1028700"/>
          </a:xfrm>
          <a:prstGeom prst="rect">
            <a:avLst/>
          </a:prstGeom>
          <a:noFill/>
        </p:spPr>
      </p:pic>
      <p:sp>
        <p:nvSpPr>
          <p:cNvPr id="11276" name="Rectangle 12"/>
          <p:cNvSpPr>
            <a:spLocks noChangeArrowheads="1"/>
          </p:cNvSpPr>
          <p:nvPr/>
        </p:nvSpPr>
        <p:spPr bwMode="auto">
          <a:xfrm>
            <a:off x="914400" y="1524000"/>
            <a:ext cx="7391400" cy="3844925"/>
          </a:xfrm>
          <a:prstGeom prst="rect">
            <a:avLst/>
          </a:prstGeom>
          <a:noFill/>
          <a:ln w="9525">
            <a:noFill/>
            <a:miter lim="800000"/>
            <a:headEnd/>
            <a:tailEnd/>
          </a:ln>
        </p:spPr>
        <p:txBody>
          <a:bodyPr lIns="0" tIns="0" rIns="0" bIns="0">
            <a:spAutoFit/>
          </a:bodyPr>
          <a:lstStyle/>
          <a:p>
            <a:r>
              <a:rPr lang="en-US" b="0">
                <a:solidFill>
                  <a:srgbClr val="210BC5"/>
                </a:solidFill>
                <a:latin typeface="Verdana" pitchFamily="34" charset="0"/>
              </a:rPr>
              <a:t>Islamic Housing Finance normally has following product options.</a:t>
            </a:r>
          </a:p>
          <a:p>
            <a:endParaRPr lang="en-US" b="0">
              <a:solidFill>
                <a:srgbClr val="000099"/>
              </a:solidFill>
              <a:latin typeface="Verdana" pitchFamily="34" charset="0"/>
            </a:endParaRPr>
          </a:p>
          <a:p>
            <a:pPr>
              <a:buFont typeface="Wingdings" pitchFamily="2" charset="2"/>
              <a:buChar char="ü"/>
            </a:pPr>
            <a:r>
              <a:rPr lang="en-US">
                <a:solidFill>
                  <a:schemeClr val="accent2"/>
                </a:solidFill>
                <a:latin typeface="Verdana" pitchFamily="34" charset="0"/>
              </a:rPr>
              <a:t> </a:t>
            </a:r>
            <a:r>
              <a:rPr lang="en-US" b="0">
                <a:solidFill>
                  <a:srgbClr val="210BC5"/>
                </a:solidFill>
                <a:latin typeface="Verdana" pitchFamily="34" charset="0"/>
              </a:rPr>
              <a:t>Home Buyer –  To buy a new house or apartement.</a:t>
            </a:r>
          </a:p>
          <a:p>
            <a:pPr>
              <a:buFont typeface="Wingdings" pitchFamily="2" charset="2"/>
              <a:buNone/>
            </a:pPr>
            <a:r>
              <a:rPr lang="en-US" b="0">
                <a:solidFill>
                  <a:srgbClr val="210BC5"/>
                </a:solidFill>
                <a:latin typeface="Verdana" pitchFamily="34" charset="0"/>
              </a:rPr>
              <a:t> </a:t>
            </a:r>
          </a:p>
          <a:p>
            <a:pPr>
              <a:buFont typeface="Wingdings" pitchFamily="2" charset="2"/>
              <a:buChar char="ü"/>
            </a:pPr>
            <a:r>
              <a:rPr lang="en-US" b="0">
                <a:solidFill>
                  <a:srgbClr val="210BC5"/>
                </a:solidFill>
                <a:latin typeface="Verdana" pitchFamily="34" charset="0"/>
              </a:rPr>
              <a:t> Home Builder -  To construct house on already owned</a:t>
            </a:r>
          </a:p>
          <a:p>
            <a:pPr>
              <a:buFont typeface="Wingdings" pitchFamily="2" charset="2"/>
              <a:buNone/>
            </a:pPr>
            <a:r>
              <a:rPr lang="en-US" b="0">
                <a:solidFill>
                  <a:srgbClr val="210BC5"/>
                </a:solidFill>
                <a:latin typeface="Verdana" pitchFamily="34" charset="0"/>
              </a:rPr>
              <a:t> 		     land OR purchase a piece of land and</a:t>
            </a:r>
          </a:p>
          <a:p>
            <a:pPr>
              <a:buFont typeface="Wingdings" pitchFamily="2" charset="2"/>
              <a:buNone/>
            </a:pPr>
            <a:r>
              <a:rPr lang="en-US" b="0">
                <a:solidFill>
                  <a:srgbClr val="210BC5"/>
                </a:solidFill>
                <a:latin typeface="Verdana" pitchFamily="34" charset="0"/>
              </a:rPr>
              <a:t>                           construct house thereon.</a:t>
            </a:r>
          </a:p>
          <a:p>
            <a:pPr>
              <a:buFont typeface="Wingdings" pitchFamily="2" charset="2"/>
              <a:buNone/>
            </a:pPr>
            <a:r>
              <a:rPr lang="en-US" b="0">
                <a:solidFill>
                  <a:srgbClr val="210BC5"/>
                </a:solidFill>
                <a:latin typeface="Verdana" pitchFamily="34" charset="0"/>
              </a:rPr>
              <a:t> </a:t>
            </a:r>
          </a:p>
          <a:p>
            <a:pPr>
              <a:buFont typeface="Wingdings" pitchFamily="2" charset="2"/>
              <a:buChar char="ü"/>
            </a:pPr>
            <a:r>
              <a:rPr lang="en-US" b="0">
                <a:solidFill>
                  <a:srgbClr val="210BC5"/>
                </a:solidFill>
                <a:latin typeface="Verdana" pitchFamily="34" charset="0"/>
              </a:rPr>
              <a:t> Home Renovate – To Renovate the existing house. </a:t>
            </a:r>
          </a:p>
          <a:p>
            <a:pPr>
              <a:buFont typeface="Wingdings" pitchFamily="2" charset="2"/>
              <a:buNone/>
            </a:pPr>
            <a:endParaRPr lang="en-US" b="0">
              <a:solidFill>
                <a:srgbClr val="210BC5"/>
              </a:solidFill>
              <a:latin typeface="Verdana" pitchFamily="34" charset="0"/>
            </a:endParaRPr>
          </a:p>
          <a:p>
            <a:pPr>
              <a:buFont typeface="Wingdings" pitchFamily="2" charset="2"/>
              <a:buChar char="ü"/>
            </a:pPr>
            <a:r>
              <a:rPr lang="en-US" b="0">
                <a:solidFill>
                  <a:srgbClr val="210BC5"/>
                </a:solidFill>
                <a:latin typeface="Verdana" pitchFamily="34" charset="0"/>
              </a:rPr>
              <a:t> Home Replacement (BTF) – To replacing the existing home mortgage facility from any other bank to Islamic Bank.</a:t>
            </a:r>
          </a:p>
          <a:p>
            <a:pPr>
              <a:buFontTx/>
              <a:buChar char="•"/>
            </a:pPr>
            <a:endParaRPr lang="en-US" b="0">
              <a:solidFill>
                <a:srgbClr val="210BC5"/>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937</TotalTime>
  <Words>1340</Words>
  <Application>Microsoft Office PowerPoint</Application>
  <PresentationFormat>On-screen Show (4:3)</PresentationFormat>
  <Paragraphs>340</Paragraphs>
  <Slides>44</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4" baseType="lpstr">
      <vt:lpstr>Arial</vt:lpstr>
      <vt:lpstr>Garamond</vt:lpstr>
      <vt:lpstr>Times New Roman</vt:lpstr>
      <vt:lpstr>Wingdings</vt:lpstr>
      <vt:lpstr>Optimum</vt:lpstr>
      <vt:lpstr>Verdana</vt:lpstr>
      <vt:lpstr>Arial Unicode MS</vt:lpstr>
      <vt:lpstr>Default Design</vt:lpstr>
      <vt:lpstr>Microsoft Office Excel Worksheet</vt:lpstr>
      <vt:lpstr>Microsoft Excel Worksheet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 7. EARLY PAYMENTS PROFIT / PANELTY ON BALOON PAYMENTS</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vector>
  </TitlesOfParts>
  <Company>Meezan Bank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usama.tariq</dc:creator>
  <cp:lastModifiedBy>noman.ahmed</cp:lastModifiedBy>
  <cp:revision>74</cp:revision>
  <dcterms:created xsi:type="dcterms:W3CDTF">2009-06-01T12:40:18Z</dcterms:created>
  <dcterms:modified xsi:type="dcterms:W3CDTF">2013-02-14T15:06:22Z</dcterms:modified>
</cp:coreProperties>
</file>