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78" r:id="rId2"/>
    <p:sldId id="274" r:id="rId3"/>
    <p:sldId id="279" r:id="rId4"/>
    <p:sldId id="280" r:id="rId5"/>
    <p:sldId id="275" r:id="rId6"/>
    <p:sldId id="277" r:id="rId7"/>
    <p:sldId id="281" r:id="rId8"/>
    <p:sldId id="269" r:id="rId9"/>
    <p:sldId id="258" r:id="rId10"/>
    <p:sldId id="282" r:id="rId11"/>
    <p:sldId id="283" r:id="rId12"/>
    <p:sldId id="285" r:id="rId13"/>
    <p:sldId id="284" r:id="rId14"/>
    <p:sldId id="286" r:id="rId15"/>
    <p:sldId id="262" r:id="rId16"/>
    <p:sldId id="26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9A68C-82F7-4223-8BEF-DACFB48432AF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CAE6A1-6460-4341-965C-A8448D6D5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47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International Conference on Innovative Agricultural Financing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2667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2"/>
                </a:solidFill>
              </a:rPr>
              <a:t>Promoting Agriculture Financing through </a:t>
            </a:r>
          </a:p>
          <a:p>
            <a:r>
              <a:rPr lang="en-US" sz="3600" b="1" dirty="0" smtClean="0">
                <a:solidFill>
                  <a:schemeClr val="tx2"/>
                </a:solidFill>
              </a:rPr>
              <a:t>Islamic Banks</a:t>
            </a:r>
          </a:p>
          <a:p>
            <a:r>
              <a:rPr lang="en-US" sz="3600" b="1" dirty="0" smtClean="0">
                <a:solidFill>
                  <a:schemeClr val="tx2"/>
                </a:solidFill>
              </a:rPr>
              <a:t>Challenges &amp; Opportunities</a:t>
            </a:r>
            <a:endParaRPr lang="en-US" sz="3600" dirty="0" smtClean="0">
              <a:solidFill>
                <a:schemeClr val="tx2"/>
              </a:solidFill>
            </a:endParaRPr>
          </a:p>
          <a:p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971800" y="24384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28 – 29 April 2015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248400" y="61722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Akram Khalid</a:t>
            </a:r>
          </a:p>
          <a:p>
            <a:pPr algn="ctr"/>
            <a:r>
              <a:rPr lang="en-US" sz="2000" dirty="0" smtClean="0"/>
              <a:t>Vice Chairman, SC FPCCI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Conclusion/Recommendations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47545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Agriculture sector is vital for Pakistan’s economy. Its growth will ensure:</a:t>
            </a:r>
          </a:p>
          <a:p>
            <a:pPr lvl="1"/>
            <a:r>
              <a:rPr lang="en-US" dirty="0" smtClean="0"/>
              <a:t>National Food security</a:t>
            </a:r>
          </a:p>
          <a:p>
            <a:pPr lvl="1"/>
            <a:r>
              <a:rPr lang="en-US" dirty="0" smtClean="0"/>
              <a:t>Provision of raw material for our major industry (textile). Half of our foreign exchange is coming from textile exports</a:t>
            </a:r>
          </a:p>
          <a:p>
            <a:r>
              <a:rPr lang="en-US" dirty="0" smtClean="0"/>
              <a:t>Agriculture sector needs innovation and modernization for growth &amp; development</a:t>
            </a:r>
          </a:p>
          <a:p>
            <a:r>
              <a:rPr lang="en-US" dirty="0" smtClean="0"/>
              <a:t>Innovation and modernization need investment and financing  </a:t>
            </a:r>
          </a:p>
          <a:p>
            <a:r>
              <a:rPr lang="en-US" dirty="0" smtClean="0"/>
              <a:t>Despite progress, our agriculture has not been able to become competitive in the international markets and attractive for investors &amp; financial institutions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/ </a:t>
            </a:r>
            <a:r>
              <a:rPr lang="en-US" dirty="0" err="1" smtClean="0"/>
              <a:t>Recopmmendations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out of box solutions to create win-win situation for farmers, investors and banks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Herewith are two proposals: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 need to move towards corporatization with a touch of cooperative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 need to establish NBFIs to work on the pattern of </a:t>
            </a:r>
            <a:r>
              <a:rPr lang="en-US" dirty="0" err="1" smtClean="0"/>
              <a:t>Aarthis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Small farmer is living hand to mouth for centuries</a:t>
            </a:r>
          </a:p>
          <a:p>
            <a:r>
              <a:rPr lang="en-US" dirty="0" smtClean="0"/>
              <a:t>Rural youth is not willing to continue with the profession</a:t>
            </a:r>
          </a:p>
          <a:p>
            <a:r>
              <a:rPr lang="en-US" dirty="0" smtClean="0"/>
              <a:t>Banks do not find it attractive to finance to the farmers especially the smaller farmers</a:t>
            </a:r>
          </a:p>
          <a:p>
            <a:r>
              <a:rPr lang="en-US" dirty="0" smtClean="0"/>
              <a:t>Private sector investment can help establishing cooperative models, modern farming techniques and value addition</a:t>
            </a:r>
          </a:p>
          <a:p>
            <a:r>
              <a:rPr lang="en-US" dirty="0" smtClean="0"/>
              <a:t>Banks will be comfortable to lend to the corporate entities</a:t>
            </a:r>
          </a:p>
          <a:p>
            <a:r>
              <a:rPr lang="en-US" dirty="0" smtClean="0"/>
              <a:t>Government should develop legal framework for protection of farmers’ rights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Establishing NBFIs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Establishing NBFIs should have the potential to compete with </a:t>
            </a:r>
            <a:r>
              <a:rPr lang="en-US" dirty="0" err="1" smtClean="0"/>
              <a:t>Aarthis</a:t>
            </a:r>
            <a:endParaRPr lang="en-US" dirty="0" smtClean="0"/>
          </a:p>
          <a:p>
            <a:pPr algn="just"/>
            <a:r>
              <a:rPr lang="en-US" dirty="0" smtClean="0"/>
              <a:t>SBP should make regulations for NBFIs to work on the pattern of </a:t>
            </a:r>
            <a:r>
              <a:rPr lang="en-US" dirty="0" err="1" smtClean="0"/>
              <a:t>Aarthis</a:t>
            </a:r>
            <a:endParaRPr lang="en-US" dirty="0" smtClean="0"/>
          </a:p>
          <a:p>
            <a:pPr algn="just"/>
            <a:r>
              <a:rPr lang="en-US" dirty="0" smtClean="0"/>
              <a:t>NBFIs should be allowed to seek deposits from public and loans from banks</a:t>
            </a:r>
          </a:p>
          <a:p>
            <a:pPr algn="just"/>
            <a:r>
              <a:rPr lang="en-US" dirty="0" smtClean="0"/>
              <a:t>Any </a:t>
            </a:r>
            <a:r>
              <a:rPr lang="en-US" dirty="0" err="1" smtClean="0"/>
              <a:t>Aarthi</a:t>
            </a:r>
            <a:r>
              <a:rPr lang="en-US" dirty="0" smtClean="0"/>
              <a:t> or a group of </a:t>
            </a:r>
            <a:r>
              <a:rPr lang="en-US" dirty="0" err="1" smtClean="0"/>
              <a:t>Aarthis</a:t>
            </a:r>
            <a:r>
              <a:rPr lang="en-US" dirty="0" smtClean="0"/>
              <a:t> who can fulfill the regulatory requirement may be allowed NBFI license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Autofit/>
          </a:bodyPr>
          <a:lstStyle/>
          <a:p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ECONOMICS OF COST BENEFIT ANALYSIS OF BAI SALAM TO FARMER AND </a:t>
            </a:r>
            <a:r>
              <a:rPr lang="en-US" sz="2800" b="1" u="sng" dirty="0" smtClean="0"/>
              <a:t>MICRO FINANCE BANK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Example of Wheat has been taken as it is cultivated over largest area i.e., approx. 9 Million hectares (1 hectare = 2.485 acres)</a:t>
            </a:r>
          </a:p>
          <a:p>
            <a:pPr marL="0" indent="0">
              <a:buNone/>
            </a:pPr>
            <a:r>
              <a:rPr lang="en-US" sz="2400" dirty="0"/>
              <a:t> </a:t>
            </a:r>
            <a:r>
              <a:rPr lang="en-US" sz="2400" u="sng" dirty="0"/>
              <a:t>Crop Production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Input Cost @ </a:t>
            </a:r>
            <a:r>
              <a:rPr lang="en-US" sz="2400" dirty="0" err="1"/>
              <a:t>Rs</a:t>
            </a:r>
            <a:r>
              <a:rPr lang="en-US" sz="2400" dirty="0"/>
              <a:t>. 15000 / Acre</a:t>
            </a:r>
          </a:p>
          <a:p>
            <a:pPr marL="0" indent="0">
              <a:buNone/>
            </a:pPr>
            <a:r>
              <a:rPr lang="en-US" sz="2400" dirty="0"/>
              <a:t>Gross Expenditure on cultivation of 	12.5 Acres     = </a:t>
            </a:r>
            <a:r>
              <a:rPr lang="en-US" sz="2400" dirty="0" err="1"/>
              <a:t>Rs</a:t>
            </a:r>
            <a:r>
              <a:rPr lang="en-US" sz="2400" dirty="0"/>
              <a:t>. 187,500</a:t>
            </a:r>
          </a:p>
          <a:p>
            <a:pPr marL="0" indent="0">
              <a:buNone/>
            </a:pPr>
            <a:r>
              <a:rPr lang="en-US" sz="2400" dirty="0"/>
              <a:t>Gross Production (12.5 acres@1400 </a:t>
            </a:r>
            <a:r>
              <a:rPr lang="en-US" sz="2400" dirty="0" err="1"/>
              <a:t>Kgs</a:t>
            </a:r>
            <a:r>
              <a:rPr lang="en-US" sz="2400" dirty="0"/>
              <a:t> per acre)  = 17500 </a:t>
            </a:r>
            <a:r>
              <a:rPr lang="en-US" sz="2400" dirty="0" err="1"/>
              <a:t>Kgs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 Wheat Support Price of Govt. for 2013 is Rs.1250 per 40 </a:t>
            </a:r>
            <a:r>
              <a:rPr lang="en-US" sz="2400" dirty="0" err="1"/>
              <a:t>kgs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Therefore </a:t>
            </a:r>
            <a:r>
              <a:rPr lang="en-US" sz="2400" b="1" dirty="0">
                <a:solidFill>
                  <a:srgbClr val="0070C0"/>
                </a:solidFill>
              </a:rPr>
              <a:t>Gross value of production </a:t>
            </a:r>
            <a:r>
              <a:rPr lang="en-US" sz="2400" dirty="0"/>
              <a:t>of 17500 </a:t>
            </a:r>
            <a:r>
              <a:rPr lang="en-US" sz="2400" dirty="0" err="1"/>
              <a:t>Kgs</a:t>
            </a:r>
            <a:r>
              <a:rPr lang="en-US" sz="2400" dirty="0"/>
              <a:t>. = </a:t>
            </a:r>
            <a:r>
              <a:rPr lang="en-US" sz="2400" b="1" dirty="0">
                <a:solidFill>
                  <a:srgbClr val="FF0000"/>
                </a:solidFill>
              </a:rPr>
              <a:t>Rs.546,875</a:t>
            </a:r>
          </a:p>
          <a:p>
            <a:pPr marL="0" indent="0">
              <a:buNone/>
            </a:pPr>
            <a:r>
              <a:rPr lang="en-US" sz="2400" dirty="0"/>
              <a:t> The above calculations show that a farmer investing inputs of Rs.187,500/= in his land will be able to get </a:t>
            </a:r>
            <a:r>
              <a:rPr lang="en-US" sz="2400" dirty="0" err="1"/>
              <a:t>agri</a:t>
            </a:r>
            <a:r>
              <a:rPr lang="en-US" sz="2400" dirty="0"/>
              <a:t> produce worth Rs.546,875/= after a period of 7 months.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207104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/>
              <a:t>Therefore a </a:t>
            </a:r>
            <a:r>
              <a:rPr lang="en-US" sz="3600" dirty="0" err="1"/>
              <a:t>Bai</a:t>
            </a:r>
            <a:r>
              <a:rPr lang="en-US" sz="3600" dirty="0"/>
              <a:t> Salam Bank will negotiate the price of Rs.546,875/= worth of </a:t>
            </a:r>
            <a:r>
              <a:rPr lang="en-US" sz="3600" dirty="0" err="1"/>
              <a:t>agri</a:t>
            </a:r>
            <a:r>
              <a:rPr lang="en-US" sz="3600" dirty="0"/>
              <a:t> produce keeping in view the profit margin it wants to retain on the investment. Suppose the Salam Bank contracts to purchase the produce for Rs.450,000/=, then it will be a WIN </a:t>
            </a:r>
            <a:r>
              <a:rPr lang="en-US" sz="3600" dirty="0" err="1"/>
              <a:t>WIN</a:t>
            </a:r>
            <a:r>
              <a:rPr lang="en-US" sz="3600" dirty="0"/>
              <a:t> situation for both the Bank as well as the Farmer -  the Bank getting a phenomenal profit of around </a:t>
            </a:r>
            <a:r>
              <a:rPr lang="en-US" sz="3600" b="1" u="sng" dirty="0"/>
              <a:t>36%</a:t>
            </a:r>
            <a:r>
              <a:rPr lang="en-US" sz="3600" dirty="0"/>
              <a:t> on its investment and the farmer getting a net income of Rs.450,000/= as compared to Rs.337,500/= in case of Loan from </a:t>
            </a:r>
            <a:r>
              <a:rPr lang="en-US" sz="3600" dirty="0" err="1"/>
              <a:t>Aarthi</a:t>
            </a:r>
            <a:r>
              <a:rPr lang="en-US" sz="3600" dirty="0"/>
              <a:t> </a:t>
            </a:r>
            <a:r>
              <a:rPr lang="en-US" sz="3600" b="1" dirty="0" smtClean="0">
                <a:solidFill>
                  <a:srgbClr val="0070C0"/>
                </a:solidFill>
              </a:rPr>
              <a:t>(Benefit of Rs.112,500/=)</a:t>
            </a:r>
            <a:r>
              <a:rPr lang="en-US" sz="3600" dirty="0" smtClean="0"/>
              <a:t>as </a:t>
            </a:r>
            <a:r>
              <a:rPr lang="en-US" sz="3600" dirty="0"/>
              <a:t>detailed below:</a:t>
            </a:r>
          </a:p>
          <a:p>
            <a:r>
              <a:rPr lang="en-US" sz="3600" dirty="0"/>
              <a:t>Under the </a:t>
            </a:r>
            <a:r>
              <a:rPr lang="en-US" sz="3600" dirty="0" err="1"/>
              <a:t>Aarthi</a:t>
            </a:r>
            <a:r>
              <a:rPr lang="en-US" sz="3600" dirty="0"/>
              <a:t> system the farmer will get a loan of Rs.187,500 for farm input and has to pay back Rs.375,000/= PLUS 4% commission  of Rs.21,875 on farm produce (4% of Rs.546,875). Therefore the farmer will be left with meager income of </a:t>
            </a:r>
            <a:r>
              <a:rPr lang="en-US" sz="3600" dirty="0" err="1"/>
              <a:t>Rs</a:t>
            </a:r>
            <a:r>
              <a:rPr lang="en-US" sz="3600" dirty="0"/>
              <a:t>. 337,500/= (Rs.546875+187500-375000-21875).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2357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-1"/>
          <a:ext cx="8839200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822"/>
                <a:gridCol w="4586378"/>
              </a:tblGrid>
              <a:tr h="1290615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</a:rPr>
                        <a:t>Demand &amp; Supply of Agriculture Credit</a:t>
                      </a:r>
                      <a:endParaRPr lang="en-US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652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/>
                        <a:t>Perceived Demand</a:t>
                      </a:r>
                      <a:endParaRPr lang="en-US" sz="2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Over</a:t>
                      </a:r>
                      <a:r>
                        <a:rPr lang="en-US" sz="2200" baseline="0" dirty="0" smtClean="0"/>
                        <a:t> 985</a:t>
                      </a:r>
                      <a:r>
                        <a:rPr lang="en-US" sz="2200" dirty="0" smtClean="0"/>
                        <a:t> billion Rupees </a:t>
                      </a:r>
                    </a:p>
                    <a:p>
                      <a:r>
                        <a:rPr lang="en-US" sz="2200" dirty="0" smtClean="0"/>
                        <a:t>Increasing @ 14.6</a:t>
                      </a:r>
                      <a:r>
                        <a:rPr lang="en-US" sz="2200" baseline="0" dirty="0" smtClean="0"/>
                        <a:t> percent annually</a:t>
                      </a:r>
                      <a:endParaRPr lang="en-US" sz="2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65277">
                <a:tc rowSpan="2">
                  <a:txBody>
                    <a:bodyPr/>
                    <a:lstStyle/>
                    <a:p>
                      <a:r>
                        <a:rPr lang="en-US" sz="2200" b="1" dirty="0" smtClean="0"/>
                        <a:t>Disbursements – Institutional</a:t>
                      </a:r>
                      <a:endParaRPr lang="en-US" sz="2200" b="1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Public Sector</a:t>
                      </a:r>
                      <a:r>
                        <a:rPr lang="en-US" sz="2200" baseline="0" dirty="0" smtClean="0"/>
                        <a:t> Banks = 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aseline="0" dirty="0" smtClean="0"/>
                        <a:t>Private sector = 22* (Islamic* = 5)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aseline="0" dirty="0" smtClean="0"/>
                        <a:t>Foreign =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aseline="0" dirty="0" smtClean="0"/>
                        <a:t>Specialized =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Microfinance </a:t>
                      </a:r>
                      <a:r>
                        <a:rPr lang="en-US" sz="22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 10</a:t>
                      </a:r>
                      <a:endParaRPr lang="en-US" sz="2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389 billion</a:t>
                      </a:r>
                      <a:r>
                        <a:rPr lang="en-US" sz="2200" baseline="0" dirty="0" smtClean="0"/>
                        <a:t> Rupees (30-JUN-2014)</a:t>
                      </a:r>
                    </a:p>
                    <a:p>
                      <a:r>
                        <a:rPr lang="en-US" sz="2200" baseline="0" dirty="0" smtClean="0"/>
                        <a:t>Increasing @ 8.6 percent annually</a:t>
                      </a:r>
                      <a:endParaRPr lang="en-US" sz="2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339041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Outreach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dirty="0" smtClean="0"/>
                        <a:t>2.1 million borrowers</a:t>
                      </a:r>
                      <a:r>
                        <a:rPr lang="en-US" sz="2200" baseline="0" dirty="0" smtClean="0"/>
                        <a:t> against 8.3 million farm households</a:t>
                      </a:r>
                      <a:endParaRPr lang="en-US" sz="2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092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Agriculture Credit in total lending</a:t>
                      </a:r>
                      <a:endParaRPr lang="en-US" sz="2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5.7 percent</a:t>
                      </a:r>
                    </a:p>
                    <a:p>
                      <a:endParaRPr lang="en-US" sz="2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885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/>
                        <a:t>Disbursements - Non Institutional</a:t>
                      </a:r>
                    </a:p>
                    <a:p>
                      <a:r>
                        <a:rPr lang="en-US" sz="2200" dirty="0" err="1" smtClean="0"/>
                        <a:t>Aarthi</a:t>
                      </a:r>
                      <a:r>
                        <a:rPr lang="en-US" sz="2200" dirty="0" smtClean="0"/>
                        <a:t> / middleman</a:t>
                      </a:r>
                      <a:endParaRPr lang="en-US" sz="2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61 percent approx</a:t>
                      </a:r>
                      <a:endParaRPr lang="en-US" sz="2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Comparison – Bank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Aarthi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Institutional lending : 	39 percent	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Aarthi</a:t>
            </a:r>
            <a:r>
              <a:rPr lang="en-US" dirty="0" smtClean="0"/>
              <a:t> &amp; Middleman : 	61 percent	</a:t>
            </a:r>
          </a:p>
          <a:p>
            <a:pPr>
              <a:buNone/>
            </a:pPr>
            <a:r>
              <a:rPr lang="en-US" b="1" dirty="0" smtClean="0"/>
              <a:t>Interest / Mark-up</a:t>
            </a:r>
          </a:p>
          <a:p>
            <a:r>
              <a:rPr lang="en-US" dirty="0" smtClean="0"/>
              <a:t>Institutional lending:		Up to 30 percent</a:t>
            </a:r>
          </a:p>
          <a:p>
            <a:r>
              <a:rPr lang="en-US" dirty="0" err="1" smtClean="0"/>
              <a:t>Aarthi</a:t>
            </a:r>
            <a:r>
              <a:rPr lang="en-US" dirty="0" smtClean="0"/>
              <a:t> / Middleman:		Up to 80 percent</a:t>
            </a:r>
          </a:p>
          <a:p>
            <a:r>
              <a:rPr lang="en-US" dirty="0" smtClean="0"/>
              <a:t>Security / Documentation:</a:t>
            </a:r>
          </a:p>
          <a:p>
            <a:r>
              <a:rPr lang="en-US" dirty="0" smtClean="0"/>
              <a:t>Institutional lending:		All legal documentation 					+ collaterals</a:t>
            </a:r>
          </a:p>
          <a:p>
            <a:r>
              <a:rPr lang="en-US" dirty="0" err="1" smtClean="0"/>
              <a:t>Aarthi</a:t>
            </a:r>
            <a:r>
              <a:rPr lang="en-US" dirty="0" smtClean="0"/>
              <a:t> / Middleman:		PDCs in rare cases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/>
          <a:lstStyle/>
          <a:p>
            <a:r>
              <a:rPr lang="en-US" dirty="0" smtClean="0"/>
              <a:t>Basic Comparison – Bank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Aarthi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143000"/>
          <a:ext cx="8841740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3355340"/>
                <a:gridCol w="3124200"/>
              </a:tblGrid>
              <a:tr h="6858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Agriculture credit appetite:	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Rs. 985 billion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84322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INSTITUTIONAL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NON-INSTITUTIONAL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8432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Lending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39 percent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61 percent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8432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Cost to farmer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Up to 30 percent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Up to 80 percent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13783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Security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Complete documentation plus collaterals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Negligible documentation.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No security. In rare cases PDCs are required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8432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Processing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time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 to 10 days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Immediate (mostly)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11078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Default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Percentage is negligible compared to banks. But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Aarthis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normally do not initiate legal proceedings for recovery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Minimum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Farm Size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12.5 Acre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 acre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What makes </a:t>
            </a:r>
            <a:r>
              <a:rPr lang="en-US" dirty="0" err="1" smtClean="0"/>
              <a:t>Aarthis</a:t>
            </a:r>
            <a:r>
              <a:rPr lang="en-US" dirty="0" smtClean="0"/>
              <a:t> Successful?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7150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err="1" smtClean="0"/>
              <a:t>Aarthis</a:t>
            </a:r>
            <a:r>
              <a:rPr lang="en-US" sz="2400" dirty="0" smtClean="0"/>
              <a:t> charge exorbitantly high rates of interest yet farmers prefer to borrow from </a:t>
            </a:r>
            <a:r>
              <a:rPr lang="en-US" sz="2400" dirty="0" err="1" smtClean="0"/>
              <a:t>Aarthis</a:t>
            </a:r>
            <a:r>
              <a:rPr lang="en-US" sz="2400" dirty="0" smtClean="0"/>
              <a:t> instead of institutions. </a:t>
            </a:r>
            <a:r>
              <a:rPr lang="en-US" sz="2400" u="sng" dirty="0" smtClean="0"/>
              <a:t>Why?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sz="2400" dirty="0" err="1" smtClean="0"/>
              <a:t>Aarthi</a:t>
            </a:r>
            <a:r>
              <a:rPr lang="en-US" sz="2400" dirty="0" smtClean="0"/>
              <a:t> is an integral part of the rural society; he is available to the farmer 24 hours just like a family member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sz="2400" dirty="0" err="1" smtClean="0"/>
              <a:t>Aarthi</a:t>
            </a:r>
            <a:r>
              <a:rPr lang="en-US" sz="2400" dirty="0" smtClean="0"/>
              <a:t> takes immediate decision when a farmer approaches him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While </a:t>
            </a:r>
            <a:r>
              <a:rPr lang="en-US" sz="2400" dirty="0" err="1" smtClean="0"/>
              <a:t>Aarthi’s</a:t>
            </a:r>
            <a:r>
              <a:rPr lang="en-US" sz="2400" dirty="0" smtClean="0"/>
              <a:t> decisions are motivated by profit, the comfort level of farmer makes him indispensible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sz="2400" dirty="0" err="1" smtClean="0"/>
              <a:t>Aarthi</a:t>
            </a:r>
            <a:r>
              <a:rPr lang="en-US" sz="2400" dirty="0" smtClean="0"/>
              <a:t> is his own boss so he can bend his rules according to circumstances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sz="2400" dirty="0" err="1" smtClean="0"/>
              <a:t>Aarthi</a:t>
            </a:r>
            <a:r>
              <a:rPr lang="en-US" sz="2400" dirty="0" smtClean="0"/>
              <a:t> normally does not require documentation, nor any security. For new farmers, he might obtain post-dated cheques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sz="2400" dirty="0" err="1" smtClean="0"/>
              <a:t>Aarthi</a:t>
            </a:r>
            <a:r>
              <a:rPr lang="en-US" sz="2400" dirty="0" smtClean="0"/>
              <a:t> extends support to farmer not only in farming but also in routine daily life requirements. He extends support on occasions of marriage, </a:t>
            </a:r>
            <a:r>
              <a:rPr lang="en-US" sz="2400" dirty="0" err="1" smtClean="0"/>
              <a:t>funeras</a:t>
            </a:r>
            <a:r>
              <a:rPr lang="en-US" sz="2400" dirty="0" smtClean="0"/>
              <a:t>, </a:t>
            </a:r>
            <a:r>
              <a:rPr lang="en-US" sz="2400" dirty="0" err="1" smtClean="0"/>
              <a:t>eid</a:t>
            </a:r>
            <a:r>
              <a:rPr lang="en-US" sz="2400" dirty="0" smtClean="0"/>
              <a:t>; even in buying clothing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 smtClean="0"/>
          </a:p>
          <a:p>
            <a:pPr algn="just">
              <a:spcBef>
                <a:spcPts val="0"/>
              </a:spcBef>
              <a:spcAft>
                <a:spcPts val="600"/>
              </a:spcAft>
            </a:pPr>
            <a:endParaRPr lang="en-US" sz="2400" dirty="0" smtClean="0"/>
          </a:p>
          <a:p>
            <a:pPr algn="just">
              <a:spcBef>
                <a:spcPts val="0"/>
              </a:spcBef>
              <a:spcAft>
                <a:spcPts val="600"/>
              </a:spcAft>
            </a:pPr>
            <a:endParaRPr lang="en-US" sz="2400" dirty="0" smtClean="0"/>
          </a:p>
          <a:p>
            <a:pPr algn="just"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 smtClean="0"/>
          </a:p>
          <a:p>
            <a:pPr algn="just">
              <a:spcAft>
                <a:spcPts val="600"/>
              </a:spcAft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How </a:t>
            </a:r>
            <a:r>
              <a:rPr lang="en-US" dirty="0" err="1" smtClean="0"/>
              <a:t>Aarthi</a:t>
            </a:r>
            <a:r>
              <a:rPr lang="en-US" dirty="0" smtClean="0"/>
              <a:t> Operate?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864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2400" dirty="0" err="1" smtClean="0"/>
              <a:t>Aarthi</a:t>
            </a:r>
            <a:r>
              <a:rPr lang="en-US" sz="2400" dirty="0" smtClean="0"/>
              <a:t> operates from the commodity market; banks do not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2400" dirty="0" err="1" smtClean="0"/>
              <a:t>Aarthi</a:t>
            </a:r>
            <a:r>
              <a:rPr lang="en-US" sz="2400" dirty="0" smtClean="0"/>
              <a:t> is integral part of the wholesale markets system; banks are not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2400" dirty="0" smtClean="0"/>
              <a:t>Distributors find it convenient to supply inputs on credit to the farmer at his farm; banks cannot get involved in such deals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2400" dirty="0" err="1" smtClean="0"/>
              <a:t>Aarthi</a:t>
            </a:r>
            <a:r>
              <a:rPr lang="en-US" sz="2400" dirty="0" smtClean="0"/>
              <a:t> is involved in functions such as picking of crop (large farmers), storage, transportation, auction process, rate determination; banks have no role in these processes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2400" dirty="0" err="1" smtClean="0"/>
              <a:t>Aarthi</a:t>
            </a:r>
            <a:r>
              <a:rPr lang="en-US" sz="2400" dirty="0" smtClean="0"/>
              <a:t> and farmer might know each other for generations; banks do not have such a connection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2400" dirty="0" smtClean="0"/>
              <a:t>If there is a default, </a:t>
            </a:r>
            <a:r>
              <a:rPr lang="en-US" sz="2400" dirty="0" err="1" smtClean="0"/>
              <a:t>Aarthi</a:t>
            </a:r>
            <a:r>
              <a:rPr lang="en-US" sz="2400" dirty="0" smtClean="0"/>
              <a:t> would not let him die. He will extend more support to help him repay the loan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endParaRPr lang="en-US" sz="2400" dirty="0" smtClean="0"/>
          </a:p>
          <a:p>
            <a:pPr>
              <a:spcBef>
                <a:spcPts val="0"/>
              </a:spcBef>
              <a:spcAft>
                <a:spcPts val="1000"/>
              </a:spcAft>
            </a:pPr>
            <a:endParaRPr lang="en-US" sz="2400" dirty="0" smtClean="0"/>
          </a:p>
          <a:p>
            <a:pPr>
              <a:spcBef>
                <a:spcPts val="0"/>
              </a:spcBef>
              <a:spcAft>
                <a:spcPts val="1000"/>
              </a:spcAft>
            </a:pPr>
            <a:endParaRPr lang="en-US" sz="2400" dirty="0" smtClean="0"/>
          </a:p>
          <a:p>
            <a:pPr>
              <a:spcBef>
                <a:spcPts val="0"/>
              </a:spcBef>
              <a:spcAft>
                <a:spcPts val="1000"/>
              </a:spcAft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Punjab Government’s Initiative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876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Bill passed </a:t>
            </a:r>
            <a:r>
              <a:rPr lang="en-US" dirty="0"/>
              <a:t>in the Punjab Assembly </a:t>
            </a:r>
            <a:r>
              <a:rPr lang="en-US" u="sng" dirty="0" smtClean="0"/>
              <a:t>Prohibition </a:t>
            </a:r>
            <a:r>
              <a:rPr lang="en-US" u="sng" dirty="0"/>
              <a:t>of Private </a:t>
            </a:r>
            <a:r>
              <a:rPr lang="en-US" u="sng" dirty="0" err="1" smtClean="0"/>
              <a:t>SectorMoney</a:t>
            </a:r>
            <a:r>
              <a:rPr lang="en-US" u="sng" dirty="0" smtClean="0"/>
              <a:t> </a:t>
            </a:r>
            <a:r>
              <a:rPr lang="en-US" u="sng" dirty="0"/>
              <a:t>Lending Act </a:t>
            </a:r>
            <a:r>
              <a:rPr lang="en-US" u="sng" dirty="0" smtClean="0"/>
              <a:t>2007</a:t>
            </a:r>
            <a:r>
              <a:rPr lang="en-US" dirty="0" smtClean="0"/>
              <a:t>”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Now </a:t>
            </a:r>
            <a:r>
              <a:rPr lang="en-US" dirty="0"/>
              <a:t>private money lending </a:t>
            </a:r>
            <a:r>
              <a:rPr lang="en-US" dirty="0" smtClean="0"/>
              <a:t>has become a non-</a:t>
            </a:r>
            <a:r>
              <a:rPr lang="en-US" dirty="0" err="1" smtClean="0"/>
              <a:t>bailable</a:t>
            </a:r>
            <a:r>
              <a:rPr lang="en-US" dirty="0" smtClean="0"/>
              <a:t> offence with </a:t>
            </a:r>
            <a:r>
              <a:rPr lang="en-US" dirty="0"/>
              <a:t>10 </a:t>
            </a:r>
            <a:r>
              <a:rPr lang="en-US" dirty="0" smtClean="0"/>
              <a:t>years of imprisonment </a:t>
            </a:r>
            <a:r>
              <a:rPr lang="en-US" dirty="0"/>
              <a:t>and Rs. 500,000 </a:t>
            </a:r>
            <a:r>
              <a:rPr lang="en-US" dirty="0" smtClean="0"/>
              <a:t>fine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Some bankers are of the view that it will affect the </a:t>
            </a:r>
            <a:r>
              <a:rPr lang="en-US" dirty="0" err="1" smtClean="0"/>
              <a:t>Aarthis</a:t>
            </a:r>
            <a:r>
              <a:rPr lang="en-US" dirty="0" smtClean="0"/>
              <a:t> business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But it is yet to be seen. If it does, it will adversely affect the farming community as well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899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Islamic Banking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9831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2800" dirty="0" smtClean="0"/>
              <a:t>Concept: (1) Welfare &amp; (2) Share in Profit &amp; Loss</a:t>
            </a:r>
          </a:p>
          <a:p>
            <a:pPr algn="just"/>
            <a:r>
              <a:rPr lang="en-US" sz="2800" dirty="0" smtClean="0"/>
              <a:t>Risk averse in financing transactions </a:t>
            </a:r>
          </a:p>
          <a:p>
            <a:pPr algn="just"/>
            <a:r>
              <a:rPr lang="en-US" sz="2800" i="1" dirty="0" smtClean="0"/>
              <a:t>LIBOR &amp; KIBOR </a:t>
            </a:r>
            <a:r>
              <a:rPr lang="en-US" sz="2800" dirty="0" smtClean="0"/>
              <a:t>are used as benchmark for product pricing</a:t>
            </a:r>
          </a:p>
          <a:p>
            <a:pPr algn="just"/>
            <a:r>
              <a:rPr lang="en-US" sz="2800" b="1" i="1" dirty="0" err="1" smtClean="0"/>
              <a:t>Murabaha</a:t>
            </a:r>
            <a:r>
              <a:rPr lang="en-US" sz="2800" dirty="0" smtClean="0"/>
              <a:t> is a major lending product</a:t>
            </a:r>
          </a:p>
          <a:p>
            <a:pPr algn="just"/>
            <a:r>
              <a:rPr lang="en-US" sz="2800" b="1" i="1" dirty="0" err="1" smtClean="0"/>
              <a:t>Ijarah</a:t>
            </a:r>
            <a:r>
              <a:rPr lang="en-US" sz="2800" dirty="0" smtClean="0"/>
              <a:t> is a hybrid model of the operating &amp; finance lease</a:t>
            </a:r>
          </a:p>
          <a:p>
            <a:pPr algn="just"/>
            <a:r>
              <a:rPr lang="en-US" sz="2800" b="1" i="1" dirty="0" err="1" smtClean="0"/>
              <a:t>Mudarabah</a:t>
            </a:r>
            <a:r>
              <a:rPr lang="en-US" sz="2800" b="1" dirty="0" smtClean="0"/>
              <a:t> &amp; </a:t>
            </a:r>
            <a:r>
              <a:rPr lang="en-US" sz="2800" b="1" i="1" dirty="0" err="1" smtClean="0"/>
              <a:t>Musharika</a:t>
            </a:r>
            <a:r>
              <a:rPr lang="en-US" sz="2800" b="1" i="1" dirty="0" smtClean="0"/>
              <a:t> </a:t>
            </a:r>
            <a:r>
              <a:rPr lang="en-US" sz="2800" dirty="0" smtClean="0"/>
              <a:t>are considered by majority of </a:t>
            </a:r>
            <a:r>
              <a:rPr lang="en-US" sz="2800" dirty="0" err="1" smtClean="0"/>
              <a:t>ulema</a:t>
            </a:r>
            <a:r>
              <a:rPr lang="en-US" sz="2800" dirty="0" smtClean="0"/>
              <a:t> to be real financing modes</a:t>
            </a:r>
          </a:p>
          <a:p>
            <a:pPr algn="just"/>
            <a:r>
              <a:rPr lang="en-US" sz="2800" b="1" i="1" dirty="0" err="1" smtClean="0"/>
              <a:t>Bai</a:t>
            </a:r>
            <a:r>
              <a:rPr lang="en-US" sz="2800" b="1" i="1" dirty="0" smtClean="0"/>
              <a:t> Salam </a:t>
            </a:r>
            <a:r>
              <a:rPr lang="en-US" sz="2800" dirty="0" smtClean="0"/>
              <a:t>is said to be an approved form of Islamic financing for agriculture community</a:t>
            </a:r>
          </a:p>
          <a:p>
            <a:pPr algn="just"/>
            <a:endParaRPr lang="en-US" sz="2800" dirty="0" smtClean="0"/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281840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Islamic Financing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i="1" dirty="0" err="1"/>
              <a:t>Bai</a:t>
            </a:r>
            <a:r>
              <a:rPr lang="en-US" i="1" dirty="0"/>
              <a:t> Salam </a:t>
            </a:r>
            <a:r>
              <a:rPr lang="en-US" i="1" dirty="0" smtClean="0"/>
              <a:t>/ </a:t>
            </a:r>
            <a:r>
              <a:rPr lang="en-US" i="1" dirty="0" err="1" smtClean="0"/>
              <a:t>Bai</a:t>
            </a:r>
            <a:r>
              <a:rPr lang="en-US" i="1" dirty="0" smtClean="0"/>
              <a:t> </a:t>
            </a:r>
            <a:r>
              <a:rPr lang="en-US" i="1" dirty="0" err="1" smtClean="0"/>
              <a:t>Salaf</a:t>
            </a:r>
            <a:r>
              <a:rPr lang="en-US" dirty="0" smtClean="0"/>
              <a:t> means “to give in custody”. It is said to be an approved form of Islamic financing for agriculture community</a:t>
            </a:r>
          </a:p>
          <a:p>
            <a:pPr algn="just"/>
            <a:r>
              <a:rPr lang="en-US" dirty="0" smtClean="0"/>
              <a:t>This product is said to be in line with the </a:t>
            </a:r>
            <a:r>
              <a:rPr lang="en-US" b="1" dirty="0" smtClean="0">
                <a:solidFill>
                  <a:srgbClr val="0070C0"/>
                </a:solidFill>
              </a:rPr>
              <a:t>specific guidelines </a:t>
            </a:r>
            <a:r>
              <a:rPr lang="en-US" dirty="0" smtClean="0"/>
              <a:t>of the Holy Prophet </a:t>
            </a:r>
          </a:p>
          <a:p>
            <a:pPr algn="just"/>
            <a:r>
              <a:rPr lang="en-US" dirty="0" smtClean="0"/>
              <a:t>It is </a:t>
            </a:r>
            <a:r>
              <a:rPr lang="en-US" dirty="0"/>
              <a:t>a sale </a:t>
            </a:r>
            <a:r>
              <a:rPr lang="en-US" dirty="0" smtClean="0"/>
              <a:t>transaction </a:t>
            </a:r>
          </a:p>
          <a:p>
            <a:pPr algn="just"/>
            <a:r>
              <a:rPr lang="en-US" dirty="0" smtClean="0"/>
              <a:t>Seller </a:t>
            </a:r>
            <a:r>
              <a:rPr lang="en-US" dirty="0"/>
              <a:t>undertakes to supply some specific goods to the buyer at a future date </a:t>
            </a:r>
            <a:endParaRPr lang="en-US" dirty="0" smtClean="0"/>
          </a:p>
          <a:p>
            <a:pPr algn="just"/>
            <a:r>
              <a:rPr lang="en-US" dirty="0" smtClean="0"/>
              <a:t>Advance </a:t>
            </a:r>
            <a:r>
              <a:rPr lang="en-US" dirty="0"/>
              <a:t>price fully paid on </a:t>
            </a:r>
            <a:r>
              <a:rPr lang="en-US" dirty="0" smtClean="0"/>
              <a:t>spot </a:t>
            </a:r>
          </a:p>
          <a:p>
            <a:pPr algn="just"/>
            <a:r>
              <a:rPr lang="en-US" dirty="0" smtClean="0"/>
              <a:t>It </a:t>
            </a:r>
            <a:r>
              <a:rPr lang="en-US" dirty="0"/>
              <a:t>is not </a:t>
            </a:r>
            <a:r>
              <a:rPr lang="en-US" dirty="0" smtClean="0"/>
              <a:t>Loan </a:t>
            </a:r>
            <a:r>
              <a:rPr lang="en-US" dirty="0"/>
              <a:t>but a forward sale </a:t>
            </a:r>
            <a:r>
              <a:rPr lang="en-US" dirty="0" smtClean="0"/>
              <a:t>contract</a:t>
            </a:r>
          </a:p>
          <a:p>
            <a:pPr algn="just"/>
            <a:r>
              <a:rPr lang="en-US" dirty="0" smtClean="0"/>
              <a:t>Seller </a:t>
            </a:r>
            <a:r>
              <a:rPr lang="en-US" dirty="0"/>
              <a:t>and </a:t>
            </a:r>
            <a:r>
              <a:rPr lang="en-US" dirty="0" smtClean="0"/>
              <a:t>buyer </a:t>
            </a:r>
            <a:r>
              <a:rPr lang="en-US" dirty="0"/>
              <a:t>can agree on any price at their free </a:t>
            </a:r>
            <a:r>
              <a:rPr lang="en-US" dirty="0" smtClean="0"/>
              <a:t>will</a:t>
            </a:r>
          </a:p>
          <a:p>
            <a:pPr algn="just"/>
            <a:r>
              <a:rPr lang="en-US" dirty="0" smtClean="0"/>
              <a:t>Price </a:t>
            </a:r>
            <a:r>
              <a:rPr lang="en-US" dirty="0"/>
              <a:t>in Salam can be lower than the spot sale </a:t>
            </a:r>
            <a:r>
              <a:rPr lang="en-US" dirty="0" smtClean="0"/>
              <a:t>price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5695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2480</TotalTime>
  <Words>1168</Words>
  <Application>Microsoft Office PowerPoint</Application>
  <PresentationFormat>On-screen Show (4:3)</PresentationFormat>
  <Paragraphs>135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International Conference on Innovative Agricultural Financing </vt:lpstr>
      <vt:lpstr>Slide 2</vt:lpstr>
      <vt:lpstr>Basic Comparison – Bank vs Aarthi</vt:lpstr>
      <vt:lpstr>Basic Comparison – Bank vs Aarthi</vt:lpstr>
      <vt:lpstr>What makes Aarthis Successful?</vt:lpstr>
      <vt:lpstr>How Aarthi Operate?</vt:lpstr>
      <vt:lpstr>Punjab Government’s Initiative</vt:lpstr>
      <vt:lpstr>Islamic Banking</vt:lpstr>
      <vt:lpstr>Islamic Financing Product</vt:lpstr>
      <vt:lpstr>Conclusion/Recommendations</vt:lpstr>
      <vt:lpstr>Conclusion / Recopmmendations</vt:lpstr>
      <vt:lpstr>Corporatization</vt:lpstr>
      <vt:lpstr>Establishing NBFIs</vt:lpstr>
      <vt:lpstr>Thank you</vt:lpstr>
      <vt:lpstr>ECONOMICS OF COST BENEFIT ANALYSIS OF BAI SALAM TO FARMER AND MICRO FINANCE BANK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Akram</dc:creator>
  <cp:lastModifiedBy>Akram</cp:lastModifiedBy>
  <cp:revision>72</cp:revision>
  <dcterms:created xsi:type="dcterms:W3CDTF">2006-08-16T00:00:00Z</dcterms:created>
  <dcterms:modified xsi:type="dcterms:W3CDTF">2015-04-29T04:47:38Z</dcterms:modified>
</cp:coreProperties>
</file>