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10" r:id="rId2"/>
  </p:sldMasterIdLst>
  <p:notesMasterIdLst>
    <p:notesMasterId r:id="rId19"/>
  </p:notesMasterIdLst>
  <p:handoutMasterIdLst>
    <p:handoutMasterId r:id="rId20"/>
  </p:handoutMasterIdLst>
  <p:sldIdLst>
    <p:sldId id="286" r:id="rId3"/>
    <p:sldId id="256" r:id="rId4"/>
    <p:sldId id="271" r:id="rId5"/>
    <p:sldId id="333" r:id="rId6"/>
    <p:sldId id="335" r:id="rId7"/>
    <p:sldId id="334" r:id="rId8"/>
    <p:sldId id="336" r:id="rId9"/>
    <p:sldId id="337" r:id="rId10"/>
    <p:sldId id="338" r:id="rId11"/>
    <p:sldId id="339" r:id="rId12"/>
    <p:sldId id="340" r:id="rId13"/>
    <p:sldId id="341" r:id="rId14"/>
    <p:sldId id="342" r:id="rId15"/>
    <p:sldId id="344" r:id="rId16"/>
    <p:sldId id="343" r:id="rId17"/>
    <p:sldId id="302" r:id="rId18"/>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1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D81131-2B2C-46CD-91E0-79DCAE77C039}" type="doc">
      <dgm:prSet loTypeId="urn:microsoft.com/office/officeart/2005/8/layout/cycle6" loCatId="relationship" qsTypeId="urn:microsoft.com/office/officeart/2005/8/quickstyle/3d1" qsCatId="3D" csTypeId="urn:microsoft.com/office/officeart/2005/8/colors/colorful2" csCatId="colorful" phldr="1"/>
      <dgm:spPr/>
      <dgm:t>
        <a:bodyPr/>
        <a:lstStyle/>
        <a:p>
          <a:endParaRPr lang="en-NZ"/>
        </a:p>
      </dgm:t>
    </dgm:pt>
    <dgm:pt modelId="{006AE6E9-4FE0-40FE-B47E-E387D7B57D90}">
      <dgm:prSet phldrT="[Text]" custT="1"/>
      <dgm:spPr/>
      <dgm:t>
        <a:bodyPr/>
        <a:lstStyle/>
        <a:p>
          <a:pPr algn="ctr"/>
          <a:r>
            <a:rPr lang="en-US" sz="2000" b="1" dirty="0" smtClean="0"/>
            <a:t>Service Provider</a:t>
          </a:r>
        </a:p>
        <a:p>
          <a:pPr algn="l"/>
          <a:r>
            <a:rPr lang="en-US" sz="1000" b="1" dirty="0" smtClean="0"/>
            <a:t>* Selection </a:t>
          </a:r>
          <a:r>
            <a:rPr lang="en-US" sz="1000" b="1" dirty="0" smtClean="0"/>
            <a:t>of borrower</a:t>
          </a:r>
        </a:p>
        <a:p>
          <a:pPr algn="l"/>
          <a:r>
            <a:rPr lang="en-US" sz="1000" b="1" dirty="0" smtClean="0"/>
            <a:t>* Inputs and Mechanical Support</a:t>
          </a:r>
        </a:p>
        <a:p>
          <a:pPr algn="l"/>
          <a:r>
            <a:rPr lang="en-US" sz="1000" b="1" dirty="0" smtClean="0"/>
            <a:t>* Technical /Advisory </a:t>
          </a:r>
          <a:r>
            <a:rPr lang="en-US" sz="1000" b="1" dirty="0" smtClean="0"/>
            <a:t>services</a:t>
          </a:r>
        </a:p>
        <a:p>
          <a:pPr algn="l"/>
          <a:r>
            <a:rPr lang="en-US" sz="1000" b="1" dirty="0" smtClean="0"/>
            <a:t>* Assistance in Recovery</a:t>
          </a:r>
          <a:endParaRPr lang="en-US" sz="1000" b="1" dirty="0" smtClean="0"/>
        </a:p>
      </dgm:t>
    </dgm:pt>
    <dgm:pt modelId="{650039AF-ED36-4A6B-836D-6D72EF698AB1}" type="parTrans" cxnId="{14D34FE8-458C-452C-A8CE-832006B654FF}">
      <dgm:prSet/>
      <dgm:spPr/>
      <dgm:t>
        <a:bodyPr/>
        <a:lstStyle/>
        <a:p>
          <a:endParaRPr lang="en-NZ"/>
        </a:p>
      </dgm:t>
    </dgm:pt>
    <dgm:pt modelId="{1AC98ABC-870E-4708-B2D7-411D3BFBCD59}" type="sibTrans" cxnId="{14D34FE8-458C-452C-A8CE-832006B654FF}">
      <dgm:prSet/>
      <dgm:spPr/>
      <dgm:t>
        <a:bodyPr/>
        <a:lstStyle/>
        <a:p>
          <a:endParaRPr lang="en-NZ"/>
        </a:p>
      </dgm:t>
    </dgm:pt>
    <dgm:pt modelId="{B95573C6-3FE2-4E1F-B1F4-14DE2F7BE50D}">
      <dgm:prSet phldrT="[Text]" custT="1"/>
      <dgm:spPr>
        <a:solidFill>
          <a:schemeClr val="accent3"/>
        </a:solidFill>
      </dgm:spPr>
      <dgm:t>
        <a:bodyPr/>
        <a:lstStyle/>
        <a:p>
          <a:pPr algn="ctr"/>
          <a:r>
            <a:rPr lang="en-US" sz="1600" b="1" dirty="0" smtClean="0"/>
            <a:t>Growers</a:t>
          </a:r>
        </a:p>
        <a:p>
          <a:pPr marL="115888" indent="-115888" algn="l"/>
          <a:r>
            <a:rPr lang="en-US" sz="1000" b="1" dirty="0" smtClean="0"/>
            <a:t>* Adherence to the guidelines </a:t>
          </a:r>
          <a:r>
            <a:rPr lang="en-US" sz="1000" b="1" dirty="0" smtClean="0"/>
            <a:t>of service </a:t>
          </a:r>
          <a:r>
            <a:rPr lang="en-US" sz="1000" b="1" dirty="0" smtClean="0"/>
            <a:t>provider.</a:t>
          </a:r>
        </a:p>
        <a:p>
          <a:pPr marL="115888" indent="-115888" algn="l"/>
          <a:r>
            <a:rPr lang="en-US" sz="1000" b="1" smtClean="0"/>
            <a:t>* Proper use of Borrowed Funds</a:t>
          </a:r>
          <a:endParaRPr lang="en-US" sz="1000" b="1" dirty="0" smtClean="0"/>
        </a:p>
        <a:p>
          <a:pPr marL="115888" indent="-115888" algn="l"/>
          <a:r>
            <a:rPr lang="en-US" sz="1000" b="1" dirty="0" smtClean="0"/>
            <a:t>* Repay Dues and Liabilities</a:t>
          </a:r>
          <a:endParaRPr lang="en-US" sz="1000" b="1" dirty="0" smtClean="0"/>
        </a:p>
      </dgm:t>
    </dgm:pt>
    <dgm:pt modelId="{5E338E41-4BFF-44D3-9A76-6E22BA000D62}" type="parTrans" cxnId="{145C556A-17F8-498A-B0E8-F688EEA08F0F}">
      <dgm:prSet/>
      <dgm:spPr/>
      <dgm:t>
        <a:bodyPr/>
        <a:lstStyle/>
        <a:p>
          <a:endParaRPr lang="en-NZ"/>
        </a:p>
      </dgm:t>
    </dgm:pt>
    <dgm:pt modelId="{CB58E3C5-4145-4C74-9B1B-D4F0438A579D}" type="sibTrans" cxnId="{145C556A-17F8-498A-B0E8-F688EEA08F0F}">
      <dgm:prSet/>
      <dgm:spPr/>
      <dgm:t>
        <a:bodyPr/>
        <a:lstStyle/>
        <a:p>
          <a:endParaRPr lang="en-NZ"/>
        </a:p>
      </dgm:t>
    </dgm:pt>
    <dgm:pt modelId="{A6D0D825-9A00-4165-A7BE-8678E5644F2C}">
      <dgm:prSet phldrT="[Text]" custT="1"/>
      <dgm:spPr>
        <a:solidFill>
          <a:schemeClr val="accent5"/>
        </a:solidFill>
      </dgm:spPr>
      <dgm:t>
        <a:bodyPr/>
        <a:lstStyle/>
        <a:p>
          <a:pPr algn="ctr"/>
          <a:endParaRPr lang="en-US" sz="1800" b="1" dirty="0" smtClean="0"/>
        </a:p>
        <a:p>
          <a:pPr algn="ctr"/>
          <a:r>
            <a:rPr lang="en-US" sz="1800" b="1" dirty="0" smtClean="0"/>
            <a:t>Bank</a:t>
          </a:r>
          <a:r>
            <a:rPr lang="en-US" sz="900" dirty="0" smtClean="0"/>
            <a:t> </a:t>
          </a:r>
          <a:endParaRPr lang="en-US" sz="900" dirty="0" smtClean="0"/>
        </a:p>
        <a:p>
          <a:pPr algn="l"/>
          <a:r>
            <a:rPr lang="en-US" sz="1000" b="1" dirty="0" smtClean="0"/>
            <a:t>* Provision of Timely Loans</a:t>
          </a:r>
        </a:p>
        <a:p>
          <a:pPr marL="115888" indent="-115888" algn="l"/>
          <a:r>
            <a:rPr lang="en-US" sz="1000" b="1" dirty="0" smtClean="0"/>
            <a:t>* Ensure SP performs as per  Agreement</a:t>
          </a:r>
        </a:p>
        <a:p>
          <a:pPr marL="115888" indent="-115888" algn="l"/>
          <a:r>
            <a:rPr lang="en-US" sz="1000" b="1" dirty="0" smtClean="0"/>
            <a:t>* Portfolio Health</a:t>
          </a:r>
        </a:p>
        <a:p>
          <a:pPr marL="115888" indent="-115888" algn="l"/>
          <a:endParaRPr lang="en-US" sz="1000" b="1" dirty="0" smtClean="0"/>
        </a:p>
        <a:p>
          <a:pPr algn="l"/>
          <a:endParaRPr lang="en-US" sz="1000" b="1" dirty="0" smtClean="0"/>
        </a:p>
      </dgm:t>
    </dgm:pt>
    <dgm:pt modelId="{DDA1B445-172C-4994-BEB2-5FD6D3B47DD3}" type="parTrans" cxnId="{84385541-269C-40C8-951C-9702D64A126E}">
      <dgm:prSet/>
      <dgm:spPr/>
      <dgm:t>
        <a:bodyPr/>
        <a:lstStyle/>
        <a:p>
          <a:endParaRPr lang="en-NZ"/>
        </a:p>
      </dgm:t>
    </dgm:pt>
    <dgm:pt modelId="{256E385E-F67E-4C91-A0AD-0F7592F0C7C7}" type="sibTrans" cxnId="{84385541-269C-40C8-951C-9702D64A126E}">
      <dgm:prSet/>
      <dgm:spPr/>
      <dgm:t>
        <a:bodyPr/>
        <a:lstStyle/>
        <a:p>
          <a:endParaRPr lang="en-NZ"/>
        </a:p>
      </dgm:t>
    </dgm:pt>
    <dgm:pt modelId="{B4EE0F51-5769-49CB-A392-B064A729D41A}" type="pres">
      <dgm:prSet presAssocID="{35D81131-2B2C-46CD-91E0-79DCAE77C039}" presName="cycle" presStyleCnt="0">
        <dgm:presLayoutVars>
          <dgm:dir/>
          <dgm:resizeHandles val="exact"/>
        </dgm:presLayoutVars>
      </dgm:prSet>
      <dgm:spPr/>
      <dgm:t>
        <a:bodyPr/>
        <a:lstStyle/>
        <a:p>
          <a:endParaRPr lang="en-US"/>
        </a:p>
      </dgm:t>
    </dgm:pt>
    <dgm:pt modelId="{392E1F04-A78F-4C8E-90A0-44D8FF0E90DB}" type="pres">
      <dgm:prSet presAssocID="{006AE6E9-4FE0-40FE-B47E-E387D7B57D90}" presName="node" presStyleLbl="node1" presStyleIdx="0" presStyleCnt="3">
        <dgm:presLayoutVars>
          <dgm:bulletEnabled val="1"/>
        </dgm:presLayoutVars>
      </dgm:prSet>
      <dgm:spPr/>
      <dgm:t>
        <a:bodyPr/>
        <a:lstStyle/>
        <a:p>
          <a:endParaRPr lang="en-NZ"/>
        </a:p>
      </dgm:t>
    </dgm:pt>
    <dgm:pt modelId="{4845FACC-81EA-4248-9EFC-9F4B4073D668}" type="pres">
      <dgm:prSet presAssocID="{006AE6E9-4FE0-40FE-B47E-E387D7B57D90}" presName="spNode" presStyleCnt="0"/>
      <dgm:spPr/>
    </dgm:pt>
    <dgm:pt modelId="{A99A1555-EEF7-475E-9CF4-3A143B5D0845}" type="pres">
      <dgm:prSet presAssocID="{1AC98ABC-870E-4708-B2D7-411D3BFBCD59}" presName="sibTrans" presStyleLbl="sibTrans1D1" presStyleIdx="0" presStyleCnt="3"/>
      <dgm:spPr/>
      <dgm:t>
        <a:bodyPr/>
        <a:lstStyle/>
        <a:p>
          <a:endParaRPr lang="en-US"/>
        </a:p>
      </dgm:t>
    </dgm:pt>
    <dgm:pt modelId="{C3DD0244-5165-43C7-BCF3-3B7112C1762E}" type="pres">
      <dgm:prSet presAssocID="{B95573C6-3FE2-4E1F-B1F4-14DE2F7BE50D}" presName="node" presStyleLbl="node1" presStyleIdx="1" presStyleCnt="3">
        <dgm:presLayoutVars>
          <dgm:bulletEnabled val="1"/>
        </dgm:presLayoutVars>
      </dgm:prSet>
      <dgm:spPr/>
      <dgm:t>
        <a:bodyPr/>
        <a:lstStyle/>
        <a:p>
          <a:endParaRPr lang="en-US"/>
        </a:p>
      </dgm:t>
    </dgm:pt>
    <dgm:pt modelId="{5B2D11A4-10DA-4E47-9FCC-69C2ADA76B90}" type="pres">
      <dgm:prSet presAssocID="{B95573C6-3FE2-4E1F-B1F4-14DE2F7BE50D}" presName="spNode" presStyleCnt="0"/>
      <dgm:spPr/>
    </dgm:pt>
    <dgm:pt modelId="{3EAA6A11-FFE9-4E18-B786-32D16D728EA8}" type="pres">
      <dgm:prSet presAssocID="{CB58E3C5-4145-4C74-9B1B-D4F0438A579D}" presName="sibTrans" presStyleLbl="sibTrans1D1" presStyleIdx="1" presStyleCnt="3"/>
      <dgm:spPr/>
      <dgm:t>
        <a:bodyPr/>
        <a:lstStyle/>
        <a:p>
          <a:endParaRPr lang="en-US"/>
        </a:p>
      </dgm:t>
    </dgm:pt>
    <dgm:pt modelId="{10B6C5BB-0369-4EB2-B661-A6CEF0FF7B88}" type="pres">
      <dgm:prSet presAssocID="{A6D0D825-9A00-4165-A7BE-8678E5644F2C}" presName="node" presStyleLbl="node1" presStyleIdx="2" presStyleCnt="3">
        <dgm:presLayoutVars>
          <dgm:bulletEnabled val="1"/>
        </dgm:presLayoutVars>
      </dgm:prSet>
      <dgm:spPr/>
      <dgm:t>
        <a:bodyPr/>
        <a:lstStyle/>
        <a:p>
          <a:endParaRPr lang="en-US"/>
        </a:p>
      </dgm:t>
    </dgm:pt>
    <dgm:pt modelId="{479421BF-2A5A-4D0D-9EC3-0BBF152C3095}" type="pres">
      <dgm:prSet presAssocID="{A6D0D825-9A00-4165-A7BE-8678E5644F2C}" presName="spNode" presStyleCnt="0"/>
      <dgm:spPr/>
    </dgm:pt>
    <dgm:pt modelId="{957AD843-2244-4695-BEC2-037B73D69D60}" type="pres">
      <dgm:prSet presAssocID="{256E385E-F67E-4C91-A0AD-0F7592F0C7C7}" presName="sibTrans" presStyleLbl="sibTrans1D1" presStyleIdx="2" presStyleCnt="3"/>
      <dgm:spPr/>
      <dgm:t>
        <a:bodyPr/>
        <a:lstStyle/>
        <a:p>
          <a:endParaRPr lang="en-US"/>
        </a:p>
      </dgm:t>
    </dgm:pt>
  </dgm:ptLst>
  <dgm:cxnLst>
    <dgm:cxn modelId="{0A20305E-5160-4351-9D0E-7702ADBF514C}" type="presOf" srcId="{A6D0D825-9A00-4165-A7BE-8678E5644F2C}" destId="{10B6C5BB-0369-4EB2-B661-A6CEF0FF7B88}" srcOrd="0" destOrd="0" presId="urn:microsoft.com/office/officeart/2005/8/layout/cycle6"/>
    <dgm:cxn modelId="{3024DAD0-3DDD-435D-B30E-05037744B4D7}" type="presOf" srcId="{256E385E-F67E-4C91-A0AD-0F7592F0C7C7}" destId="{957AD843-2244-4695-BEC2-037B73D69D60}" srcOrd="0" destOrd="0" presId="urn:microsoft.com/office/officeart/2005/8/layout/cycle6"/>
    <dgm:cxn modelId="{84385541-269C-40C8-951C-9702D64A126E}" srcId="{35D81131-2B2C-46CD-91E0-79DCAE77C039}" destId="{A6D0D825-9A00-4165-A7BE-8678E5644F2C}" srcOrd="2" destOrd="0" parTransId="{DDA1B445-172C-4994-BEB2-5FD6D3B47DD3}" sibTransId="{256E385E-F67E-4C91-A0AD-0F7592F0C7C7}"/>
    <dgm:cxn modelId="{CCA5FB17-CB89-4769-81E8-0E634586DE33}" type="presOf" srcId="{B95573C6-3FE2-4E1F-B1F4-14DE2F7BE50D}" destId="{C3DD0244-5165-43C7-BCF3-3B7112C1762E}" srcOrd="0" destOrd="0" presId="urn:microsoft.com/office/officeart/2005/8/layout/cycle6"/>
    <dgm:cxn modelId="{145C556A-17F8-498A-B0E8-F688EEA08F0F}" srcId="{35D81131-2B2C-46CD-91E0-79DCAE77C039}" destId="{B95573C6-3FE2-4E1F-B1F4-14DE2F7BE50D}" srcOrd="1" destOrd="0" parTransId="{5E338E41-4BFF-44D3-9A76-6E22BA000D62}" sibTransId="{CB58E3C5-4145-4C74-9B1B-D4F0438A579D}"/>
    <dgm:cxn modelId="{0F30F401-7E73-494C-8F84-ED0422516DF5}" type="presOf" srcId="{35D81131-2B2C-46CD-91E0-79DCAE77C039}" destId="{B4EE0F51-5769-49CB-A392-B064A729D41A}" srcOrd="0" destOrd="0" presId="urn:microsoft.com/office/officeart/2005/8/layout/cycle6"/>
    <dgm:cxn modelId="{0FBAA1C1-0CE8-4D6B-9D6C-1543C76A0D7E}" type="presOf" srcId="{006AE6E9-4FE0-40FE-B47E-E387D7B57D90}" destId="{392E1F04-A78F-4C8E-90A0-44D8FF0E90DB}" srcOrd="0" destOrd="0" presId="urn:microsoft.com/office/officeart/2005/8/layout/cycle6"/>
    <dgm:cxn modelId="{7218DCA1-79FC-4695-9907-32E2254808BC}" type="presOf" srcId="{CB58E3C5-4145-4C74-9B1B-D4F0438A579D}" destId="{3EAA6A11-FFE9-4E18-B786-32D16D728EA8}" srcOrd="0" destOrd="0" presId="urn:microsoft.com/office/officeart/2005/8/layout/cycle6"/>
    <dgm:cxn modelId="{14D34FE8-458C-452C-A8CE-832006B654FF}" srcId="{35D81131-2B2C-46CD-91E0-79DCAE77C039}" destId="{006AE6E9-4FE0-40FE-B47E-E387D7B57D90}" srcOrd="0" destOrd="0" parTransId="{650039AF-ED36-4A6B-836D-6D72EF698AB1}" sibTransId="{1AC98ABC-870E-4708-B2D7-411D3BFBCD59}"/>
    <dgm:cxn modelId="{27610D99-D154-4CC6-9941-F6F991771E88}" type="presOf" srcId="{1AC98ABC-870E-4708-B2D7-411D3BFBCD59}" destId="{A99A1555-EEF7-475E-9CF4-3A143B5D0845}" srcOrd="0" destOrd="0" presId="urn:microsoft.com/office/officeart/2005/8/layout/cycle6"/>
    <dgm:cxn modelId="{471DD736-E939-4F42-A2FF-909AB62B539D}" type="presParOf" srcId="{B4EE0F51-5769-49CB-A392-B064A729D41A}" destId="{392E1F04-A78F-4C8E-90A0-44D8FF0E90DB}" srcOrd="0" destOrd="0" presId="urn:microsoft.com/office/officeart/2005/8/layout/cycle6"/>
    <dgm:cxn modelId="{32A455A6-562D-4790-9122-30B7644836E5}" type="presParOf" srcId="{B4EE0F51-5769-49CB-A392-B064A729D41A}" destId="{4845FACC-81EA-4248-9EFC-9F4B4073D668}" srcOrd="1" destOrd="0" presId="urn:microsoft.com/office/officeart/2005/8/layout/cycle6"/>
    <dgm:cxn modelId="{0B5C4E66-83FE-4985-9915-C8DBBB440572}" type="presParOf" srcId="{B4EE0F51-5769-49CB-A392-B064A729D41A}" destId="{A99A1555-EEF7-475E-9CF4-3A143B5D0845}" srcOrd="2" destOrd="0" presId="urn:microsoft.com/office/officeart/2005/8/layout/cycle6"/>
    <dgm:cxn modelId="{9988AA68-420E-4A12-9BA9-F784F7F24352}" type="presParOf" srcId="{B4EE0F51-5769-49CB-A392-B064A729D41A}" destId="{C3DD0244-5165-43C7-BCF3-3B7112C1762E}" srcOrd="3" destOrd="0" presId="urn:microsoft.com/office/officeart/2005/8/layout/cycle6"/>
    <dgm:cxn modelId="{AA769D72-BBA3-4B7E-92E9-BEF09476CF4F}" type="presParOf" srcId="{B4EE0F51-5769-49CB-A392-B064A729D41A}" destId="{5B2D11A4-10DA-4E47-9FCC-69C2ADA76B90}" srcOrd="4" destOrd="0" presId="urn:microsoft.com/office/officeart/2005/8/layout/cycle6"/>
    <dgm:cxn modelId="{A3FCB530-5CFD-4F01-9DBB-2740D94454E3}" type="presParOf" srcId="{B4EE0F51-5769-49CB-A392-B064A729D41A}" destId="{3EAA6A11-FFE9-4E18-B786-32D16D728EA8}" srcOrd="5" destOrd="0" presId="urn:microsoft.com/office/officeart/2005/8/layout/cycle6"/>
    <dgm:cxn modelId="{50D7B301-4AB1-4142-8D23-44028DDCABC6}" type="presParOf" srcId="{B4EE0F51-5769-49CB-A392-B064A729D41A}" destId="{10B6C5BB-0369-4EB2-B661-A6CEF0FF7B88}" srcOrd="6" destOrd="0" presId="urn:microsoft.com/office/officeart/2005/8/layout/cycle6"/>
    <dgm:cxn modelId="{5F2CC0D7-F0BB-4B90-A6EA-CE49D2CF3DEC}" type="presParOf" srcId="{B4EE0F51-5769-49CB-A392-B064A729D41A}" destId="{479421BF-2A5A-4D0D-9EC3-0BBF152C3095}" srcOrd="7" destOrd="0" presId="urn:microsoft.com/office/officeart/2005/8/layout/cycle6"/>
    <dgm:cxn modelId="{A08259F2-35B8-43CD-8DA0-0804DBF86822}" type="presParOf" srcId="{B4EE0F51-5769-49CB-A392-B064A729D41A}" destId="{957AD843-2244-4695-BEC2-037B73D69D60}"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E1F04-A78F-4C8E-90A0-44D8FF0E90DB}">
      <dsp:nvSpPr>
        <dsp:cNvPr id="0" name=""/>
        <dsp:cNvSpPr/>
      </dsp:nvSpPr>
      <dsp:spPr>
        <a:xfrm>
          <a:off x="2258652" y="2574"/>
          <a:ext cx="2340694" cy="1521451"/>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Service Provider</a:t>
          </a:r>
        </a:p>
        <a:p>
          <a:pPr lvl="0" algn="l" defTabSz="889000">
            <a:lnSpc>
              <a:spcPct val="90000"/>
            </a:lnSpc>
            <a:spcBef>
              <a:spcPct val="0"/>
            </a:spcBef>
            <a:spcAft>
              <a:spcPct val="35000"/>
            </a:spcAft>
          </a:pPr>
          <a:r>
            <a:rPr lang="en-US" sz="1000" b="1" kern="1200" dirty="0" smtClean="0"/>
            <a:t>* Selection </a:t>
          </a:r>
          <a:r>
            <a:rPr lang="en-US" sz="1000" b="1" kern="1200" dirty="0" smtClean="0"/>
            <a:t>of borrower</a:t>
          </a:r>
        </a:p>
        <a:p>
          <a:pPr lvl="0" algn="l" defTabSz="889000">
            <a:lnSpc>
              <a:spcPct val="90000"/>
            </a:lnSpc>
            <a:spcBef>
              <a:spcPct val="0"/>
            </a:spcBef>
            <a:spcAft>
              <a:spcPct val="35000"/>
            </a:spcAft>
          </a:pPr>
          <a:r>
            <a:rPr lang="en-US" sz="1000" b="1" kern="1200" dirty="0" smtClean="0"/>
            <a:t>* Inputs and Mechanical Support</a:t>
          </a:r>
        </a:p>
        <a:p>
          <a:pPr lvl="0" algn="l" defTabSz="889000">
            <a:lnSpc>
              <a:spcPct val="90000"/>
            </a:lnSpc>
            <a:spcBef>
              <a:spcPct val="0"/>
            </a:spcBef>
            <a:spcAft>
              <a:spcPct val="35000"/>
            </a:spcAft>
          </a:pPr>
          <a:r>
            <a:rPr lang="en-US" sz="1000" b="1" kern="1200" dirty="0" smtClean="0"/>
            <a:t>* Technical /Advisory </a:t>
          </a:r>
          <a:r>
            <a:rPr lang="en-US" sz="1000" b="1" kern="1200" dirty="0" smtClean="0"/>
            <a:t>services</a:t>
          </a:r>
        </a:p>
        <a:p>
          <a:pPr lvl="0" algn="l" defTabSz="889000">
            <a:lnSpc>
              <a:spcPct val="90000"/>
            </a:lnSpc>
            <a:spcBef>
              <a:spcPct val="0"/>
            </a:spcBef>
            <a:spcAft>
              <a:spcPct val="35000"/>
            </a:spcAft>
          </a:pPr>
          <a:r>
            <a:rPr lang="en-US" sz="1000" b="1" kern="1200" dirty="0" smtClean="0"/>
            <a:t>* Assistance in Recovery</a:t>
          </a:r>
          <a:endParaRPr lang="en-US" sz="1000" b="1" kern="1200" dirty="0" smtClean="0"/>
        </a:p>
      </dsp:txBody>
      <dsp:txXfrm>
        <a:off x="2332923" y="76845"/>
        <a:ext cx="2192152" cy="1372909"/>
      </dsp:txXfrm>
    </dsp:sp>
    <dsp:sp modelId="{A99A1555-EEF7-475E-9CF4-3A143B5D0845}">
      <dsp:nvSpPr>
        <dsp:cNvPr id="0" name=""/>
        <dsp:cNvSpPr/>
      </dsp:nvSpPr>
      <dsp:spPr>
        <a:xfrm>
          <a:off x="1399679" y="763300"/>
          <a:ext cx="4058641" cy="4058641"/>
        </a:xfrm>
        <a:custGeom>
          <a:avLst/>
          <a:gdLst/>
          <a:ahLst/>
          <a:cxnLst/>
          <a:rect l="0" t="0" r="0" b="0"/>
          <a:pathLst>
            <a:path>
              <a:moveTo>
                <a:pt x="3216674" y="383619"/>
              </a:moveTo>
              <a:arcTo wR="2029320" hR="2029320" stAng="18348600" swAng="3647311"/>
            </a:path>
          </a:pathLst>
        </a:custGeom>
        <a:noFill/>
        <a:ln w="9525"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C3DD0244-5165-43C7-BCF3-3B7112C1762E}">
      <dsp:nvSpPr>
        <dsp:cNvPr id="0" name=""/>
        <dsp:cNvSpPr/>
      </dsp:nvSpPr>
      <dsp:spPr>
        <a:xfrm>
          <a:off x="4016096" y="3046555"/>
          <a:ext cx="2340694" cy="1521451"/>
        </a:xfrm>
        <a:prstGeom prst="roundRect">
          <a:avLst/>
        </a:prstGeom>
        <a:solidFill>
          <a:schemeClr val="accent3"/>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Growers</a:t>
          </a:r>
        </a:p>
        <a:p>
          <a:pPr marL="115888" lvl="0" indent="-115888" algn="l" defTabSz="711200">
            <a:lnSpc>
              <a:spcPct val="90000"/>
            </a:lnSpc>
            <a:spcBef>
              <a:spcPct val="0"/>
            </a:spcBef>
            <a:spcAft>
              <a:spcPct val="35000"/>
            </a:spcAft>
          </a:pPr>
          <a:r>
            <a:rPr lang="en-US" sz="1000" b="1" kern="1200" dirty="0" smtClean="0"/>
            <a:t>* Adherence to the guidelines </a:t>
          </a:r>
          <a:r>
            <a:rPr lang="en-US" sz="1000" b="1" kern="1200" dirty="0" smtClean="0"/>
            <a:t>of service </a:t>
          </a:r>
          <a:r>
            <a:rPr lang="en-US" sz="1000" b="1" kern="1200" dirty="0" smtClean="0"/>
            <a:t>provider.</a:t>
          </a:r>
        </a:p>
        <a:p>
          <a:pPr marL="115888" lvl="0" indent="-115888" algn="l" defTabSz="711200">
            <a:lnSpc>
              <a:spcPct val="90000"/>
            </a:lnSpc>
            <a:spcBef>
              <a:spcPct val="0"/>
            </a:spcBef>
            <a:spcAft>
              <a:spcPct val="35000"/>
            </a:spcAft>
          </a:pPr>
          <a:r>
            <a:rPr lang="en-US" sz="1000" b="1" kern="1200" smtClean="0"/>
            <a:t>* Proper use of Borrowed Funds</a:t>
          </a:r>
          <a:endParaRPr lang="en-US" sz="1000" b="1" kern="1200" dirty="0" smtClean="0"/>
        </a:p>
        <a:p>
          <a:pPr marL="115888" lvl="0" indent="-115888" algn="l" defTabSz="711200">
            <a:lnSpc>
              <a:spcPct val="90000"/>
            </a:lnSpc>
            <a:spcBef>
              <a:spcPct val="0"/>
            </a:spcBef>
            <a:spcAft>
              <a:spcPct val="35000"/>
            </a:spcAft>
          </a:pPr>
          <a:r>
            <a:rPr lang="en-US" sz="1000" b="1" kern="1200" dirty="0" smtClean="0"/>
            <a:t>* Repay Dues and Liabilities</a:t>
          </a:r>
          <a:endParaRPr lang="en-US" sz="1000" b="1" kern="1200" dirty="0" smtClean="0"/>
        </a:p>
      </dsp:txBody>
      <dsp:txXfrm>
        <a:off x="4090367" y="3120826"/>
        <a:ext cx="2192152" cy="1372909"/>
      </dsp:txXfrm>
    </dsp:sp>
    <dsp:sp modelId="{3EAA6A11-FFE9-4E18-B786-32D16D728EA8}">
      <dsp:nvSpPr>
        <dsp:cNvPr id="0" name=""/>
        <dsp:cNvSpPr/>
      </dsp:nvSpPr>
      <dsp:spPr>
        <a:xfrm>
          <a:off x="1399679" y="763300"/>
          <a:ext cx="4058641" cy="4058641"/>
        </a:xfrm>
        <a:custGeom>
          <a:avLst/>
          <a:gdLst/>
          <a:ahLst/>
          <a:cxnLst/>
          <a:rect l="0" t="0" r="0" b="0"/>
          <a:pathLst>
            <a:path>
              <a:moveTo>
                <a:pt x="2995004" y="3814145"/>
              </a:moveTo>
              <a:arcTo wR="2029320" hR="2029320" stAng="3695058" swAng="3409885"/>
            </a:path>
          </a:pathLst>
        </a:custGeom>
        <a:noFill/>
        <a:ln w="9525" cap="flat" cmpd="sng" algn="ctr">
          <a:solidFill>
            <a:schemeClr val="accent2">
              <a:hueOff val="214284"/>
              <a:satOff val="-24046"/>
              <a:lumOff val="4118"/>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10B6C5BB-0369-4EB2-B661-A6CEF0FF7B88}">
      <dsp:nvSpPr>
        <dsp:cNvPr id="0" name=""/>
        <dsp:cNvSpPr/>
      </dsp:nvSpPr>
      <dsp:spPr>
        <a:xfrm>
          <a:off x="501209" y="3046555"/>
          <a:ext cx="2340694" cy="1521451"/>
        </a:xfrm>
        <a:prstGeom prst="roundRect">
          <a:avLst/>
        </a:prstGeom>
        <a:solidFill>
          <a:schemeClr val="accent5"/>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n-US" sz="1800" b="1" kern="1200" dirty="0" smtClean="0"/>
        </a:p>
        <a:p>
          <a:pPr lvl="0" algn="ctr" defTabSz="800100">
            <a:lnSpc>
              <a:spcPct val="90000"/>
            </a:lnSpc>
            <a:spcBef>
              <a:spcPct val="0"/>
            </a:spcBef>
            <a:spcAft>
              <a:spcPct val="35000"/>
            </a:spcAft>
          </a:pPr>
          <a:r>
            <a:rPr lang="en-US" sz="1800" b="1" kern="1200" dirty="0" smtClean="0"/>
            <a:t>Bank</a:t>
          </a:r>
          <a:r>
            <a:rPr lang="en-US" sz="900" kern="1200" dirty="0" smtClean="0"/>
            <a:t> </a:t>
          </a:r>
          <a:endParaRPr lang="en-US" sz="900" kern="1200" dirty="0" smtClean="0"/>
        </a:p>
        <a:p>
          <a:pPr lvl="0" algn="l" defTabSz="800100">
            <a:lnSpc>
              <a:spcPct val="90000"/>
            </a:lnSpc>
            <a:spcBef>
              <a:spcPct val="0"/>
            </a:spcBef>
            <a:spcAft>
              <a:spcPct val="35000"/>
            </a:spcAft>
          </a:pPr>
          <a:r>
            <a:rPr lang="en-US" sz="1000" b="1" kern="1200" dirty="0" smtClean="0"/>
            <a:t>* Provision of Timely Loans</a:t>
          </a:r>
        </a:p>
        <a:p>
          <a:pPr marL="115888" lvl="0" indent="-115888" algn="l" defTabSz="800100">
            <a:lnSpc>
              <a:spcPct val="90000"/>
            </a:lnSpc>
            <a:spcBef>
              <a:spcPct val="0"/>
            </a:spcBef>
            <a:spcAft>
              <a:spcPct val="35000"/>
            </a:spcAft>
          </a:pPr>
          <a:r>
            <a:rPr lang="en-US" sz="1000" b="1" kern="1200" dirty="0" smtClean="0"/>
            <a:t>* Ensure SP performs as per  Agreement</a:t>
          </a:r>
        </a:p>
        <a:p>
          <a:pPr marL="115888" lvl="0" indent="-115888" algn="l" defTabSz="800100">
            <a:lnSpc>
              <a:spcPct val="90000"/>
            </a:lnSpc>
            <a:spcBef>
              <a:spcPct val="0"/>
            </a:spcBef>
            <a:spcAft>
              <a:spcPct val="35000"/>
            </a:spcAft>
          </a:pPr>
          <a:r>
            <a:rPr lang="en-US" sz="1000" b="1" kern="1200" dirty="0" smtClean="0"/>
            <a:t>* Portfolio Health</a:t>
          </a:r>
        </a:p>
        <a:p>
          <a:pPr marL="115888" lvl="0" indent="-115888" algn="l" defTabSz="800100">
            <a:lnSpc>
              <a:spcPct val="90000"/>
            </a:lnSpc>
            <a:spcBef>
              <a:spcPct val="0"/>
            </a:spcBef>
            <a:spcAft>
              <a:spcPct val="35000"/>
            </a:spcAft>
          </a:pPr>
          <a:endParaRPr lang="en-US" sz="1000" b="1" kern="1200" dirty="0" smtClean="0"/>
        </a:p>
        <a:p>
          <a:pPr lvl="0" algn="l" defTabSz="800100">
            <a:lnSpc>
              <a:spcPct val="90000"/>
            </a:lnSpc>
            <a:spcBef>
              <a:spcPct val="0"/>
            </a:spcBef>
            <a:spcAft>
              <a:spcPct val="35000"/>
            </a:spcAft>
          </a:pPr>
          <a:endParaRPr lang="en-US" sz="1000" b="1" kern="1200" dirty="0" smtClean="0"/>
        </a:p>
      </dsp:txBody>
      <dsp:txXfrm>
        <a:off x="575480" y="3120826"/>
        <a:ext cx="2192152" cy="1372909"/>
      </dsp:txXfrm>
    </dsp:sp>
    <dsp:sp modelId="{957AD843-2244-4695-BEC2-037B73D69D60}">
      <dsp:nvSpPr>
        <dsp:cNvPr id="0" name=""/>
        <dsp:cNvSpPr/>
      </dsp:nvSpPr>
      <dsp:spPr>
        <a:xfrm>
          <a:off x="1399679" y="763300"/>
          <a:ext cx="4058641" cy="4058641"/>
        </a:xfrm>
        <a:custGeom>
          <a:avLst/>
          <a:gdLst/>
          <a:ahLst/>
          <a:cxnLst/>
          <a:rect l="0" t="0" r="0" b="0"/>
          <a:pathLst>
            <a:path>
              <a:moveTo>
                <a:pt x="13442" y="2262512"/>
              </a:moveTo>
              <a:arcTo wR="2029320" hR="2029320" stAng="10404089" swAng="3647311"/>
            </a:path>
          </a:pathLst>
        </a:custGeom>
        <a:noFill/>
        <a:ln w="9525" cap="flat" cmpd="sng" algn="ctr">
          <a:solidFill>
            <a:schemeClr val="accent2">
              <a:hueOff val="428568"/>
              <a:satOff val="-48092"/>
              <a:lumOff val="8236"/>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6414"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95219" y="1"/>
            <a:ext cx="3056414" cy="465455"/>
          </a:xfrm>
          <a:prstGeom prst="rect">
            <a:avLst/>
          </a:prstGeom>
        </p:spPr>
        <p:txBody>
          <a:bodyPr vert="horz" lIns="92930" tIns="46465" rIns="92930" bIns="46465" rtlCol="0"/>
          <a:lstStyle>
            <a:lvl1pPr algn="r">
              <a:defRPr sz="1200"/>
            </a:lvl1pPr>
          </a:lstStyle>
          <a:p>
            <a:fld id="{1B8AC6C5-4867-488A-9E7D-3CFCDC055A72}" type="datetimeFigureOut">
              <a:rPr lang="en-US" smtClean="0"/>
              <a:t>4/24/2015</a:t>
            </a:fld>
            <a:endParaRPr lang="en-US"/>
          </a:p>
        </p:txBody>
      </p:sp>
      <p:sp>
        <p:nvSpPr>
          <p:cNvPr id="4" name="Footer Placeholder 3"/>
          <p:cNvSpPr>
            <a:spLocks noGrp="1"/>
          </p:cNvSpPr>
          <p:nvPr>
            <p:ph type="ftr" sz="quarter" idx="2"/>
          </p:nvPr>
        </p:nvSpPr>
        <p:spPr>
          <a:xfrm>
            <a:off x="1" y="8842030"/>
            <a:ext cx="3056414"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95219" y="8842030"/>
            <a:ext cx="3056414" cy="465455"/>
          </a:xfrm>
          <a:prstGeom prst="rect">
            <a:avLst/>
          </a:prstGeom>
        </p:spPr>
        <p:txBody>
          <a:bodyPr vert="horz" lIns="92930" tIns="46465" rIns="92930" bIns="46465" rtlCol="0" anchor="b"/>
          <a:lstStyle>
            <a:lvl1pPr algn="r">
              <a:defRPr sz="1200"/>
            </a:lvl1pPr>
          </a:lstStyle>
          <a:p>
            <a:fld id="{B95C150D-AA31-4487-BC70-8EF4C2A854DE}" type="slidenum">
              <a:rPr lang="en-US" smtClean="0"/>
              <a:t>‹#›</a:t>
            </a:fld>
            <a:endParaRPr lang="en-US"/>
          </a:p>
        </p:txBody>
      </p:sp>
    </p:spTree>
    <p:extLst>
      <p:ext uri="{BB962C8B-B14F-4D97-AF65-F5344CB8AC3E}">
        <p14:creationId xmlns:p14="http://schemas.microsoft.com/office/powerpoint/2010/main" val="3360732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6414"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95219" y="1"/>
            <a:ext cx="3056414" cy="465455"/>
          </a:xfrm>
          <a:prstGeom prst="rect">
            <a:avLst/>
          </a:prstGeom>
        </p:spPr>
        <p:txBody>
          <a:bodyPr vert="horz" lIns="92930" tIns="46465" rIns="92930" bIns="46465" rtlCol="0"/>
          <a:lstStyle>
            <a:lvl1pPr algn="r">
              <a:defRPr sz="1200"/>
            </a:lvl1pPr>
          </a:lstStyle>
          <a:p>
            <a:fld id="{1A4BC625-AA4C-45C1-B2E8-0D11BDA71DE6}" type="datetimeFigureOut">
              <a:rPr lang="en-US" smtClean="0"/>
              <a:t>4/24/2015</a:t>
            </a:fld>
            <a:endParaRPr lang="en-US"/>
          </a:p>
        </p:txBody>
      </p:sp>
      <p:sp>
        <p:nvSpPr>
          <p:cNvPr id="4" name="Slide Image Placeholder 3"/>
          <p:cNvSpPr>
            <a:spLocks noGrp="1" noRot="1" noChangeAspect="1"/>
          </p:cNvSpPr>
          <p:nvPr>
            <p:ph type="sldImg" idx="2"/>
          </p:nvPr>
        </p:nvSpPr>
        <p:spPr>
          <a:xfrm>
            <a:off x="1198563" y="698500"/>
            <a:ext cx="4656137" cy="3492500"/>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5328" y="4421825"/>
            <a:ext cx="564261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0"/>
            <a:ext cx="3056414"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95219" y="8842030"/>
            <a:ext cx="3056414" cy="465455"/>
          </a:xfrm>
          <a:prstGeom prst="rect">
            <a:avLst/>
          </a:prstGeom>
        </p:spPr>
        <p:txBody>
          <a:bodyPr vert="horz" lIns="92930" tIns="46465" rIns="92930" bIns="46465" rtlCol="0" anchor="b"/>
          <a:lstStyle>
            <a:lvl1pPr algn="r">
              <a:defRPr sz="1200"/>
            </a:lvl1pPr>
          </a:lstStyle>
          <a:p>
            <a:fld id="{5928DF45-6F84-4E33-97BC-A5465A32B69A}" type="slidenum">
              <a:rPr lang="en-US" smtClean="0"/>
              <a:t>‹#›</a:t>
            </a:fld>
            <a:endParaRPr lang="en-US"/>
          </a:p>
        </p:txBody>
      </p:sp>
    </p:spTree>
    <p:extLst>
      <p:ext uri="{BB962C8B-B14F-4D97-AF65-F5344CB8AC3E}">
        <p14:creationId xmlns:p14="http://schemas.microsoft.com/office/powerpoint/2010/main" val="161638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Rot="1" noChangeAspect="1" noChangeArrowheads="1" noTextEdit="1"/>
          </p:cNvSpPr>
          <p:nvPr>
            <p:ph type="sldImg"/>
          </p:nvPr>
        </p:nvSpPr>
        <p:spPr bwMode="auto">
          <a:xfrm>
            <a:off x="1044575" y="307975"/>
            <a:ext cx="4964113" cy="3722688"/>
          </a:xfrm>
          <a:solidFill>
            <a:srgbClr val="FFFFFF"/>
          </a:solidFill>
          <a:ln>
            <a:solidFill>
              <a:srgbClr val="000000"/>
            </a:solidFill>
            <a:miter lim="800000"/>
            <a:headEnd/>
            <a:tailEnd/>
          </a:ln>
        </p:spPr>
      </p:sp>
      <p:sp>
        <p:nvSpPr>
          <p:cNvPr id="25603" name="Rectangle 2"/>
          <p:cNvSpPr>
            <a:spLocks noGrp="1" noChangeArrowheads="1"/>
          </p:cNvSpPr>
          <p:nvPr>
            <p:ph type="body" idx="1"/>
          </p:nvPr>
        </p:nvSpPr>
        <p:spPr bwMode="auto">
          <a:noFill/>
        </p:spPr>
        <p:txBody>
          <a:bodyPr wrap="none" numCol="1" anchor="ctr" anchorCtr="0" compatLnSpc="1">
            <a:prstTxWarp prst="textNoShape">
              <a:avLst/>
            </a:prstTxWarp>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37FC3AB-C077-4A8C-B10B-F5CC1B98B49B}" type="datetimeFigureOut">
              <a:rPr lang="en-US" smtClean="0"/>
              <a:t>4/24/2015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5AF36E5-9747-403A-A2A0-5ED8AB2D9EF1}"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FC3AB-C077-4A8C-B10B-F5CC1B98B49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FC3AB-C077-4A8C-B10B-F5CC1B98B49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5" descr="logo and wash.jpg"/>
          <p:cNvPicPr>
            <a:picLocks noChangeAspect="1"/>
          </p:cNvPicPr>
          <p:nvPr/>
        </p:nvPicPr>
        <p:blipFill>
          <a:blip r:embed="rId2" cstate="print"/>
          <a:srcRect/>
          <a:stretch>
            <a:fillRect/>
          </a:stretch>
        </p:blipFill>
        <p:spPr bwMode="auto">
          <a:xfrm>
            <a:off x="0" y="1454150"/>
            <a:ext cx="9144000" cy="5480050"/>
          </a:xfrm>
          <a:prstGeom prst="rect">
            <a:avLst/>
          </a:prstGeom>
          <a:noFill/>
          <a:ln w="9525">
            <a:noFill/>
            <a:miter lim="800000"/>
            <a:headEnd/>
            <a:tailEnd/>
          </a:ln>
        </p:spPr>
      </p:pic>
      <p:sp>
        <p:nvSpPr>
          <p:cNvPr id="2" name="Title 1"/>
          <p:cNvSpPr>
            <a:spLocks noGrp="1"/>
          </p:cNvSpPr>
          <p:nvPr>
            <p:ph type="ctrTitle"/>
          </p:nvPr>
        </p:nvSpPr>
        <p:spPr>
          <a:xfrm>
            <a:off x="381000" y="685800"/>
            <a:ext cx="8305800" cy="586678"/>
          </a:xfrm>
        </p:spPr>
        <p:txBody>
          <a:bodyPr/>
          <a:lstStyle>
            <a:lvl1pPr algn="l" defTabSz="457200" rtl="0" fontAlgn="base">
              <a:spcBef>
                <a:spcPct val="0"/>
              </a:spcBef>
              <a:spcAft>
                <a:spcPct val="0"/>
              </a:spcAft>
              <a:defRPr lang="en-US" sz="2500" kern="1200" dirty="0">
                <a:solidFill>
                  <a:srgbClr val="1F2050"/>
                </a:solidFill>
                <a:latin typeface="Arial"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1524000"/>
            <a:ext cx="8305800" cy="533400"/>
          </a:xfrm>
        </p:spPr>
        <p:txBody>
          <a:bodyPr/>
          <a:lstStyle>
            <a:lvl1pPr marL="0" indent="0" algn="l" defTabSz="457200" rtl="0" fontAlgn="auto">
              <a:spcBef>
                <a:spcPts val="0"/>
              </a:spcBef>
              <a:spcAft>
                <a:spcPts val="0"/>
              </a:spcAft>
              <a:buNone/>
              <a:defRPr lang="en-US" sz="1700" kern="1200">
                <a:solidFill>
                  <a:schemeClr val="bg1">
                    <a:lumMod val="50000"/>
                  </a:schemeClr>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Text Placeholder 14"/>
          <p:cNvSpPr>
            <a:spLocks noGrp="1"/>
          </p:cNvSpPr>
          <p:nvPr>
            <p:ph type="body" sz="quarter" idx="13"/>
          </p:nvPr>
        </p:nvSpPr>
        <p:spPr>
          <a:xfrm>
            <a:off x="368474" y="5611660"/>
            <a:ext cx="3733800" cy="369518"/>
          </a:xfrm>
        </p:spPr>
        <p:txBody>
          <a:bodyPr/>
          <a:lstStyle>
            <a:lvl1pPr algn="l" defTabSz="457200" rtl="0" fontAlgn="auto">
              <a:spcBef>
                <a:spcPts val="0"/>
              </a:spcBef>
              <a:spcAft>
                <a:spcPts val="0"/>
              </a:spcAft>
              <a:buNone/>
              <a:defRPr lang="en-US" sz="1700" kern="1200">
                <a:solidFill>
                  <a:schemeClr val="bg1">
                    <a:lumMod val="50000"/>
                  </a:schemeClr>
                </a:solidFill>
                <a:latin typeface="Arial" pitchFamily="34" charset="0"/>
                <a:ea typeface="+mn-ea"/>
                <a:cs typeface="Arial" pitchFamily="34" charset="0"/>
              </a:defRPr>
            </a:lvl1pPr>
            <a:lvl2pPr algn="l" defTabSz="457200" rtl="0" fontAlgn="auto">
              <a:spcBef>
                <a:spcPts val="0"/>
              </a:spcBef>
              <a:spcAft>
                <a:spcPts val="0"/>
              </a:spcAft>
              <a:buNone/>
              <a:defRPr lang="en-US" sz="1700" kern="1200" dirty="0" smtClean="0">
                <a:solidFill>
                  <a:schemeClr val="bg1">
                    <a:lumMod val="50000"/>
                  </a:schemeClr>
                </a:solidFill>
                <a:latin typeface="Arial" pitchFamily="34" charset="0"/>
                <a:ea typeface="+mn-ea"/>
                <a:cs typeface="Arial" pitchFamily="34" charset="0"/>
              </a:defRPr>
            </a:lvl2pPr>
            <a:lvl3pPr algn="l" defTabSz="457200" rtl="0" fontAlgn="auto">
              <a:spcBef>
                <a:spcPts val="0"/>
              </a:spcBef>
              <a:spcAft>
                <a:spcPts val="0"/>
              </a:spcAft>
              <a:defRPr lang="en-US" sz="1700" kern="1200" dirty="0" smtClean="0">
                <a:solidFill>
                  <a:schemeClr val="bg1">
                    <a:lumMod val="50000"/>
                  </a:schemeClr>
                </a:solidFill>
                <a:latin typeface="Arial" pitchFamily="34" charset="0"/>
                <a:ea typeface="+mn-ea"/>
                <a:cs typeface="Arial" pitchFamily="34" charset="0"/>
              </a:defRPr>
            </a:lvl3pPr>
            <a:lvl4pPr algn="l" defTabSz="457200" rtl="0" fontAlgn="auto">
              <a:spcBef>
                <a:spcPts val="0"/>
              </a:spcBef>
              <a:spcAft>
                <a:spcPts val="0"/>
              </a:spcAft>
              <a:defRPr lang="en-US" sz="1700" kern="1200" dirty="0" smtClean="0">
                <a:solidFill>
                  <a:schemeClr val="bg1">
                    <a:lumMod val="50000"/>
                  </a:schemeClr>
                </a:solidFill>
                <a:latin typeface="Arial" pitchFamily="34" charset="0"/>
                <a:ea typeface="+mn-ea"/>
                <a:cs typeface="Arial" pitchFamily="34" charset="0"/>
              </a:defRPr>
            </a:lvl4pPr>
            <a:lvl5pPr algn="l" defTabSz="457200" rtl="0" fontAlgn="auto">
              <a:spcBef>
                <a:spcPts val="0"/>
              </a:spcBef>
              <a:spcAft>
                <a:spcPts val="0"/>
              </a:spcAft>
              <a:defRPr lang="en-US" sz="1700" kern="1200" dirty="0">
                <a:solidFill>
                  <a:schemeClr val="bg1">
                    <a:lumMod val="50000"/>
                  </a:schemeClr>
                </a:solidFill>
                <a:latin typeface="Arial" pitchFamily="34" charset="0"/>
                <a:ea typeface="+mn-ea"/>
                <a:cs typeface="Arial" pitchFamily="34" charset="0"/>
              </a:defRPr>
            </a:lvl5pPr>
          </a:lstStyle>
          <a:p>
            <a:pPr lvl="0"/>
            <a:r>
              <a:rPr lang="en-US" smtClean="0"/>
              <a:t>Click to edit Master text styles</a:t>
            </a:r>
          </a:p>
        </p:txBody>
      </p:sp>
      <p:sp>
        <p:nvSpPr>
          <p:cNvPr id="18" name="Text Placeholder 17"/>
          <p:cNvSpPr>
            <a:spLocks noGrp="1"/>
          </p:cNvSpPr>
          <p:nvPr>
            <p:ph type="body" sz="quarter" idx="14"/>
          </p:nvPr>
        </p:nvSpPr>
        <p:spPr>
          <a:xfrm>
            <a:off x="381000" y="6057378"/>
            <a:ext cx="3733800" cy="293318"/>
          </a:xfrm>
        </p:spPr>
        <p:txBody>
          <a:bodyPr/>
          <a:lstStyle>
            <a:lvl1pPr algn="l" defTabSz="457200" rtl="0" fontAlgn="auto">
              <a:spcBef>
                <a:spcPts val="0"/>
              </a:spcBef>
              <a:spcAft>
                <a:spcPts val="0"/>
              </a:spcAft>
              <a:buNone/>
              <a:defRPr lang="en-US" sz="1700" kern="1200">
                <a:solidFill>
                  <a:schemeClr val="bg1">
                    <a:lumMod val="50000"/>
                  </a:schemeClr>
                </a:solidFill>
                <a:latin typeface="Arial" pitchFamily="34" charset="0"/>
                <a:ea typeface="+mn-ea"/>
                <a:cs typeface="Arial" pitchFamily="34" charset="0"/>
              </a:defRPr>
            </a:lvl1pPr>
            <a:lvl2pPr algn="l" defTabSz="457200" rtl="0" fontAlgn="auto">
              <a:spcBef>
                <a:spcPts val="0"/>
              </a:spcBef>
              <a:spcAft>
                <a:spcPts val="0"/>
              </a:spcAft>
              <a:buNone/>
              <a:defRPr lang="en-US" sz="1700" kern="1200" dirty="0" smtClean="0">
                <a:solidFill>
                  <a:schemeClr val="bg1">
                    <a:lumMod val="50000"/>
                  </a:schemeClr>
                </a:solidFill>
                <a:latin typeface="Arial" pitchFamily="34" charset="0"/>
                <a:ea typeface="+mn-ea"/>
                <a:cs typeface="Arial" pitchFamily="34" charset="0"/>
              </a:defRPr>
            </a:lvl2pPr>
            <a:lvl3pPr algn="l" defTabSz="457200" rtl="0" fontAlgn="auto">
              <a:spcBef>
                <a:spcPts val="0"/>
              </a:spcBef>
              <a:spcAft>
                <a:spcPts val="0"/>
              </a:spcAft>
              <a:buNone/>
              <a:defRPr lang="en-US" sz="1700" kern="1200" dirty="0" smtClean="0">
                <a:solidFill>
                  <a:schemeClr val="bg1">
                    <a:lumMod val="50000"/>
                  </a:schemeClr>
                </a:solidFill>
                <a:latin typeface="Arial" pitchFamily="34" charset="0"/>
                <a:ea typeface="+mn-ea"/>
                <a:cs typeface="Arial" pitchFamily="34" charset="0"/>
              </a:defRPr>
            </a:lvl3pPr>
            <a:lvl4pPr algn="l" defTabSz="457200" rtl="0" fontAlgn="auto">
              <a:spcBef>
                <a:spcPts val="0"/>
              </a:spcBef>
              <a:spcAft>
                <a:spcPts val="0"/>
              </a:spcAft>
              <a:buNone/>
              <a:defRPr lang="en-US" sz="1700" kern="1200" dirty="0" smtClean="0">
                <a:solidFill>
                  <a:schemeClr val="bg1">
                    <a:lumMod val="50000"/>
                  </a:schemeClr>
                </a:solidFill>
                <a:latin typeface="Arial" pitchFamily="34" charset="0"/>
                <a:ea typeface="+mn-ea"/>
                <a:cs typeface="Arial" pitchFamily="34" charset="0"/>
              </a:defRPr>
            </a:lvl4pPr>
            <a:lvl5pPr algn="l" defTabSz="457200" rtl="0" fontAlgn="auto">
              <a:spcBef>
                <a:spcPts val="0"/>
              </a:spcBef>
              <a:spcAft>
                <a:spcPts val="0"/>
              </a:spcAft>
              <a:buNone/>
              <a:defRPr lang="en-US" sz="1700" kern="1200" dirty="0">
                <a:solidFill>
                  <a:schemeClr val="bg1">
                    <a:lumMod val="50000"/>
                  </a:schemeClr>
                </a:solidFill>
                <a:latin typeface="Arial" pitchFamily="34" charset="0"/>
                <a:ea typeface="+mn-ea"/>
                <a:cs typeface="Arial" pitchFamily="34" charset="0"/>
              </a:defRPr>
            </a:lvl5pPr>
          </a:lstStyle>
          <a:p>
            <a:pPr lvl="0"/>
            <a:r>
              <a:rPr lang="en-US" smtClean="0"/>
              <a:t>Click to edit Master text styles</a:t>
            </a:r>
          </a:p>
        </p:txBody>
      </p:sp>
      <p:sp>
        <p:nvSpPr>
          <p:cNvPr id="10" name="Text Placeholder 9"/>
          <p:cNvSpPr>
            <a:spLocks noGrp="1"/>
          </p:cNvSpPr>
          <p:nvPr>
            <p:ph type="body" sz="quarter" idx="15"/>
          </p:nvPr>
        </p:nvSpPr>
        <p:spPr>
          <a:xfrm>
            <a:off x="381000" y="6553200"/>
            <a:ext cx="1219200" cy="235907"/>
          </a:xfrm>
        </p:spPr>
        <p:txBody>
          <a:bodyPr/>
          <a:lstStyle>
            <a:lvl1pPr>
              <a:buNone/>
              <a:defRPr lang="en-US" sz="700" kern="1200" dirty="0" smtClean="0">
                <a:solidFill>
                  <a:schemeClr val="bg1">
                    <a:lumMod val="50000"/>
                  </a:schemeClr>
                </a:solidFill>
                <a:latin typeface="Arial" pitchFamily="34" charset="0"/>
                <a:ea typeface="+mn-ea"/>
                <a:cs typeface="Arial" pitchFamily="34" charset="0"/>
              </a:defRPr>
            </a:lvl1pPr>
            <a:lvl2pPr algn="l" defTabSz="457200" rtl="0" fontAlgn="auto">
              <a:spcBef>
                <a:spcPts val="0"/>
              </a:spcBef>
              <a:spcAft>
                <a:spcPts val="0"/>
              </a:spcAft>
              <a:defRPr lang="en-US" sz="700" kern="1200" dirty="0" smtClean="0">
                <a:solidFill>
                  <a:schemeClr val="bg1">
                    <a:lumMod val="50000"/>
                  </a:schemeClr>
                </a:solidFill>
                <a:latin typeface="Arial" pitchFamily="34" charset="0"/>
                <a:ea typeface="+mn-ea"/>
                <a:cs typeface="Arial" pitchFamily="34" charset="0"/>
              </a:defRPr>
            </a:lvl2pPr>
            <a:lvl3pPr algn="l" defTabSz="457200" rtl="0" fontAlgn="auto">
              <a:spcBef>
                <a:spcPts val="0"/>
              </a:spcBef>
              <a:spcAft>
                <a:spcPts val="0"/>
              </a:spcAft>
              <a:defRPr lang="en-US" sz="700" kern="1200" dirty="0" smtClean="0">
                <a:solidFill>
                  <a:schemeClr val="bg1">
                    <a:lumMod val="50000"/>
                  </a:schemeClr>
                </a:solidFill>
                <a:latin typeface="Arial" pitchFamily="34" charset="0"/>
                <a:ea typeface="+mn-ea"/>
                <a:cs typeface="Arial" pitchFamily="34" charset="0"/>
              </a:defRPr>
            </a:lvl3pPr>
            <a:lvl4pPr algn="l" defTabSz="457200" rtl="0" fontAlgn="auto">
              <a:spcBef>
                <a:spcPts val="0"/>
              </a:spcBef>
              <a:spcAft>
                <a:spcPts val="0"/>
              </a:spcAft>
              <a:defRPr lang="en-US" sz="700" kern="1200" dirty="0" smtClean="0">
                <a:solidFill>
                  <a:schemeClr val="bg1">
                    <a:lumMod val="50000"/>
                  </a:schemeClr>
                </a:solidFill>
                <a:latin typeface="Arial" pitchFamily="34" charset="0"/>
                <a:ea typeface="+mn-ea"/>
                <a:cs typeface="Arial" pitchFamily="34" charset="0"/>
              </a:defRPr>
            </a:lvl4pPr>
            <a:lvl5pPr algn="l" defTabSz="457200" rtl="0" fontAlgn="auto">
              <a:spcBef>
                <a:spcPts val="0"/>
              </a:spcBef>
              <a:spcAft>
                <a:spcPts val="0"/>
              </a:spcAft>
              <a:defRPr lang="en-US" sz="700" kern="1200" dirty="0">
                <a:solidFill>
                  <a:schemeClr val="bg1">
                    <a:lumMod val="50000"/>
                  </a:schemeClr>
                </a:solidFill>
                <a:latin typeface="Arial" pitchFamily="34" charset="0"/>
                <a:ea typeface="+mn-ea"/>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1004172772"/>
      </p:ext>
    </p:extLst>
  </p:cSld>
  <p:clrMapOvr>
    <a:masterClrMapping/>
  </p:clrMapOvr>
  <p:transition spd="med">
    <p:cover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4" name="Picture 6" descr="faysal logo.jpg"/>
          <p:cNvPicPr>
            <a:picLocks noChangeAspect="1"/>
          </p:cNvPicPr>
          <p:nvPr/>
        </p:nvPicPr>
        <p:blipFill>
          <a:blip r:embed="rId2" cstate="print"/>
          <a:srcRect/>
          <a:stretch>
            <a:fillRect/>
          </a:stretch>
        </p:blipFill>
        <p:spPr bwMode="auto">
          <a:xfrm>
            <a:off x="6572250" y="5857875"/>
            <a:ext cx="2143125" cy="584200"/>
          </a:xfrm>
          <a:prstGeom prst="rect">
            <a:avLst/>
          </a:prstGeom>
          <a:noFill/>
          <a:ln w="9525">
            <a:noFill/>
            <a:miter lim="800000"/>
            <a:headEnd/>
            <a:tailEnd/>
          </a:ln>
        </p:spPr>
      </p:pic>
      <p:sp>
        <p:nvSpPr>
          <p:cNvPr id="2" name="Title 1"/>
          <p:cNvSpPr>
            <a:spLocks noGrp="1"/>
          </p:cNvSpPr>
          <p:nvPr>
            <p:ph type="title"/>
          </p:nvPr>
        </p:nvSpPr>
        <p:spPr>
          <a:xfrm>
            <a:off x="457200" y="533400"/>
            <a:ext cx="8229600" cy="609600"/>
          </a:xfrm>
        </p:spPr>
        <p:txBody>
          <a:bodyPr>
            <a:normAutofit/>
          </a:bodyPr>
          <a:lstStyle>
            <a:lvl1pPr algn="l" defTabSz="457200" rtl="0" fontAlgn="auto">
              <a:lnSpc>
                <a:spcPct val="150000"/>
              </a:lnSpc>
              <a:spcBef>
                <a:spcPts val="0"/>
              </a:spcBef>
              <a:spcAft>
                <a:spcPts val="0"/>
              </a:spcAft>
              <a:buSzPct val="70000"/>
              <a:defRPr lang="en-US" sz="1700" kern="1200">
                <a:solidFill>
                  <a:srgbClr val="1F2050"/>
                </a:solidFill>
                <a:latin typeface="Arial" pitchFamily="34" charset="0"/>
                <a:ea typeface="+mn-ea"/>
                <a:cs typeface="Arial" pitchFamily="34" charset="0"/>
              </a:defRPr>
            </a:lvl1pPr>
          </a:lstStyle>
          <a:p>
            <a:r>
              <a:rPr lang="en-US" smtClean="0"/>
              <a:t>Click to edit Master title style</a:t>
            </a:r>
            <a:endParaRPr lang="en-US" dirty="0"/>
          </a:p>
        </p:txBody>
      </p:sp>
      <p:sp>
        <p:nvSpPr>
          <p:cNvPr id="8" name="Text Placeholder 7"/>
          <p:cNvSpPr>
            <a:spLocks noGrp="1"/>
          </p:cNvSpPr>
          <p:nvPr>
            <p:ph type="body" sz="quarter" idx="12"/>
          </p:nvPr>
        </p:nvSpPr>
        <p:spPr>
          <a:xfrm>
            <a:off x="457200" y="1422400"/>
            <a:ext cx="8242300" cy="4521200"/>
          </a:xfrm>
        </p:spPr>
        <p:txBody>
          <a:bodyPr/>
          <a:lstStyle>
            <a:lvl1pPr marL="127000" indent="-127000">
              <a:defRPr/>
            </a:lvl1pPr>
            <a:lvl2pPr marL="647700" indent="-190500">
              <a:buFont typeface="Arial" pitchFamily="34" charset="0"/>
              <a:buChar char="•"/>
              <a:defRPr kumimoji="0" lang="en-US" sz="1400" b="0" i="0" u="none" strike="noStrike" kern="1200" cap="none" spc="30" normalizeH="0" baseline="0" noProof="0" dirty="0" smtClean="0">
                <a:ln>
                  <a:noFill/>
                </a:ln>
                <a:solidFill>
                  <a:prstClr val="white">
                    <a:lumMod val="50000"/>
                  </a:prstClr>
                </a:solidFill>
                <a:effectLst/>
                <a:uLnTx/>
                <a:uFillTx/>
                <a:latin typeface="Arial" pitchFamily="34" charset="0"/>
                <a:ea typeface="+mn-ea"/>
                <a:cs typeface="Arial" pitchFamily="34" charset="0"/>
              </a:defRPr>
            </a:lvl2pPr>
            <a:lvl3pPr marL="1041400" indent="-127000">
              <a:defRPr kumimoji="0" lang="en-US" sz="1400" b="0" i="0" u="none" strike="noStrike" kern="1200" cap="none" spc="30" normalizeH="0" baseline="0" noProof="0" dirty="0" smtClean="0">
                <a:ln>
                  <a:noFill/>
                </a:ln>
                <a:solidFill>
                  <a:prstClr val="white">
                    <a:lumMod val="50000"/>
                  </a:prstClr>
                </a:solidFill>
                <a:effectLst/>
                <a:uLnTx/>
                <a:uFillTx/>
                <a:latin typeface="Arial" pitchFamily="34" charset="0"/>
                <a:ea typeface="+mn-ea"/>
                <a:cs typeface="Arial" pitchFamily="34" charset="0"/>
              </a:defRPr>
            </a:lvl3pPr>
            <a:lvl4pPr marL="1524000" indent="-139700">
              <a:defRPr kumimoji="0" lang="en-US" sz="1400" b="0" i="0" u="none" strike="noStrike" kern="1200" cap="none" spc="30" normalizeH="0" baseline="0" noProof="0" dirty="0" smtClean="0">
                <a:ln>
                  <a:noFill/>
                </a:ln>
                <a:solidFill>
                  <a:prstClr val="white">
                    <a:lumMod val="50000"/>
                  </a:prstClr>
                </a:solidFill>
                <a:effectLst/>
                <a:uLnTx/>
                <a:uFillTx/>
                <a:latin typeface="Arial" pitchFamily="34" charset="0"/>
                <a:ea typeface="+mn-ea"/>
                <a:cs typeface="Arial" pitchFamily="34" charset="0"/>
              </a:defRPr>
            </a:lvl4pPr>
            <a:lvl5pPr marL="1930400" indent="-114300">
              <a:defRPr kumimoji="0" lang="en-US" sz="1400" b="0" i="0" u="none" strike="noStrike" kern="1200" cap="none" spc="30" normalizeH="0" baseline="0" noProof="0" dirty="0" smtClean="0">
                <a:ln>
                  <a:noFill/>
                </a:ln>
                <a:solidFill>
                  <a:prstClr val="white">
                    <a:lumMod val="50000"/>
                  </a:prstClr>
                </a:solidFill>
                <a:effectLst/>
                <a:uLnTx/>
                <a:uFillTx/>
                <a:latin typeface="Arial" pitchFamily="34" charset="0"/>
                <a:ea typeface="+mn-ea"/>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3"/>
          </p:nvPr>
        </p:nvSpPr>
        <p:spPr/>
        <p:txBody>
          <a:bodyPr wrap="square" numCol="1" anchorCtr="0" compatLnSpc="1">
            <a:prstTxWarp prst="textNoShape">
              <a:avLst/>
            </a:prstTxWarp>
          </a:bodyPr>
          <a:lstStyle>
            <a:lvl1pPr fontAlgn="base">
              <a:spcBef>
                <a:spcPct val="0"/>
              </a:spcBef>
              <a:spcAft>
                <a:spcPct val="0"/>
              </a:spcAft>
              <a:defRPr sz="700">
                <a:solidFill>
                  <a:srgbClr val="7F7F7F"/>
                </a:solidFill>
                <a:latin typeface="Arial" charset="0"/>
                <a:cs typeface="Arial" charset="0"/>
              </a:defRPr>
            </a:lvl1pPr>
          </a:lstStyle>
          <a:p>
            <a:pPr>
              <a:defRPr/>
            </a:pPr>
            <a:r>
              <a:rPr lang="en-US"/>
              <a:t>Confidential</a:t>
            </a:r>
          </a:p>
        </p:txBody>
      </p:sp>
    </p:spTree>
    <p:extLst>
      <p:ext uri="{BB962C8B-B14F-4D97-AF65-F5344CB8AC3E}">
        <p14:creationId xmlns:p14="http://schemas.microsoft.com/office/powerpoint/2010/main" val="2111056087"/>
      </p:ext>
    </p:extLst>
  </p:cSld>
  <p:clrMapOvr>
    <a:masterClrMapping/>
  </p:clrMapOvr>
  <p:transition spd="med">
    <p:cover dir="l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perator">
    <p:spTree>
      <p:nvGrpSpPr>
        <p:cNvPr id="1" name=""/>
        <p:cNvGrpSpPr/>
        <p:nvPr/>
      </p:nvGrpSpPr>
      <p:grpSpPr>
        <a:xfrm>
          <a:off x="0" y="0"/>
          <a:ext cx="0" cy="0"/>
          <a:chOff x="0" y="0"/>
          <a:chExt cx="0" cy="0"/>
        </a:xfrm>
      </p:grpSpPr>
      <p:pic>
        <p:nvPicPr>
          <p:cNvPr id="3" name="Picture 6" descr="logo and wash.jpg"/>
          <p:cNvPicPr>
            <a:picLocks noChangeAspect="1"/>
          </p:cNvPicPr>
          <p:nvPr/>
        </p:nvPicPr>
        <p:blipFill>
          <a:blip r:embed="rId2" cstate="print"/>
          <a:srcRect/>
          <a:stretch>
            <a:fillRect/>
          </a:stretch>
        </p:blipFill>
        <p:spPr bwMode="auto">
          <a:xfrm>
            <a:off x="0" y="1377950"/>
            <a:ext cx="9144000" cy="5480050"/>
          </a:xfrm>
          <a:prstGeom prst="rect">
            <a:avLst/>
          </a:prstGeom>
          <a:noFill/>
          <a:ln w="9525">
            <a:noFill/>
            <a:miter lim="800000"/>
            <a:headEnd/>
            <a:tailEnd/>
          </a:ln>
        </p:spPr>
      </p:pic>
      <p:sp>
        <p:nvSpPr>
          <p:cNvPr id="2" name="Title 1"/>
          <p:cNvSpPr>
            <a:spLocks noGrp="1"/>
          </p:cNvSpPr>
          <p:nvPr>
            <p:ph type="ctrTitle"/>
          </p:nvPr>
        </p:nvSpPr>
        <p:spPr>
          <a:xfrm>
            <a:off x="685800" y="762000"/>
            <a:ext cx="7924800" cy="533401"/>
          </a:xfrm>
        </p:spPr>
        <p:txBody>
          <a:bodyPr>
            <a:normAutofit/>
          </a:bodyPr>
          <a:lstStyle>
            <a:lvl1pPr marL="0" marR="0" indent="0" algn="l" defTabSz="914400" rtl="0" eaLnBrk="1" fontAlgn="auto" latinLnBrk="0" hangingPunct="1">
              <a:lnSpc>
                <a:spcPct val="100000"/>
              </a:lnSpc>
              <a:spcBef>
                <a:spcPct val="0"/>
              </a:spcBef>
              <a:spcAft>
                <a:spcPts val="0"/>
              </a:spcAft>
              <a:buClrTx/>
              <a:buSzTx/>
              <a:buFontTx/>
              <a:buNone/>
              <a:tabLst/>
              <a:defRPr lang="en-US" sz="2500" kern="1200" dirty="0">
                <a:solidFill>
                  <a:srgbClr val="1F2050"/>
                </a:solidFill>
                <a:latin typeface="Arial" charset="0"/>
                <a:ea typeface="+mn-ea"/>
                <a:cs typeface="Arial" charset="0"/>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457200" y="6435725"/>
            <a:ext cx="2133600" cy="285750"/>
          </a:xfrm>
        </p:spPr>
        <p:txBody>
          <a:bodyPr wrap="square" numCol="1" anchorCtr="0" compatLnSpc="1">
            <a:prstTxWarp prst="textNoShape">
              <a:avLst/>
            </a:prstTxWarp>
          </a:bodyPr>
          <a:lstStyle>
            <a:lvl1pPr fontAlgn="base">
              <a:spcBef>
                <a:spcPct val="0"/>
              </a:spcBef>
              <a:spcAft>
                <a:spcPct val="0"/>
              </a:spcAft>
              <a:defRPr sz="700">
                <a:solidFill>
                  <a:srgbClr val="7F7F7F"/>
                </a:solidFill>
                <a:latin typeface="Arial" charset="0"/>
                <a:cs typeface="Arial" charset="0"/>
              </a:defRPr>
            </a:lvl1pPr>
          </a:lstStyle>
          <a:p>
            <a:pPr>
              <a:defRPr/>
            </a:pPr>
            <a:r>
              <a:rPr lang="en-US"/>
              <a:t>Confidential</a:t>
            </a:r>
          </a:p>
        </p:txBody>
      </p:sp>
    </p:spTree>
    <p:extLst>
      <p:ext uri="{BB962C8B-B14F-4D97-AF65-F5344CB8AC3E}">
        <p14:creationId xmlns:p14="http://schemas.microsoft.com/office/powerpoint/2010/main" val="1189582106"/>
      </p:ext>
    </p:extLst>
  </p:cSld>
  <p:clrMapOvr>
    <a:masterClrMapping/>
  </p:clrMapOvr>
  <p:transition spd="med">
    <p:cover dir="l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5" name="Picture 6" descr="faysal logo.jpg"/>
          <p:cNvPicPr>
            <a:picLocks noChangeAspect="1"/>
          </p:cNvPicPr>
          <p:nvPr/>
        </p:nvPicPr>
        <p:blipFill>
          <a:blip r:embed="rId2" cstate="print"/>
          <a:srcRect/>
          <a:stretch>
            <a:fillRect/>
          </a:stretch>
        </p:blipFill>
        <p:spPr bwMode="auto">
          <a:xfrm>
            <a:off x="6572250" y="5857875"/>
            <a:ext cx="2143125" cy="584200"/>
          </a:xfrm>
          <a:prstGeom prst="rect">
            <a:avLst/>
          </a:prstGeom>
          <a:noFill/>
          <a:ln w="9525">
            <a:noFill/>
            <a:miter lim="800000"/>
            <a:headEnd/>
            <a:tailEnd/>
          </a:ln>
        </p:spPr>
      </p:pic>
      <p:sp>
        <p:nvSpPr>
          <p:cNvPr id="2" name="Title 1"/>
          <p:cNvSpPr>
            <a:spLocks noGrp="1"/>
          </p:cNvSpPr>
          <p:nvPr>
            <p:ph type="title"/>
          </p:nvPr>
        </p:nvSpPr>
        <p:spPr>
          <a:xfrm>
            <a:off x="457200" y="533400"/>
            <a:ext cx="8229600" cy="598241"/>
          </a:xfrm>
        </p:spPr>
        <p:txBody>
          <a:bodyPr/>
          <a:lstStyle>
            <a:lvl1pPr marL="0" marR="0" indent="0" algn="l" defTabSz="457200" rtl="0" eaLnBrk="1" fontAlgn="base" latinLnBrk="0" hangingPunct="1">
              <a:lnSpc>
                <a:spcPct val="100000"/>
              </a:lnSpc>
              <a:spcBef>
                <a:spcPct val="0"/>
              </a:spcBef>
              <a:spcAft>
                <a:spcPct val="0"/>
              </a:spcAft>
              <a:buClrTx/>
              <a:buSzTx/>
              <a:buFontTx/>
              <a:buNone/>
              <a:tabLst/>
              <a:defRPr lang="en-US" sz="1700" kern="1200" noProof="0" dirty="0" smtClean="0">
                <a:solidFill>
                  <a:srgbClr val="1F2050"/>
                </a:solidFill>
                <a:latin typeface="Arial" charset="0"/>
                <a:ea typeface="+mn-ea"/>
                <a:cs typeface="Arial" charset="0"/>
              </a:defRPr>
            </a:lvl1pPr>
          </a:lstStyle>
          <a:p>
            <a:r>
              <a:rPr lang="en-US" smtClean="0"/>
              <a:t>Click to edit Master title style</a:t>
            </a:r>
            <a:endParaRPr lang="en-US" dirty="0"/>
          </a:p>
        </p:txBody>
      </p:sp>
      <p:sp>
        <p:nvSpPr>
          <p:cNvPr id="8" name="Text Placeholder 7"/>
          <p:cNvSpPr>
            <a:spLocks noGrp="1"/>
          </p:cNvSpPr>
          <p:nvPr>
            <p:ph type="body" sz="quarter" idx="13"/>
          </p:nvPr>
        </p:nvSpPr>
        <p:spPr>
          <a:xfrm>
            <a:off x="457200" y="1371600"/>
            <a:ext cx="4038600" cy="4495800"/>
          </a:xfrm>
        </p:spPr>
        <p:txBody>
          <a:bodyPr/>
          <a:lstStyle>
            <a:lvl1pPr marL="63500" marR="0" indent="-63500" algn="l" defTabSz="457200" rtl="0" eaLnBrk="1" fontAlgn="auto" latinLnBrk="0" hangingPunct="1">
              <a:lnSpc>
                <a:spcPct val="150000"/>
              </a:lnSpc>
              <a:spcBef>
                <a:spcPts val="0"/>
              </a:spcBef>
              <a:spcAft>
                <a:spcPts val="0"/>
              </a:spcAft>
              <a:buClrTx/>
              <a:buSzPct val="70000"/>
              <a:buFont typeface="Arial" pitchFamily="34" charset="0"/>
              <a:buChar char="•"/>
              <a:tabLst/>
              <a:defRPr lang="en-US" sz="1200" b="1" kern="1200">
                <a:solidFill>
                  <a:srgbClr val="6E6E6E"/>
                </a:solidFill>
                <a:latin typeface="Arial" charset="0"/>
                <a:ea typeface="+mn-ea"/>
                <a:cs typeface="+mn-cs"/>
              </a:defRPr>
            </a:lvl1pPr>
            <a:lvl2pPr marL="635000" indent="-177800">
              <a:buSzPct val="80000"/>
              <a:buFont typeface="Arial" pitchFamily="34" charset="0"/>
              <a:buChar char="•"/>
              <a:defRPr/>
            </a:lvl2pPr>
            <a:lvl3pPr marL="1092200" indent="-228600">
              <a:defRPr sz="1200"/>
            </a:lvl3pPr>
            <a:lvl4pPr>
              <a:defRPr sz="1200"/>
            </a:lvl4pPr>
            <a:lvl5pPr>
              <a:defRPr sz="12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dirty="0"/>
          </a:p>
        </p:txBody>
      </p:sp>
      <p:sp>
        <p:nvSpPr>
          <p:cNvPr id="9" name="Text Placeholder 7"/>
          <p:cNvSpPr>
            <a:spLocks noGrp="1"/>
          </p:cNvSpPr>
          <p:nvPr>
            <p:ph type="body" sz="quarter" idx="14"/>
          </p:nvPr>
        </p:nvSpPr>
        <p:spPr>
          <a:xfrm>
            <a:off x="4699348" y="1359074"/>
            <a:ext cx="4038600" cy="4495800"/>
          </a:xfrm>
        </p:spPr>
        <p:txBody>
          <a:bodyPr/>
          <a:lstStyle>
            <a:lvl1pPr marL="63500" marR="0" indent="-63500" algn="l" defTabSz="457200" rtl="0" eaLnBrk="1" fontAlgn="auto" latinLnBrk="0" hangingPunct="1">
              <a:lnSpc>
                <a:spcPct val="150000"/>
              </a:lnSpc>
              <a:spcBef>
                <a:spcPts val="0"/>
              </a:spcBef>
              <a:spcAft>
                <a:spcPts val="0"/>
              </a:spcAft>
              <a:buClrTx/>
              <a:buSzPct val="70000"/>
              <a:buFont typeface="Arial" pitchFamily="34" charset="0"/>
              <a:buChar char="•"/>
              <a:tabLst>
                <a:tab pos="114300" algn="l"/>
              </a:tabLst>
              <a:defRPr lang="en-US" sz="1200" b="1" kern="1200">
                <a:solidFill>
                  <a:srgbClr val="6E6E6E"/>
                </a:solidFill>
                <a:latin typeface="Arial" charset="0"/>
                <a:ea typeface="+mn-ea"/>
                <a:cs typeface="+mn-cs"/>
              </a:defRPr>
            </a:lvl1pPr>
            <a:lvl2pPr marL="565150" indent="-222250">
              <a:buSzPct val="80000"/>
              <a:buFont typeface="Arial" pitchFamily="34" charset="0"/>
              <a:buChar char="•"/>
              <a:defRPr kumimoji="0" lang="en-US" sz="1200" b="1" i="0" u="none" strike="noStrike" kern="1200" cap="none" spc="0" normalizeH="0" baseline="0" noProof="0" dirty="0" smtClean="0">
                <a:ln>
                  <a:noFill/>
                </a:ln>
                <a:solidFill>
                  <a:srgbClr val="6E6E6E"/>
                </a:solidFill>
                <a:effectLst/>
                <a:uLnTx/>
                <a:uFillTx/>
                <a:latin typeface="Arial" charset="0"/>
                <a:ea typeface="+mn-ea"/>
                <a:cs typeface="+mn-cs"/>
              </a:defRPr>
            </a:lvl2pPr>
            <a:lvl3pPr>
              <a:defRPr sz="1200"/>
            </a:lvl3pPr>
            <a:lvl4pPr>
              <a:defRPr sz="1200"/>
            </a:lvl4pPr>
            <a:lvl5pPr>
              <a:defRPr sz="12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dirty="0"/>
          </a:p>
        </p:txBody>
      </p:sp>
      <p:sp>
        <p:nvSpPr>
          <p:cNvPr id="6" name="Date Placeholder 4"/>
          <p:cNvSpPr>
            <a:spLocks noGrp="1"/>
          </p:cNvSpPr>
          <p:nvPr>
            <p:ph type="dt" sz="half" idx="15"/>
          </p:nvPr>
        </p:nvSpPr>
        <p:spPr>
          <a:xfrm>
            <a:off x="457200" y="6472238"/>
            <a:ext cx="2133600" cy="249237"/>
          </a:xfrm>
        </p:spPr>
        <p:txBody>
          <a:bodyPr/>
          <a:lstStyle>
            <a:lvl1pPr>
              <a:defRPr sz="800">
                <a:solidFill>
                  <a:schemeClr val="bg1">
                    <a:lumMod val="50000"/>
                  </a:schemeClr>
                </a:solidFill>
                <a:latin typeface="Arial" pitchFamily="34" charset="0"/>
                <a:cs typeface="Arial" pitchFamily="34" charset="0"/>
              </a:defRPr>
            </a:lvl1pPr>
          </a:lstStyle>
          <a:p>
            <a:pPr>
              <a:defRPr/>
            </a:pPr>
            <a:r>
              <a:rPr lang="en-US">
                <a:solidFill>
                  <a:prstClr val="white">
                    <a:lumMod val="50000"/>
                  </a:prstClr>
                </a:solidFill>
              </a:rPr>
              <a:t>Confidential</a:t>
            </a:r>
          </a:p>
        </p:txBody>
      </p:sp>
    </p:spTree>
    <p:extLst>
      <p:ext uri="{BB962C8B-B14F-4D97-AF65-F5344CB8AC3E}">
        <p14:creationId xmlns:p14="http://schemas.microsoft.com/office/powerpoint/2010/main" val="197910687"/>
      </p:ext>
    </p:extLst>
  </p:cSld>
  <p:clrMapOvr>
    <a:masterClrMapping/>
  </p:clrMapOvr>
  <p:transition spd="med">
    <p:cover dir="l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wo content">
    <p:spTree>
      <p:nvGrpSpPr>
        <p:cNvPr id="1" name=""/>
        <p:cNvGrpSpPr/>
        <p:nvPr/>
      </p:nvGrpSpPr>
      <p:grpSpPr>
        <a:xfrm>
          <a:off x="0" y="0"/>
          <a:ext cx="0" cy="0"/>
          <a:chOff x="0" y="0"/>
          <a:chExt cx="0" cy="0"/>
        </a:xfrm>
      </p:grpSpPr>
      <p:pic>
        <p:nvPicPr>
          <p:cNvPr id="5" name="Picture 6" descr="faysal logo.jpg"/>
          <p:cNvPicPr>
            <a:picLocks noChangeAspect="1"/>
          </p:cNvPicPr>
          <p:nvPr/>
        </p:nvPicPr>
        <p:blipFill>
          <a:blip r:embed="rId2" cstate="print"/>
          <a:srcRect/>
          <a:stretch>
            <a:fillRect/>
          </a:stretch>
        </p:blipFill>
        <p:spPr bwMode="auto">
          <a:xfrm>
            <a:off x="6572250" y="5857875"/>
            <a:ext cx="2143125" cy="584200"/>
          </a:xfrm>
          <a:prstGeom prst="rect">
            <a:avLst/>
          </a:prstGeom>
          <a:noFill/>
          <a:ln w="9525">
            <a:noFill/>
            <a:miter lim="800000"/>
            <a:headEnd/>
            <a:tailEnd/>
          </a:ln>
        </p:spPr>
      </p:pic>
      <p:sp>
        <p:nvSpPr>
          <p:cNvPr id="8" name="Content Placeholder 7"/>
          <p:cNvSpPr>
            <a:spLocks noGrp="1"/>
          </p:cNvSpPr>
          <p:nvPr>
            <p:ph sz="quarter" idx="13"/>
          </p:nvPr>
        </p:nvSpPr>
        <p:spPr>
          <a:xfrm>
            <a:off x="4603576" y="1853003"/>
            <a:ext cx="3638550" cy="3633397"/>
          </a:xfrm>
          <a:prstGeom prst="rect">
            <a:avLst/>
          </a:prstGeom>
          <a:solidFill>
            <a:schemeClr val="bg1">
              <a:lumMod val="75000"/>
            </a:schemeClr>
          </a:solidFill>
        </p:spPr>
        <p:txBody>
          <a:bodyPr anchor="ctr" anchorCtr="0"/>
          <a:lstStyle>
            <a:lvl1pPr marL="0" marR="0" indent="0" algn="ctr" defTabSz="457200" rtl="0" eaLnBrk="1" fontAlgn="base" latinLnBrk="0" hangingPunct="1">
              <a:lnSpc>
                <a:spcPct val="100000"/>
              </a:lnSpc>
              <a:spcBef>
                <a:spcPct val="0"/>
              </a:spcBef>
              <a:spcAft>
                <a:spcPct val="0"/>
              </a:spcAft>
              <a:buClrTx/>
              <a:buSzTx/>
              <a:buFontTx/>
              <a:buNone/>
              <a:tabLst/>
              <a:defRPr lang="en-US" sz="1400" kern="1200">
                <a:solidFill>
                  <a:srgbClr val="161649"/>
                </a:solidFill>
                <a:latin typeface="Arial" charset="0"/>
                <a:ea typeface="+mn-ea"/>
                <a:cs typeface="+mn-cs"/>
              </a:defRPr>
            </a:lvl1pPr>
            <a:lvl2pPr algn="ctr" defTabSz="457200" rtl="0" fontAlgn="base">
              <a:spcBef>
                <a:spcPct val="0"/>
              </a:spcBef>
              <a:spcAft>
                <a:spcPct val="0"/>
              </a:spcAft>
              <a:defRPr lang="en-US" sz="1400" kern="1200" dirty="0" smtClean="0">
                <a:solidFill>
                  <a:srgbClr val="161649"/>
                </a:solidFill>
                <a:latin typeface="Arial" charset="0"/>
                <a:ea typeface="+mn-ea"/>
                <a:cs typeface="+mn-cs"/>
              </a:defRPr>
            </a:lvl2pPr>
            <a:lvl3pPr algn="ctr" defTabSz="457200" rtl="0" fontAlgn="base">
              <a:spcBef>
                <a:spcPct val="0"/>
              </a:spcBef>
              <a:spcAft>
                <a:spcPct val="0"/>
              </a:spcAft>
              <a:defRPr lang="en-US" sz="1400" kern="1200" dirty="0" smtClean="0">
                <a:solidFill>
                  <a:srgbClr val="161649"/>
                </a:solidFill>
                <a:latin typeface="Arial" charset="0"/>
                <a:ea typeface="+mn-ea"/>
                <a:cs typeface="+mn-cs"/>
              </a:defRPr>
            </a:lvl3pPr>
            <a:lvl4pPr algn="ctr" defTabSz="457200" rtl="0" fontAlgn="base">
              <a:spcBef>
                <a:spcPct val="0"/>
              </a:spcBef>
              <a:spcAft>
                <a:spcPct val="0"/>
              </a:spcAft>
              <a:defRPr lang="en-US" sz="1400" kern="1200" dirty="0" smtClean="0">
                <a:solidFill>
                  <a:srgbClr val="161649"/>
                </a:solidFill>
                <a:latin typeface="Arial" charset="0"/>
                <a:ea typeface="+mn-ea"/>
                <a:cs typeface="+mn-cs"/>
              </a:defRPr>
            </a:lvl4pPr>
            <a:lvl5pPr algn="ctr" defTabSz="457200" rtl="0" fontAlgn="base">
              <a:spcBef>
                <a:spcPct val="0"/>
              </a:spcBef>
              <a:spcAft>
                <a:spcPct val="0"/>
              </a:spcAft>
              <a:defRPr lang="en-US" sz="1400" kern="1200" dirty="0">
                <a:solidFill>
                  <a:srgbClr val="161649"/>
                </a:solidFill>
                <a:latin typeface="Arial" charset="0"/>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
        <p:nvSpPr>
          <p:cNvPr id="10" name="Title Placeholder 1"/>
          <p:cNvSpPr>
            <a:spLocks noGrp="1"/>
          </p:cNvSpPr>
          <p:nvPr>
            <p:ph type="title"/>
          </p:nvPr>
        </p:nvSpPr>
        <p:spPr>
          <a:xfrm>
            <a:off x="457200" y="838200"/>
            <a:ext cx="8229600" cy="590919"/>
          </a:xfrm>
          <a:prstGeom prst="rect">
            <a:avLst/>
          </a:prstGeom>
        </p:spPr>
        <p:txBody>
          <a:bodyPr rtlCol="0">
            <a:normAutofit/>
          </a:bodyPr>
          <a:lstStyle/>
          <a:p>
            <a:r>
              <a:rPr lang="en-US" smtClean="0"/>
              <a:t>Click to edit Master title style</a:t>
            </a:r>
            <a:endParaRPr lang="en-US" dirty="0"/>
          </a:p>
        </p:txBody>
      </p:sp>
      <p:sp>
        <p:nvSpPr>
          <p:cNvPr id="7" name="Content Placeholder 7"/>
          <p:cNvSpPr>
            <a:spLocks noGrp="1"/>
          </p:cNvSpPr>
          <p:nvPr>
            <p:ph sz="quarter" idx="16"/>
          </p:nvPr>
        </p:nvSpPr>
        <p:spPr>
          <a:xfrm>
            <a:off x="533400" y="1853003"/>
            <a:ext cx="3638550" cy="3633397"/>
          </a:xfrm>
          <a:prstGeom prst="rect">
            <a:avLst/>
          </a:prstGeom>
          <a:solidFill>
            <a:srgbClr val="BFBFBF"/>
          </a:solidFill>
        </p:spPr>
        <p:txBody>
          <a:bodyPr anchor="ctr" anchorCtr="0"/>
          <a:lstStyle>
            <a:lvl1pPr marL="0" marR="0" indent="0" algn="ctr" defTabSz="457200" rtl="0" eaLnBrk="1" fontAlgn="base" latinLnBrk="0" hangingPunct="1">
              <a:lnSpc>
                <a:spcPct val="100000"/>
              </a:lnSpc>
              <a:spcBef>
                <a:spcPct val="0"/>
              </a:spcBef>
              <a:spcAft>
                <a:spcPct val="0"/>
              </a:spcAft>
              <a:buClrTx/>
              <a:buSzTx/>
              <a:buFontTx/>
              <a:buNone/>
              <a:tabLst/>
              <a:defRPr lang="en-US" sz="1400" kern="1200">
                <a:solidFill>
                  <a:srgbClr val="161649"/>
                </a:solidFill>
                <a:latin typeface="Arial" charset="0"/>
                <a:ea typeface="+mn-ea"/>
                <a:cs typeface="+mn-cs"/>
              </a:defRPr>
            </a:lvl1pPr>
            <a:lvl2pPr algn="ctr" defTabSz="457200" rtl="0" fontAlgn="base">
              <a:spcBef>
                <a:spcPct val="0"/>
              </a:spcBef>
              <a:spcAft>
                <a:spcPct val="0"/>
              </a:spcAft>
              <a:defRPr lang="en-US" sz="1400" kern="1200" dirty="0" smtClean="0">
                <a:solidFill>
                  <a:srgbClr val="161649"/>
                </a:solidFill>
                <a:latin typeface="Arial" charset="0"/>
                <a:ea typeface="+mn-ea"/>
                <a:cs typeface="+mn-cs"/>
              </a:defRPr>
            </a:lvl2pPr>
            <a:lvl3pPr algn="ctr" defTabSz="457200" rtl="0" fontAlgn="base">
              <a:spcBef>
                <a:spcPct val="0"/>
              </a:spcBef>
              <a:spcAft>
                <a:spcPct val="0"/>
              </a:spcAft>
              <a:defRPr lang="en-US" sz="1400" kern="1200" dirty="0" smtClean="0">
                <a:solidFill>
                  <a:srgbClr val="161649"/>
                </a:solidFill>
                <a:latin typeface="Arial" charset="0"/>
                <a:ea typeface="+mn-ea"/>
                <a:cs typeface="+mn-cs"/>
              </a:defRPr>
            </a:lvl3pPr>
            <a:lvl4pPr algn="ctr" defTabSz="457200" rtl="0" fontAlgn="base">
              <a:spcBef>
                <a:spcPct val="0"/>
              </a:spcBef>
              <a:spcAft>
                <a:spcPct val="0"/>
              </a:spcAft>
              <a:defRPr lang="en-US" sz="1400" kern="1200" dirty="0" smtClean="0">
                <a:solidFill>
                  <a:srgbClr val="161649"/>
                </a:solidFill>
                <a:latin typeface="Arial" charset="0"/>
                <a:ea typeface="+mn-ea"/>
                <a:cs typeface="+mn-cs"/>
              </a:defRPr>
            </a:lvl4pPr>
            <a:lvl5pPr algn="ctr" defTabSz="457200" rtl="0" fontAlgn="base">
              <a:spcBef>
                <a:spcPct val="0"/>
              </a:spcBef>
              <a:spcAft>
                <a:spcPct val="0"/>
              </a:spcAft>
              <a:defRPr lang="en-US" sz="1400" kern="1200" dirty="0">
                <a:solidFill>
                  <a:srgbClr val="161649"/>
                </a:solidFill>
                <a:latin typeface="Arial" charset="0"/>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
        <p:nvSpPr>
          <p:cNvPr id="6" name="Date Placeholder 3"/>
          <p:cNvSpPr>
            <a:spLocks noGrp="1"/>
          </p:cNvSpPr>
          <p:nvPr>
            <p:ph type="dt" sz="half" idx="17"/>
          </p:nvPr>
        </p:nvSpPr>
        <p:spPr/>
        <p:txBody>
          <a:bodyPr/>
          <a:lstStyle>
            <a:lvl1pPr>
              <a:defRPr/>
            </a:lvl1pPr>
          </a:lstStyle>
          <a:p>
            <a:pPr>
              <a:defRPr/>
            </a:pPr>
            <a:r>
              <a:rPr lang="en-US">
                <a:solidFill>
                  <a:prstClr val="black">
                    <a:tint val="75000"/>
                  </a:prstClr>
                </a:solidFill>
              </a:rPr>
              <a:t>Confidential</a:t>
            </a:r>
          </a:p>
        </p:txBody>
      </p:sp>
    </p:spTree>
    <p:extLst>
      <p:ext uri="{BB962C8B-B14F-4D97-AF65-F5344CB8AC3E}">
        <p14:creationId xmlns:p14="http://schemas.microsoft.com/office/powerpoint/2010/main" val="3985905311"/>
      </p:ext>
    </p:extLst>
  </p:cSld>
  <p:clrMapOvr>
    <a:masterClrMapping/>
  </p:clrMapOvr>
  <p:transition spd="med">
    <p:cover dir="l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6" name="Picture 6" descr="faysal logo.jpg"/>
          <p:cNvPicPr>
            <a:picLocks noChangeAspect="1"/>
          </p:cNvPicPr>
          <p:nvPr/>
        </p:nvPicPr>
        <p:blipFill>
          <a:blip r:embed="rId2" cstate="print"/>
          <a:srcRect/>
          <a:stretch>
            <a:fillRect/>
          </a:stretch>
        </p:blipFill>
        <p:spPr bwMode="auto">
          <a:xfrm>
            <a:off x="6572250" y="5857875"/>
            <a:ext cx="2143125" cy="584200"/>
          </a:xfrm>
          <a:prstGeom prst="rect">
            <a:avLst/>
          </a:prstGeom>
          <a:noFill/>
          <a:ln w="9525">
            <a:noFill/>
            <a:miter lim="800000"/>
            <a:headEnd/>
            <a:tailEnd/>
          </a:ln>
        </p:spPr>
      </p:pic>
      <p:sp>
        <p:nvSpPr>
          <p:cNvPr id="2" name="Title 1"/>
          <p:cNvSpPr>
            <a:spLocks noGrp="1"/>
          </p:cNvSpPr>
          <p:nvPr>
            <p:ph type="title"/>
          </p:nvPr>
        </p:nvSpPr>
        <p:spPr>
          <a:xfrm>
            <a:off x="457200" y="876822"/>
            <a:ext cx="8229600" cy="540815"/>
          </a:xfrm>
        </p:spPr>
        <p:txBody>
          <a:bodyPr>
            <a:normAutofit/>
          </a:bodyPr>
          <a:lstStyle>
            <a:lvl1pPr algn="l" defTabSz="457200" rtl="0" fontAlgn="base">
              <a:spcBef>
                <a:spcPct val="0"/>
              </a:spcBef>
              <a:spcAft>
                <a:spcPct val="0"/>
              </a:spcAft>
              <a:defRPr lang="en-US" sz="1700" kern="1200" dirty="0">
                <a:solidFill>
                  <a:srgbClr val="1F2050"/>
                </a:solidFill>
                <a:latin typeface="Arial" charset="0"/>
                <a:ea typeface="+mn-ea"/>
                <a:cs typeface="Arial" charset="0"/>
              </a:defRPr>
            </a:lvl1pPr>
          </a:lstStyle>
          <a:p>
            <a:r>
              <a:rPr lang="en-US" smtClean="0"/>
              <a:t>Click to edit Master title style</a:t>
            </a:r>
            <a:endParaRPr lang="en-US" dirty="0"/>
          </a:p>
        </p:txBody>
      </p:sp>
      <p:sp>
        <p:nvSpPr>
          <p:cNvPr id="9" name="Content Placeholder 8"/>
          <p:cNvSpPr>
            <a:spLocks noGrp="1"/>
          </p:cNvSpPr>
          <p:nvPr>
            <p:ph sz="quarter" idx="13"/>
          </p:nvPr>
        </p:nvSpPr>
        <p:spPr>
          <a:xfrm>
            <a:off x="597182" y="2057400"/>
            <a:ext cx="3670018" cy="1804423"/>
          </a:xfrm>
          <a:solidFill>
            <a:schemeClr val="bg1">
              <a:lumMod val="75000"/>
            </a:schemeClr>
          </a:solidFill>
        </p:spPr>
        <p:txBody>
          <a:bodyPr anchor="ctr"/>
          <a:lstStyle>
            <a:lvl1pPr algn="ctr" defTabSz="457200" rtl="0" fontAlgn="base">
              <a:spcBef>
                <a:spcPct val="0"/>
              </a:spcBef>
              <a:spcAft>
                <a:spcPct val="0"/>
              </a:spcAft>
              <a:buNone/>
              <a:defRPr lang="en-US" sz="1400" kern="1200">
                <a:solidFill>
                  <a:srgbClr val="161649"/>
                </a:solidFill>
                <a:latin typeface="Arial" charset="0"/>
                <a:ea typeface="+mn-ea"/>
                <a:cs typeface="+mn-cs"/>
              </a:defRPr>
            </a:lvl1pPr>
          </a:lstStyle>
          <a:p>
            <a:pPr lvl="0"/>
            <a:r>
              <a:rPr lang="en-US" smtClean="0"/>
              <a:t>Click to edit Master text styles</a:t>
            </a:r>
          </a:p>
          <a:p>
            <a:pPr lvl="1"/>
            <a:r>
              <a:rPr lang="en-US" smtClean="0"/>
              <a:t>Second level</a:t>
            </a:r>
          </a:p>
        </p:txBody>
      </p:sp>
      <p:sp>
        <p:nvSpPr>
          <p:cNvPr id="10" name="Content Placeholder 8"/>
          <p:cNvSpPr>
            <a:spLocks noGrp="1"/>
          </p:cNvSpPr>
          <p:nvPr>
            <p:ph sz="quarter" idx="14"/>
          </p:nvPr>
        </p:nvSpPr>
        <p:spPr>
          <a:xfrm>
            <a:off x="4711982" y="2057400"/>
            <a:ext cx="3670018" cy="1804423"/>
          </a:xfrm>
          <a:solidFill>
            <a:schemeClr val="bg1">
              <a:lumMod val="75000"/>
            </a:schemeClr>
          </a:solidFill>
        </p:spPr>
        <p:txBody>
          <a:bodyPr anchor="ctr"/>
          <a:lstStyle>
            <a:lvl1pPr algn="ctr" defTabSz="457200" rtl="0" fontAlgn="base">
              <a:spcBef>
                <a:spcPct val="0"/>
              </a:spcBef>
              <a:spcAft>
                <a:spcPct val="0"/>
              </a:spcAft>
              <a:buNone/>
              <a:defRPr lang="en-US" sz="1400" kern="1200">
                <a:solidFill>
                  <a:srgbClr val="161649"/>
                </a:solidFill>
                <a:latin typeface="Arial" charset="0"/>
                <a:ea typeface="+mn-ea"/>
                <a:cs typeface="+mn-cs"/>
              </a:defRPr>
            </a:lvl1pPr>
          </a:lstStyle>
          <a:p>
            <a:pPr lvl="0"/>
            <a:r>
              <a:rPr lang="en-US" smtClean="0"/>
              <a:t>Click to edit Master text styles</a:t>
            </a:r>
          </a:p>
          <a:p>
            <a:pPr lvl="1"/>
            <a:r>
              <a:rPr lang="en-US" smtClean="0"/>
              <a:t>Second level</a:t>
            </a:r>
          </a:p>
        </p:txBody>
      </p:sp>
      <p:sp>
        <p:nvSpPr>
          <p:cNvPr id="11" name="Content Placeholder 8"/>
          <p:cNvSpPr>
            <a:spLocks noGrp="1"/>
          </p:cNvSpPr>
          <p:nvPr>
            <p:ph sz="quarter" idx="15"/>
          </p:nvPr>
        </p:nvSpPr>
        <p:spPr>
          <a:xfrm>
            <a:off x="2730782" y="4114800"/>
            <a:ext cx="3670018" cy="1804423"/>
          </a:xfrm>
          <a:solidFill>
            <a:schemeClr val="bg1">
              <a:lumMod val="75000"/>
            </a:schemeClr>
          </a:solidFill>
        </p:spPr>
        <p:txBody>
          <a:bodyPr anchor="ctr"/>
          <a:lstStyle>
            <a:lvl1pPr algn="ctr" defTabSz="457200" rtl="0" fontAlgn="base">
              <a:spcBef>
                <a:spcPct val="0"/>
              </a:spcBef>
              <a:spcAft>
                <a:spcPct val="0"/>
              </a:spcAft>
              <a:buNone/>
              <a:defRPr lang="en-US" sz="1400" kern="1200">
                <a:solidFill>
                  <a:srgbClr val="161649"/>
                </a:solidFill>
                <a:latin typeface="Arial" charset="0"/>
                <a:ea typeface="+mn-ea"/>
                <a:cs typeface="+mn-cs"/>
              </a:defRPr>
            </a:lvl1pPr>
          </a:lstStyle>
          <a:p>
            <a:pPr lvl="0"/>
            <a:r>
              <a:rPr lang="en-US" smtClean="0"/>
              <a:t>Click to edit Master text styles</a:t>
            </a:r>
          </a:p>
          <a:p>
            <a:pPr lvl="1"/>
            <a:r>
              <a:rPr lang="en-US" smtClean="0"/>
              <a:t>Second level</a:t>
            </a:r>
          </a:p>
        </p:txBody>
      </p:sp>
      <p:sp>
        <p:nvSpPr>
          <p:cNvPr id="7" name="Date Placeholder 3"/>
          <p:cNvSpPr>
            <a:spLocks noGrp="1"/>
          </p:cNvSpPr>
          <p:nvPr>
            <p:ph type="dt" sz="half" idx="16"/>
          </p:nvPr>
        </p:nvSpPr>
        <p:spPr>
          <a:xfrm>
            <a:off x="457200" y="6388100"/>
            <a:ext cx="857250" cy="263525"/>
          </a:xfrm>
        </p:spPr>
        <p:txBody>
          <a:bodyPr/>
          <a:lstStyle>
            <a:lvl1pPr>
              <a:defRPr lang="en-US" sz="700" kern="1200">
                <a:solidFill>
                  <a:schemeClr val="bg1">
                    <a:lumMod val="50000"/>
                  </a:schemeClr>
                </a:solidFill>
                <a:latin typeface="Arial" pitchFamily="34" charset="0"/>
                <a:ea typeface="+mn-ea"/>
                <a:cs typeface="Arial" pitchFamily="34" charset="0"/>
              </a:defRPr>
            </a:lvl1pPr>
          </a:lstStyle>
          <a:p>
            <a:pPr>
              <a:defRPr/>
            </a:pPr>
            <a:r>
              <a:rPr>
                <a:solidFill>
                  <a:prstClr val="white">
                    <a:lumMod val="50000"/>
                  </a:prstClr>
                </a:solidFill>
              </a:rPr>
              <a:t>Confidential</a:t>
            </a:r>
          </a:p>
        </p:txBody>
      </p:sp>
    </p:spTree>
    <p:extLst>
      <p:ext uri="{BB962C8B-B14F-4D97-AF65-F5344CB8AC3E}">
        <p14:creationId xmlns:p14="http://schemas.microsoft.com/office/powerpoint/2010/main" val="3787854506"/>
      </p:ext>
    </p:extLst>
  </p:cSld>
  <p:clrMapOvr>
    <a:masterClrMapping/>
  </p:clrMapOvr>
  <p:transition spd="med">
    <p:cover dir="l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5" name="Picture 6" descr="faysal logo.jpg"/>
          <p:cNvPicPr>
            <a:picLocks noChangeAspect="1"/>
          </p:cNvPicPr>
          <p:nvPr/>
        </p:nvPicPr>
        <p:blipFill>
          <a:blip r:embed="rId2" cstate="print"/>
          <a:srcRect/>
          <a:stretch>
            <a:fillRect/>
          </a:stretch>
        </p:blipFill>
        <p:spPr bwMode="auto">
          <a:xfrm>
            <a:off x="6572250" y="5857875"/>
            <a:ext cx="2143125" cy="584200"/>
          </a:xfrm>
          <a:prstGeom prst="rect">
            <a:avLst/>
          </a:prstGeom>
          <a:noFill/>
          <a:ln w="9525">
            <a:noFill/>
            <a:miter lim="800000"/>
            <a:headEnd/>
            <a:tailEnd/>
          </a:ln>
        </p:spPr>
      </p:pic>
      <p:sp>
        <p:nvSpPr>
          <p:cNvPr id="2" name="Title 1"/>
          <p:cNvSpPr>
            <a:spLocks noGrp="1"/>
          </p:cNvSpPr>
          <p:nvPr>
            <p:ph type="title"/>
          </p:nvPr>
        </p:nvSpPr>
        <p:spPr>
          <a:xfrm>
            <a:off x="457200" y="819396"/>
            <a:ext cx="8229600" cy="598241"/>
          </a:xfrm>
        </p:spPr>
        <p:txBody>
          <a:bodyPr/>
          <a:lstStyle>
            <a:lvl1pPr marL="0" marR="0" indent="0" algn="l" defTabSz="457200" rtl="0" eaLnBrk="1" fontAlgn="base" latinLnBrk="0" hangingPunct="1">
              <a:lnSpc>
                <a:spcPct val="100000"/>
              </a:lnSpc>
              <a:spcBef>
                <a:spcPct val="0"/>
              </a:spcBef>
              <a:spcAft>
                <a:spcPct val="0"/>
              </a:spcAft>
              <a:buClrTx/>
              <a:buSzTx/>
              <a:buFontTx/>
              <a:buNone/>
              <a:tabLst/>
              <a:defRPr lang="en-US" sz="1700" kern="1200" noProof="0" dirty="0" smtClean="0">
                <a:solidFill>
                  <a:srgbClr val="1F2050"/>
                </a:solidFill>
                <a:latin typeface="Arial" charset="0"/>
                <a:ea typeface="+mn-ea"/>
                <a:cs typeface="Arial"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4800600" y="1600200"/>
            <a:ext cx="3676389" cy="3623153"/>
          </a:xfrm>
          <a:solidFill>
            <a:schemeClr val="bg1">
              <a:lumMod val="75000"/>
            </a:schemeClr>
          </a:solidFill>
        </p:spPr>
        <p:txBody>
          <a:bodyPr anchor="ctr"/>
          <a:lstStyle>
            <a:lvl1pPr marL="0" marR="0" indent="0" algn="ctr" defTabSz="457200" rtl="0" eaLnBrk="1" fontAlgn="base" latinLnBrk="0" hangingPunct="1">
              <a:lnSpc>
                <a:spcPct val="100000"/>
              </a:lnSpc>
              <a:spcBef>
                <a:spcPct val="0"/>
              </a:spcBef>
              <a:spcAft>
                <a:spcPct val="0"/>
              </a:spcAft>
              <a:buClrTx/>
              <a:buSzTx/>
              <a:buFontTx/>
              <a:buNone/>
              <a:tabLst/>
              <a:defRPr lang="en-US" sz="1200" b="1" kern="1200" noProof="0">
                <a:solidFill>
                  <a:srgbClr val="6E6E6E"/>
                </a:solidFill>
                <a:latin typeface="Arial" charset="0"/>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8" name="Text Placeholder 7"/>
          <p:cNvSpPr>
            <a:spLocks noGrp="1"/>
          </p:cNvSpPr>
          <p:nvPr>
            <p:ph type="body" sz="quarter" idx="13"/>
          </p:nvPr>
        </p:nvSpPr>
        <p:spPr>
          <a:xfrm>
            <a:off x="457200" y="1600200"/>
            <a:ext cx="4038600" cy="4124195"/>
          </a:xfrm>
        </p:spPr>
        <p:txBody>
          <a:bodyPr/>
          <a:lstStyle>
            <a:lvl1pPr marL="63500" marR="0" indent="-63500" algn="l" defTabSz="457200" rtl="0" eaLnBrk="1" fontAlgn="auto" latinLnBrk="0" hangingPunct="1">
              <a:lnSpc>
                <a:spcPct val="150000"/>
              </a:lnSpc>
              <a:spcBef>
                <a:spcPts val="0"/>
              </a:spcBef>
              <a:spcAft>
                <a:spcPts val="0"/>
              </a:spcAft>
              <a:buClrTx/>
              <a:buSzPct val="70000"/>
              <a:buFont typeface="Arial" pitchFamily="34" charset="0"/>
              <a:buChar char="•"/>
              <a:tabLst/>
              <a:defRPr lang="en-US" sz="1200" b="1" kern="1200">
                <a:solidFill>
                  <a:srgbClr val="6E6E6E"/>
                </a:solidFill>
                <a:latin typeface="Arial" charset="0"/>
                <a:ea typeface="+mn-ea"/>
                <a:cs typeface="+mn-cs"/>
              </a:defRPr>
            </a:lvl1pPr>
            <a:lvl2pPr marL="660400" indent="-203200" algn="l" defTabSz="457200" rtl="0">
              <a:buFont typeface="Arial" pitchFamily="34" charset="0"/>
              <a:buChar char="•"/>
              <a:defRPr lang="en-US" sz="1200" b="1" kern="1200" dirty="0" smtClean="0">
                <a:solidFill>
                  <a:srgbClr val="6E6E6E"/>
                </a:solidFill>
                <a:latin typeface="Arial" charset="0"/>
                <a:ea typeface="+mn-ea"/>
                <a:cs typeface="+mn-cs"/>
              </a:defRPr>
            </a:lvl2pPr>
            <a:lvl3pPr algn="l" defTabSz="457200" rtl="0">
              <a:defRPr lang="en-US" sz="1200" b="0" kern="1200" dirty="0" smtClean="0">
                <a:solidFill>
                  <a:srgbClr val="6E6E6E"/>
                </a:solidFill>
                <a:latin typeface="Arial" charset="0"/>
                <a:ea typeface="+mn-ea"/>
                <a:cs typeface="+mn-cs"/>
              </a:defRPr>
            </a:lvl3pPr>
            <a:lvl4pPr algn="l" defTabSz="457200" rtl="0">
              <a:defRPr lang="en-US" sz="1200" b="0" kern="1200" dirty="0" smtClean="0">
                <a:solidFill>
                  <a:srgbClr val="6E6E6E"/>
                </a:solidFill>
                <a:latin typeface="Arial" charset="0"/>
                <a:ea typeface="+mn-ea"/>
                <a:cs typeface="+mn-cs"/>
              </a:defRPr>
            </a:lvl4pPr>
            <a:lvl5pPr algn="l" defTabSz="457200" rtl="0">
              <a:defRPr lang="en-US" sz="1200" b="0" kern="1200" dirty="0">
                <a:solidFill>
                  <a:srgbClr val="6E6E6E"/>
                </a:solidFill>
                <a:latin typeface="Arial" charset="0"/>
                <a:ea typeface="+mn-ea"/>
                <a:cs typeface="+mn-cs"/>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dirty="0" smtClean="0"/>
          </a:p>
        </p:txBody>
      </p:sp>
      <p:sp>
        <p:nvSpPr>
          <p:cNvPr id="6" name="Date Placeholder 4"/>
          <p:cNvSpPr>
            <a:spLocks noGrp="1"/>
          </p:cNvSpPr>
          <p:nvPr>
            <p:ph type="dt" sz="half" idx="14"/>
          </p:nvPr>
        </p:nvSpPr>
        <p:spPr>
          <a:xfrm>
            <a:off x="457200" y="6472238"/>
            <a:ext cx="2133600" cy="249237"/>
          </a:xfrm>
        </p:spPr>
        <p:txBody>
          <a:bodyPr/>
          <a:lstStyle>
            <a:lvl1pPr>
              <a:defRPr sz="800">
                <a:solidFill>
                  <a:schemeClr val="bg1">
                    <a:lumMod val="50000"/>
                  </a:schemeClr>
                </a:solidFill>
                <a:latin typeface="Arial" pitchFamily="34" charset="0"/>
                <a:cs typeface="Arial" pitchFamily="34" charset="0"/>
              </a:defRPr>
            </a:lvl1pPr>
          </a:lstStyle>
          <a:p>
            <a:pPr>
              <a:defRPr/>
            </a:pPr>
            <a:r>
              <a:rPr lang="en-US">
                <a:solidFill>
                  <a:prstClr val="white">
                    <a:lumMod val="50000"/>
                  </a:prstClr>
                </a:solidFill>
              </a:rPr>
              <a:t>Confidential</a:t>
            </a:r>
          </a:p>
        </p:txBody>
      </p:sp>
    </p:spTree>
    <p:extLst>
      <p:ext uri="{BB962C8B-B14F-4D97-AF65-F5344CB8AC3E}">
        <p14:creationId xmlns:p14="http://schemas.microsoft.com/office/powerpoint/2010/main" val="3910926087"/>
      </p:ext>
    </p:extLst>
  </p:cSld>
  <p:clrMapOvr>
    <a:masterClrMapping/>
  </p:clrMapOvr>
  <p:transition spd="med">
    <p:cover dir="l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6" descr="logo and wash.jpg"/>
          <p:cNvPicPr>
            <a:picLocks noChangeAspect="1"/>
          </p:cNvPicPr>
          <p:nvPr/>
        </p:nvPicPr>
        <p:blipFill>
          <a:blip r:embed="rId2" cstate="print"/>
          <a:srcRect/>
          <a:stretch>
            <a:fillRect/>
          </a:stretch>
        </p:blipFill>
        <p:spPr bwMode="auto">
          <a:xfrm>
            <a:off x="0" y="1377950"/>
            <a:ext cx="9144000" cy="5480050"/>
          </a:xfrm>
          <a:prstGeom prst="rect">
            <a:avLst/>
          </a:prstGeom>
          <a:noFill/>
          <a:ln w="9525">
            <a:noFill/>
            <a:miter lim="800000"/>
            <a:headEnd/>
            <a:tailEnd/>
          </a:ln>
        </p:spPr>
      </p:pic>
      <p:sp>
        <p:nvSpPr>
          <p:cNvPr id="11" name="Title 1"/>
          <p:cNvSpPr>
            <a:spLocks noGrp="1"/>
          </p:cNvSpPr>
          <p:nvPr>
            <p:ph type="ctrTitle"/>
          </p:nvPr>
        </p:nvSpPr>
        <p:spPr>
          <a:xfrm>
            <a:off x="685800" y="762000"/>
            <a:ext cx="7924800" cy="533401"/>
          </a:xfrm>
        </p:spPr>
        <p:txBody>
          <a:bodyPr>
            <a:normAutofit/>
          </a:bodyPr>
          <a:lstStyle>
            <a:lvl1pPr marL="0" marR="0" indent="0" algn="l" defTabSz="914400" rtl="0" eaLnBrk="1" fontAlgn="auto" latinLnBrk="0" hangingPunct="1">
              <a:lnSpc>
                <a:spcPct val="100000"/>
              </a:lnSpc>
              <a:spcBef>
                <a:spcPct val="0"/>
              </a:spcBef>
              <a:spcAft>
                <a:spcPts val="0"/>
              </a:spcAft>
              <a:buClrTx/>
              <a:buSzTx/>
              <a:buFontTx/>
              <a:buNone/>
              <a:tabLst/>
              <a:defRPr lang="en-US" sz="2500" kern="1200" dirty="0">
                <a:solidFill>
                  <a:srgbClr val="1F2050"/>
                </a:solidFill>
                <a:latin typeface="Arial" charset="0"/>
                <a:ea typeface="+mn-ea"/>
                <a:cs typeface="Arial" charset="0"/>
              </a:defRPr>
            </a:lvl1pPr>
          </a:lstStyle>
          <a:p>
            <a:r>
              <a:rPr lang="en-US" smtClean="0"/>
              <a:t>Click to edit Master title style</a:t>
            </a:r>
            <a:endParaRPr lang="en-US" dirty="0"/>
          </a:p>
        </p:txBody>
      </p:sp>
      <p:sp>
        <p:nvSpPr>
          <p:cNvPr id="4" name="Slide Number Placeholder 5"/>
          <p:cNvSpPr>
            <a:spLocks noGrp="1"/>
          </p:cNvSpPr>
          <p:nvPr>
            <p:ph type="sldNum" sz="quarter" idx="10"/>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7C40FB6-3692-49A7-9127-0EE8D98008AE}" type="slidenum">
              <a:rPr lang="en-US">
                <a:solidFill>
                  <a:prstClr val="black"/>
                </a:solidFill>
              </a:rPr>
              <a:pPr>
                <a:defRPr/>
              </a:pPr>
              <a:t>‹#›</a:t>
            </a:fld>
            <a:endParaRPr lang="en-US" dirty="0">
              <a:solidFill>
                <a:prstClr val="black"/>
              </a:solidFill>
            </a:endParaRPr>
          </a:p>
        </p:txBody>
      </p:sp>
      <p:sp>
        <p:nvSpPr>
          <p:cNvPr id="5" name="Date Placeholder 3"/>
          <p:cNvSpPr>
            <a:spLocks noGrp="1"/>
          </p:cNvSpPr>
          <p:nvPr>
            <p:ph type="dt" sz="half" idx="11"/>
          </p:nvPr>
        </p:nvSpPr>
        <p:spPr>
          <a:xfrm>
            <a:off x="457200" y="6435725"/>
            <a:ext cx="2133600" cy="285750"/>
          </a:xfrm>
        </p:spPr>
        <p:txBody>
          <a:bodyPr wrap="square" numCol="1" anchorCtr="0" compatLnSpc="1">
            <a:prstTxWarp prst="textNoShape">
              <a:avLst/>
            </a:prstTxWarp>
          </a:bodyPr>
          <a:lstStyle>
            <a:lvl1pPr fontAlgn="base">
              <a:spcBef>
                <a:spcPct val="0"/>
              </a:spcBef>
              <a:spcAft>
                <a:spcPct val="0"/>
              </a:spcAft>
              <a:defRPr sz="700">
                <a:solidFill>
                  <a:srgbClr val="7F7F7F"/>
                </a:solidFill>
                <a:latin typeface="Arial" charset="0"/>
                <a:cs typeface="Arial" charset="0"/>
              </a:defRPr>
            </a:lvl1pPr>
          </a:lstStyle>
          <a:p>
            <a:pPr>
              <a:defRPr/>
            </a:pPr>
            <a:r>
              <a:rPr lang="en-US"/>
              <a:t>Confidential</a:t>
            </a:r>
          </a:p>
        </p:txBody>
      </p:sp>
    </p:spTree>
    <p:extLst>
      <p:ext uri="{BB962C8B-B14F-4D97-AF65-F5344CB8AC3E}">
        <p14:creationId xmlns:p14="http://schemas.microsoft.com/office/powerpoint/2010/main" val="3277504661"/>
      </p:ext>
    </p:extLst>
  </p:cSld>
  <p:clrMapOvr>
    <a:masterClrMapping/>
  </p:clrMapOvr>
  <p:transition spd="med">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7FC3AB-C077-4A8C-B10B-F5CC1B98B49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Rectangle 2"/>
          <p:cNvSpPr/>
          <p:nvPr/>
        </p:nvSpPr>
        <p:spPr>
          <a:xfrm>
            <a:off x="152400" y="228600"/>
            <a:ext cx="762000" cy="685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Title 1"/>
          <p:cNvSpPr>
            <a:spLocks noGrp="1"/>
          </p:cNvSpPr>
          <p:nvPr>
            <p:ph type="title"/>
          </p:nvPr>
        </p:nvSpPr>
        <p:spPr>
          <a:xfrm>
            <a:off x="1066800" y="228600"/>
            <a:ext cx="7620000" cy="685800"/>
          </a:xfrm>
          <a:ln w="19050">
            <a:solidFill>
              <a:schemeClr val="bg1">
                <a:lumMod val="50000"/>
              </a:schemeClr>
            </a:solidFill>
          </a:ln>
        </p:spPr>
        <p:txBody>
          <a:bodyPr/>
          <a:lstStyle>
            <a:lvl1pPr algn="l">
              <a:defRPr sz="3600"/>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6CFF97B4-D55D-40B6-835D-BA25CB4163F8}" type="datetime1">
              <a:rPr lang="en-US">
                <a:solidFill>
                  <a:prstClr val="black">
                    <a:tint val="75000"/>
                  </a:prstClr>
                </a:solidFill>
              </a:rPr>
              <a:pPr>
                <a:defRPr/>
              </a:pPr>
              <a:t>4/24/2015</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6" name="Slide Number Placeholder 5"/>
          <p:cNvSpPr>
            <a:spLocks noGrp="1"/>
          </p:cNvSpPr>
          <p:nvPr>
            <p:ph type="sldNum" sz="quarter" idx="12"/>
          </p:nvPr>
        </p:nvSpPr>
        <p:spPr>
          <a:xfrm>
            <a:off x="8458200" y="6400800"/>
            <a:ext cx="685800" cy="457200"/>
          </a:xfrm>
          <a:prstGeom prst="rect">
            <a:avLst/>
          </a:prstGeom>
          <a:solidFill>
            <a:srgbClr val="0070C0"/>
          </a:solidFill>
        </p:spPr>
        <p:txBody>
          <a:bodyPr/>
          <a:lstStyle>
            <a:lvl1pPr algn="ctr">
              <a:defRPr sz="1400">
                <a:solidFill>
                  <a:schemeClr val="bg1"/>
                </a:solidFill>
              </a:defRPr>
            </a:lvl1pPr>
          </a:lstStyle>
          <a:p>
            <a:pPr fontAlgn="base">
              <a:spcBef>
                <a:spcPct val="0"/>
              </a:spcBef>
              <a:spcAft>
                <a:spcPct val="0"/>
              </a:spcAft>
              <a:defRPr/>
            </a:pPr>
            <a:fld id="{206FB0A9-BE6C-41F0-ABEB-71EA1764B16B}" type="slidenum">
              <a:rPr lang="en-US">
                <a:solidFill>
                  <a:prstClr val="white"/>
                </a:solidFill>
                <a:latin typeface="Arial" charset="0"/>
              </a:rPr>
              <a:pPr fontAlgn="base">
                <a:spcBef>
                  <a:spcPct val="0"/>
                </a:spcBef>
                <a:spcAft>
                  <a:spcPct val="0"/>
                </a:spcAft>
                <a:defRPr/>
              </a:pPr>
              <a:t>‹#›</a:t>
            </a:fld>
            <a:endParaRPr lang="en-US" dirty="0">
              <a:solidFill>
                <a:prstClr val="white"/>
              </a:solidFill>
              <a:latin typeface="Arial" charset="0"/>
            </a:endParaRPr>
          </a:p>
        </p:txBody>
      </p:sp>
    </p:spTree>
    <p:extLst>
      <p:ext uri="{BB962C8B-B14F-4D97-AF65-F5344CB8AC3E}">
        <p14:creationId xmlns:p14="http://schemas.microsoft.com/office/powerpoint/2010/main" val="3719147255"/>
      </p:ext>
    </p:extLst>
  </p:cSld>
  <p:clrMapOvr>
    <a:masterClrMapping/>
  </p:clrMapOvr>
  <p:transition spd="med">
    <p:cover dir="l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F884E522-FF81-4B21-B426-BC2944A99A57}" type="slidenum">
              <a:rPr lang="en-US">
                <a:solidFill>
                  <a:prstClr val="black"/>
                </a:solidFill>
                <a:latin typeface="Arial" charset="0"/>
              </a:rPr>
              <a:pPr fontAlgn="base">
                <a:spcBef>
                  <a:spcPct val="0"/>
                </a:spcBef>
                <a:spcAft>
                  <a:spcPct val="0"/>
                </a:spcAft>
                <a:defRPr/>
              </a:pPr>
              <a:t>‹#›</a:t>
            </a:fld>
            <a:endParaRPr lang="en-US">
              <a:solidFill>
                <a:prstClr val="black"/>
              </a:solidFill>
              <a:latin typeface="Arial" charset="0"/>
            </a:endParaRPr>
          </a:p>
        </p:txBody>
      </p:sp>
    </p:spTree>
    <p:extLst>
      <p:ext uri="{BB962C8B-B14F-4D97-AF65-F5344CB8AC3E}">
        <p14:creationId xmlns:p14="http://schemas.microsoft.com/office/powerpoint/2010/main" val="1019737742"/>
      </p:ext>
    </p:extLst>
  </p:cSld>
  <p:clrMapOvr>
    <a:masterClrMapping/>
  </p:clrMapOvr>
  <p:transition spd="med">
    <p:cover dir="l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6ABFEA1-7AE8-4B39-88CC-0969D147FEE6}" type="datetime1">
              <a:rPr lang="en-US">
                <a:solidFill>
                  <a:prstClr val="black">
                    <a:tint val="75000"/>
                  </a:prstClr>
                </a:solidFill>
              </a:rPr>
              <a:pPr>
                <a:defRPr/>
              </a:pPr>
              <a:t>4/24/2015</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1971A4EF-A8F6-4A3A-AF4E-F8E5DE19075C}" type="slidenum">
              <a:rPr lang="en-US">
                <a:solidFill>
                  <a:prstClr val="black"/>
                </a:solidFill>
                <a:latin typeface="Arial" charset="0"/>
              </a:rPr>
              <a:pPr fontAlgn="base">
                <a:spcBef>
                  <a:spcPct val="0"/>
                </a:spcBef>
                <a:spcAft>
                  <a:spcPct val="0"/>
                </a:spcAft>
                <a:defRPr/>
              </a:pPr>
              <a:t>‹#›</a:t>
            </a:fld>
            <a:endParaRPr lang="en-US">
              <a:solidFill>
                <a:prstClr val="black"/>
              </a:solidFill>
              <a:latin typeface="Arial" charset="0"/>
            </a:endParaRPr>
          </a:p>
        </p:txBody>
      </p:sp>
    </p:spTree>
    <p:extLst>
      <p:ext uri="{BB962C8B-B14F-4D97-AF65-F5344CB8AC3E}">
        <p14:creationId xmlns:p14="http://schemas.microsoft.com/office/powerpoint/2010/main" val="1925976516"/>
      </p:ext>
    </p:extLst>
  </p:cSld>
  <p:clrMapOvr>
    <a:masterClrMapping/>
  </p:clrMapOvr>
  <p:transition spd="med">
    <p:cover dir="l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447804" y="8"/>
            <a:ext cx="7694613" cy="684213"/>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0" y="0"/>
            <a:ext cx="1588" cy="1588"/>
          </a:xfrm>
        </p:spPr>
        <p:txBody>
          <a:bodyPr/>
          <a:lstStyle>
            <a:lvl1pPr>
              <a:defRPr/>
            </a:lvl1pPr>
          </a:lstStyle>
          <a:p>
            <a:pPr>
              <a:defRPr/>
            </a:pPr>
            <a:endParaRPr lang="en-GB">
              <a:solidFill>
                <a:prstClr val="black">
                  <a:tint val="75000"/>
                </a:prstClr>
              </a:solidFill>
            </a:endParaRPr>
          </a:p>
        </p:txBody>
      </p:sp>
      <p:sp>
        <p:nvSpPr>
          <p:cNvPr id="4" name="Footer Placeholder 3"/>
          <p:cNvSpPr>
            <a:spLocks noGrp="1"/>
          </p:cNvSpPr>
          <p:nvPr>
            <p:ph type="ftr" idx="11"/>
          </p:nvPr>
        </p:nvSpPr>
        <p:spPr>
          <a:xfrm>
            <a:off x="0" y="0"/>
            <a:ext cx="1588" cy="1588"/>
          </a:xfrm>
          <a:prstGeom prst="rect">
            <a:avLst/>
          </a:prstGeom>
        </p:spPr>
        <p:txBody>
          <a:bodyPr/>
          <a:lstStyle>
            <a:lvl1pPr>
              <a:defRPr/>
            </a:lvl1pPr>
          </a:lstStyle>
          <a:p>
            <a:pPr fontAlgn="base">
              <a:spcBef>
                <a:spcPct val="0"/>
              </a:spcBef>
              <a:spcAft>
                <a:spcPct val="0"/>
              </a:spcAft>
              <a:defRPr/>
            </a:pPr>
            <a:endParaRPr lang="en-GB">
              <a:solidFill>
                <a:prstClr val="black"/>
              </a:solidFill>
              <a:latin typeface="Arial" charset="0"/>
            </a:endParaRPr>
          </a:p>
        </p:txBody>
      </p:sp>
      <p:sp>
        <p:nvSpPr>
          <p:cNvPr id="5" name="Slide Number Placeholder 4"/>
          <p:cNvSpPr>
            <a:spLocks noGrp="1"/>
          </p:cNvSpPr>
          <p:nvPr>
            <p:ph type="sldNum" idx="12"/>
          </p:nvPr>
        </p:nvSpPr>
        <p:spPr>
          <a:xfrm>
            <a:off x="0" y="0"/>
            <a:ext cx="1588" cy="1588"/>
          </a:xfrm>
          <a:prstGeom prst="rect">
            <a:avLst/>
          </a:prstGeom>
        </p:spPr>
        <p:txBody>
          <a:bodyPr/>
          <a:lstStyle>
            <a:lvl1pPr>
              <a:defRPr/>
            </a:lvl1pPr>
          </a:lstStyle>
          <a:p>
            <a:pPr fontAlgn="base">
              <a:spcBef>
                <a:spcPct val="0"/>
              </a:spcBef>
              <a:spcAft>
                <a:spcPct val="0"/>
              </a:spcAft>
              <a:defRPr/>
            </a:pPr>
            <a:fld id="{DB543D71-8BA5-4928-A1FC-88B4502B898F}" type="slidenum">
              <a:rPr lang="en-GB">
                <a:solidFill>
                  <a:prstClr val="black"/>
                </a:solidFill>
                <a:latin typeface="Arial" charset="0"/>
              </a:rPr>
              <a:pPr fontAlgn="base">
                <a:spcBef>
                  <a:spcPct val="0"/>
                </a:spcBef>
                <a:spcAft>
                  <a:spcPct val="0"/>
                </a:spcAft>
                <a:defRPr/>
              </a:pPr>
              <a:t>‹#›</a:t>
            </a:fld>
            <a:endParaRPr lang="en-GB">
              <a:solidFill>
                <a:prstClr val="black"/>
              </a:solidFill>
              <a:latin typeface="Arial" charset="0"/>
            </a:endParaRPr>
          </a:p>
        </p:txBody>
      </p:sp>
    </p:spTree>
    <p:extLst>
      <p:ext uri="{BB962C8B-B14F-4D97-AF65-F5344CB8AC3E}">
        <p14:creationId xmlns:p14="http://schemas.microsoft.com/office/powerpoint/2010/main" val="381942210"/>
      </p:ext>
    </p:extLst>
  </p:cSld>
  <p:clrMapOvr>
    <a:masterClrMapping/>
  </p:clrMapOvr>
  <p:transition spd="med">
    <p:cover dir="l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DB2CAA0C-439C-4C93-A25C-0AC536A97585}" type="slidenum">
              <a:rPr lang="en-US">
                <a:solidFill>
                  <a:prstClr val="black"/>
                </a:solidFill>
                <a:latin typeface="Arial" charset="0"/>
              </a:rPr>
              <a:pPr fontAlgn="base">
                <a:spcBef>
                  <a:spcPct val="0"/>
                </a:spcBef>
                <a:spcAft>
                  <a:spcPct val="0"/>
                </a:spcAft>
                <a:defRPr/>
              </a:pPr>
              <a:t>‹#›</a:t>
            </a:fld>
            <a:endParaRPr lang="en-US">
              <a:solidFill>
                <a:prstClr val="black"/>
              </a:solidFill>
              <a:latin typeface="Arial" charset="0"/>
            </a:endParaRPr>
          </a:p>
        </p:txBody>
      </p:sp>
    </p:spTree>
    <p:extLst>
      <p:ext uri="{BB962C8B-B14F-4D97-AF65-F5344CB8AC3E}">
        <p14:creationId xmlns:p14="http://schemas.microsoft.com/office/powerpoint/2010/main" val="3263444508"/>
      </p:ext>
    </p:extLst>
  </p:cSld>
  <p:clrMapOvr>
    <a:masterClrMapping/>
  </p:clrMapOvr>
  <p:transition spd="med">
    <p:cover dir="l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pPr fontAlgn="base">
              <a:spcBef>
                <a:spcPct val="0"/>
              </a:spcBef>
              <a:spcAft>
                <a:spcPct val="0"/>
              </a:spcAft>
              <a:defRPr/>
            </a:pPr>
            <a:fld id="{19D97FF2-A4A0-4974-A38A-175874DC1005}" type="slidenum">
              <a:rPr lang="en-US">
                <a:solidFill>
                  <a:prstClr val="black"/>
                </a:solidFill>
                <a:latin typeface="Arial" charset="0"/>
              </a:rPr>
              <a:pPr fontAlgn="base">
                <a:spcBef>
                  <a:spcPct val="0"/>
                </a:spcBef>
                <a:spcAft>
                  <a:spcPct val="0"/>
                </a:spcAft>
                <a:defRPr/>
              </a:pPr>
              <a:t>‹#›</a:t>
            </a:fld>
            <a:endParaRPr lang="en-US">
              <a:solidFill>
                <a:prstClr val="black"/>
              </a:solidFill>
              <a:latin typeface="Arial" charset="0"/>
            </a:endParaRPr>
          </a:p>
        </p:txBody>
      </p:sp>
    </p:spTree>
    <p:extLst>
      <p:ext uri="{BB962C8B-B14F-4D97-AF65-F5344CB8AC3E}">
        <p14:creationId xmlns:p14="http://schemas.microsoft.com/office/powerpoint/2010/main" val="2329367435"/>
      </p:ext>
    </p:extLst>
  </p:cSld>
  <p:clrMapOvr>
    <a:masterClrMapping/>
  </p:clrMapOvr>
  <p:transition spd="med">
    <p:cover dir="l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defRPr>
            </a:lvl1pPr>
          </a:lstStyle>
          <a:p>
            <a:pPr fontAlgn="base">
              <a:spcBef>
                <a:spcPct val="0"/>
              </a:spcBef>
              <a:spcAft>
                <a:spcPct val="0"/>
              </a:spcAft>
              <a:defRPr/>
            </a:pPr>
            <a:fld id="{7580090E-B99E-484E-B699-C6C40BEC7E78}" type="slidenum">
              <a:rPr lang="en-US">
                <a:solidFill>
                  <a:prstClr val="black"/>
                </a:solidFill>
              </a:rPr>
              <a:pPr fontAlgn="base">
                <a:spcBef>
                  <a:spcPct val="0"/>
                </a:spcBef>
                <a:spcAft>
                  <a:spcPct val="0"/>
                </a:spcAft>
                <a:defRPr/>
              </a:pPr>
              <a:t>‹#›</a:t>
            </a:fld>
            <a:endParaRPr lang="en-US">
              <a:solidFill>
                <a:prstClr val="black"/>
              </a:solidFill>
            </a:endParaRPr>
          </a:p>
        </p:txBody>
      </p:sp>
    </p:spTree>
    <p:extLst>
      <p:ext uri="{BB962C8B-B14F-4D97-AF65-F5344CB8AC3E}">
        <p14:creationId xmlns:p14="http://schemas.microsoft.com/office/powerpoint/2010/main" val="210352988"/>
      </p:ext>
    </p:extLst>
  </p:cSld>
  <p:clrMapOvr>
    <a:masterClrMapping/>
  </p:clrMapOvr>
  <p:transition spd="med">
    <p:cover dir="l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6962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447800" y="838200"/>
            <a:ext cx="7696200" cy="56388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defRPr>
            </a:lvl1pPr>
          </a:lstStyle>
          <a:p>
            <a:pPr fontAlgn="base">
              <a:spcBef>
                <a:spcPct val="0"/>
              </a:spcBef>
              <a:spcAft>
                <a:spcPct val="0"/>
              </a:spcAft>
              <a:defRPr/>
            </a:pPr>
            <a:fld id="{80BF8BF6-E005-43DC-B9B3-3F4D5404E1CF}" type="slidenum">
              <a:rPr lang="en-US">
                <a:solidFill>
                  <a:prstClr val="black"/>
                </a:solidFill>
              </a:rPr>
              <a:pPr fontAlgn="base">
                <a:spcBef>
                  <a:spcPct val="0"/>
                </a:spcBef>
                <a:spcAft>
                  <a:spcPct val="0"/>
                </a:spcAft>
                <a:defRPr/>
              </a:pPr>
              <a:t>‹#›</a:t>
            </a:fld>
            <a:endParaRPr lang="en-US">
              <a:solidFill>
                <a:prstClr val="black"/>
              </a:solidFill>
            </a:endParaRPr>
          </a:p>
        </p:txBody>
      </p:sp>
    </p:spTree>
    <p:extLst>
      <p:ext uri="{BB962C8B-B14F-4D97-AF65-F5344CB8AC3E}">
        <p14:creationId xmlns:p14="http://schemas.microsoft.com/office/powerpoint/2010/main" val="3824025388"/>
      </p:ext>
    </p:extLst>
  </p:cSld>
  <p:clrMapOvr>
    <a:masterClrMapping/>
  </p:clrMapOvr>
  <p:transition spd="med">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7FC3AB-C077-4A8C-B10B-F5CC1B98B49B}" type="datetimeFigureOut">
              <a:rPr lang="en-US" smtClean="0"/>
              <a:t>4/24/2015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37FC3AB-C077-4A8C-B10B-F5CC1B98B49B}" type="datetimeFigureOut">
              <a:rPr lang="en-US" smtClean="0"/>
              <a:t>4/24/2015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F36E5-9747-403A-A2A0-5ED8AB2D9EF1}"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7FC3AB-C077-4A8C-B10B-F5CC1B98B49B}" type="datetimeFigureOut">
              <a:rPr lang="en-US" smtClean="0"/>
              <a:t>4/24/2015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7FC3AB-C077-4A8C-B10B-F5CC1B98B49B}" type="datetimeFigureOut">
              <a:rPr lang="en-US" smtClean="0"/>
              <a:t>4/24/2015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FC3AB-C077-4A8C-B10B-F5CC1B98B49B}" type="datetimeFigureOut">
              <a:rPr lang="en-US" smtClean="0"/>
              <a:t>4/24/2015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37FC3AB-C077-4A8C-B10B-F5CC1B98B49B}" type="datetimeFigureOut">
              <a:rPr lang="en-US" smtClean="0"/>
              <a:t>4/24/2015</a:t>
            </a:fld>
            <a:endParaRPr lang="en-US"/>
          </a:p>
        </p:txBody>
      </p:sp>
      <p:sp>
        <p:nvSpPr>
          <p:cNvPr id="7" name="Slide Number Placeholder 6"/>
          <p:cNvSpPr>
            <a:spLocks noGrp="1"/>
          </p:cNvSpPr>
          <p:nvPr>
            <p:ph type="sldNum" sz="quarter" idx="12"/>
          </p:nvPr>
        </p:nvSpPr>
        <p:spPr/>
        <p:txBody>
          <a:bodyPr/>
          <a:lstStyle/>
          <a:p>
            <a:fld id="{05AF36E5-9747-403A-A2A0-5ED8AB2D9EF1}"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FC3AB-C077-4A8C-B10B-F5CC1B98B49B}" type="datetimeFigureOut">
              <a:rPr lang="en-US" smtClean="0"/>
              <a:t>4/24/2015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5AF36E5-9747-403A-A2A0-5ED8AB2D9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37FC3AB-C077-4A8C-B10B-F5CC1B98B49B}" type="datetimeFigureOut">
              <a:rPr lang="en-US" smtClean="0"/>
              <a:t>4/24/2015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5AF36E5-9747-403A-A2A0-5ED8AB2D9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457200"/>
            <a:ext cx="8229600" cy="655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Heading, if any, appears here in Arial 17 pts and FB Blue.</a:t>
            </a:r>
          </a:p>
        </p:txBody>
      </p:sp>
      <p:sp>
        <p:nvSpPr>
          <p:cNvPr id="3" name="Text Placeholder 2"/>
          <p:cNvSpPr>
            <a:spLocks noGrp="1"/>
          </p:cNvSpPr>
          <p:nvPr>
            <p:ph type="body" idx="1"/>
          </p:nvPr>
        </p:nvSpPr>
        <p:spPr>
          <a:xfrm>
            <a:off x="457200" y="1219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BD877D0-27E5-4117-8D26-DB3E05B67251}" type="datetimeFigureOut">
              <a:rPr lang="en-US">
                <a:solidFill>
                  <a:prstClr val="black">
                    <a:tint val="75000"/>
                  </a:prstClr>
                </a:solidFill>
              </a:rPr>
              <a:pPr>
                <a:defRPr/>
              </a:pPr>
              <a:t>4/24/2015</a:t>
            </a:fld>
            <a:endParaRPr lang="en-US" dirty="0">
              <a:solidFill>
                <a:prstClr val="black">
                  <a:tint val="75000"/>
                </a:prstClr>
              </a:solidFill>
            </a:endParaRPr>
          </a:p>
        </p:txBody>
      </p:sp>
      <p:pic>
        <p:nvPicPr>
          <p:cNvPr id="2053" name="Picture 6" descr="faysal logo.jpg"/>
          <p:cNvPicPr>
            <a:picLocks noChangeAspect="1"/>
          </p:cNvPicPr>
          <p:nvPr/>
        </p:nvPicPr>
        <p:blipFill>
          <a:blip r:embed="rId18" cstate="print"/>
          <a:srcRect/>
          <a:stretch>
            <a:fillRect/>
          </a:stretch>
        </p:blipFill>
        <p:spPr bwMode="auto">
          <a:xfrm>
            <a:off x="6572250" y="5857875"/>
            <a:ext cx="2143125" cy="584200"/>
          </a:xfrm>
          <a:prstGeom prst="rect">
            <a:avLst/>
          </a:prstGeom>
          <a:noFill/>
          <a:ln w="9525">
            <a:noFill/>
            <a:miter lim="800000"/>
            <a:headEnd/>
            <a:tailEnd/>
          </a:ln>
        </p:spPr>
      </p:pic>
    </p:spTree>
    <p:extLst>
      <p:ext uri="{BB962C8B-B14F-4D97-AF65-F5344CB8AC3E}">
        <p14:creationId xmlns:p14="http://schemas.microsoft.com/office/powerpoint/2010/main" val="7818682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ransition spd="med">
    <p:cover dir="ld"/>
  </p:transition>
  <p:txStyles>
    <p:titleStyle>
      <a:lvl1pPr algn="l" rtl="0" eaLnBrk="0" fontAlgn="base" hangingPunct="0">
        <a:spcBef>
          <a:spcPct val="0"/>
        </a:spcBef>
        <a:spcAft>
          <a:spcPct val="0"/>
        </a:spcAft>
        <a:defRPr lang="en-US" sz="1700" kern="1200" dirty="0">
          <a:solidFill>
            <a:srgbClr val="1F2050"/>
          </a:solidFill>
          <a:latin typeface="Arial" pitchFamily="34" charset="0"/>
          <a:ea typeface="+mn-ea"/>
          <a:cs typeface="Arial" pitchFamily="34" charset="0"/>
        </a:defRPr>
      </a:lvl1pPr>
      <a:lvl2pPr algn="l" rtl="0" eaLnBrk="0" fontAlgn="base" hangingPunct="0">
        <a:spcBef>
          <a:spcPct val="0"/>
        </a:spcBef>
        <a:spcAft>
          <a:spcPct val="0"/>
        </a:spcAft>
        <a:defRPr sz="1700">
          <a:solidFill>
            <a:srgbClr val="1F2050"/>
          </a:solidFill>
          <a:latin typeface="Arial" charset="0"/>
          <a:cs typeface="Arial" charset="0"/>
        </a:defRPr>
      </a:lvl2pPr>
      <a:lvl3pPr algn="l" rtl="0" eaLnBrk="0" fontAlgn="base" hangingPunct="0">
        <a:spcBef>
          <a:spcPct val="0"/>
        </a:spcBef>
        <a:spcAft>
          <a:spcPct val="0"/>
        </a:spcAft>
        <a:defRPr sz="1700">
          <a:solidFill>
            <a:srgbClr val="1F2050"/>
          </a:solidFill>
          <a:latin typeface="Arial" charset="0"/>
          <a:cs typeface="Arial" charset="0"/>
        </a:defRPr>
      </a:lvl3pPr>
      <a:lvl4pPr algn="l" rtl="0" eaLnBrk="0" fontAlgn="base" hangingPunct="0">
        <a:spcBef>
          <a:spcPct val="0"/>
        </a:spcBef>
        <a:spcAft>
          <a:spcPct val="0"/>
        </a:spcAft>
        <a:defRPr sz="1700">
          <a:solidFill>
            <a:srgbClr val="1F2050"/>
          </a:solidFill>
          <a:latin typeface="Arial" charset="0"/>
          <a:cs typeface="Arial" charset="0"/>
        </a:defRPr>
      </a:lvl4pPr>
      <a:lvl5pPr algn="l" rtl="0" eaLnBrk="0" fontAlgn="base" hangingPunct="0">
        <a:spcBef>
          <a:spcPct val="0"/>
        </a:spcBef>
        <a:spcAft>
          <a:spcPct val="0"/>
        </a:spcAft>
        <a:defRPr sz="1700">
          <a:solidFill>
            <a:srgbClr val="1F2050"/>
          </a:solidFill>
          <a:latin typeface="Arial" charset="0"/>
          <a:cs typeface="Arial" charset="0"/>
        </a:defRPr>
      </a:lvl5pPr>
      <a:lvl6pPr marL="457200" algn="l" rtl="0" fontAlgn="base">
        <a:spcBef>
          <a:spcPct val="0"/>
        </a:spcBef>
        <a:spcAft>
          <a:spcPct val="0"/>
        </a:spcAft>
        <a:defRPr sz="1700">
          <a:solidFill>
            <a:srgbClr val="1F2050"/>
          </a:solidFill>
          <a:latin typeface="Arial" charset="0"/>
          <a:cs typeface="Arial" charset="0"/>
        </a:defRPr>
      </a:lvl6pPr>
      <a:lvl7pPr marL="914400" algn="l" rtl="0" fontAlgn="base">
        <a:spcBef>
          <a:spcPct val="0"/>
        </a:spcBef>
        <a:spcAft>
          <a:spcPct val="0"/>
        </a:spcAft>
        <a:defRPr sz="1700">
          <a:solidFill>
            <a:srgbClr val="1F2050"/>
          </a:solidFill>
          <a:latin typeface="Arial" charset="0"/>
          <a:cs typeface="Arial" charset="0"/>
        </a:defRPr>
      </a:lvl7pPr>
      <a:lvl8pPr marL="1371600" algn="l" rtl="0" fontAlgn="base">
        <a:spcBef>
          <a:spcPct val="0"/>
        </a:spcBef>
        <a:spcAft>
          <a:spcPct val="0"/>
        </a:spcAft>
        <a:defRPr sz="1700">
          <a:solidFill>
            <a:srgbClr val="1F2050"/>
          </a:solidFill>
          <a:latin typeface="Arial" charset="0"/>
          <a:cs typeface="Arial" charset="0"/>
        </a:defRPr>
      </a:lvl8pPr>
      <a:lvl9pPr marL="1828800" algn="l" rtl="0" fontAlgn="base">
        <a:spcBef>
          <a:spcPct val="0"/>
        </a:spcBef>
        <a:spcAft>
          <a:spcPct val="0"/>
        </a:spcAft>
        <a:defRPr sz="1700">
          <a:solidFill>
            <a:srgbClr val="1F205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lang="en-US" sz="1400" kern="1200" spc="30" dirty="0">
          <a:solidFill>
            <a:srgbClr val="7F7F7F"/>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lang="en-US" sz="1400" kern="1200" spc="30" dirty="0">
          <a:solidFill>
            <a:srgbClr val="7F7F7F"/>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lang="en-US" sz="1400" kern="1200" spc="30" dirty="0">
          <a:solidFill>
            <a:srgbClr val="7F7F7F"/>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lang="en-US" sz="1400" kern="1200" spc="30" dirty="0">
          <a:solidFill>
            <a:srgbClr val="7F7F7F"/>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lang="en-US" sz="1400" kern="1200" spc="30" dirty="0">
          <a:solidFill>
            <a:srgbClr val="7F7F7F"/>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bismillah_wallpapers_42_20091201_2071949268_copy.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237246743"/>
      </p:ext>
    </p:extLst>
  </p:cSld>
  <p:clrMapOvr>
    <a:masterClrMapping/>
  </p:clrMapOvr>
  <p:transition spd="med">
    <p:cover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09600"/>
            <a:ext cx="55626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Role and Responsibility of the Lending </a:t>
            </a:r>
            <a:r>
              <a:rPr lang="en-NZ" sz="1600" b="1" u="sng" dirty="0" smtClean="0">
                <a:solidFill>
                  <a:srgbClr val="0070C0"/>
                </a:solidFill>
              </a:rPr>
              <a:t>Bank…</a:t>
            </a:r>
            <a:r>
              <a:rPr lang="en-NZ" sz="1600" b="1" u="sng" dirty="0" err="1" smtClean="0">
                <a:solidFill>
                  <a:srgbClr val="0070C0"/>
                </a:solidFill>
              </a:rPr>
              <a:t>contd</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533400" y="990600"/>
            <a:ext cx="8001000" cy="5486400"/>
          </a:xfrm>
        </p:spPr>
        <p:txBody>
          <a:bodyPr>
            <a:noAutofit/>
          </a:bodyPr>
          <a:lstStyle/>
          <a:p>
            <a:pPr marL="525780" lvl="0" indent="-457200" algn="just">
              <a:buClr>
                <a:srgbClr val="002060"/>
              </a:buClr>
              <a:buFont typeface="+mj-lt"/>
              <a:buAutoNum type="arabicPeriod" startAt="7"/>
            </a:pPr>
            <a:r>
              <a:rPr lang="en-NZ" sz="1700" dirty="0" smtClean="0"/>
              <a:t>The </a:t>
            </a:r>
            <a:r>
              <a:rPr lang="en-NZ" sz="1700" dirty="0"/>
              <a:t>bank will arrange crop loan insurance at reasonable premium rates for mitigation of risks arising from natural calamities etc. </a:t>
            </a:r>
          </a:p>
          <a:p>
            <a:pPr marL="525780" lvl="0" indent="-457200" algn="just">
              <a:buClr>
                <a:srgbClr val="002060"/>
              </a:buClr>
              <a:buFont typeface="+mj-lt"/>
              <a:buAutoNum type="arabicPeriod" startAt="7"/>
            </a:pPr>
            <a:r>
              <a:rPr lang="en-NZ" sz="1700" dirty="0"/>
              <a:t>On receipt of the invoice for the inputs / services </a:t>
            </a:r>
            <a:r>
              <a:rPr lang="en-NZ" sz="1700" dirty="0" err="1"/>
              <a:t>etc</a:t>
            </a:r>
            <a:r>
              <a:rPr lang="en-NZ" sz="1700" dirty="0"/>
              <a:t> from the SP under authority of farmer, the bank will make the payment to SP by disbursing the farmer’s loan. All subsequent payments to </a:t>
            </a:r>
            <a:r>
              <a:rPr lang="en-NZ" sz="1700" dirty="0" smtClean="0"/>
              <a:t>SP, other suppliers or the </a:t>
            </a:r>
            <a:r>
              <a:rPr lang="en-NZ" sz="1700" dirty="0"/>
              <a:t>farmer on account of the approved </a:t>
            </a:r>
            <a:r>
              <a:rPr lang="en-NZ" sz="1700" dirty="0" smtClean="0"/>
              <a:t>facility </a:t>
            </a:r>
            <a:r>
              <a:rPr lang="en-NZ" sz="1700" dirty="0"/>
              <a:t>will continue to be debited to the respective loan </a:t>
            </a:r>
            <a:r>
              <a:rPr lang="en-NZ" sz="1700" dirty="0" smtClean="0"/>
              <a:t>account.</a:t>
            </a:r>
          </a:p>
          <a:p>
            <a:pPr marL="525780" lvl="0" indent="-457200" algn="just">
              <a:buClr>
                <a:srgbClr val="002060"/>
              </a:buClr>
              <a:buFont typeface="+mj-lt"/>
              <a:buAutoNum type="arabicPeriod" startAt="7"/>
            </a:pPr>
            <a:r>
              <a:rPr lang="en-NZ" sz="1700" dirty="0" smtClean="0"/>
              <a:t>For </a:t>
            </a:r>
            <a:r>
              <a:rPr lang="en-NZ" sz="1700" dirty="0"/>
              <a:t>the purpose of reimbursement of </a:t>
            </a:r>
            <a:r>
              <a:rPr lang="en-NZ" sz="1700" dirty="0" smtClean="0"/>
              <a:t>SP’s dues</a:t>
            </a:r>
            <a:r>
              <a:rPr lang="en-NZ" sz="1700" dirty="0"/>
              <a:t>, his already opened account with the bank will be </a:t>
            </a:r>
            <a:r>
              <a:rPr lang="en-NZ" sz="1700" dirty="0" smtClean="0"/>
              <a:t>credited.</a:t>
            </a:r>
            <a:endParaRPr lang="en-NZ" sz="1700" dirty="0"/>
          </a:p>
          <a:p>
            <a:pPr marL="525780" lvl="0" indent="-457200" algn="just">
              <a:buClr>
                <a:srgbClr val="002060"/>
              </a:buClr>
              <a:buFont typeface="+mj-lt"/>
              <a:buAutoNum type="arabicPeriod" startAt="7"/>
            </a:pPr>
            <a:r>
              <a:rPr lang="en-NZ" sz="1700" dirty="0" smtClean="0"/>
              <a:t>The bank will ensure </a:t>
            </a:r>
            <a:r>
              <a:rPr lang="en-NZ" sz="1700" dirty="0"/>
              <a:t>on test check basis that quality materials and services are provided by SP to farmers on timely basis and they are charged at </a:t>
            </a:r>
            <a:r>
              <a:rPr lang="en-NZ" sz="1700" dirty="0" smtClean="0"/>
              <a:t>reasonable market </a:t>
            </a:r>
            <a:r>
              <a:rPr lang="en-NZ" sz="1700" dirty="0"/>
              <a:t>rates.</a:t>
            </a:r>
          </a:p>
          <a:p>
            <a:pPr marL="525780" lvl="0" indent="-457200" algn="just">
              <a:buClr>
                <a:srgbClr val="002060"/>
              </a:buClr>
              <a:buFont typeface="+mj-lt"/>
              <a:buAutoNum type="arabicPeriod" startAt="7"/>
            </a:pPr>
            <a:r>
              <a:rPr lang="en-NZ" sz="1700" dirty="0"/>
              <a:t>The bank will undertake </a:t>
            </a:r>
            <a:r>
              <a:rPr lang="en-NZ" sz="1700" dirty="0" smtClean="0"/>
              <a:t>the financing under </a:t>
            </a:r>
            <a:r>
              <a:rPr lang="en-NZ" sz="1700" dirty="0"/>
              <a:t>the current regulatory frame work contained in PRs for Agriculture Financing.</a:t>
            </a:r>
          </a:p>
          <a:p>
            <a:pPr marL="525780" lvl="0" indent="-457200" algn="just">
              <a:buClr>
                <a:srgbClr val="002060"/>
              </a:buClr>
              <a:buFont typeface="+mj-lt"/>
              <a:buAutoNum type="arabicPeriod" startAt="7"/>
            </a:pPr>
            <a:r>
              <a:rPr lang="en-NZ" sz="1700" dirty="0"/>
              <a:t>To make payment to the SP of the agreed service charges.</a:t>
            </a:r>
          </a:p>
        </p:txBody>
      </p:sp>
    </p:spTree>
    <p:extLst>
      <p:ext uri="{BB962C8B-B14F-4D97-AF65-F5344CB8AC3E}">
        <p14:creationId xmlns:p14="http://schemas.microsoft.com/office/powerpoint/2010/main" val="1126426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85800"/>
            <a:ext cx="55626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Duties and Responsibilities of the Borrowing Farmers</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457200" y="1219200"/>
            <a:ext cx="8001000" cy="5486400"/>
          </a:xfrm>
        </p:spPr>
        <p:txBody>
          <a:bodyPr>
            <a:noAutofit/>
          </a:bodyPr>
          <a:lstStyle/>
          <a:p>
            <a:pPr marL="411480" lvl="0" indent="-342900" algn="just">
              <a:buClr>
                <a:srgbClr val="002060"/>
              </a:buClr>
              <a:buFont typeface="+mj-lt"/>
              <a:buAutoNum type="arabicPeriod"/>
            </a:pPr>
            <a:r>
              <a:rPr lang="en-NZ" sz="1800" dirty="0"/>
              <a:t>Contact </a:t>
            </a:r>
            <a:r>
              <a:rPr lang="en-NZ" sz="1800" dirty="0" smtClean="0"/>
              <a:t>Bank’s </a:t>
            </a:r>
            <a:r>
              <a:rPr lang="en-NZ" sz="1800" dirty="0"/>
              <a:t>branch as assigned to him </a:t>
            </a:r>
            <a:r>
              <a:rPr lang="en-NZ" sz="1800" dirty="0" smtClean="0"/>
              <a:t>by his </a:t>
            </a:r>
            <a:r>
              <a:rPr lang="en-NZ" sz="1800" dirty="0"/>
              <a:t>SP under the arrangements for opening of account and being interviewed by the Agriculture Relationship Manager.</a:t>
            </a:r>
          </a:p>
          <a:p>
            <a:pPr marL="411480" lvl="0" indent="-342900" algn="just">
              <a:buClr>
                <a:srgbClr val="002060"/>
              </a:buClr>
              <a:buFont typeface="+mj-lt"/>
              <a:buAutoNum type="arabicPeriod"/>
            </a:pPr>
            <a:r>
              <a:rPr lang="en-NZ" sz="1800" dirty="0" smtClean="0"/>
              <a:t>Take </a:t>
            </a:r>
            <a:r>
              <a:rPr lang="en-NZ" sz="1800" dirty="0"/>
              <a:t>necessary steps for completion of pre and post approval formalities </a:t>
            </a:r>
            <a:r>
              <a:rPr lang="en-NZ" sz="1800" dirty="0" smtClean="0"/>
              <a:t>with </a:t>
            </a:r>
            <a:r>
              <a:rPr lang="en-NZ" sz="1800" dirty="0"/>
              <a:t>the help of the bank </a:t>
            </a:r>
            <a:r>
              <a:rPr lang="en-NZ" sz="1800" dirty="0" smtClean="0"/>
              <a:t>and SP.</a:t>
            </a:r>
            <a:endParaRPr lang="en-NZ" sz="1800" dirty="0"/>
          </a:p>
          <a:p>
            <a:pPr marL="411480" lvl="0" indent="-342900" algn="just">
              <a:buClr>
                <a:srgbClr val="002060"/>
              </a:buClr>
              <a:buFont typeface="+mj-lt"/>
              <a:buAutoNum type="arabicPeriod"/>
            </a:pPr>
            <a:r>
              <a:rPr lang="en-NZ" sz="1800" dirty="0"/>
              <a:t>Make upfront payment of premium for mandatory Crop Loan Insurance Scheme (CLIS), where applicable.</a:t>
            </a:r>
          </a:p>
          <a:p>
            <a:pPr marL="411480" lvl="0" indent="-342900" algn="just">
              <a:buClr>
                <a:srgbClr val="002060"/>
              </a:buClr>
              <a:buFont typeface="+mj-lt"/>
              <a:buAutoNum type="arabicPeriod"/>
            </a:pPr>
            <a:r>
              <a:rPr lang="en-NZ" sz="1800" dirty="0"/>
              <a:t>Adhere to the advice and guidance of SP and / or the Agricultural experts assigned by </a:t>
            </a:r>
            <a:r>
              <a:rPr lang="en-NZ" sz="1800" dirty="0" smtClean="0"/>
              <a:t>him, </a:t>
            </a:r>
            <a:r>
              <a:rPr lang="en-NZ" sz="1800" dirty="0"/>
              <a:t>throughout the crop cycle as to preparation of land, methods of </a:t>
            </a:r>
            <a:r>
              <a:rPr lang="en-NZ" sz="1800" dirty="0" smtClean="0"/>
              <a:t>sowing and irrigation, </a:t>
            </a:r>
            <a:r>
              <a:rPr lang="en-NZ" sz="1800" dirty="0"/>
              <a:t>application of </a:t>
            </a:r>
            <a:r>
              <a:rPr lang="en-NZ" sz="1800" dirty="0" smtClean="0"/>
              <a:t>inputs and </a:t>
            </a:r>
            <a:r>
              <a:rPr lang="en-NZ" sz="1800" dirty="0"/>
              <a:t>other agronomic  practices, harvesting, packing, transportation and storage of </a:t>
            </a:r>
            <a:r>
              <a:rPr lang="en-NZ" sz="1800" dirty="0" smtClean="0"/>
              <a:t>produce etc. </a:t>
            </a:r>
            <a:endParaRPr lang="en-NZ" sz="1800" dirty="0"/>
          </a:p>
        </p:txBody>
      </p:sp>
    </p:spTree>
    <p:extLst>
      <p:ext uri="{BB962C8B-B14F-4D97-AF65-F5344CB8AC3E}">
        <p14:creationId xmlns:p14="http://schemas.microsoft.com/office/powerpoint/2010/main" val="429338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85800"/>
            <a:ext cx="60960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Duties and Responsibilities of the Borrowing </a:t>
            </a:r>
            <a:r>
              <a:rPr lang="en-NZ" sz="1600" b="1" u="sng" dirty="0" smtClean="0">
                <a:solidFill>
                  <a:srgbClr val="0070C0"/>
                </a:solidFill>
              </a:rPr>
              <a:t>Farmers…</a:t>
            </a:r>
            <a:r>
              <a:rPr lang="en-NZ" sz="1600" b="1" u="sng" dirty="0" err="1" smtClean="0">
                <a:solidFill>
                  <a:srgbClr val="0070C0"/>
                </a:solidFill>
              </a:rPr>
              <a:t>contd</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457200" y="1219200"/>
            <a:ext cx="8001000" cy="5486400"/>
          </a:xfrm>
        </p:spPr>
        <p:txBody>
          <a:bodyPr>
            <a:noAutofit/>
          </a:bodyPr>
          <a:lstStyle/>
          <a:p>
            <a:pPr marL="411480" indent="-342900" algn="just">
              <a:buClr>
                <a:srgbClr val="002060"/>
              </a:buClr>
              <a:buFont typeface="+mj-lt"/>
              <a:buAutoNum type="arabicPeriod" startAt="6"/>
            </a:pPr>
            <a:r>
              <a:rPr lang="en-NZ" sz="1800" dirty="0" smtClean="0"/>
              <a:t>Farmer </a:t>
            </a:r>
            <a:r>
              <a:rPr lang="en-NZ" sz="1800" dirty="0"/>
              <a:t>will not use and the bank will not finance any input or crop related services other than those provided / arranged / advised by SP</a:t>
            </a:r>
            <a:r>
              <a:rPr lang="en-NZ" sz="1800" dirty="0" smtClean="0"/>
              <a:t>.</a:t>
            </a:r>
            <a:endParaRPr lang="en-NZ" sz="1800" dirty="0"/>
          </a:p>
          <a:p>
            <a:pPr marL="411480" lvl="0" indent="-342900" algn="just">
              <a:buClr>
                <a:srgbClr val="002060"/>
              </a:buClr>
              <a:buFont typeface="+mj-lt"/>
              <a:buAutoNum type="arabicPeriod" startAt="6"/>
            </a:pPr>
            <a:r>
              <a:rPr lang="en-NZ" sz="1800" dirty="0"/>
              <a:t>Inform the bank immediately on happening of any event or natural calamity damaging </a:t>
            </a:r>
            <a:r>
              <a:rPr lang="en-NZ" sz="1800" dirty="0" smtClean="0"/>
              <a:t>the </a:t>
            </a:r>
            <a:r>
              <a:rPr lang="en-NZ" sz="1800" dirty="0"/>
              <a:t>crop for timely lodgement of the </a:t>
            </a:r>
            <a:r>
              <a:rPr lang="en-NZ" sz="1800" dirty="0" smtClean="0"/>
              <a:t>insurance claim. </a:t>
            </a:r>
          </a:p>
          <a:p>
            <a:pPr marL="411480" lvl="0" indent="-342900" algn="just">
              <a:buClr>
                <a:srgbClr val="002060"/>
              </a:buClr>
              <a:buFont typeface="+mj-lt"/>
              <a:buAutoNum type="arabicPeriod" startAt="6"/>
            </a:pPr>
            <a:r>
              <a:rPr lang="en-NZ" sz="1800" dirty="0" smtClean="0"/>
              <a:t>Dispose </a:t>
            </a:r>
            <a:r>
              <a:rPr lang="en-NZ" sz="1800" dirty="0"/>
              <a:t>off the final produce to and/or through or as advised by SP.</a:t>
            </a:r>
          </a:p>
          <a:p>
            <a:pPr marL="411480" lvl="0" indent="-342900" algn="just">
              <a:buClr>
                <a:srgbClr val="002060"/>
              </a:buClr>
              <a:buFont typeface="+mj-lt"/>
              <a:buAutoNum type="arabicPeriod" startAt="6"/>
            </a:pPr>
            <a:r>
              <a:rPr lang="en-NZ" sz="1800" dirty="0"/>
              <a:t>Adjust his full liability towards principal, mark up and charges etc. of the bank and SP, if any.</a:t>
            </a:r>
          </a:p>
          <a:p>
            <a:pPr marL="411480" lvl="0" indent="-342900" algn="just">
              <a:buClr>
                <a:srgbClr val="002060"/>
              </a:buClr>
              <a:buFont typeface="+mj-lt"/>
              <a:buAutoNum type="arabicPeriod" startAt="6"/>
            </a:pPr>
            <a:endParaRPr lang="en-NZ" sz="1800" dirty="0"/>
          </a:p>
        </p:txBody>
      </p:sp>
    </p:spTree>
    <p:extLst>
      <p:ext uri="{BB962C8B-B14F-4D97-AF65-F5344CB8AC3E}">
        <p14:creationId xmlns:p14="http://schemas.microsoft.com/office/powerpoint/2010/main" val="3566632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09600"/>
            <a:ext cx="60960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Application of the Model at Industry Level is Expected to:</a:t>
            </a:r>
            <a:endParaRPr lang="en-GB" sz="3600" dirty="0" smtClean="0">
              <a:solidFill>
                <a:srgbClr val="0070C0"/>
              </a:solidFill>
            </a:endParaRPr>
          </a:p>
        </p:txBody>
      </p:sp>
      <p:sp>
        <p:nvSpPr>
          <p:cNvPr id="4" name="Rectangle 5"/>
          <p:cNvSpPr>
            <a:spLocks noGrp="1" noChangeArrowheads="1"/>
          </p:cNvSpPr>
          <p:nvPr>
            <p:ph idx="1"/>
          </p:nvPr>
        </p:nvSpPr>
        <p:spPr>
          <a:xfrm>
            <a:off x="457200" y="990600"/>
            <a:ext cx="8001000" cy="5486400"/>
          </a:xfrm>
        </p:spPr>
        <p:txBody>
          <a:bodyPr>
            <a:noAutofit/>
          </a:bodyPr>
          <a:lstStyle/>
          <a:p>
            <a:pPr marL="411480" lvl="0" indent="-342900" algn="just">
              <a:buClr>
                <a:srgbClr val="002060"/>
              </a:buClr>
              <a:buFont typeface="+mj-lt"/>
              <a:buAutoNum type="arabicPeriod"/>
            </a:pPr>
            <a:endParaRPr lang="en-NZ" sz="1800" dirty="0" smtClean="0"/>
          </a:p>
          <a:p>
            <a:pPr marL="411480" lvl="0" indent="-342900" algn="just">
              <a:buClr>
                <a:srgbClr val="002060"/>
              </a:buClr>
              <a:buFont typeface="+mj-lt"/>
              <a:buAutoNum type="arabicPeriod"/>
            </a:pPr>
            <a:r>
              <a:rPr lang="en-NZ" sz="1800" dirty="0" smtClean="0"/>
              <a:t>Reduce </a:t>
            </a:r>
            <a:r>
              <a:rPr lang="en-NZ" sz="1800" dirty="0"/>
              <a:t>and eventually eliminate the role of </a:t>
            </a:r>
            <a:r>
              <a:rPr lang="en-NZ" sz="1800" i="1" dirty="0" err="1" smtClean="0"/>
              <a:t>Arht</a:t>
            </a:r>
            <a:r>
              <a:rPr lang="en-NZ" sz="1800" dirty="0" err="1" smtClean="0"/>
              <a:t>i</a:t>
            </a:r>
            <a:r>
              <a:rPr lang="en-NZ" sz="1800" dirty="0" smtClean="0"/>
              <a:t> (Agricultural middleman).</a:t>
            </a:r>
            <a:endParaRPr lang="en-NZ" sz="1800" dirty="0"/>
          </a:p>
          <a:p>
            <a:pPr marL="411480" lvl="0" indent="-342900" algn="just">
              <a:buClr>
                <a:srgbClr val="002060"/>
              </a:buClr>
              <a:buFont typeface="+mj-lt"/>
              <a:buAutoNum type="arabicPeriod"/>
            </a:pPr>
            <a:r>
              <a:rPr lang="en-NZ" sz="1800" dirty="0"/>
              <a:t>Reduce the bank’s intermediation cost and cut down the loan approval time.</a:t>
            </a:r>
          </a:p>
          <a:p>
            <a:pPr marL="411480" lvl="0" indent="-342900" algn="just">
              <a:buClr>
                <a:srgbClr val="002060"/>
              </a:buClr>
              <a:buFont typeface="+mj-lt"/>
              <a:buAutoNum type="arabicPeriod"/>
            </a:pPr>
            <a:r>
              <a:rPr lang="en-NZ" sz="1800" dirty="0"/>
              <a:t>Result in financial inclusion especially of small, medium and landless farmers helping in alleviation of poverty and contribute towards growth of agricultural and overall economy of the country.</a:t>
            </a:r>
          </a:p>
          <a:p>
            <a:pPr marL="411480" lvl="0" indent="-342900" algn="just">
              <a:buClr>
                <a:srgbClr val="002060"/>
              </a:buClr>
              <a:buFont typeface="+mj-lt"/>
              <a:buAutoNum type="arabicPeriod"/>
            </a:pPr>
            <a:r>
              <a:rPr lang="en-NZ" sz="1800" dirty="0"/>
              <a:t>Better quality of lending </a:t>
            </a:r>
            <a:r>
              <a:rPr lang="en-NZ" sz="1800" dirty="0" smtClean="0"/>
              <a:t>and timely </a:t>
            </a:r>
            <a:r>
              <a:rPr lang="en-NZ" sz="1800" dirty="0"/>
              <a:t>recovery of financed funds will positively influence the banks’ outlook towards Agri financing and resultantly induce them to get into this area of financing in a big way</a:t>
            </a:r>
            <a:r>
              <a:rPr lang="en-NZ" sz="1800" dirty="0" smtClean="0"/>
              <a:t>.</a:t>
            </a:r>
          </a:p>
          <a:p>
            <a:pPr marL="68580" lvl="0" indent="0" algn="just">
              <a:buClr>
                <a:srgbClr val="002060"/>
              </a:buClr>
              <a:buNone/>
            </a:pPr>
            <a:endParaRPr lang="en-NZ" sz="1800" dirty="0"/>
          </a:p>
        </p:txBody>
      </p:sp>
    </p:spTree>
    <p:extLst>
      <p:ext uri="{BB962C8B-B14F-4D97-AF65-F5344CB8AC3E}">
        <p14:creationId xmlns:p14="http://schemas.microsoft.com/office/powerpoint/2010/main" val="2089986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09600"/>
            <a:ext cx="60960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FBL’s Experience:</a:t>
            </a:r>
            <a:endParaRPr lang="en-GB" sz="3600" dirty="0" smtClean="0">
              <a:solidFill>
                <a:srgbClr val="0070C0"/>
              </a:solidFill>
            </a:endParaRPr>
          </a:p>
        </p:txBody>
      </p:sp>
      <p:sp>
        <p:nvSpPr>
          <p:cNvPr id="4" name="Rectangle 5"/>
          <p:cNvSpPr>
            <a:spLocks noGrp="1" noChangeArrowheads="1"/>
          </p:cNvSpPr>
          <p:nvPr>
            <p:ph idx="1"/>
          </p:nvPr>
        </p:nvSpPr>
        <p:spPr>
          <a:xfrm>
            <a:off x="457200" y="990600"/>
            <a:ext cx="8001000" cy="5486400"/>
          </a:xfrm>
        </p:spPr>
        <p:txBody>
          <a:bodyPr>
            <a:noAutofit/>
          </a:bodyPr>
          <a:lstStyle/>
          <a:p>
            <a:pPr marL="411480" lvl="0" indent="-342900" algn="just">
              <a:buClr>
                <a:srgbClr val="002060"/>
              </a:buClr>
              <a:buFont typeface="+mj-lt"/>
              <a:buAutoNum type="arabicPeriod"/>
            </a:pPr>
            <a:endParaRPr lang="en-NZ" sz="1800" dirty="0" smtClean="0"/>
          </a:p>
          <a:p>
            <a:pPr marL="68580" indent="0" algn="just">
              <a:buClr>
                <a:srgbClr val="002060"/>
              </a:buClr>
              <a:buNone/>
            </a:pPr>
            <a:r>
              <a:rPr lang="en-NZ" sz="1800" dirty="0" smtClean="0"/>
              <a:t>First </a:t>
            </a:r>
            <a:r>
              <a:rPr lang="en-NZ" sz="1800" dirty="0"/>
              <a:t>pilot under the model has been undertaken by </a:t>
            </a:r>
            <a:r>
              <a:rPr lang="en-NZ" sz="1800" dirty="0" smtClean="0"/>
              <a:t>FBL </a:t>
            </a:r>
            <a:r>
              <a:rPr lang="en-NZ" sz="1800" dirty="0"/>
              <a:t>through our service provider M/S Hassan Agri Services at </a:t>
            </a:r>
            <a:r>
              <a:rPr lang="en-NZ" sz="1800" dirty="0" err="1"/>
              <a:t>Vehari</a:t>
            </a:r>
            <a:r>
              <a:rPr lang="en-NZ" sz="1800" dirty="0"/>
              <a:t> for the outgoing maize crop. Seven small farmers joined the project for the cultivation of 68 Acres of maize. The statistics show that yield has </a:t>
            </a:r>
            <a:r>
              <a:rPr lang="en-NZ" sz="1800" dirty="0" smtClean="0"/>
              <a:t>considerably increased </a:t>
            </a:r>
            <a:r>
              <a:rPr lang="en-NZ" sz="1800" dirty="0"/>
              <a:t>in </a:t>
            </a:r>
            <a:r>
              <a:rPr lang="en-NZ" sz="1800" dirty="0" smtClean="0"/>
              <a:t>all </a:t>
            </a:r>
            <a:r>
              <a:rPr lang="en-NZ" sz="1800" dirty="0" smtClean="0"/>
              <a:t>cases in </a:t>
            </a:r>
            <a:r>
              <a:rPr lang="en-NZ" sz="1800" dirty="0" smtClean="0"/>
              <a:t>the </a:t>
            </a:r>
            <a:r>
              <a:rPr lang="en-NZ" sz="1800" dirty="0"/>
              <a:t>range of </a:t>
            </a:r>
            <a:r>
              <a:rPr lang="en-NZ" sz="1800" dirty="0" smtClean="0"/>
              <a:t>15% to 24%. </a:t>
            </a:r>
            <a:r>
              <a:rPr lang="en-NZ" sz="1800" dirty="0"/>
              <a:t>All of the farmers are satisfied with the services rendered by SP and are willing to work under the model for the upcoming </a:t>
            </a:r>
            <a:r>
              <a:rPr lang="en-NZ" sz="1800" dirty="0" err="1" smtClean="0"/>
              <a:t>Kharif</a:t>
            </a:r>
            <a:r>
              <a:rPr lang="en-NZ" sz="1800" dirty="0" smtClean="0"/>
              <a:t> </a:t>
            </a:r>
            <a:r>
              <a:rPr lang="en-NZ" sz="1800" dirty="0"/>
              <a:t>and Rabi crops. The financing availed by all of them stands repaid on time.</a:t>
            </a:r>
          </a:p>
          <a:p>
            <a:pPr marL="68580" indent="0" algn="just">
              <a:buClr>
                <a:srgbClr val="002060"/>
              </a:buClr>
              <a:buNone/>
            </a:pPr>
            <a:endParaRPr lang="en-NZ" sz="1800" dirty="0" smtClean="0"/>
          </a:p>
          <a:p>
            <a:pPr marL="68580" indent="0" algn="just">
              <a:buClr>
                <a:srgbClr val="002060"/>
              </a:buClr>
              <a:buNone/>
            </a:pPr>
            <a:r>
              <a:rPr lang="en-NZ" sz="1800" dirty="0" smtClean="0"/>
              <a:t>Two </a:t>
            </a:r>
            <a:r>
              <a:rPr lang="en-NZ" sz="1800" dirty="0"/>
              <a:t>more SPs have </a:t>
            </a:r>
            <a:r>
              <a:rPr lang="en-NZ" sz="1800" dirty="0" smtClean="0"/>
              <a:t>been, meanwhile </a:t>
            </a:r>
            <a:r>
              <a:rPr lang="en-NZ" sz="1800" dirty="0"/>
              <a:t>selected for induction in the model. We hope that 50 farmers will be </a:t>
            </a:r>
            <a:r>
              <a:rPr lang="en-NZ" sz="1800" dirty="0" smtClean="0"/>
              <a:t>served under </a:t>
            </a:r>
            <a:r>
              <a:rPr lang="en-NZ" sz="1800" dirty="0"/>
              <a:t>the model for cultivation of </a:t>
            </a:r>
            <a:r>
              <a:rPr lang="en-NZ" sz="1800" dirty="0" smtClean="0"/>
              <a:t>the upcoming crops </a:t>
            </a:r>
            <a:r>
              <a:rPr lang="en-NZ" sz="1800" dirty="0"/>
              <a:t>during the current year in </a:t>
            </a:r>
            <a:r>
              <a:rPr lang="en-NZ" sz="1800" dirty="0" err="1"/>
              <a:t>Kamalia</a:t>
            </a:r>
            <a:r>
              <a:rPr lang="en-NZ" sz="1800" dirty="0" smtClean="0"/>
              <a:t>, </a:t>
            </a:r>
            <a:r>
              <a:rPr lang="en-NZ" sz="1800" dirty="0" err="1"/>
              <a:t>Vehari</a:t>
            </a:r>
            <a:r>
              <a:rPr lang="en-NZ" sz="1800" dirty="0"/>
              <a:t>, </a:t>
            </a:r>
            <a:r>
              <a:rPr lang="en-NZ" sz="1800" dirty="0" err="1"/>
              <a:t>Sheikhupura</a:t>
            </a:r>
            <a:r>
              <a:rPr lang="en-NZ" sz="1800" dirty="0"/>
              <a:t> and Hyderabad areas. The aggregate financing of Rs. 25 M is expected to be </a:t>
            </a:r>
            <a:r>
              <a:rPr lang="en-NZ" sz="1800" dirty="0" smtClean="0"/>
              <a:t>disbursed, for the purpose.</a:t>
            </a:r>
            <a:endParaRPr lang="en-NZ" sz="1800" dirty="0"/>
          </a:p>
          <a:p>
            <a:pPr marL="68580" lvl="0" indent="0" algn="just">
              <a:buClr>
                <a:srgbClr val="002060"/>
              </a:buClr>
              <a:buNone/>
            </a:pPr>
            <a:endParaRPr lang="en-NZ" sz="1800" dirty="0"/>
          </a:p>
        </p:txBody>
      </p:sp>
    </p:spTree>
    <p:extLst>
      <p:ext uri="{BB962C8B-B14F-4D97-AF65-F5344CB8AC3E}">
        <p14:creationId xmlns:p14="http://schemas.microsoft.com/office/powerpoint/2010/main" val="3279647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a:xfrm>
            <a:off x="517003" y="838200"/>
            <a:ext cx="6096000" cy="379413"/>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Lessons Learnt:</a:t>
            </a:r>
            <a:endParaRPr lang="en-GB" sz="3600" dirty="0" smtClean="0">
              <a:solidFill>
                <a:srgbClr val="0070C0"/>
              </a:solidFill>
            </a:endParaRPr>
          </a:p>
        </p:txBody>
      </p:sp>
      <p:sp>
        <p:nvSpPr>
          <p:cNvPr id="6" name="Rectangle 5"/>
          <p:cNvSpPr txBox="1">
            <a:spLocks noChangeArrowheads="1"/>
          </p:cNvSpPr>
          <p:nvPr/>
        </p:nvSpPr>
        <p:spPr>
          <a:xfrm>
            <a:off x="521826" y="1600200"/>
            <a:ext cx="8001000" cy="2971800"/>
          </a:xfrm>
          <a:prstGeom prst="rect">
            <a:avLst/>
          </a:prstGeom>
        </p:spPr>
        <p:txBody>
          <a:bodyPr vert="horz" lIns="91440" tIns="45720" rIns="91440" bIns="45720" rtlCol="0">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lgn="just">
              <a:buNone/>
            </a:pPr>
            <a:r>
              <a:rPr lang="en-NZ" sz="1800" dirty="0"/>
              <a:t>We are </a:t>
            </a:r>
            <a:r>
              <a:rPr lang="en-NZ" sz="1800" dirty="0" smtClean="0"/>
              <a:t>happy </a:t>
            </a:r>
            <a:r>
              <a:rPr lang="en-NZ" sz="1800" dirty="0"/>
              <a:t>to report that concept of the model has been successfully </a:t>
            </a:r>
            <a:r>
              <a:rPr lang="en-NZ" sz="1800" dirty="0" smtClean="0"/>
              <a:t>tested. We </a:t>
            </a:r>
            <a:r>
              <a:rPr lang="en-NZ" sz="1800" dirty="0"/>
              <a:t>are </a:t>
            </a:r>
            <a:r>
              <a:rPr lang="en-NZ" sz="1800" dirty="0" smtClean="0"/>
              <a:t>satisfied </a:t>
            </a:r>
            <a:r>
              <a:rPr lang="en-NZ" sz="1800" dirty="0"/>
              <a:t>with the workability of the </a:t>
            </a:r>
            <a:r>
              <a:rPr lang="en-NZ" sz="1800" dirty="0" smtClean="0"/>
              <a:t>model as it creates a win-win situation for all the three parties to </a:t>
            </a:r>
            <a:r>
              <a:rPr lang="en-NZ" sz="1800" smtClean="0"/>
              <a:t>the arrangement.  </a:t>
            </a:r>
            <a:r>
              <a:rPr lang="en-NZ" sz="1800" dirty="0" smtClean="0"/>
              <a:t>The idea</a:t>
            </a:r>
            <a:r>
              <a:rPr lang="en-NZ" sz="1800" dirty="0"/>
              <a:t>, however, being new needs to be marketed at industry level. Technical and financial capacity of the SPs also needs to be gradually developed. We feel </a:t>
            </a:r>
            <a:r>
              <a:rPr lang="en-NZ" sz="1800" dirty="0" smtClean="0"/>
              <a:t>that the </a:t>
            </a:r>
            <a:r>
              <a:rPr lang="en-NZ" sz="1800" dirty="0"/>
              <a:t>model based </a:t>
            </a:r>
            <a:r>
              <a:rPr lang="en-NZ" sz="1800" dirty="0" smtClean="0"/>
              <a:t>on </a:t>
            </a:r>
            <a:r>
              <a:rPr lang="en-NZ" sz="1800" dirty="0"/>
              <a:t>individual SPs may not work </a:t>
            </a:r>
            <a:r>
              <a:rPr lang="en-NZ" sz="1800" dirty="0" smtClean="0"/>
              <a:t>for larger impacts and </a:t>
            </a:r>
            <a:r>
              <a:rPr lang="en-NZ" sz="1800" dirty="0"/>
              <a:t>for its scalability, corporate level SPs need to be developed and inducted in the system. </a:t>
            </a:r>
            <a:r>
              <a:rPr lang="en-NZ" sz="1800" dirty="0" smtClean="0"/>
              <a:t>The model has the potential to </a:t>
            </a:r>
            <a:r>
              <a:rPr lang="en-NZ" sz="1800" dirty="0" smtClean="0"/>
              <a:t>be a game changer in the area of Agriculture if </a:t>
            </a:r>
            <a:r>
              <a:rPr lang="en-NZ" sz="1800" dirty="0" smtClean="0"/>
              <a:t>supported and implemented at National Level. </a:t>
            </a:r>
            <a:endParaRPr lang="en-NZ" sz="1800" dirty="0"/>
          </a:p>
        </p:txBody>
      </p:sp>
    </p:spTree>
    <p:extLst>
      <p:ext uri="{BB962C8B-B14F-4D97-AF65-F5344CB8AC3E}">
        <p14:creationId xmlns:p14="http://schemas.microsoft.com/office/powerpoint/2010/main" val="1995068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309687"/>
            <a:ext cx="8229600" cy="1433513"/>
          </a:xfrm>
          <a:prstGeom prst="rect">
            <a:avLst/>
          </a:prstGeom>
          <a:solidFill>
            <a:srgbClr val="0070C0"/>
          </a:solidFill>
        </p:spPr>
        <p:txBody>
          <a:bodyPr wrap="square">
            <a:spAutoFit/>
          </a:bodyPr>
          <a:lstStyle/>
          <a:p>
            <a:pPr algn="ctr" fontAlgn="auto">
              <a:spcAft>
                <a:spcPts val="0"/>
              </a:spcAft>
              <a:defRPr/>
            </a:pPr>
            <a:r>
              <a:rPr lang="en-US" sz="8800" b="1" dirty="0" smtClean="0">
                <a:solidFill>
                  <a:schemeClr val="bg1"/>
                </a:solidFill>
                <a:latin typeface="+mj-lt"/>
              </a:rPr>
              <a:t>Thank You</a:t>
            </a:r>
            <a:endParaRPr lang="en-US" sz="8800" b="1" dirty="0">
              <a:solidFill>
                <a:schemeClr val="bg1"/>
              </a:solidFill>
              <a:latin typeface="+mj-lt"/>
            </a:endParaRPr>
          </a:p>
        </p:txBody>
      </p:sp>
      <p:pic>
        <p:nvPicPr>
          <p:cNvPr id="6" name="Picture 3"/>
          <p:cNvPicPr>
            <a:picLocks noChangeAspect="1" noChangeArrowheads="1"/>
          </p:cNvPicPr>
          <p:nvPr/>
        </p:nvPicPr>
        <p:blipFill>
          <a:blip r:embed="rId2" cstate="print"/>
          <a:srcRect/>
          <a:stretch>
            <a:fillRect/>
          </a:stretch>
        </p:blipFill>
        <p:spPr bwMode="auto">
          <a:xfrm>
            <a:off x="457199" y="2743200"/>
            <a:ext cx="8229601" cy="3810000"/>
          </a:xfrm>
          <a:prstGeom prst="rect">
            <a:avLst/>
          </a:prstGeom>
          <a:noFill/>
          <a:ln w="9525">
            <a:noFill/>
            <a:miter lim="800000"/>
            <a:headEnd/>
            <a:tailEnd/>
          </a:ln>
        </p:spPr>
      </p:pic>
    </p:spTree>
    <p:extLst>
      <p:ext uri="{BB962C8B-B14F-4D97-AF65-F5344CB8AC3E}">
        <p14:creationId xmlns:p14="http://schemas.microsoft.com/office/powerpoint/2010/main" val="3339195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438400"/>
            <a:ext cx="3313355" cy="1972236"/>
          </a:xfrm>
        </p:spPr>
        <p:txBody>
          <a:bodyPr>
            <a:normAutofit/>
          </a:bodyPr>
          <a:lstStyle/>
          <a:p>
            <a:pPr algn="ctr"/>
            <a:r>
              <a:rPr lang="en-NZ" b="1" dirty="0" smtClean="0">
                <a:solidFill>
                  <a:srgbClr val="002060"/>
                </a:solidFill>
              </a:rPr>
              <a:t>Rural </a:t>
            </a:r>
            <a:r>
              <a:rPr lang="en-NZ" b="1" dirty="0" smtClean="0">
                <a:solidFill>
                  <a:srgbClr val="002060"/>
                </a:solidFill>
              </a:rPr>
              <a:t>Bank Franchising Model</a:t>
            </a:r>
            <a:endParaRPr lang="en-US" sz="2700" b="1" dirty="0">
              <a:solidFill>
                <a:srgbClr val="002060"/>
              </a:solidFill>
            </a:endParaRPr>
          </a:p>
        </p:txBody>
      </p:sp>
      <p:sp>
        <p:nvSpPr>
          <p:cNvPr id="3" name="Subtitle 2"/>
          <p:cNvSpPr>
            <a:spLocks noGrp="1"/>
          </p:cNvSpPr>
          <p:nvPr>
            <p:ph type="subTitle" idx="1"/>
          </p:nvPr>
        </p:nvSpPr>
        <p:spPr>
          <a:xfrm>
            <a:off x="4724400" y="4953001"/>
            <a:ext cx="3309803" cy="990600"/>
          </a:xfrm>
        </p:spPr>
        <p:txBody>
          <a:bodyPr>
            <a:normAutofit lnSpcReduction="10000"/>
          </a:bodyPr>
          <a:lstStyle/>
          <a:p>
            <a:r>
              <a:rPr lang="en-US" b="1" dirty="0" smtClean="0">
                <a:solidFill>
                  <a:srgbClr val="002060"/>
                </a:solidFill>
              </a:rPr>
              <a:t>Ali Raza</a:t>
            </a:r>
          </a:p>
          <a:p>
            <a:r>
              <a:rPr lang="en-US" dirty="0" smtClean="0">
                <a:solidFill>
                  <a:srgbClr val="002060"/>
                </a:solidFill>
              </a:rPr>
              <a:t>Head Agri &amp; Agri SME</a:t>
            </a:r>
          </a:p>
          <a:p>
            <a:r>
              <a:rPr lang="en-US" dirty="0" smtClean="0">
                <a:solidFill>
                  <a:srgbClr val="002060"/>
                </a:solidFill>
              </a:rPr>
              <a:t>Faysal Bank Limited</a:t>
            </a:r>
            <a:endParaRPr lang="en-US" dirty="0">
              <a:solidFill>
                <a:srgbClr val="002060"/>
              </a:solidFill>
            </a:endParaRPr>
          </a:p>
        </p:txBody>
      </p:sp>
    </p:spTree>
    <p:extLst>
      <p:ext uri="{BB962C8B-B14F-4D97-AF65-F5344CB8AC3E}">
        <p14:creationId xmlns:p14="http://schemas.microsoft.com/office/powerpoint/2010/main" val="147839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858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Key Issues Faced by the Farming </a:t>
            </a:r>
            <a:r>
              <a:rPr lang="en-NZ" sz="1600" b="1" u="sng" dirty="0" smtClean="0">
                <a:solidFill>
                  <a:srgbClr val="0070C0"/>
                </a:solidFill>
              </a:rPr>
              <a:t>Community</a:t>
            </a:r>
            <a:endParaRPr lang="en-GB" sz="3600" dirty="0" smtClean="0">
              <a:solidFill>
                <a:srgbClr val="0070C0"/>
              </a:solidFill>
            </a:endParaRPr>
          </a:p>
        </p:txBody>
      </p:sp>
      <p:sp>
        <p:nvSpPr>
          <p:cNvPr id="4" name="Rectangle 5"/>
          <p:cNvSpPr>
            <a:spLocks noGrp="1" noChangeArrowheads="1"/>
          </p:cNvSpPr>
          <p:nvPr>
            <p:ph idx="1"/>
          </p:nvPr>
        </p:nvSpPr>
        <p:spPr>
          <a:xfrm>
            <a:off x="609600" y="1295400"/>
            <a:ext cx="7848600" cy="5029200"/>
          </a:xfrm>
        </p:spPr>
        <p:txBody>
          <a:bodyPr>
            <a:normAutofit/>
          </a:bodyPr>
          <a:lstStyle/>
          <a:p>
            <a:pPr lvl="0">
              <a:buClr>
                <a:srgbClr val="002060"/>
              </a:buClr>
              <a:buFont typeface="Wingdings" panose="05000000000000000000" pitchFamily="2" charset="2"/>
              <a:buChar char="Ø"/>
            </a:pPr>
            <a:r>
              <a:rPr lang="en-NZ" sz="1800" dirty="0">
                <a:solidFill>
                  <a:srgbClr val="002060"/>
                </a:solidFill>
                <a:latin typeface="+mj-lt"/>
                <a:cs typeface="Arial" charset="0"/>
              </a:rPr>
              <a:t>Low agricultural yield caused by:</a:t>
            </a:r>
          </a:p>
          <a:p>
            <a:pPr lvl="1">
              <a:buClr>
                <a:srgbClr val="002060"/>
              </a:buClr>
              <a:buFont typeface="Courier New" panose="02070309020205020404" pitchFamily="49" charset="0"/>
              <a:buChar char="o"/>
            </a:pPr>
            <a:r>
              <a:rPr lang="en-NZ" sz="1800" dirty="0">
                <a:solidFill>
                  <a:srgbClr val="002060"/>
                </a:solidFill>
                <a:cs typeface="Arial" charset="0"/>
              </a:rPr>
              <a:t>Primitive agronomic </a:t>
            </a:r>
            <a:r>
              <a:rPr lang="en-NZ" sz="1800" dirty="0" smtClean="0">
                <a:solidFill>
                  <a:srgbClr val="002060"/>
                </a:solidFill>
                <a:cs typeface="Arial" charset="0"/>
              </a:rPr>
              <a:t>practices</a:t>
            </a:r>
            <a:endParaRPr lang="en-NZ" sz="1800" dirty="0" smtClean="0">
              <a:solidFill>
                <a:srgbClr val="002060"/>
              </a:solidFill>
              <a:latin typeface="+mj-lt"/>
              <a:cs typeface="Arial" charset="0"/>
            </a:endParaRPr>
          </a:p>
          <a:p>
            <a:pPr lvl="1">
              <a:buClr>
                <a:srgbClr val="002060"/>
              </a:buClr>
              <a:buFont typeface="Courier New" panose="02070309020205020404" pitchFamily="49" charset="0"/>
              <a:buChar char="o"/>
            </a:pPr>
            <a:r>
              <a:rPr lang="en-NZ" sz="1800" dirty="0" smtClean="0">
                <a:solidFill>
                  <a:srgbClr val="002060"/>
                </a:solidFill>
                <a:latin typeface="+mj-lt"/>
                <a:cs typeface="Arial" charset="0"/>
              </a:rPr>
              <a:t>Non-availability </a:t>
            </a:r>
            <a:r>
              <a:rPr lang="en-NZ" sz="1800" dirty="0">
                <a:solidFill>
                  <a:srgbClr val="002060"/>
                </a:solidFill>
                <a:latin typeface="+mj-lt"/>
                <a:cs typeface="Arial" charset="0"/>
              </a:rPr>
              <a:t>of quality farm inputs</a:t>
            </a:r>
          </a:p>
          <a:p>
            <a:pPr lvl="1">
              <a:buClr>
                <a:srgbClr val="002060"/>
              </a:buClr>
              <a:buFont typeface="Courier New" panose="02070309020205020404" pitchFamily="49" charset="0"/>
              <a:buChar char="o"/>
            </a:pPr>
            <a:r>
              <a:rPr lang="en-NZ" sz="1800" dirty="0">
                <a:solidFill>
                  <a:srgbClr val="002060"/>
                </a:solidFill>
                <a:latin typeface="+mj-lt"/>
                <a:cs typeface="Arial" charset="0"/>
              </a:rPr>
              <a:t>Lack of mechanical support</a:t>
            </a:r>
          </a:p>
          <a:p>
            <a:pPr lvl="1">
              <a:buClr>
                <a:srgbClr val="002060"/>
              </a:buClr>
              <a:buFont typeface="Courier New" panose="02070309020205020404" pitchFamily="49" charset="0"/>
              <a:buChar char="o"/>
            </a:pPr>
            <a:r>
              <a:rPr lang="en-NZ" sz="1800" dirty="0" smtClean="0">
                <a:solidFill>
                  <a:srgbClr val="002060"/>
                </a:solidFill>
                <a:latin typeface="+mj-lt"/>
                <a:cs typeface="Arial" charset="0"/>
              </a:rPr>
              <a:t>Natural </a:t>
            </a:r>
            <a:r>
              <a:rPr lang="en-NZ" sz="1800" dirty="0" smtClean="0">
                <a:solidFill>
                  <a:srgbClr val="002060"/>
                </a:solidFill>
                <a:latin typeface="+mj-lt"/>
                <a:cs typeface="Arial" charset="0"/>
              </a:rPr>
              <a:t>Calamities</a:t>
            </a:r>
            <a:endParaRPr lang="en-NZ" sz="1800" dirty="0">
              <a:solidFill>
                <a:srgbClr val="002060"/>
              </a:solidFill>
              <a:latin typeface="+mj-lt"/>
              <a:cs typeface="Arial" charset="0"/>
            </a:endParaRPr>
          </a:p>
          <a:p>
            <a:pPr lvl="0">
              <a:buClr>
                <a:srgbClr val="002060"/>
              </a:buClr>
              <a:buFont typeface="Wingdings" panose="05000000000000000000" pitchFamily="2" charset="2"/>
              <a:buChar char="Ø"/>
            </a:pPr>
            <a:r>
              <a:rPr lang="en-NZ" sz="1800" dirty="0">
                <a:solidFill>
                  <a:srgbClr val="002060"/>
                </a:solidFill>
                <a:latin typeface="+mj-lt"/>
                <a:cs typeface="Arial" charset="0"/>
              </a:rPr>
              <a:t>Inequitable marketing system </a:t>
            </a:r>
            <a:r>
              <a:rPr lang="en-NZ" sz="1800" dirty="0" smtClean="0">
                <a:solidFill>
                  <a:srgbClr val="002060"/>
                </a:solidFill>
                <a:latin typeface="+mj-lt"/>
                <a:cs typeface="Arial" charset="0"/>
              </a:rPr>
              <a:t>resulting </a:t>
            </a:r>
            <a:r>
              <a:rPr lang="en-NZ" sz="1800" dirty="0">
                <a:solidFill>
                  <a:srgbClr val="002060"/>
                </a:solidFill>
                <a:latin typeface="+mj-lt"/>
                <a:cs typeface="Arial" charset="0"/>
              </a:rPr>
              <a:t>in lower </a:t>
            </a:r>
            <a:r>
              <a:rPr lang="en-NZ" sz="1800" dirty="0" smtClean="0">
                <a:solidFill>
                  <a:srgbClr val="002060"/>
                </a:solidFill>
                <a:latin typeface="+mj-lt"/>
                <a:cs typeface="Arial" charset="0"/>
              </a:rPr>
              <a:t>incomes</a:t>
            </a:r>
          </a:p>
          <a:p>
            <a:pPr lvl="0">
              <a:buClr>
                <a:srgbClr val="002060"/>
              </a:buClr>
              <a:buFont typeface="Wingdings" panose="05000000000000000000" pitchFamily="2" charset="2"/>
              <a:buChar char="Ø"/>
            </a:pPr>
            <a:endParaRPr lang="en-NZ" sz="1800" dirty="0">
              <a:solidFill>
                <a:srgbClr val="002060"/>
              </a:solidFill>
              <a:latin typeface="+mj-lt"/>
              <a:cs typeface="Arial" charset="0"/>
            </a:endParaRPr>
          </a:p>
          <a:p>
            <a:pPr lvl="0">
              <a:buClr>
                <a:srgbClr val="002060"/>
              </a:buClr>
              <a:buFont typeface="Wingdings" panose="05000000000000000000" pitchFamily="2" charset="2"/>
              <a:buChar char="Ø"/>
            </a:pPr>
            <a:r>
              <a:rPr lang="en-NZ" sz="1800" dirty="0">
                <a:solidFill>
                  <a:srgbClr val="002060"/>
                </a:solidFill>
                <a:latin typeface="+mj-lt"/>
                <a:cs typeface="Arial" charset="0"/>
              </a:rPr>
              <a:t>Exorbitant interest charged by the agricultural middleman (</a:t>
            </a:r>
            <a:r>
              <a:rPr lang="en-NZ" sz="1800" i="1" dirty="0" err="1">
                <a:solidFill>
                  <a:srgbClr val="002060"/>
                </a:solidFill>
                <a:latin typeface="+mj-lt"/>
                <a:cs typeface="Arial" charset="0"/>
              </a:rPr>
              <a:t>Arhti</a:t>
            </a:r>
            <a:r>
              <a:rPr lang="en-NZ" sz="1800" dirty="0">
                <a:solidFill>
                  <a:srgbClr val="002060"/>
                </a:solidFill>
                <a:latin typeface="+mj-lt"/>
                <a:cs typeface="Arial" charset="0"/>
              </a:rPr>
              <a:t>) on the credit provided to the </a:t>
            </a:r>
            <a:r>
              <a:rPr lang="en-NZ" sz="1800" dirty="0" smtClean="0">
                <a:solidFill>
                  <a:srgbClr val="002060"/>
                </a:solidFill>
                <a:latin typeface="+mj-lt"/>
                <a:cs typeface="Arial" charset="0"/>
              </a:rPr>
              <a:t>farmers in cash </a:t>
            </a:r>
            <a:r>
              <a:rPr lang="en-NZ" sz="1800" dirty="0" smtClean="0">
                <a:solidFill>
                  <a:srgbClr val="002060"/>
                </a:solidFill>
                <a:latin typeface="+mj-lt"/>
                <a:cs typeface="Arial" charset="0"/>
              </a:rPr>
              <a:t>or </a:t>
            </a:r>
            <a:r>
              <a:rPr lang="en-NZ" sz="1800" dirty="0" smtClean="0">
                <a:solidFill>
                  <a:srgbClr val="002060"/>
                </a:solidFill>
                <a:latin typeface="+mj-lt"/>
                <a:cs typeface="Arial" charset="0"/>
              </a:rPr>
              <a:t>in kind.</a:t>
            </a:r>
          </a:p>
          <a:p>
            <a:pPr lvl="0">
              <a:buClr>
                <a:srgbClr val="002060"/>
              </a:buClr>
              <a:buFont typeface="Wingdings" panose="05000000000000000000" pitchFamily="2" charset="2"/>
              <a:buChar char="Ø"/>
            </a:pPr>
            <a:endParaRPr lang="en-NZ" sz="1800" dirty="0">
              <a:solidFill>
                <a:srgbClr val="002060"/>
              </a:solidFill>
              <a:latin typeface="+mj-lt"/>
              <a:cs typeface="Arial" charset="0"/>
            </a:endParaRPr>
          </a:p>
          <a:p>
            <a:pPr lvl="0">
              <a:buClr>
                <a:srgbClr val="002060"/>
              </a:buClr>
              <a:buFont typeface="Wingdings" panose="05000000000000000000" pitchFamily="2" charset="2"/>
              <a:buChar char="Ø"/>
            </a:pPr>
            <a:r>
              <a:rPr lang="en-NZ" sz="1800" dirty="0">
                <a:solidFill>
                  <a:srgbClr val="002060"/>
                </a:solidFill>
                <a:latin typeface="+mj-lt"/>
                <a:cs typeface="Arial" charset="0"/>
              </a:rPr>
              <a:t>Inadequate availability of the </a:t>
            </a:r>
            <a:r>
              <a:rPr lang="en-NZ" sz="1800" dirty="0" smtClean="0">
                <a:solidFill>
                  <a:srgbClr val="002060"/>
                </a:solidFill>
                <a:latin typeface="+mj-lt"/>
                <a:cs typeface="Arial" charset="0"/>
              </a:rPr>
              <a:t>institutional credit:</a:t>
            </a:r>
            <a:endParaRPr lang="en-NZ" sz="1800" dirty="0">
              <a:solidFill>
                <a:srgbClr val="002060"/>
              </a:solidFill>
              <a:latin typeface="+mj-lt"/>
              <a:cs typeface="Arial" charset="0"/>
            </a:endParaRPr>
          </a:p>
          <a:p>
            <a:pPr lvl="1">
              <a:buClr>
                <a:srgbClr val="002060"/>
              </a:buClr>
              <a:buFont typeface="Courier New" panose="02070309020205020404" pitchFamily="49" charset="0"/>
              <a:buChar char="o"/>
            </a:pPr>
            <a:r>
              <a:rPr lang="en-NZ" sz="1800" dirty="0" smtClean="0">
                <a:solidFill>
                  <a:srgbClr val="002060"/>
                </a:solidFill>
                <a:cs typeface="Arial" charset="0"/>
              </a:rPr>
              <a:t>Documentary and procedural hassles involved in the institutional </a:t>
            </a:r>
            <a:r>
              <a:rPr lang="en-NZ" sz="1800" dirty="0">
                <a:solidFill>
                  <a:srgbClr val="002060"/>
                </a:solidFill>
                <a:cs typeface="Arial" charset="0"/>
              </a:rPr>
              <a:t>lending.</a:t>
            </a:r>
          </a:p>
          <a:p>
            <a:pPr lvl="1">
              <a:buClr>
                <a:srgbClr val="002060"/>
              </a:buClr>
              <a:buFont typeface="Courier New" panose="02070309020205020404" pitchFamily="49" charset="0"/>
              <a:buChar char="o"/>
            </a:pPr>
            <a:r>
              <a:rPr lang="en-NZ" sz="1800" dirty="0" smtClean="0">
                <a:solidFill>
                  <a:srgbClr val="002060"/>
                </a:solidFill>
                <a:latin typeface="+mj-lt"/>
                <a:cs typeface="Arial" charset="0"/>
              </a:rPr>
              <a:t>Banks</a:t>
            </a:r>
            <a:r>
              <a:rPr lang="en-NZ" sz="1800" dirty="0">
                <a:solidFill>
                  <a:srgbClr val="002060"/>
                </a:solidFill>
                <a:latin typeface="+mj-lt"/>
                <a:cs typeface="Arial" charset="0"/>
              </a:rPr>
              <a:t>’ lukewarm approach towards Agri </a:t>
            </a:r>
            <a:r>
              <a:rPr lang="en-NZ" sz="1800" dirty="0" smtClean="0">
                <a:solidFill>
                  <a:srgbClr val="002060"/>
                </a:solidFill>
                <a:latin typeface="+mj-lt"/>
                <a:cs typeface="Arial" charset="0"/>
              </a:rPr>
              <a:t>financing</a:t>
            </a:r>
            <a:endParaRPr lang="en-NZ" sz="1800" dirty="0">
              <a:solidFill>
                <a:srgbClr val="002060"/>
              </a:solidFill>
              <a:latin typeface="+mj-lt"/>
              <a:cs typeface="Arial" charset="0"/>
            </a:endParaRPr>
          </a:p>
        </p:txBody>
      </p:sp>
    </p:spTree>
    <p:extLst>
      <p:ext uri="{BB962C8B-B14F-4D97-AF65-F5344CB8AC3E}">
        <p14:creationId xmlns:p14="http://schemas.microsoft.com/office/powerpoint/2010/main" val="496516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85800"/>
            <a:ext cx="68580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Factors </a:t>
            </a:r>
            <a:r>
              <a:rPr lang="en-NZ" sz="1600" b="1" u="sng" dirty="0">
                <a:solidFill>
                  <a:srgbClr val="0070C0"/>
                </a:solidFill>
              </a:rPr>
              <a:t>underlying </a:t>
            </a:r>
            <a:r>
              <a:rPr lang="en-NZ" sz="1600" b="1" u="sng" dirty="0" smtClean="0">
                <a:solidFill>
                  <a:srgbClr val="0070C0"/>
                </a:solidFill>
              </a:rPr>
              <a:t> th</a:t>
            </a:r>
            <a:r>
              <a:rPr lang="en-NZ" sz="1600" b="1" u="sng" dirty="0" smtClean="0">
                <a:solidFill>
                  <a:srgbClr val="0070C0"/>
                </a:solidFill>
              </a:rPr>
              <a:t>e banks passive</a:t>
            </a:r>
            <a:r>
              <a:rPr lang="en-NZ" sz="1600" b="1" u="sng" dirty="0" smtClean="0">
                <a:solidFill>
                  <a:srgbClr val="0070C0"/>
                </a:solidFill>
              </a:rPr>
              <a:t> attitude towards Agri lending:</a:t>
            </a:r>
            <a:endParaRPr lang="en-GB" sz="3600" dirty="0" smtClean="0">
              <a:solidFill>
                <a:srgbClr val="0070C0"/>
              </a:solidFill>
            </a:endParaRPr>
          </a:p>
        </p:txBody>
      </p:sp>
      <p:sp>
        <p:nvSpPr>
          <p:cNvPr id="4" name="Rectangle 5"/>
          <p:cNvSpPr>
            <a:spLocks noGrp="1" noChangeArrowheads="1"/>
          </p:cNvSpPr>
          <p:nvPr>
            <p:ph idx="1"/>
          </p:nvPr>
        </p:nvSpPr>
        <p:spPr>
          <a:xfrm>
            <a:off x="609600" y="1295400"/>
            <a:ext cx="7848600" cy="5029200"/>
          </a:xfrm>
        </p:spPr>
        <p:txBody>
          <a:bodyPr>
            <a:normAutofit/>
          </a:bodyPr>
          <a:lstStyle/>
          <a:p>
            <a:pPr lvl="0" algn="just">
              <a:buClr>
                <a:srgbClr val="002060"/>
              </a:buClr>
              <a:buFont typeface="Wingdings" panose="05000000000000000000" pitchFamily="2" charset="2"/>
              <a:buChar char="Ø"/>
            </a:pPr>
            <a:r>
              <a:rPr lang="en-NZ" sz="2000" dirty="0" smtClean="0"/>
              <a:t>Higher </a:t>
            </a:r>
            <a:r>
              <a:rPr lang="en-NZ" sz="2000" dirty="0"/>
              <a:t>intermediation </a:t>
            </a:r>
            <a:r>
              <a:rPr lang="en-NZ" sz="2000" dirty="0" smtClean="0"/>
              <a:t>cost</a:t>
            </a:r>
          </a:p>
          <a:p>
            <a:pPr lvl="1" algn="just">
              <a:buClr>
                <a:srgbClr val="002060"/>
              </a:buClr>
              <a:buFont typeface="Courier New" panose="02070309020205020404" pitchFamily="49" charset="0"/>
              <a:buChar char="o"/>
            </a:pPr>
            <a:r>
              <a:rPr lang="en-NZ" sz="2000" dirty="0" smtClean="0"/>
              <a:t>Low ticket size</a:t>
            </a:r>
          </a:p>
          <a:p>
            <a:pPr lvl="1" algn="just">
              <a:buClr>
                <a:srgbClr val="002060"/>
              </a:buClr>
              <a:buFont typeface="Courier New" panose="02070309020205020404" pitchFamily="49" charset="0"/>
              <a:buChar char="o"/>
            </a:pPr>
            <a:r>
              <a:rPr lang="en-NZ" sz="2000" dirty="0" smtClean="0"/>
              <a:t>Distance </a:t>
            </a:r>
            <a:r>
              <a:rPr lang="en-NZ" sz="2000" dirty="0"/>
              <a:t>and time involved in the lending </a:t>
            </a:r>
            <a:r>
              <a:rPr lang="en-NZ" sz="2000" dirty="0" smtClean="0"/>
              <a:t>process</a:t>
            </a:r>
          </a:p>
          <a:p>
            <a:pPr lvl="1" algn="just">
              <a:buClr>
                <a:srgbClr val="002060"/>
              </a:buClr>
              <a:buFont typeface="Courier New" panose="02070309020205020404" pitchFamily="49" charset="0"/>
              <a:buChar char="o"/>
            </a:pPr>
            <a:r>
              <a:rPr lang="en-NZ" sz="2000" dirty="0" smtClean="0"/>
              <a:t>Capacity issues</a:t>
            </a:r>
          </a:p>
          <a:p>
            <a:pPr lvl="1" algn="just">
              <a:buClr>
                <a:srgbClr val="002060"/>
              </a:buClr>
              <a:buFont typeface="Courier New" panose="02070309020205020404" pitchFamily="49" charset="0"/>
              <a:buChar char="o"/>
            </a:pPr>
            <a:endParaRPr lang="en-NZ" sz="2000" dirty="0"/>
          </a:p>
          <a:p>
            <a:pPr lvl="0" algn="just">
              <a:buClr>
                <a:srgbClr val="002060"/>
              </a:buClr>
              <a:buFont typeface="Wingdings" panose="05000000000000000000" pitchFamily="2" charset="2"/>
              <a:buChar char="Ø"/>
            </a:pPr>
            <a:r>
              <a:rPr lang="en-NZ" sz="2000" dirty="0"/>
              <a:t>Higher </a:t>
            </a:r>
            <a:r>
              <a:rPr lang="en-NZ" sz="2000" dirty="0" smtClean="0"/>
              <a:t>NPLs </a:t>
            </a:r>
            <a:r>
              <a:rPr lang="en-NZ" sz="2000" dirty="0"/>
              <a:t>eroding banks’ profitability</a:t>
            </a:r>
            <a:r>
              <a:rPr lang="en-NZ" sz="2000" dirty="0" smtClean="0"/>
              <a:t>:</a:t>
            </a:r>
          </a:p>
          <a:p>
            <a:pPr lvl="1" algn="just">
              <a:buClr>
                <a:srgbClr val="002060"/>
              </a:buClr>
              <a:buFont typeface="Courier New" panose="02070309020205020404" pitchFamily="49" charset="0"/>
              <a:buChar char="o"/>
            </a:pPr>
            <a:r>
              <a:rPr lang="en-NZ" sz="2000" dirty="0" smtClean="0"/>
              <a:t>Wrong </a:t>
            </a:r>
            <a:r>
              <a:rPr lang="en-NZ" sz="2000" dirty="0"/>
              <a:t>selection of the borrowers</a:t>
            </a:r>
          </a:p>
          <a:p>
            <a:pPr lvl="1" algn="just">
              <a:buClr>
                <a:srgbClr val="002060"/>
              </a:buClr>
              <a:buFont typeface="Courier New" panose="02070309020205020404" pitchFamily="49" charset="0"/>
              <a:buChar char="o"/>
            </a:pPr>
            <a:r>
              <a:rPr lang="en-NZ" sz="2000" dirty="0"/>
              <a:t>Poor </a:t>
            </a:r>
            <a:r>
              <a:rPr lang="en-NZ" sz="2000" dirty="0" smtClean="0"/>
              <a:t>post disbursement follow </a:t>
            </a:r>
            <a:r>
              <a:rPr lang="en-NZ" sz="2000" dirty="0"/>
              <a:t>up </a:t>
            </a:r>
            <a:r>
              <a:rPr lang="en-NZ" sz="2000" dirty="0"/>
              <a:t>for recovery </a:t>
            </a:r>
            <a:endParaRPr lang="en-NZ" sz="2000" dirty="0" smtClean="0"/>
          </a:p>
          <a:p>
            <a:pPr lvl="1" algn="just">
              <a:buClr>
                <a:srgbClr val="002060"/>
              </a:buClr>
              <a:buFont typeface="Courier New" panose="02070309020205020404" pitchFamily="49" charset="0"/>
              <a:buChar char="o"/>
            </a:pPr>
            <a:r>
              <a:rPr lang="en-NZ" sz="2000" dirty="0" smtClean="0"/>
              <a:t>Farmers’ </a:t>
            </a:r>
            <a:r>
              <a:rPr lang="en-NZ" sz="2000" dirty="0"/>
              <a:t>lower incomes hampering their repayment capacity</a:t>
            </a:r>
            <a:r>
              <a:rPr lang="en-NZ" sz="2000" dirty="0" smtClean="0"/>
              <a:t>.</a:t>
            </a:r>
          </a:p>
          <a:p>
            <a:pPr lvl="1" algn="just">
              <a:buClr>
                <a:srgbClr val="002060"/>
              </a:buClr>
              <a:buFont typeface="Courier New" panose="02070309020205020404" pitchFamily="49" charset="0"/>
              <a:buChar char="o"/>
            </a:pPr>
            <a:r>
              <a:rPr lang="en-NZ" sz="2000" dirty="0" smtClean="0"/>
              <a:t>Wilful </a:t>
            </a:r>
            <a:r>
              <a:rPr lang="en-NZ" sz="2000" dirty="0" smtClean="0"/>
              <a:t>defaults nurtured </a:t>
            </a:r>
            <a:r>
              <a:rPr lang="en-NZ" sz="2000" dirty="0" smtClean="0"/>
              <a:t>by inefficient enforcement of the legal framework.</a:t>
            </a:r>
            <a:endParaRPr lang="en-NZ" sz="2000" dirty="0"/>
          </a:p>
        </p:txBody>
      </p:sp>
    </p:spTree>
    <p:extLst>
      <p:ext uri="{BB962C8B-B14F-4D97-AF65-F5344CB8AC3E}">
        <p14:creationId xmlns:p14="http://schemas.microsoft.com/office/powerpoint/2010/main" val="1760225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609600" y="4572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Franchising Model</a:t>
            </a:r>
            <a:endParaRPr lang="en-GB" sz="3600" dirty="0" smtClean="0">
              <a:solidFill>
                <a:srgbClr val="0070C0"/>
              </a:solidFill>
            </a:endParaRPr>
          </a:p>
        </p:txBody>
      </p:sp>
      <p:sp>
        <p:nvSpPr>
          <p:cNvPr id="4" name="Rectangle 5"/>
          <p:cNvSpPr>
            <a:spLocks noGrp="1" noChangeArrowheads="1"/>
          </p:cNvSpPr>
          <p:nvPr>
            <p:ph idx="1"/>
          </p:nvPr>
        </p:nvSpPr>
        <p:spPr>
          <a:xfrm>
            <a:off x="609600" y="914400"/>
            <a:ext cx="7848600" cy="5410200"/>
          </a:xfrm>
        </p:spPr>
        <p:txBody>
          <a:bodyPr>
            <a:noAutofit/>
          </a:bodyPr>
          <a:lstStyle/>
          <a:p>
            <a:pPr marL="68580" indent="0" algn="just">
              <a:buNone/>
            </a:pPr>
            <a:r>
              <a:rPr lang="en-NZ" sz="1800" dirty="0"/>
              <a:t>The Rural Bank Franchising Model formulated and currently under testing cum implementation phase at FBL envisages </a:t>
            </a:r>
            <a:r>
              <a:rPr lang="en-NZ" sz="1800" dirty="0" smtClean="0"/>
              <a:t>induction </a:t>
            </a:r>
            <a:r>
              <a:rPr lang="en-NZ" sz="1800" dirty="0"/>
              <a:t>of third party service providers (SPs) willing and capable of performing their role under a tripartite </a:t>
            </a:r>
            <a:r>
              <a:rPr lang="en-NZ" sz="1800" dirty="0" smtClean="0"/>
              <a:t>arrangement.</a:t>
            </a:r>
          </a:p>
          <a:p>
            <a:pPr marL="68580" indent="0" algn="just">
              <a:buNone/>
            </a:pPr>
            <a:endParaRPr lang="en-NZ" sz="1100" dirty="0"/>
          </a:p>
          <a:p>
            <a:pPr marL="68580" indent="0" algn="just">
              <a:buNone/>
            </a:pPr>
            <a:r>
              <a:rPr lang="en-NZ" sz="1800" dirty="0" smtClean="0"/>
              <a:t>The </a:t>
            </a:r>
            <a:r>
              <a:rPr lang="en-NZ" sz="1800" dirty="0" smtClean="0"/>
              <a:t>model aims at addressing </a:t>
            </a:r>
            <a:r>
              <a:rPr lang="en-NZ" sz="1800" dirty="0"/>
              <a:t>the chronic issues faced by both small and medium sized farmers and the financial sector of the country. The model is innovative and unique in the sense that its underlying concept has never been practiced before in Pakistan, at least at institutional level. The model does not only take care of the impediments faced by the </a:t>
            </a:r>
            <a:r>
              <a:rPr lang="en-NZ" sz="1800" dirty="0" smtClean="0"/>
              <a:t>farmers </a:t>
            </a:r>
            <a:r>
              <a:rPr lang="en-NZ" sz="1800" dirty="0"/>
              <a:t>in availing the institutional credit, it also addresses farmers’ core issues discussed earlier. The model </a:t>
            </a:r>
            <a:r>
              <a:rPr lang="en-NZ" sz="1800" dirty="0" smtClean="0"/>
              <a:t>also </a:t>
            </a:r>
            <a:r>
              <a:rPr lang="en-NZ" sz="1800" dirty="0" smtClean="0"/>
              <a:t>caters to </a:t>
            </a:r>
            <a:r>
              <a:rPr lang="en-NZ" sz="1800" dirty="0"/>
              <a:t>the issues faced by the banks </a:t>
            </a:r>
            <a:r>
              <a:rPr lang="en-NZ" sz="1800" dirty="0" smtClean="0"/>
              <a:t>in marketing</a:t>
            </a:r>
            <a:r>
              <a:rPr lang="en-NZ" sz="1800" dirty="0"/>
              <a:t>, selection of good and progressive farmers, </a:t>
            </a:r>
            <a:r>
              <a:rPr lang="en-NZ" sz="1800" dirty="0" smtClean="0"/>
              <a:t>ensuring </a:t>
            </a:r>
            <a:r>
              <a:rPr lang="en-NZ" sz="1800" dirty="0" smtClean="0"/>
              <a:t>proper end </a:t>
            </a:r>
            <a:r>
              <a:rPr lang="en-NZ" sz="1800" dirty="0"/>
              <a:t>use of the financed amount and finally </a:t>
            </a:r>
            <a:r>
              <a:rPr lang="en-NZ" sz="1800" dirty="0" smtClean="0"/>
              <a:t>in timely </a:t>
            </a:r>
            <a:r>
              <a:rPr lang="en-NZ" sz="1800" dirty="0"/>
              <a:t>recovery of the advanced funds. The model also aims at increasing agricultural productivity </a:t>
            </a:r>
            <a:r>
              <a:rPr lang="en-NZ" sz="1800" dirty="0" smtClean="0"/>
              <a:t>to achieve </a:t>
            </a:r>
            <a:r>
              <a:rPr lang="en-NZ" sz="1800" dirty="0"/>
              <a:t>the national goal of poverty alleviation currently rampant among the rural community and consequently enhancing contribution of the agriculture in the country’s GDP.</a:t>
            </a:r>
          </a:p>
          <a:p>
            <a:pPr marL="68580" indent="0" algn="just">
              <a:buNone/>
            </a:pPr>
            <a:endParaRPr lang="en-NZ" sz="700" dirty="0" smtClean="0"/>
          </a:p>
        </p:txBody>
      </p:sp>
    </p:spTree>
    <p:extLst>
      <p:ext uri="{BB962C8B-B14F-4D97-AF65-F5344CB8AC3E}">
        <p14:creationId xmlns:p14="http://schemas.microsoft.com/office/powerpoint/2010/main" val="2919278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858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Franchising Model</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609600" y="1295400"/>
            <a:ext cx="7848600" cy="5029200"/>
          </a:xfrm>
        </p:spPr>
        <p:txBody>
          <a:bodyPr>
            <a:normAutofit/>
          </a:bodyPr>
          <a:lstStyle/>
          <a:p>
            <a:pPr marL="68580" lvl="0" indent="0">
              <a:buClr>
                <a:srgbClr val="002060"/>
              </a:buClr>
              <a:buNone/>
            </a:pPr>
            <a:endParaRPr lang="en-NZ" sz="2000" dirty="0" smtClean="0"/>
          </a:p>
          <a:p>
            <a:pPr marL="68580" lvl="0" indent="0">
              <a:buClr>
                <a:srgbClr val="002060"/>
              </a:buClr>
              <a:buNone/>
            </a:pPr>
            <a:endParaRPr lang="en-NZ" sz="2000" dirty="0" smtClean="0"/>
          </a:p>
        </p:txBody>
      </p:sp>
      <p:graphicFrame>
        <p:nvGraphicFramePr>
          <p:cNvPr id="19" name="Diagram 18"/>
          <p:cNvGraphicFramePr/>
          <p:nvPr>
            <p:extLst>
              <p:ext uri="{D42A27DB-BD31-4B8C-83A1-F6EECF244321}">
                <p14:modId xmlns:p14="http://schemas.microsoft.com/office/powerpoint/2010/main" val="2242323014"/>
              </p:ext>
            </p:extLst>
          </p:nvPr>
        </p:nvGraphicFramePr>
        <p:xfrm>
          <a:off x="1066800" y="1143000"/>
          <a:ext cx="6858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8671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533400" y="3048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smtClean="0">
                <a:solidFill>
                  <a:srgbClr val="0070C0"/>
                </a:solidFill>
              </a:rPr>
              <a:t>Role and </a:t>
            </a:r>
            <a:r>
              <a:rPr lang="en-NZ" sz="1600" b="1" u="sng" dirty="0" smtClean="0">
                <a:solidFill>
                  <a:srgbClr val="0070C0"/>
                </a:solidFill>
              </a:rPr>
              <a:t>Responsibilities </a:t>
            </a:r>
            <a:r>
              <a:rPr lang="en-NZ" sz="1600" b="1" u="sng" dirty="0" smtClean="0">
                <a:solidFill>
                  <a:srgbClr val="0070C0"/>
                </a:solidFill>
              </a:rPr>
              <a:t>of SP:</a:t>
            </a:r>
            <a:endParaRPr lang="en-GB" sz="3600" dirty="0" smtClean="0">
              <a:solidFill>
                <a:srgbClr val="0070C0"/>
              </a:solidFill>
            </a:endParaRPr>
          </a:p>
        </p:txBody>
      </p:sp>
      <p:sp>
        <p:nvSpPr>
          <p:cNvPr id="4" name="Rectangle 5"/>
          <p:cNvSpPr>
            <a:spLocks noGrp="1" noChangeArrowheads="1"/>
          </p:cNvSpPr>
          <p:nvPr>
            <p:ph idx="1"/>
          </p:nvPr>
        </p:nvSpPr>
        <p:spPr>
          <a:xfrm>
            <a:off x="381000" y="609600"/>
            <a:ext cx="8001000" cy="5562600"/>
          </a:xfrm>
        </p:spPr>
        <p:txBody>
          <a:bodyPr>
            <a:noAutofit/>
          </a:bodyPr>
          <a:lstStyle/>
          <a:p>
            <a:pPr marL="457200" lvl="1" indent="-339725" algn="just">
              <a:buClr>
                <a:srgbClr val="002060"/>
              </a:buClr>
              <a:buFont typeface="+mj-lt"/>
              <a:buAutoNum type="arabicPeriod"/>
            </a:pPr>
            <a:r>
              <a:rPr lang="en-NZ" sz="1800" dirty="0"/>
              <a:t>Marketing the </a:t>
            </a:r>
            <a:r>
              <a:rPr lang="en-NZ" sz="1800" dirty="0" smtClean="0"/>
              <a:t>concept of the </a:t>
            </a:r>
            <a:r>
              <a:rPr lang="en-NZ" sz="1800" dirty="0"/>
              <a:t>model to the farming community of </a:t>
            </a:r>
            <a:r>
              <a:rPr lang="en-NZ" sz="1800" dirty="0" smtClean="0"/>
              <a:t>the respective</a:t>
            </a:r>
            <a:r>
              <a:rPr lang="en-NZ" sz="1800" dirty="0" smtClean="0"/>
              <a:t> areas </a:t>
            </a:r>
            <a:r>
              <a:rPr lang="en-NZ" sz="1800" dirty="0"/>
              <a:t>and seek their voluntarily agreement to join.</a:t>
            </a:r>
          </a:p>
          <a:p>
            <a:pPr marL="457200" lvl="1" indent="-339725" algn="just">
              <a:buClr>
                <a:srgbClr val="002060"/>
              </a:buClr>
              <a:buFont typeface="+mj-lt"/>
              <a:buAutoNum type="arabicPeriod"/>
            </a:pPr>
            <a:r>
              <a:rPr lang="en-NZ" sz="1800" dirty="0"/>
              <a:t>Conducting thorough due diligence of the </a:t>
            </a:r>
            <a:r>
              <a:rPr lang="en-NZ" sz="1800" dirty="0" smtClean="0"/>
              <a:t>participating </a:t>
            </a:r>
            <a:r>
              <a:rPr lang="en-NZ" sz="1800" dirty="0"/>
              <a:t>farmers to assess their credit worthiness and technical eligibility for </a:t>
            </a:r>
            <a:r>
              <a:rPr lang="en-NZ" sz="1800" dirty="0" smtClean="0"/>
              <a:t>the institutional financing</a:t>
            </a:r>
            <a:r>
              <a:rPr lang="en-NZ" sz="1800" dirty="0"/>
              <a:t>.</a:t>
            </a:r>
          </a:p>
          <a:p>
            <a:pPr marL="457200" lvl="1" indent="-339725" algn="just">
              <a:buClr>
                <a:srgbClr val="002060"/>
              </a:buClr>
              <a:buFont typeface="+mj-lt"/>
              <a:buAutoNum type="arabicPeriod"/>
            </a:pPr>
            <a:r>
              <a:rPr lang="en-NZ" sz="1800" dirty="0"/>
              <a:t>Arranging soil and water </a:t>
            </a:r>
            <a:r>
              <a:rPr lang="en-NZ" sz="1800" dirty="0" smtClean="0"/>
              <a:t>analysis, where necessary </a:t>
            </a:r>
            <a:r>
              <a:rPr lang="en-NZ" sz="1800" dirty="0"/>
              <a:t>to </a:t>
            </a:r>
            <a:r>
              <a:rPr lang="en-NZ" sz="1800" dirty="0" smtClean="0"/>
              <a:t>decide </a:t>
            </a:r>
            <a:r>
              <a:rPr lang="en-NZ" sz="1800" dirty="0"/>
              <a:t>the suitable crops to be cultivated and determine the nature and quality of inputs to be applied.  </a:t>
            </a:r>
          </a:p>
          <a:p>
            <a:pPr marL="457200" lvl="1" indent="-339725" algn="just">
              <a:buClr>
                <a:srgbClr val="002060"/>
              </a:buClr>
              <a:buFont typeface="+mj-lt"/>
              <a:buAutoNum type="arabicPeriod"/>
            </a:pPr>
            <a:r>
              <a:rPr lang="en-NZ" sz="1800" dirty="0"/>
              <a:t>Assessing the farmers’ credit needs for production requirements based on the crops found </a:t>
            </a:r>
            <a:r>
              <a:rPr lang="en-NZ" sz="1800" dirty="0" smtClean="0"/>
              <a:t>economically advisable </a:t>
            </a:r>
            <a:r>
              <a:rPr lang="en-NZ" sz="1800" dirty="0"/>
              <a:t>to be cultivated.</a:t>
            </a:r>
          </a:p>
          <a:p>
            <a:pPr marL="457200" lvl="1" indent="-339725" algn="just">
              <a:buClr>
                <a:srgbClr val="002060"/>
              </a:buClr>
              <a:buFont typeface="+mj-lt"/>
              <a:buAutoNum type="arabicPeriod"/>
            </a:pPr>
            <a:r>
              <a:rPr lang="en-NZ" sz="1800" dirty="0"/>
              <a:t>Providing a list of the finally selected farmers to the bank for further due diligence and initiation of the credit process.</a:t>
            </a:r>
          </a:p>
          <a:p>
            <a:pPr marL="457200" lvl="1" indent="-339725" algn="just">
              <a:buClr>
                <a:srgbClr val="002060"/>
              </a:buClr>
              <a:buFont typeface="+mj-lt"/>
              <a:buAutoNum type="arabicPeriod"/>
            </a:pPr>
            <a:r>
              <a:rPr lang="en-NZ" sz="1800" dirty="0"/>
              <a:t>Helping the farmers in opening of bank accounts and completion of loan application and other pre and post approval documents and formalities.</a:t>
            </a:r>
          </a:p>
          <a:p>
            <a:pPr marL="457200" lvl="1" indent="-339725" algn="just">
              <a:buClr>
                <a:srgbClr val="002060"/>
              </a:buClr>
              <a:buFont typeface="+mj-lt"/>
              <a:buAutoNum type="arabicPeriod"/>
            </a:pPr>
            <a:r>
              <a:rPr lang="en-NZ" sz="1800" dirty="0"/>
              <a:t>Maintaining and/or arranging a pool of modern machinery &amp; </a:t>
            </a:r>
            <a:r>
              <a:rPr lang="en-NZ" sz="1800" dirty="0" smtClean="0"/>
              <a:t>equipment </a:t>
            </a:r>
            <a:r>
              <a:rPr lang="en-NZ" sz="1800" dirty="0"/>
              <a:t>to facilitate efficient farming.</a:t>
            </a:r>
          </a:p>
          <a:p>
            <a:pPr marL="457200" lvl="1" indent="-339725" algn="just">
              <a:buClr>
                <a:srgbClr val="002060"/>
              </a:buClr>
              <a:buFont typeface="+mj-lt"/>
              <a:buAutoNum type="arabicPeriod"/>
            </a:pPr>
            <a:r>
              <a:rPr lang="en-NZ" sz="1800" dirty="0"/>
              <a:t>Maintaining / arranging sufficient stocks of quality seeds, fertilizers, </a:t>
            </a:r>
            <a:r>
              <a:rPr lang="en-NZ" sz="1800" dirty="0" smtClean="0"/>
              <a:t>, micro nutrients, pesticides </a:t>
            </a:r>
            <a:r>
              <a:rPr lang="en-NZ" sz="1800" dirty="0"/>
              <a:t>and other </a:t>
            </a:r>
            <a:r>
              <a:rPr lang="en-NZ" sz="1800" dirty="0" smtClean="0"/>
              <a:t>inputs etc.</a:t>
            </a:r>
            <a:endParaRPr lang="en-NZ" sz="1800" dirty="0"/>
          </a:p>
        </p:txBody>
      </p:sp>
    </p:spTree>
    <p:extLst>
      <p:ext uri="{BB962C8B-B14F-4D97-AF65-F5344CB8AC3E}">
        <p14:creationId xmlns:p14="http://schemas.microsoft.com/office/powerpoint/2010/main" val="496038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5334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Role and </a:t>
            </a:r>
            <a:r>
              <a:rPr lang="en-NZ" sz="1600" b="1" u="sng" dirty="0" smtClean="0">
                <a:solidFill>
                  <a:srgbClr val="0070C0"/>
                </a:solidFill>
              </a:rPr>
              <a:t>Responsibilities </a:t>
            </a:r>
            <a:r>
              <a:rPr lang="en-NZ" sz="1600" b="1" u="sng" dirty="0">
                <a:solidFill>
                  <a:srgbClr val="0070C0"/>
                </a:solidFill>
              </a:rPr>
              <a:t>of SP </a:t>
            </a:r>
            <a:r>
              <a:rPr lang="en-NZ" sz="1600" b="1" u="sng" dirty="0" smtClean="0">
                <a:solidFill>
                  <a:srgbClr val="0070C0"/>
                </a:solidFill>
              </a:rPr>
              <a:t>…</a:t>
            </a:r>
            <a:r>
              <a:rPr lang="en-NZ" sz="1600" b="1" u="sng" dirty="0" err="1" smtClean="0">
                <a:solidFill>
                  <a:srgbClr val="0070C0"/>
                </a:solidFill>
              </a:rPr>
              <a:t>contd</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533400" y="1143000"/>
            <a:ext cx="8001000" cy="5029200"/>
          </a:xfrm>
        </p:spPr>
        <p:txBody>
          <a:bodyPr>
            <a:noAutofit/>
          </a:bodyPr>
          <a:lstStyle/>
          <a:p>
            <a:pPr marL="460375" lvl="1" indent="-342900" algn="just">
              <a:buClr>
                <a:srgbClr val="002060"/>
              </a:buClr>
              <a:buFont typeface="+mj-lt"/>
              <a:buAutoNum type="arabicPeriod" startAt="9"/>
            </a:pPr>
            <a:r>
              <a:rPr lang="en-NZ" sz="1800" dirty="0"/>
              <a:t>Providing the materials and services to the farmers on reasonable rates.</a:t>
            </a:r>
          </a:p>
          <a:p>
            <a:pPr marL="460375" lvl="1" indent="-342900" algn="just">
              <a:buClr>
                <a:srgbClr val="002060"/>
              </a:buClr>
              <a:buFont typeface="+mj-lt"/>
              <a:buAutoNum type="arabicPeriod" startAt="9"/>
            </a:pPr>
            <a:r>
              <a:rPr lang="en-NZ" sz="1800" dirty="0"/>
              <a:t>Once the bank advises its readiness for disbursement of the respective loan, the SP will start providing the services and materials / inputs </a:t>
            </a:r>
            <a:r>
              <a:rPr lang="en-NZ" sz="1800" dirty="0" smtClean="0"/>
              <a:t>etc. </a:t>
            </a:r>
            <a:r>
              <a:rPr lang="en-NZ" sz="1800" dirty="0"/>
              <a:t>to the farmers simultaneously drawing an invoice on the bank for payment / reimbursement under authorization of the farmer.</a:t>
            </a:r>
          </a:p>
          <a:p>
            <a:pPr marL="460375" lvl="1" indent="-342900" algn="just">
              <a:buClr>
                <a:srgbClr val="002060"/>
              </a:buClr>
              <a:buFont typeface="+mj-lt"/>
              <a:buAutoNum type="arabicPeriod" startAt="9"/>
            </a:pPr>
            <a:r>
              <a:rPr lang="en-NZ" sz="1800" dirty="0"/>
              <a:t>Employing Agri </a:t>
            </a:r>
            <a:r>
              <a:rPr lang="en-NZ" sz="1800" dirty="0" smtClean="0"/>
              <a:t>scientists and extension experts to </a:t>
            </a:r>
            <a:r>
              <a:rPr lang="en-NZ" sz="1800" dirty="0"/>
              <a:t>provide effective monitoring and guidance to the farmers throughout the cropping cycle as per best practices.</a:t>
            </a:r>
          </a:p>
          <a:p>
            <a:pPr marL="460375" lvl="1" indent="-342900" algn="just">
              <a:buClr>
                <a:srgbClr val="002060"/>
              </a:buClr>
              <a:buFont typeface="+mj-lt"/>
              <a:buAutoNum type="arabicPeriod" startAt="9"/>
            </a:pPr>
            <a:r>
              <a:rPr lang="en-NZ" sz="1800" dirty="0"/>
              <a:t>Purchasing or managing sale of the farmers’ produce at best possible market rates.</a:t>
            </a:r>
          </a:p>
          <a:p>
            <a:pPr marL="460375" lvl="1" indent="-342900" algn="just">
              <a:buClr>
                <a:srgbClr val="002060"/>
              </a:buClr>
              <a:buFont typeface="+mj-lt"/>
              <a:buAutoNum type="arabicPeriod" startAt="9"/>
            </a:pPr>
            <a:r>
              <a:rPr lang="en-NZ" sz="1800" dirty="0"/>
              <a:t>Helping the bank in recovery of the finance on due </a:t>
            </a:r>
            <a:r>
              <a:rPr lang="en-NZ" sz="1800" dirty="0" smtClean="0"/>
              <a:t>time.</a:t>
            </a:r>
            <a:endParaRPr lang="en-NZ" sz="1800" dirty="0"/>
          </a:p>
          <a:p>
            <a:pPr marL="460375" lvl="0" indent="-342900" algn="just">
              <a:buClr>
                <a:srgbClr val="002060"/>
              </a:buClr>
              <a:buFont typeface="+mj-lt"/>
              <a:buAutoNum type="arabicPeriod" startAt="9"/>
            </a:pPr>
            <a:endParaRPr lang="en-NZ" sz="1800" dirty="0"/>
          </a:p>
        </p:txBody>
      </p:sp>
    </p:spTree>
    <p:extLst>
      <p:ext uri="{BB962C8B-B14F-4D97-AF65-F5344CB8AC3E}">
        <p14:creationId xmlns:p14="http://schemas.microsoft.com/office/powerpoint/2010/main" val="12300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a:xfrm>
            <a:off x="457200" y="609600"/>
            <a:ext cx="5257800" cy="379413"/>
          </a:xfrm>
        </p:spPr>
        <p:txBody>
          <a:bodyPr>
            <a:noAutofit/>
          </a:bodyPr>
          <a:lstStyle/>
          <a:p>
            <a:pPr>
              <a:lnSpc>
                <a:spcPct val="97000"/>
              </a:lnSpc>
              <a:buClr>
                <a:srgbClr val="09BF1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NZ" sz="1600" b="1" u="sng" dirty="0">
                <a:solidFill>
                  <a:srgbClr val="0070C0"/>
                </a:solidFill>
              </a:rPr>
              <a:t>Role and Responsibility of the Lending Bank</a:t>
            </a:r>
            <a:r>
              <a:rPr lang="en-NZ" sz="1600" b="1" u="sng" dirty="0" smtClean="0">
                <a:solidFill>
                  <a:srgbClr val="0070C0"/>
                </a:solidFill>
              </a:rPr>
              <a:t>:</a:t>
            </a:r>
            <a:endParaRPr lang="en-GB" sz="3600" dirty="0" smtClean="0">
              <a:solidFill>
                <a:srgbClr val="0070C0"/>
              </a:solidFill>
            </a:endParaRPr>
          </a:p>
        </p:txBody>
      </p:sp>
      <p:sp>
        <p:nvSpPr>
          <p:cNvPr id="4" name="Rectangle 5"/>
          <p:cNvSpPr>
            <a:spLocks noGrp="1" noChangeArrowheads="1"/>
          </p:cNvSpPr>
          <p:nvPr>
            <p:ph idx="1"/>
          </p:nvPr>
        </p:nvSpPr>
        <p:spPr>
          <a:xfrm>
            <a:off x="533400" y="990600"/>
            <a:ext cx="8001000" cy="5486400"/>
          </a:xfrm>
        </p:spPr>
        <p:txBody>
          <a:bodyPr>
            <a:noAutofit/>
          </a:bodyPr>
          <a:lstStyle/>
          <a:p>
            <a:pPr marL="525780" lvl="0" indent="-457200" algn="just">
              <a:buClr>
                <a:srgbClr val="002060"/>
              </a:buClr>
              <a:buFont typeface="+mj-lt"/>
              <a:buAutoNum type="arabicPeriod"/>
            </a:pPr>
            <a:r>
              <a:rPr lang="en-NZ" sz="1700" dirty="0" smtClean="0"/>
              <a:t>Imparting </a:t>
            </a:r>
            <a:r>
              <a:rPr lang="en-NZ" sz="1700" dirty="0"/>
              <a:t>necessary training </a:t>
            </a:r>
            <a:r>
              <a:rPr lang="en-NZ" sz="1700" dirty="0" smtClean="0"/>
              <a:t>to SP’s </a:t>
            </a:r>
            <a:r>
              <a:rPr lang="en-NZ" sz="1700" dirty="0"/>
              <a:t>staff </a:t>
            </a:r>
            <a:r>
              <a:rPr lang="en-NZ" sz="1700" dirty="0" smtClean="0"/>
              <a:t>on the </a:t>
            </a:r>
            <a:r>
              <a:rPr lang="en-NZ" sz="1700" dirty="0"/>
              <a:t>documentary and regulatory aspects of the Agri financing.</a:t>
            </a:r>
          </a:p>
          <a:p>
            <a:pPr marL="525780" lvl="0" indent="-457200" algn="just">
              <a:buClr>
                <a:srgbClr val="002060"/>
              </a:buClr>
              <a:buFont typeface="+mj-lt"/>
              <a:buAutoNum type="arabicPeriod"/>
            </a:pPr>
            <a:r>
              <a:rPr lang="en-NZ" sz="1700" dirty="0" smtClean="0"/>
              <a:t>Deputing </a:t>
            </a:r>
            <a:r>
              <a:rPr lang="en-NZ" sz="1700" dirty="0"/>
              <a:t>trained and efficient staff to attend to the farmers referred by SP </a:t>
            </a:r>
            <a:r>
              <a:rPr lang="en-NZ" sz="1700" dirty="0" smtClean="0"/>
              <a:t>for speedy </a:t>
            </a:r>
            <a:r>
              <a:rPr lang="en-NZ" sz="1700" dirty="0"/>
              <a:t>disposal of their loan applications and timely disbursement of the facilities.</a:t>
            </a:r>
          </a:p>
          <a:p>
            <a:pPr marL="525780" lvl="0" indent="-457200" algn="just">
              <a:buClr>
                <a:srgbClr val="002060"/>
              </a:buClr>
              <a:buFont typeface="+mj-lt"/>
              <a:buAutoNum type="arabicPeriod"/>
            </a:pPr>
            <a:r>
              <a:rPr lang="en-NZ" sz="1700" dirty="0" smtClean="0"/>
              <a:t>Helping </a:t>
            </a:r>
            <a:r>
              <a:rPr lang="en-NZ" sz="1700" dirty="0"/>
              <a:t>the applicants in opening of their deposit accounts and </a:t>
            </a:r>
            <a:r>
              <a:rPr lang="en-NZ" sz="1700" dirty="0" smtClean="0"/>
              <a:t>handing over </a:t>
            </a:r>
            <a:r>
              <a:rPr lang="en-NZ" sz="1700" dirty="0"/>
              <a:t>a detailed list of pre-approval documentary requirements to the applicants </a:t>
            </a:r>
            <a:r>
              <a:rPr lang="en-NZ" sz="1700" dirty="0" smtClean="0"/>
              <a:t>and imparting necessary guidance to them .</a:t>
            </a:r>
            <a:endParaRPr lang="en-NZ" sz="1700" dirty="0"/>
          </a:p>
          <a:p>
            <a:pPr marL="525780" lvl="0" indent="-457200" algn="just">
              <a:buClr>
                <a:srgbClr val="002060"/>
              </a:buClr>
              <a:buFont typeface="+mj-lt"/>
              <a:buAutoNum type="arabicPeriod"/>
            </a:pPr>
            <a:r>
              <a:rPr lang="en-NZ" sz="1700" dirty="0" smtClean="0"/>
              <a:t>Undertaking </a:t>
            </a:r>
            <a:r>
              <a:rPr lang="en-NZ" sz="1700" dirty="0"/>
              <a:t>due diligence of the </a:t>
            </a:r>
            <a:r>
              <a:rPr lang="en-NZ" sz="1700" dirty="0" smtClean="0"/>
              <a:t>applicants </a:t>
            </a:r>
            <a:r>
              <a:rPr lang="en-NZ" sz="1700" dirty="0"/>
              <a:t>through </a:t>
            </a:r>
            <a:r>
              <a:rPr lang="en-NZ" sz="1700" dirty="0" smtClean="0"/>
              <a:t>generating e-CIBs  </a:t>
            </a:r>
            <a:r>
              <a:rPr lang="en-NZ" sz="1700" dirty="0"/>
              <a:t>and arranging market checks </a:t>
            </a:r>
            <a:r>
              <a:rPr lang="en-NZ" sz="1700" dirty="0" smtClean="0"/>
              <a:t>etc. </a:t>
            </a:r>
            <a:r>
              <a:rPr lang="en-NZ" sz="1700" dirty="0"/>
              <a:t>with a view to assessing his </a:t>
            </a:r>
            <a:r>
              <a:rPr lang="en-NZ" sz="1700" dirty="0" smtClean="0"/>
              <a:t>genuine credit </a:t>
            </a:r>
            <a:r>
              <a:rPr lang="en-NZ" sz="1700" dirty="0"/>
              <a:t>needs. </a:t>
            </a:r>
          </a:p>
          <a:p>
            <a:pPr marL="525780" lvl="0" indent="-457200" algn="just">
              <a:buClr>
                <a:srgbClr val="002060"/>
              </a:buClr>
              <a:buFont typeface="+mj-lt"/>
              <a:buAutoNum type="arabicPeriod"/>
            </a:pPr>
            <a:r>
              <a:rPr lang="en-NZ" sz="1700" dirty="0"/>
              <a:t>The finance proposal will be </a:t>
            </a:r>
            <a:r>
              <a:rPr lang="en-NZ" sz="1700" dirty="0" smtClean="0"/>
              <a:t>subjected </a:t>
            </a:r>
            <a:r>
              <a:rPr lang="en-NZ" sz="1700" dirty="0"/>
              <a:t>to </a:t>
            </a:r>
            <a:r>
              <a:rPr lang="en-NZ" sz="1700" dirty="0" smtClean="0"/>
              <a:t>the internal approvals.</a:t>
            </a:r>
            <a:endParaRPr lang="en-NZ" sz="1700" dirty="0"/>
          </a:p>
          <a:p>
            <a:pPr marL="525780" lvl="0" indent="-457200" algn="just">
              <a:buClr>
                <a:srgbClr val="002060"/>
              </a:buClr>
              <a:buFont typeface="+mj-lt"/>
              <a:buAutoNum type="arabicPeriod"/>
            </a:pPr>
            <a:r>
              <a:rPr lang="en-NZ" sz="1700" dirty="0"/>
              <a:t>On approval of the facility, post approval </a:t>
            </a:r>
            <a:r>
              <a:rPr lang="en-NZ" sz="1700" dirty="0" smtClean="0"/>
              <a:t>credit and security documentation </a:t>
            </a:r>
            <a:r>
              <a:rPr lang="en-NZ" sz="1700" dirty="0"/>
              <a:t>formalities will be </a:t>
            </a:r>
            <a:r>
              <a:rPr lang="en-NZ" sz="1700" dirty="0" smtClean="0"/>
              <a:t>got completed </a:t>
            </a:r>
            <a:r>
              <a:rPr lang="en-NZ" sz="1700" dirty="0"/>
              <a:t>by the </a:t>
            </a:r>
            <a:r>
              <a:rPr lang="en-NZ" sz="1700" dirty="0" smtClean="0"/>
              <a:t>bank </a:t>
            </a:r>
            <a:r>
              <a:rPr lang="en-NZ" sz="1700" dirty="0"/>
              <a:t>with in the shortest possible </a:t>
            </a:r>
            <a:r>
              <a:rPr lang="en-NZ" sz="1700" dirty="0" smtClean="0"/>
              <a:t>time. </a:t>
            </a:r>
            <a:r>
              <a:rPr lang="en-NZ" sz="1700" dirty="0"/>
              <a:t>A copy of the facility offer letter (FOL) may also be provided to the service provider under authority of the farmer to enable </a:t>
            </a:r>
            <a:r>
              <a:rPr lang="en-NZ" sz="1700" dirty="0" smtClean="0"/>
              <a:t>SP </a:t>
            </a:r>
            <a:r>
              <a:rPr lang="en-NZ" sz="1700" dirty="0"/>
              <a:t>to help the </a:t>
            </a:r>
            <a:r>
              <a:rPr lang="en-NZ" sz="1700" dirty="0" smtClean="0"/>
              <a:t>farmer </a:t>
            </a:r>
            <a:r>
              <a:rPr lang="en-NZ" sz="1700" dirty="0"/>
              <a:t>in completion of the documentation. </a:t>
            </a:r>
          </a:p>
        </p:txBody>
      </p:sp>
    </p:spTree>
    <p:extLst>
      <p:ext uri="{BB962C8B-B14F-4D97-AF65-F5344CB8AC3E}">
        <p14:creationId xmlns:p14="http://schemas.microsoft.com/office/powerpoint/2010/main" val="7937127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1167</TotalTime>
  <Words>1676</Words>
  <Application>Microsoft Office PowerPoint</Application>
  <PresentationFormat>On-screen Show (4:3)</PresentationFormat>
  <Paragraphs>100</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Austin</vt:lpstr>
      <vt:lpstr>final</vt:lpstr>
      <vt:lpstr>PowerPoint Presentation</vt:lpstr>
      <vt:lpstr>Rural Bank Franchising Model</vt:lpstr>
      <vt:lpstr>Key Issues Faced by the Farming Community</vt:lpstr>
      <vt:lpstr>Factors underlying  the banks passive attitude towards Agri lending:</vt:lpstr>
      <vt:lpstr>Franchising Model</vt:lpstr>
      <vt:lpstr>Franchising Model:</vt:lpstr>
      <vt:lpstr>Role and Responsibilities of SP:</vt:lpstr>
      <vt:lpstr>Role and Responsibilities of SP …contd:</vt:lpstr>
      <vt:lpstr>Role and Responsibility of the Lending Bank:</vt:lpstr>
      <vt:lpstr>Role and Responsibility of the Lending Bank…contd:</vt:lpstr>
      <vt:lpstr>Duties and Responsibilities of the Borrowing Farmers:</vt:lpstr>
      <vt:lpstr>Duties and Responsibilities of the Borrowing Farmers…contd:</vt:lpstr>
      <vt:lpstr>Application of the Model at Industry Level is Expected to:</vt:lpstr>
      <vt:lpstr>FBL’s Experience: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Financing</dc:title>
  <dc:creator>Muhammad Jawad Qaiser</dc:creator>
  <cp:lastModifiedBy>Ali Raza</cp:lastModifiedBy>
  <cp:revision>167</cp:revision>
  <cp:lastPrinted>2015-04-24T08:03:11Z</cp:lastPrinted>
  <dcterms:created xsi:type="dcterms:W3CDTF">2014-12-02T10:11:39Z</dcterms:created>
  <dcterms:modified xsi:type="dcterms:W3CDTF">2015-04-24T11:54:24Z</dcterms:modified>
</cp:coreProperties>
</file>