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541" r:id="rId2"/>
    <p:sldId id="538" r:id="rId3"/>
    <p:sldId id="539" r:id="rId4"/>
    <p:sldId id="540" r:id="rId5"/>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2909">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wlak_l" initials="LMP" lastIdx="6" clrIdx="0"/>
  <p:cmAuthor id="1" name="Windows User" initials="WU" lastIdx="24" clrIdx="1"/>
  <p:cmAuthor id="2" name="Stephanie" initials="S" lastIdx="3" clrIdx="2"/>
  <p:cmAuthor id="4" name="Lynn Railsback" initials="LR" lastIdx="9" clrIdx="4">
    <p:extLst/>
  </p:cmAuthor>
  <p:cmAuthor id="5" name="Kelly Robbins"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3A4D"/>
    <a:srgbClr val="404040"/>
    <a:srgbClr val="245B77"/>
    <a:srgbClr val="344952"/>
    <a:srgbClr val="315552"/>
    <a:srgbClr val="D7DF23"/>
    <a:srgbClr val="D7E923"/>
    <a:srgbClr val="A8B712"/>
    <a:srgbClr val="394D47"/>
    <a:srgbClr val="707A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89343" autoAdjust="0"/>
  </p:normalViewPr>
  <p:slideViewPr>
    <p:cSldViewPr snapToGrid="0">
      <p:cViewPr>
        <p:scale>
          <a:sx n="68" d="100"/>
          <a:sy n="68" d="100"/>
        </p:scale>
        <p:origin x="-1392" y="150"/>
      </p:cViewPr>
      <p:guideLst>
        <p:guide orient="horz" pos="2160"/>
        <p:guide pos="2880"/>
      </p:guideLst>
    </p:cSldViewPr>
  </p:slideViewPr>
  <p:outlineViewPr>
    <p:cViewPr>
      <p:scale>
        <a:sx n="33" d="100"/>
        <a:sy n="33" d="100"/>
      </p:scale>
      <p:origin x="0" y="48030"/>
    </p:cViewPr>
  </p:outlineViewPr>
  <p:notesTextViewPr>
    <p:cViewPr>
      <p:scale>
        <a:sx n="1" d="1"/>
        <a:sy n="1" d="1"/>
      </p:scale>
      <p:origin x="0" y="0"/>
    </p:cViewPr>
  </p:notesTextViewPr>
  <p:sorterViewPr>
    <p:cViewPr>
      <p:scale>
        <a:sx n="100" d="100"/>
        <a:sy n="100" d="100"/>
      </p:scale>
      <p:origin x="0" y="192"/>
    </p:cViewPr>
  </p:sorterViewPr>
  <p:notesViewPr>
    <p:cSldViewPr snapToGrid="0">
      <p:cViewPr varScale="1">
        <p:scale>
          <a:sx n="53" d="100"/>
          <a:sy n="53" d="100"/>
        </p:scale>
        <p:origin x="-2820" y="-90"/>
      </p:cViewPr>
      <p:guideLst>
        <p:guide orient="horz" pos="2186"/>
        <p:guide orient="horz" pos="2208"/>
        <p:guide pos="2846"/>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057A23-96BD-4B90-A4AF-F6B483BBFA39}"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3D047C32-BB7E-41E9-8A0F-6398F267E8F5}">
      <dgm:prSet phldrT="[Text]"/>
      <dgm:spPr/>
      <dgm:t>
        <a:bodyPr/>
        <a:lstStyle/>
        <a:p>
          <a:r>
            <a:rPr lang="en-US" dirty="0" smtClean="0"/>
            <a:t>Capacity Building</a:t>
          </a:r>
          <a:endParaRPr lang="en-US" dirty="0"/>
        </a:p>
      </dgm:t>
    </dgm:pt>
    <dgm:pt modelId="{F526EAE6-0794-4500-B8A2-17A62AEE52FB}" type="parTrans" cxnId="{7726C912-4A9D-466D-9816-9D35E1C32268}">
      <dgm:prSet/>
      <dgm:spPr/>
      <dgm:t>
        <a:bodyPr/>
        <a:lstStyle/>
        <a:p>
          <a:endParaRPr lang="en-US"/>
        </a:p>
      </dgm:t>
    </dgm:pt>
    <dgm:pt modelId="{B6572758-57EA-42EC-9897-7410ECDE6C46}" type="sibTrans" cxnId="{7726C912-4A9D-466D-9816-9D35E1C32268}">
      <dgm:prSet/>
      <dgm:spPr/>
      <dgm:t>
        <a:bodyPr/>
        <a:lstStyle/>
        <a:p>
          <a:endParaRPr lang="en-US"/>
        </a:p>
      </dgm:t>
    </dgm:pt>
    <dgm:pt modelId="{D162B675-8BBB-4EC9-B4F1-097EF303A1C4}">
      <dgm:prSet phldrT="[Text]" custT="1"/>
      <dgm:spPr/>
      <dgm:t>
        <a:bodyPr/>
        <a:lstStyle/>
        <a:p>
          <a:r>
            <a:rPr lang="en-US" sz="1400" dirty="0" smtClean="0"/>
            <a:t>Training in ‘farming techniques &amp; </a:t>
          </a:r>
          <a:r>
            <a:rPr lang="en-US" sz="1400" dirty="0" err="1" smtClean="0"/>
            <a:t>agri</a:t>
          </a:r>
          <a:r>
            <a:rPr lang="en-US" sz="1400" dirty="0" smtClean="0"/>
            <a:t>-best practices</a:t>
          </a:r>
          <a:endParaRPr lang="en-US" sz="1400" dirty="0"/>
        </a:p>
      </dgm:t>
    </dgm:pt>
    <dgm:pt modelId="{808E2E25-D4DE-43B3-A442-E6CFC6BEF9C8}" type="parTrans" cxnId="{5D4E0B1B-518A-4C6F-874F-A2B14F8C3213}">
      <dgm:prSet/>
      <dgm:spPr/>
      <dgm:t>
        <a:bodyPr/>
        <a:lstStyle/>
        <a:p>
          <a:endParaRPr lang="en-US"/>
        </a:p>
      </dgm:t>
    </dgm:pt>
    <dgm:pt modelId="{A99BC905-3E8D-40F3-B5E2-2FFFEA5D9191}" type="sibTrans" cxnId="{5D4E0B1B-518A-4C6F-874F-A2B14F8C3213}">
      <dgm:prSet/>
      <dgm:spPr/>
      <dgm:t>
        <a:bodyPr/>
        <a:lstStyle/>
        <a:p>
          <a:endParaRPr lang="en-US"/>
        </a:p>
      </dgm:t>
    </dgm:pt>
    <dgm:pt modelId="{5938CFDC-18EB-46A9-8B59-B472DC3D4487}">
      <dgm:prSet phldrT="[Text]"/>
      <dgm:spPr/>
      <dgm:t>
        <a:bodyPr/>
        <a:lstStyle/>
        <a:p>
          <a:r>
            <a:rPr lang="en-US" dirty="0" smtClean="0"/>
            <a:t>Financial Inclusion</a:t>
          </a:r>
          <a:endParaRPr lang="en-US" dirty="0"/>
        </a:p>
      </dgm:t>
    </dgm:pt>
    <dgm:pt modelId="{3366C2C8-03C0-48FA-9945-D0307BBDE315}" type="parTrans" cxnId="{8F3800BD-C794-450B-90C6-448EAC6C7E3D}">
      <dgm:prSet/>
      <dgm:spPr/>
      <dgm:t>
        <a:bodyPr/>
        <a:lstStyle/>
        <a:p>
          <a:endParaRPr lang="en-US"/>
        </a:p>
      </dgm:t>
    </dgm:pt>
    <dgm:pt modelId="{CE5E9EBF-5EDA-43C3-BE7A-F29EAC78A3B3}" type="sibTrans" cxnId="{8F3800BD-C794-450B-90C6-448EAC6C7E3D}">
      <dgm:prSet/>
      <dgm:spPr/>
      <dgm:t>
        <a:bodyPr/>
        <a:lstStyle/>
        <a:p>
          <a:endParaRPr lang="en-US"/>
        </a:p>
      </dgm:t>
    </dgm:pt>
    <dgm:pt modelId="{D4D00C67-077D-41D8-A71D-358859EBD66C}">
      <dgm:prSet phldrT="[Text]" custT="1"/>
      <dgm:spPr/>
      <dgm:t>
        <a:bodyPr/>
        <a:lstStyle/>
        <a:p>
          <a:r>
            <a:rPr lang="en-US" sz="1400" dirty="0" smtClean="0"/>
            <a:t>Financial Literacy</a:t>
          </a:r>
          <a:endParaRPr lang="en-US" sz="1400" dirty="0"/>
        </a:p>
      </dgm:t>
    </dgm:pt>
    <dgm:pt modelId="{49006DB3-D62B-4862-A112-9D064574370A}" type="parTrans" cxnId="{9E751016-0997-4A09-A4FF-FAF221B4511A}">
      <dgm:prSet/>
      <dgm:spPr/>
      <dgm:t>
        <a:bodyPr/>
        <a:lstStyle/>
        <a:p>
          <a:endParaRPr lang="en-US"/>
        </a:p>
      </dgm:t>
    </dgm:pt>
    <dgm:pt modelId="{FAEE9BCB-B10B-45A8-AEAE-6FB68EE151C9}" type="sibTrans" cxnId="{9E751016-0997-4A09-A4FF-FAF221B4511A}">
      <dgm:prSet/>
      <dgm:spPr/>
      <dgm:t>
        <a:bodyPr/>
        <a:lstStyle/>
        <a:p>
          <a:endParaRPr lang="en-US"/>
        </a:p>
      </dgm:t>
    </dgm:pt>
    <dgm:pt modelId="{8D4C50A9-BD19-4448-9109-141C9B7D458C}">
      <dgm:prSet phldrT="[Text]" custT="1"/>
      <dgm:spPr/>
      <dgm:t>
        <a:bodyPr/>
        <a:lstStyle/>
        <a:p>
          <a:r>
            <a:rPr lang="en-US" sz="1400" dirty="0" smtClean="0"/>
            <a:t>Improving access through lending capacity building of banks and  financial institutions</a:t>
          </a:r>
          <a:endParaRPr lang="en-US" sz="1400" dirty="0"/>
        </a:p>
      </dgm:t>
    </dgm:pt>
    <dgm:pt modelId="{773C49B7-CA37-427F-8DB2-034AF60F091F}" type="parTrans" cxnId="{D9C29CCF-A8C2-4874-A9A1-82173033515C}">
      <dgm:prSet/>
      <dgm:spPr/>
      <dgm:t>
        <a:bodyPr/>
        <a:lstStyle/>
        <a:p>
          <a:endParaRPr lang="en-US"/>
        </a:p>
      </dgm:t>
    </dgm:pt>
    <dgm:pt modelId="{E96E9078-56CA-4F4E-AD94-B4832B556031}" type="sibTrans" cxnId="{D9C29CCF-A8C2-4874-A9A1-82173033515C}">
      <dgm:prSet/>
      <dgm:spPr/>
      <dgm:t>
        <a:bodyPr/>
        <a:lstStyle/>
        <a:p>
          <a:endParaRPr lang="en-US"/>
        </a:p>
      </dgm:t>
    </dgm:pt>
    <dgm:pt modelId="{BF568125-3E9A-471F-85D4-9F47F5180AEC}">
      <dgm:prSet phldrT="[Text]"/>
      <dgm:spPr/>
      <dgm:t>
        <a:bodyPr/>
        <a:lstStyle/>
        <a:p>
          <a:r>
            <a:rPr lang="en-US" dirty="0" smtClean="0"/>
            <a:t>Market Linkages</a:t>
          </a:r>
          <a:endParaRPr lang="en-US" dirty="0"/>
        </a:p>
      </dgm:t>
    </dgm:pt>
    <dgm:pt modelId="{B558D134-3545-4FF5-B17A-02A2419DA3F8}" type="parTrans" cxnId="{82B79F6F-2A33-4A36-BDB6-7C0DFEC281CC}">
      <dgm:prSet/>
      <dgm:spPr/>
      <dgm:t>
        <a:bodyPr/>
        <a:lstStyle/>
        <a:p>
          <a:endParaRPr lang="en-US"/>
        </a:p>
      </dgm:t>
    </dgm:pt>
    <dgm:pt modelId="{83DC56A3-BD9E-430F-BE2C-F09C6AF99830}" type="sibTrans" cxnId="{82B79F6F-2A33-4A36-BDB6-7C0DFEC281CC}">
      <dgm:prSet/>
      <dgm:spPr/>
      <dgm:t>
        <a:bodyPr/>
        <a:lstStyle/>
        <a:p>
          <a:endParaRPr lang="en-US"/>
        </a:p>
      </dgm:t>
    </dgm:pt>
    <dgm:pt modelId="{67F2258B-CDBB-499C-AC6A-1B1CE91EF599}">
      <dgm:prSet phldrT="[Text]" custT="1"/>
      <dgm:spPr/>
      <dgm:t>
        <a:bodyPr/>
        <a:lstStyle/>
        <a:p>
          <a:r>
            <a:rPr lang="en-US" sz="1400" dirty="0" smtClean="0"/>
            <a:t>Identifying &amp; tapping into domestic and international suppliers &amp; purchasers</a:t>
          </a:r>
          <a:endParaRPr lang="en-US" sz="1400" dirty="0"/>
        </a:p>
      </dgm:t>
    </dgm:pt>
    <dgm:pt modelId="{16D6B12B-E234-4831-817A-BCE2C271734A}" type="parTrans" cxnId="{233C5050-D392-4FA7-A3CF-9CC74B6F7737}">
      <dgm:prSet/>
      <dgm:spPr/>
      <dgm:t>
        <a:bodyPr/>
        <a:lstStyle/>
        <a:p>
          <a:endParaRPr lang="en-US"/>
        </a:p>
      </dgm:t>
    </dgm:pt>
    <dgm:pt modelId="{08FD1470-40E4-4E0D-9493-B6586B226EDF}" type="sibTrans" cxnId="{233C5050-D392-4FA7-A3CF-9CC74B6F7737}">
      <dgm:prSet/>
      <dgm:spPr/>
      <dgm:t>
        <a:bodyPr/>
        <a:lstStyle/>
        <a:p>
          <a:endParaRPr lang="en-US"/>
        </a:p>
      </dgm:t>
    </dgm:pt>
    <dgm:pt modelId="{17762576-D77B-4C4E-A7E1-022FCB97DFCB}">
      <dgm:prSet phldrT="[Text]" custT="1"/>
      <dgm:spPr/>
      <dgm:t>
        <a:bodyPr/>
        <a:lstStyle/>
        <a:p>
          <a:r>
            <a:rPr lang="en-US" sz="1400" dirty="0" smtClean="0"/>
            <a:t>Providing risk mitigation through buying agreements that can be collateralized for access to loans</a:t>
          </a:r>
          <a:endParaRPr lang="en-US" sz="1400" dirty="0"/>
        </a:p>
      </dgm:t>
    </dgm:pt>
    <dgm:pt modelId="{D1945C3C-F645-4A00-82BF-BDBB7294E7E4}" type="parTrans" cxnId="{451D1409-2CD8-4C1A-BC25-2C6810584E11}">
      <dgm:prSet/>
      <dgm:spPr/>
      <dgm:t>
        <a:bodyPr/>
        <a:lstStyle/>
        <a:p>
          <a:endParaRPr lang="en-US"/>
        </a:p>
      </dgm:t>
    </dgm:pt>
    <dgm:pt modelId="{A6422C4E-BB0E-4057-BE3E-0D439B4DCD1E}" type="sibTrans" cxnId="{451D1409-2CD8-4C1A-BC25-2C6810584E11}">
      <dgm:prSet/>
      <dgm:spPr/>
      <dgm:t>
        <a:bodyPr/>
        <a:lstStyle/>
        <a:p>
          <a:endParaRPr lang="en-US"/>
        </a:p>
      </dgm:t>
    </dgm:pt>
    <dgm:pt modelId="{3CE87F34-2C7D-4B7C-A143-55E33432D47E}">
      <dgm:prSet phldrT="[Text]" custT="1"/>
      <dgm:spPr/>
      <dgm:t>
        <a:bodyPr/>
        <a:lstStyle/>
        <a:p>
          <a:r>
            <a:rPr lang="en-US" sz="1400" dirty="0" smtClean="0"/>
            <a:t>Expertise in crop evaluation &amp; rotation</a:t>
          </a:r>
          <a:endParaRPr lang="en-US" sz="1400" dirty="0"/>
        </a:p>
      </dgm:t>
    </dgm:pt>
    <dgm:pt modelId="{7333AE5A-8FFE-4F46-9A88-AD163E14F5C4}" type="parTrans" cxnId="{D505AF41-2074-46D3-9483-6C2CCB9711F4}">
      <dgm:prSet/>
      <dgm:spPr/>
      <dgm:t>
        <a:bodyPr/>
        <a:lstStyle/>
        <a:p>
          <a:endParaRPr lang="en-US"/>
        </a:p>
      </dgm:t>
    </dgm:pt>
    <dgm:pt modelId="{CB7618B4-E718-44E5-BC27-6DD7082CC567}" type="sibTrans" cxnId="{D505AF41-2074-46D3-9483-6C2CCB9711F4}">
      <dgm:prSet/>
      <dgm:spPr/>
      <dgm:t>
        <a:bodyPr/>
        <a:lstStyle/>
        <a:p>
          <a:endParaRPr lang="en-US"/>
        </a:p>
      </dgm:t>
    </dgm:pt>
    <dgm:pt modelId="{957FA383-5574-434E-8D4C-79669B2731FF}">
      <dgm:prSet phldrT="[Text]" custT="1"/>
      <dgm:spPr/>
      <dgm:t>
        <a:bodyPr/>
        <a:lstStyle/>
        <a:p>
          <a:r>
            <a:rPr lang="en-US" sz="1400" dirty="0" smtClean="0"/>
            <a:t>Irrigation, water harvesting, bio-remediation &amp; alternate energy </a:t>
          </a:r>
          <a:endParaRPr lang="en-US" sz="1400" dirty="0"/>
        </a:p>
      </dgm:t>
    </dgm:pt>
    <dgm:pt modelId="{AD7B6A73-5701-483D-95BE-2AB0C32B2DF6}" type="parTrans" cxnId="{B4D6D73D-D095-4D8C-80B3-D37F20CE073F}">
      <dgm:prSet/>
      <dgm:spPr/>
      <dgm:t>
        <a:bodyPr/>
        <a:lstStyle/>
        <a:p>
          <a:endParaRPr lang="en-US"/>
        </a:p>
      </dgm:t>
    </dgm:pt>
    <dgm:pt modelId="{26869FCF-722C-4BDE-AC4E-532CCE72A9DA}" type="sibTrans" cxnId="{B4D6D73D-D095-4D8C-80B3-D37F20CE073F}">
      <dgm:prSet/>
      <dgm:spPr/>
      <dgm:t>
        <a:bodyPr/>
        <a:lstStyle/>
        <a:p>
          <a:endParaRPr lang="en-US"/>
        </a:p>
      </dgm:t>
    </dgm:pt>
    <dgm:pt modelId="{39FE0177-755F-4996-AAF8-3EFB77DD07B0}">
      <dgm:prSet phldrT="[Text]" custT="1"/>
      <dgm:spPr/>
      <dgm:t>
        <a:bodyPr/>
        <a:lstStyle/>
        <a:p>
          <a:r>
            <a:rPr lang="en-US" sz="1400" dirty="0" smtClean="0"/>
            <a:t>Building collectives and maximizing economic benefits</a:t>
          </a:r>
          <a:endParaRPr lang="en-US" sz="1400" dirty="0"/>
        </a:p>
      </dgm:t>
    </dgm:pt>
    <dgm:pt modelId="{65790707-A70F-4BDC-B893-2206407EF575}" type="parTrans" cxnId="{CAF70C27-F84D-4DA9-988E-156265D70D11}">
      <dgm:prSet/>
      <dgm:spPr/>
      <dgm:t>
        <a:bodyPr/>
        <a:lstStyle/>
        <a:p>
          <a:endParaRPr lang="en-US"/>
        </a:p>
      </dgm:t>
    </dgm:pt>
    <dgm:pt modelId="{D14726BB-6D9B-4DA3-911A-0D5AC89CF1C5}" type="sibTrans" cxnId="{CAF70C27-F84D-4DA9-988E-156265D70D11}">
      <dgm:prSet/>
      <dgm:spPr/>
      <dgm:t>
        <a:bodyPr/>
        <a:lstStyle/>
        <a:p>
          <a:endParaRPr lang="en-US"/>
        </a:p>
      </dgm:t>
    </dgm:pt>
    <dgm:pt modelId="{C241761E-D924-4BBF-B80D-072E0BB0B30F}">
      <dgm:prSet phldrT="[Text]" custT="1"/>
      <dgm:spPr/>
      <dgm:t>
        <a:bodyPr/>
        <a:lstStyle/>
        <a:p>
          <a:r>
            <a:rPr lang="en-US" sz="1400" dirty="0" smtClean="0"/>
            <a:t>Identifying and mitigating barriers to financial access at a macro-level</a:t>
          </a:r>
          <a:endParaRPr lang="en-US" sz="1400" dirty="0"/>
        </a:p>
      </dgm:t>
    </dgm:pt>
    <dgm:pt modelId="{E69D3524-FA1B-4441-BEA9-11B3C72E26D0}" type="parTrans" cxnId="{C5A08777-6EB7-40A9-B9E9-3F13800B1A80}">
      <dgm:prSet/>
      <dgm:spPr/>
      <dgm:t>
        <a:bodyPr/>
        <a:lstStyle/>
        <a:p>
          <a:endParaRPr lang="en-US"/>
        </a:p>
      </dgm:t>
    </dgm:pt>
    <dgm:pt modelId="{55864C5E-FF86-46D9-AC10-3693FE0E5691}" type="sibTrans" cxnId="{C5A08777-6EB7-40A9-B9E9-3F13800B1A80}">
      <dgm:prSet/>
      <dgm:spPr/>
      <dgm:t>
        <a:bodyPr/>
        <a:lstStyle/>
        <a:p>
          <a:endParaRPr lang="en-US"/>
        </a:p>
      </dgm:t>
    </dgm:pt>
    <dgm:pt modelId="{24E22867-A097-4916-BBBF-ECE1A46EE57B}">
      <dgm:prSet phldrT="[Text]" custT="1"/>
      <dgm:spPr/>
      <dgm:t>
        <a:bodyPr/>
        <a:lstStyle/>
        <a:p>
          <a:r>
            <a:rPr lang="en-US" sz="1400" dirty="0" smtClean="0"/>
            <a:t>Advising on development of financial lending tools</a:t>
          </a:r>
          <a:endParaRPr lang="en-US" sz="1400" dirty="0"/>
        </a:p>
      </dgm:t>
    </dgm:pt>
    <dgm:pt modelId="{C248E31F-00C1-4640-9FFC-0F872475EF6D}" type="parTrans" cxnId="{00C63AEA-8C49-42E1-939A-A4E4E50D2F5B}">
      <dgm:prSet/>
      <dgm:spPr/>
      <dgm:t>
        <a:bodyPr/>
        <a:lstStyle/>
        <a:p>
          <a:endParaRPr lang="en-US"/>
        </a:p>
      </dgm:t>
    </dgm:pt>
    <dgm:pt modelId="{4DEA4C17-F06F-4001-B0E2-8034117A8237}" type="sibTrans" cxnId="{00C63AEA-8C49-42E1-939A-A4E4E50D2F5B}">
      <dgm:prSet/>
      <dgm:spPr/>
      <dgm:t>
        <a:bodyPr/>
        <a:lstStyle/>
        <a:p>
          <a:endParaRPr lang="en-US"/>
        </a:p>
      </dgm:t>
    </dgm:pt>
    <dgm:pt modelId="{FE5AD9C8-0578-414F-94CC-A4D7E3001AD5}">
      <dgm:prSet phldrT="[Text]" custT="1"/>
      <dgm:spPr/>
      <dgm:t>
        <a:bodyPr/>
        <a:lstStyle/>
        <a:p>
          <a:r>
            <a:rPr lang="en-US" sz="1400" dirty="0" smtClean="0"/>
            <a:t>Digitizing payment methods</a:t>
          </a:r>
          <a:endParaRPr lang="en-US" sz="1400" dirty="0"/>
        </a:p>
      </dgm:t>
    </dgm:pt>
    <dgm:pt modelId="{A53D2DA1-DA43-4CE2-941F-56F62AA442EC}" type="parTrans" cxnId="{D81A0490-0921-41E1-A850-32B8A538F31B}">
      <dgm:prSet/>
      <dgm:spPr/>
      <dgm:t>
        <a:bodyPr/>
        <a:lstStyle/>
        <a:p>
          <a:endParaRPr lang="en-US"/>
        </a:p>
      </dgm:t>
    </dgm:pt>
    <dgm:pt modelId="{E2FB8F66-1A8D-44B6-A29F-97F5897145BC}" type="sibTrans" cxnId="{D81A0490-0921-41E1-A850-32B8A538F31B}">
      <dgm:prSet/>
      <dgm:spPr/>
      <dgm:t>
        <a:bodyPr/>
        <a:lstStyle/>
        <a:p>
          <a:endParaRPr lang="en-US"/>
        </a:p>
      </dgm:t>
    </dgm:pt>
    <dgm:pt modelId="{760B1B52-779C-46B4-8165-05CF8E27AE05}">
      <dgm:prSet phldrT="[Text]" custT="1"/>
      <dgm:spPr/>
      <dgm:t>
        <a:bodyPr/>
        <a:lstStyle/>
        <a:p>
          <a:r>
            <a:rPr lang="en-US" sz="1400" dirty="0" smtClean="0"/>
            <a:t>Identifying and developing </a:t>
          </a:r>
          <a:r>
            <a:rPr lang="en-US" sz="1400" dirty="0" err="1" smtClean="0"/>
            <a:t>agri</a:t>
          </a:r>
          <a:r>
            <a:rPr lang="en-US" sz="1400" dirty="0" smtClean="0"/>
            <a:t> value chains</a:t>
          </a:r>
          <a:endParaRPr lang="en-US" sz="1400" dirty="0"/>
        </a:p>
      </dgm:t>
    </dgm:pt>
    <dgm:pt modelId="{2868BDFC-B322-491D-9A76-C9FA717A7AD9}" type="parTrans" cxnId="{E85A8637-4E27-47BD-86B0-A3FB3E105F65}">
      <dgm:prSet/>
      <dgm:spPr/>
      <dgm:t>
        <a:bodyPr/>
        <a:lstStyle/>
        <a:p>
          <a:endParaRPr lang="en-US"/>
        </a:p>
      </dgm:t>
    </dgm:pt>
    <dgm:pt modelId="{605C1AC2-8512-48FD-A9B2-3C15B87E0A34}" type="sibTrans" cxnId="{E85A8637-4E27-47BD-86B0-A3FB3E105F65}">
      <dgm:prSet/>
      <dgm:spPr/>
      <dgm:t>
        <a:bodyPr/>
        <a:lstStyle/>
        <a:p>
          <a:endParaRPr lang="en-US"/>
        </a:p>
      </dgm:t>
    </dgm:pt>
    <dgm:pt modelId="{1B2D2CFC-B808-4ED8-88D2-A79E34D77A9A}">
      <dgm:prSet phldrT="[Text]" custT="1"/>
      <dgm:spPr/>
      <dgm:t>
        <a:bodyPr/>
        <a:lstStyle/>
        <a:p>
          <a:r>
            <a:rPr lang="en-US" sz="1400" dirty="0" smtClean="0"/>
            <a:t>Building academic &amp; research networks for nurturing these clusters </a:t>
          </a:r>
          <a:endParaRPr lang="en-US" sz="1400" dirty="0"/>
        </a:p>
      </dgm:t>
    </dgm:pt>
    <dgm:pt modelId="{3DA1C15D-B13E-40F7-8179-C1B83333173D}" type="parTrans" cxnId="{40E8CBC8-2932-4B60-B3D7-917299E43ED0}">
      <dgm:prSet/>
      <dgm:spPr/>
      <dgm:t>
        <a:bodyPr/>
        <a:lstStyle/>
        <a:p>
          <a:endParaRPr lang="en-US"/>
        </a:p>
      </dgm:t>
    </dgm:pt>
    <dgm:pt modelId="{7FB9C3B1-9590-4084-9D38-53B5CF95D7CE}" type="sibTrans" cxnId="{40E8CBC8-2932-4B60-B3D7-917299E43ED0}">
      <dgm:prSet/>
      <dgm:spPr/>
      <dgm:t>
        <a:bodyPr/>
        <a:lstStyle/>
        <a:p>
          <a:endParaRPr lang="en-US"/>
        </a:p>
      </dgm:t>
    </dgm:pt>
    <dgm:pt modelId="{743CEFB2-74EC-4127-932F-1995D12E6382}" type="pres">
      <dgm:prSet presAssocID="{EB057A23-96BD-4B90-A4AF-F6B483BBFA39}" presName="linearFlow" presStyleCnt="0">
        <dgm:presLayoutVars>
          <dgm:dir/>
          <dgm:animLvl val="lvl"/>
          <dgm:resizeHandles/>
        </dgm:presLayoutVars>
      </dgm:prSet>
      <dgm:spPr/>
      <dgm:t>
        <a:bodyPr/>
        <a:lstStyle/>
        <a:p>
          <a:endParaRPr lang="en-US"/>
        </a:p>
      </dgm:t>
    </dgm:pt>
    <dgm:pt modelId="{5E758428-629A-4943-B7EA-FA9D3BCFA901}" type="pres">
      <dgm:prSet presAssocID="{3D047C32-BB7E-41E9-8A0F-6398F267E8F5}" presName="compositeNode" presStyleCnt="0">
        <dgm:presLayoutVars>
          <dgm:bulletEnabled val="1"/>
        </dgm:presLayoutVars>
      </dgm:prSet>
      <dgm:spPr/>
    </dgm:pt>
    <dgm:pt modelId="{14746EF4-9986-4486-B8DE-D43AAEDC7B2D}" type="pres">
      <dgm:prSet presAssocID="{3D047C32-BB7E-41E9-8A0F-6398F267E8F5}" presName="imag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dgm:spPr>
      <dgm:t>
        <a:bodyPr/>
        <a:lstStyle/>
        <a:p>
          <a:endParaRPr lang="en-US"/>
        </a:p>
      </dgm:t>
    </dgm:pt>
    <dgm:pt modelId="{A99AF49E-0CF0-4BBC-822E-96F87189FDD5}" type="pres">
      <dgm:prSet presAssocID="{3D047C32-BB7E-41E9-8A0F-6398F267E8F5}" presName="childNode" presStyleLbl="node1" presStyleIdx="0" presStyleCnt="3">
        <dgm:presLayoutVars>
          <dgm:bulletEnabled val="1"/>
        </dgm:presLayoutVars>
      </dgm:prSet>
      <dgm:spPr/>
      <dgm:t>
        <a:bodyPr/>
        <a:lstStyle/>
        <a:p>
          <a:endParaRPr lang="en-US"/>
        </a:p>
      </dgm:t>
    </dgm:pt>
    <dgm:pt modelId="{684D40AD-3B0A-434B-B6B0-20A8A205178B}" type="pres">
      <dgm:prSet presAssocID="{3D047C32-BB7E-41E9-8A0F-6398F267E8F5}" presName="parentNode" presStyleLbl="revTx" presStyleIdx="0" presStyleCnt="3">
        <dgm:presLayoutVars>
          <dgm:chMax val="0"/>
          <dgm:bulletEnabled val="1"/>
        </dgm:presLayoutVars>
      </dgm:prSet>
      <dgm:spPr/>
      <dgm:t>
        <a:bodyPr/>
        <a:lstStyle/>
        <a:p>
          <a:endParaRPr lang="en-US"/>
        </a:p>
      </dgm:t>
    </dgm:pt>
    <dgm:pt modelId="{CF739790-6345-4814-9949-696609445BC2}" type="pres">
      <dgm:prSet presAssocID="{B6572758-57EA-42EC-9897-7410ECDE6C46}" presName="sibTrans" presStyleCnt="0"/>
      <dgm:spPr/>
    </dgm:pt>
    <dgm:pt modelId="{8ACDED76-9ADD-4BF9-B937-A00544BE080C}" type="pres">
      <dgm:prSet presAssocID="{5938CFDC-18EB-46A9-8B59-B472DC3D4487}" presName="compositeNode" presStyleCnt="0">
        <dgm:presLayoutVars>
          <dgm:bulletEnabled val="1"/>
        </dgm:presLayoutVars>
      </dgm:prSet>
      <dgm:spPr/>
    </dgm:pt>
    <dgm:pt modelId="{8A09EBA2-5DE6-4578-A405-B957DD47CBFF}" type="pres">
      <dgm:prSet presAssocID="{5938CFDC-18EB-46A9-8B59-B472DC3D4487}" presName="image"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7000" r="-17000"/>
          </a:stretch>
        </a:blipFill>
      </dgm:spPr>
      <dgm:t>
        <a:bodyPr/>
        <a:lstStyle/>
        <a:p>
          <a:endParaRPr lang="en-US"/>
        </a:p>
      </dgm:t>
    </dgm:pt>
    <dgm:pt modelId="{3F70AB08-8719-4B83-A66B-3892AF225A07}" type="pres">
      <dgm:prSet presAssocID="{5938CFDC-18EB-46A9-8B59-B472DC3D4487}" presName="childNode" presStyleLbl="node1" presStyleIdx="1" presStyleCnt="3">
        <dgm:presLayoutVars>
          <dgm:bulletEnabled val="1"/>
        </dgm:presLayoutVars>
      </dgm:prSet>
      <dgm:spPr/>
      <dgm:t>
        <a:bodyPr/>
        <a:lstStyle/>
        <a:p>
          <a:endParaRPr lang="en-US"/>
        </a:p>
      </dgm:t>
    </dgm:pt>
    <dgm:pt modelId="{4573913D-8083-4DCB-AA97-52D726E14299}" type="pres">
      <dgm:prSet presAssocID="{5938CFDC-18EB-46A9-8B59-B472DC3D4487}" presName="parentNode" presStyleLbl="revTx" presStyleIdx="1" presStyleCnt="3">
        <dgm:presLayoutVars>
          <dgm:chMax val="0"/>
          <dgm:bulletEnabled val="1"/>
        </dgm:presLayoutVars>
      </dgm:prSet>
      <dgm:spPr/>
      <dgm:t>
        <a:bodyPr/>
        <a:lstStyle/>
        <a:p>
          <a:endParaRPr lang="en-US"/>
        </a:p>
      </dgm:t>
    </dgm:pt>
    <dgm:pt modelId="{0BAE97A9-E584-423F-B403-8B1EA9568F5E}" type="pres">
      <dgm:prSet presAssocID="{CE5E9EBF-5EDA-43C3-BE7A-F29EAC78A3B3}" presName="sibTrans" presStyleCnt="0"/>
      <dgm:spPr/>
    </dgm:pt>
    <dgm:pt modelId="{638A1658-7303-4327-B41C-65FDD8361654}" type="pres">
      <dgm:prSet presAssocID="{BF568125-3E9A-471F-85D4-9F47F5180AEC}" presName="compositeNode" presStyleCnt="0">
        <dgm:presLayoutVars>
          <dgm:bulletEnabled val="1"/>
        </dgm:presLayoutVars>
      </dgm:prSet>
      <dgm:spPr/>
    </dgm:pt>
    <dgm:pt modelId="{5D33D717-00A7-434A-A049-513D4D53D84B}" type="pres">
      <dgm:prSet presAssocID="{BF568125-3E9A-471F-85D4-9F47F5180AEC}" presName="imag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dgm:spPr>
      <dgm:t>
        <a:bodyPr/>
        <a:lstStyle/>
        <a:p>
          <a:endParaRPr lang="en-US"/>
        </a:p>
      </dgm:t>
    </dgm:pt>
    <dgm:pt modelId="{7589EF44-9C93-48E9-BF2C-43772F3F61CA}" type="pres">
      <dgm:prSet presAssocID="{BF568125-3E9A-471F-85D4-9F47F5180AEC}" presName="childNode" presStyleLbl="node1" presStyleIdx="2" presStyleCnt="3">
        <dgm:presLayoutVars>
          <dgm:bulletEnabled val="1"/>
        </dgm:presLayoutVars>
      </dgm:prSet>
      <dgm:spPr/>
      <dgm:t>
        <a:bodyPr/>
        <a:lstStyle/>
        <a:p>
          <a:endParaRPr lang="en-US"/>
        </a:p>
      </dgm:t>
    </dgm:pt>
    <dgm:pt modelId="{B0A65D5F-B527-450F-BC97-ED68B67064B1}" type="pres">
      <dgm:prSet presAssocID="{BF568125-3E9A-471F-85D4-9F47F5180AEC}" presName="parentNode" presStyleLbl="revTx" presStyleIdx="2" presStyleCnt="3">
        <dgm:presLayoutVars>
          <dgm:chMax val="0"/>
          <dgm:bulletEnabled val="1"/>
        </dgm:presLayoutVars>
      </dgm:prSet>
      <dgm:spPr/>
      <dgm:t>
        <a:bodyPr/>
        <a:lstStyle/>
        <a:p>
          <a:endParaRPr lang="en-US"/>
        </a:p>
      </dgm:t>
    </dgm:pt>
  </dgm:ptLst>
  <dgm:cxnLst>
    <dgm:cxn modelId="{D505AF41-2074-46D3-9483-6C2CCB9711F4}" srcId="{3D047C32-BB7E-41E9-8A0F-6398F267E8F5}" destId="{3CE87F34-2C7D-4B7C-A143-55E33432D47E}" srcOrd="1" destOrd="0" parTransId="{7333AE5A-8FFE-4F46-9A88-AD163E14F5C4}" sibTransId="{CB7618B4-E718-44E5-BC27-6DD7082CC567}"/>
    <dgm:cxn modelId="{E85A8637-4E27-47BD-86B0-A3FB3E105F65}" srcId="{3D047C32-BB7E-41E9-8A0F-6398F267E8F5}" destId="{760B1B52-779C-46B4-8165-05CF8E27AE05}" srcOrd="4" destOrd="0" parTransId="{2868BDFC-B322-491D-9A76-C9FA717A7AD9}" sibTransId="{605C1AC2-8512-48FD-A9B2-3C15B87E0A34}"/>
    <dgm:cxn modelId="{7726C912-4A9D-466D-9816-9D35E1C32268}" srcId="{EB057A23-96BD-4B90-A4AF-F6B483BBFA39}" destId="{3D047C32-BB7E-41E9-8A0F-6398F267E8F5}" srcOrd="0" destOrd="0" parTransId="{F526EAE6-0794-4500-B8A2-17A62AEE52FB}" sibTransId="{B6572758-57EA-42EC-9897-7410ECDE6C46}"/>
    <dgm:cxn modelId="{40E8CBC8-2932-4B60-B3D7-917299E43ED0}" srcId="{BF568125-3E9A-471F-85D4-9F47F5180AEC}" destId="{1B2D2CFC-B808-4ED8-88D2-A79E34D77A9A}" srcOrd="2" destOrd="0" parTransId="{3DA1C15D-B13E-40F7-8179-C1B83333173D}" sibTransId="{7FB9C3B1-9590-4084-9D38-53B5CF95D7CE}"/>
    <dgm:cxn modelId="{20074A06-9849-4E59-9FB3-AF12CBD02771}" type="presOf" srcId="{BF568125-3E9A-471F-85D4-9F47F5180AEC}" destId="{B0A65D5F-B527-450F-BC97-ED68B67064B1}" srcOrd="0" destOrd="0" presId="urn:microsoft.com/office/officeart/2005/8/layout/hList2"/>
    <dgm:cxn modelId="{D9C29CCF-A8C2-4874-A9A1-82173033515C}" srcId="{5938CFDC-18EB-46A9-8B59-B472DC3D4487}" destId="{8D4C50A9-BD19-4448-9109-141C9B7D458C}" srcOrd="1" destOrd="0" parTransId="{773C49B7-CA37-427F-8DB2-034AF60F091F}" sibTransId="{E96E9078-56CA-4F4E-AD94-B4832B556031}"/>
    <dgm:cxn modelId="{C5A08777-6EB7-40A9-B9E9-3F13800B1A80}" srcId="{5938CFDC-18EB-46A9-8B59-B472DC3D4487}" destId="{C241761E-D924-4BBF-B80D-072E0BB0B30F}" srcOrd="2" destOrd="0" parTransId="{E69D3524-FA1B-4441-BEA9-11B3C72E26D0}" sibTransId="{55864C5E-FF86-46D9-AC10-3693FE0E5691}"/>
    <dgm:cxn modelId="{ADB838CD-7A64-4C9B-BD9E-F3C731853F46}" type="presOf" srcId="{17762576-D77B-4C4E-A7E1-022FCB97DFCB}" destId="{7589EF44-9C93-48E9-BF2C-43772F3F61CA}" srcOrd="0" destOrd="1" presId="urn:microsoft.com/office/officeart/2005/8/layout/hList2"/>
    <dgm:cxn modelId="{C685DDBD-6583-4B73-8530-6F25C46642F6}" type="presOf" srcId="{24E22867-A097-4916-BBBF-ECE1A46EE57B}" destId="{3F70AB08-8719-4B83-A66B-3892AF225A07}" srcOrd="0" destOrd="4" presId="urn:microsoft.com/office/officeart/2005/8/layout/hList2"/>
    <dgm:cxn modelId="{451D1409-2CD8-4C1A-BC25-2C6810584E11}" srcId="{BF568125-3E9A-471F-85D4-9F47F5180AEC}" destId="{17762576-D77B-4C4E-A7E1-022FCB97DFCB}" srcOrd="1" destOrd="0" parTransId="{D1945C3C-F645-4A00-82BF-BDBB7294E7E4}" sibTransId="{A6422C4E-BB0E-4057-BE3E-0D439B4DCD1E}"/>
    <dgm:cxn modelId="{233C5050-D392-4FA7-A3CF-9CC74B6F7737}" srcId="{BF568125-3E9A-471F-85D4-9F47F5180AEC}" destId="{67F2258B-CDBB-499C-AC6A-1B1CE91EF599}" srcOrd="0" destOrd="0" parTransId="{16D6B12B-E234-4831-817A-BCE2C271734A}" sibTransId="{08FD1470-40E4-4E0D-9493-B6586B226EDF}"/>
    <dgm:cxn modelId="{A543A849-51EC-4177-9264-FE4693FCE12C}" type="presOf" srcId="{3CE87F34-2C7D-4B7C-A143-55E33432D47E}" destId="{A99AF49E-0CF0-4BBC-822E-96F87189FDD5}" srcOrd="0" destOrd="1" presId="urn:microsoft.com/office/officeart/2005/8/layout/hList2"/>
    <dgm:cxn modelId="{CAF70C27-F84D-4DA9-988E-156265D70D11}" srcId="{3D047C32-BB7E-41E9-8A0F-6398F267E8F5}" destId="{39FE0177-755F-4996-AAF8-3EFB77DD07B0}" srcOrd="3" destOrd="0" parTransId="{65790707-A70F-4BDC-B893-2206407EF575}" sibTransId="{D14726BB-6D9B-4DA3-911A-0D5AC89CF1C5}"/>
    <dgm:cxn modelId="{D81A0490-0921-41E1-A850-32B8A538F31B}" srcId="{5938CFDC-18EB-46A9-8B59-B472DC3D4487}" destId="{FE5AD9C8-0578-414F-94CC-A4D7E3001AD5}" srcOrd="3" destOrd="0" parTransId="{A53D2DA1-DA43-4CE2-941F-56F62AA442EC}" sibTransId="{E2FB8F66-1A8D-44B6-A29F-97F5897145BC}"/>
    <dgm:cxn modelId="{B053E387-4FCD-4B90-B74A-E639F186D7CD}" type="presOf" srcId="{FE5AD9C8-0578-414F-94CC-A4D7E3001AD5}" destId="{3F70AB08-8719-4B83-A66B-3892AF225A07}" srcOrd="0" destOrd="3" presId="urn:microsoft.com/office/officeart/2005/8/layout/hList2"/>
    <dgm:cxn modelId="{D1EF605F-3E7E-4A07-B27F-070BD045192F}" type="presOf" srcId="{8D4C50A9-BD19-4448-9109-141C9B7D458C}" destId="{3F70AB08-8719-4B83-A66B-3892AF225A07}" srcOrd="0" destOrd="1" presId="urn:microsoft.com/office/officeart/2005/8/layout/hList2"/>
    <dgm:cxn modelId="{87F5FD4C-7172-47B5-A82E-5DB68A2D99EA}" type="presOf" srcId="{5938CFDC-18EB-46A9-8B59-B472DC3D4487}" destId="{4573913D-8083-4DCB-AA97-52D726E14299}" srcOrd="0" destOrd="0" presId="urn:microsoft.com/office/officeart/2005/8/layout/hList2"/>
    <dgm:cxn modelId="{DB5605A3-B42F-4948-9892-3D9271315C8F}" type="presOf" srcId="{1B2D2CFC-B808-4ED8-88D2-A79E34D77A9A}" destId="{7589EF44-9C93-48E9-BF2C-43772F3F61CA}" srcOrd="0" destOrd="2" presId="urn:microsoft.com/office/officeart/2005/8/layout/hList2"/>
    <dgm:cxn modelId="{B4D6D73D-D095-4D8C-80B3-D37F20CE073F}" srcId="{3D047C32-BB7E-41E9-8A0F-6398F267E8F5}" destId="{957FA383-5574-434E-8D4C-79669B2731FF}" srcOrd="2" destOrd="0" parTransId="{AD7B6A73-5701-483D-95BE-2AB0C32B2DF6}" sibTransId="{26869FCF-722C-4BDE-AC4E-532CCE72A9DA}"/>
    <dgm:cxn modelId="{BD3B7028-05A3-4634-A245-B1BF13B57953}" type="presOf" srcId="{D162B675-8BBB-4EC9-B4F1-097EF303A1C4}" destId="{A99AF49E-0CF0-4BBC-822E-96F87189FDD5}" srcOrd="0" destOrd="0" presId="urn:microsoft.com/office/officeart/2005/8/layout/hList2"/>
    <dgm:cxn modelId="{A48728A7-50FA-4167-B3A3-8797CD99AFAA}" type="presOf" srcId="{67F2258B-CDBB-499C-AC6A-1B1CE91EF599}" destId="{7589EF44-9C93-48E9-BF2C-43772F3F61CA}" srcOrd="0" destOrd="0" presId="urn:microsoft.com/office/officeart/2005/8/layout/hList2"/>
    <dgm:cxn modelId="{A46AC949-EBBA-461D-A401-294BD1F8F0D1}" type="presOf" srcId="{D4D00C67-077D-41D8-A71D-358859EBD66C}" destId="{3F70AB08-8719-4B83-A66B-3892AF225A07}" srcOrd="0" destOrd="0" presId="urn:microsoft.com/office/officeart/2005/8/layout/hList2"/>
    <dgm:cxn modelId="{00C63AEA-8C49-42E1-939A-A4E4E50D2F5B}" srcId="{5938CFDC-18EB-46A9-8B59-B472DC3D4487}" destId="{24E22867-A097-4916-BBBF-ECE1A46EE57B}" srcOrd="4" destOrd="0" parTransId="{C248E31F-00C1-4640-9FFC-0F872475EF6D}" sibTransId="{4DEA4C17-F06F-4001-B0E2-8034117A8237}"/>
    <dgm:cxn modelId="{A66A7E22-2DEE-49A8-9FDA-2F891993F951}" type="presOf" srcId="{C241761E-D924-4BBF-B80D-072E0BB0B30F}" destId="{3F70AB08-8719-4B83-A66B-3892AF225A07}" srcOrd="0" destOrd="2" presId="urn:microsoft.com/office/officeart/2005/8/layout/hList2"/>
    <dgm:cxn modelId="{F683DDC9-E485-4D77-B0DC-334908C5506C}" type="presOf" srcId="{957FA383-5574-434E-8D4C-79669B2731FF}" destId="{A99AF49E-0CF0-4BBC-822E-96F87189FDD5}" srcOrd="0" destOrd="2" presId="urn:microsoft.com/office/officeart/2005/8/layout/hList2"/>
    <dgm:cxn modelId="{9E751016-0997-4A09-A4FF-FAF221B4511A}" srcId="{5938CFDC-18EB-46A9-8B59-B472DC3D4487}" destId="{D4D00C67-077D-41D8-A71D-358859EBD66C}" srcOrd="0" destOrd="0" parTransId="{49006DB3-D62B-4862-A112-9D064574370A}" sibTransId="{FAEE9BCB-B10B-45A8-AEAE-6FB68EE151C9}"/>
    <dgm:cxn modelId="{11D03FFB-16FE-42C1-928A-A2A6BD121A35}" type="presOf" srcId="{760B1B52-779C-46B4-8165-05CF8E27AE05}" destId="{A99AF49E-0CF0-4BBC-822E-96F87189FDD5}" srcOrd="0" destOrd="4" presId="urn:microsoft.com/office/officeart/2005/8/layout/hList2"/>
    <dgm:cxn modelId="{A34B5A19-5932-4563-8CBA-B98D6C00EDE3}" type="presOf" srcId="{3D047C32-BB7E-41E9-8A0F-6398F267E8F5}" destId="{684D40AD-3B0A-434B-B6B0-20A8A205178B}" srcOrd="0" destOrd="0" presId="urn:microsoft.com/office/officeart/2005/8/layout/hList2"/>
    <dgm:cxn modelId="{82B79F6F-2A33-4A36-BDB6-7C0DFEC281CC}" srcId="{EB057A23-96BD-4B90-A4AF-F6B483BBFA39}" destId="{BF568125-3E9A-471F-85D4-9F47F5180AEC}" srcOrd="2" destOrd="0" parTransId="{B558D134-3545-4FF5-B17A-02A2419DA3F8}" sibTransId="{83DC56A3-BD9E-430F-BE2C-F09C6AF99830}"/>
    <dgm:cxn modelId="{5D4E0B1B-518A-4C6F-874F-A2B14F8C3213}" srcId="{3D047C32-BB7E-41E9-8A0F-6398F267E8F5}" destId="{D162B675-8BBB-4EC9-B4F1-097EF303A1C4}" srcOrd="0" destOrd="0" parTransId="{808E2E25-D4DE-43B3-A442-E6CFC6BEF9C8}" sibTransId="{A99BC905-3E8D-40F3-B5E2-2FFFEA5D9191}"/>
    <dgm:cxn modelId="{8F3800BD-C794-450B-90C6-448EAC6C7E3D}" srcId="{EB057A23-96BD-4B90-A4AF-F6B483BBFA39}" destId="{5938CFDC-18EB-46A9-8B59-B472DC3D4487}" srcOrd="1" destOrd="0" parTransId="{3366C2C8-03C0-48FA-9945-D0307BBDE315}" sibTransId="{CE5E9EBF-5EDA-43C3-BE7A-F29EAC78A3B3}"/>
    <dgm:cxn modelId="{58F71002-BF49-4C3C-934A-0404F635A93C}" type="presOf" srcId="{39FE0177-755F-4996-AAF8-3EFB77DD07B0}" destId="{A99AF49E-0CF0-4BBC-822E-96F87189FDD5}" srcOrd="0" destOrd="3" presId="urn:microsoft.com/office/officeart/2005/8/layout/hList2"/>
    <dgm:cxn modelId="{B8D4FD9D-DF77-4693-89BA-A52AC7D4A159}" type="presOf" srcId="{EB057A23-96BD-4B90-A4AF-F6B483BBFA39}" destId="{743CEFB2-74EC-4127-932F-1995D12E6382}" srcOrd="0" destOrd="0" presId="urn:microsoft.com/office/officeart/2005/8/layout/hList2"/>
    <dgm:cxn modelId="{E3794FB1-FC4F-46CC-82E5-72B7422615CD}" type="presParOf" srcId="{743CEFB2-74EC-4127-932F-1995D12E6382}" destId="{5E758428-629A-4943-B7EA-FA9D3BCFA901}" srcOrd="0" destOrd="0" presId="urn:microsoft.com/office/officeart/2005/8/layout/hList2"/>
    <dgm:cxn modelId="{BA8C8D07-2BD4-4B42-B68E-F7FE8155FFDB}" type="presParOf" srcId="{5E758428-629A-4943-B7EA-FA9D3BCFA901}" destId="{14746EF4-9986-4486-B8DE-D43AAEDC7B2D}" srcOrd="0" destOrd="0" presId="urn:microsoft.com/office/officeart/2005/8/layout/hList2"/>
    <dgm:cxn modelId="{E59C5413-5EF7-485B-9F52-F29167904975}" type="presParOf" srcId="{5E758428-629A-4943-B7EA-FA9D3BCFA901}" destId="{A99AF49E-0CF0-4BBC-822E-96F87189FDD5}" srcOrd="1" destOrd="0" presId="urn:microsoft.com/office/officeart/2005/8/layout/hList2"/>
    <dgm:cxn modelId="{DEE22A25-C62F-4F91-9A1E-F68C4ECCA99A}" type="presParOf" srcId="{5E758428-629A-4943-B7EA-FA9D3BCFA901}" destId="{684D40AD-3B0A-434B-B6B0-20A8A205178B}" srcOrd="2" destOrd="0" presId="urn:microsoft.com/office/officeart/2005/8/layout/hList2"/>
    <dgm:cxn modelId="{9057BE1D-C7DA-4409-9506-98CB9437D9A0}" type="presParOf" srcId="{743CEFB2-74EC-4127-932F-1995D12E6382}" destId="{CF739790-6345-4814-9949-696609445BC2}" srcOrd="1" destOrd="0" presId="urn:microsoft.com/office/officeart/2005/8/layout/hList2"/>
    <dgm:cxn modelId="{CC6A9665-B2DE-46DB-A877-7A2F23D7B243}" type="presParOf" srcId="{743CEFB2-74EC-4127-932F-1995D12E6382}" destId="{8ACDED76-9ADD-4BF9-B937-A00544BE080C}" srcOrd="2" destOrd="0" presId="urn:microsoft.com/office/officeart/2005/8/layout/hList2"/>
    <dgm:cxn modelId="{C7B2B2B7-5B0D-4580-A3F7-B9021DDE0E8B}" type="presParOf" srcId="{8ACDED76-9ADD-4BF9-B937-A00544BE080C}" destId="{8A09EBA2-5DE6-4578-A405-B957DD47CBFF}" srcOrd="0" destOrd="0" presId="urn:microsoft.com/office/officeart/2005/8/layout/hList2"/>
    <dgm:cxn modelId="{726AC2EA-9FFE-481D-A0D9-7C7C48611DB9}" type="presParOf" srcId="{8ACDED76-9ADD-4BF9-B937-A00544BE080C}" destId="{3F70AB08-8719-4B83-A66B-3892AF225A07}" srcOrd="1" destOrd="0" presId="urn:microsoft.com/office/officeart/2005/8/layout/hList2"/>
    <dgm:cxn modelId="{952D5688-1D78-403D-AEB6-5FC0907CCF70}" type="presParOf" srcId="{8ACDED76-9ADD-4BF9-B937-A00544BE080C}" destId="{4573913D-8083-4DCB-AA97-52D726E14299}" srcOrd="2" destOrd="0" presId="urn:microsoft.com/office/officeart/2005/8/layout/hList2"/>
    <dgm:cxn modelId="{5679C27B-1418-4984-8F3C-083F3ED6EEEC}" type="presParOf" srcId="{743CEFB2-74EC-4127-932F-1995D12E6382}" destId="{0BAE97A9-E584-423F-B403-8B1EA9568F5E}" srcOrd="3" destOrd="0" presId="urn:microsoft.com/office/officeart/2005/8/layout/hList2"/>
    <dgm:cxn modelId="{484BD60B-87A2-4769-BB32-5D7BB5AB135A}" type="presParOf" srcId="{743CEFB2-74EC-4127-932F-1995D12E6382}" destId="{638A1658-7303-4327-B41C-65FDD8361654}" srcOrd="4" destOrd="0" presId="urn:microsoft.com/office/officeart/2005/8/layout/hList2"/>
    <dgm:cxn modelId="{FFC93971-1152-4BCE-A7BF-EF5404DCC3A7}" type="presParOf" srcId="{638A1658-7303-4327-B41C-65FDD8361654}" destId="{5D33D717-00A7-434A-A049-513D4D53D84B}" srcOrd="0" destOrd="0" presId="urn:microsoft.com/office/officeart/2005/8/layout/hList2"/>
    <dgm:cxn modelId="{B6D1047A-6347-4F49-A89F-3BA29F8F6E32}" type="presParOf" srcId="{638A1658-7303-4327-B41C-65FDD8361654}" destId="{7589EF44-9C93-48E9-BF2C-43772F3F61CA}" srcOrd="1" destOrd="0" presId="urn:microsoft.com/office/officeart/2005/8/layout/hList2"/>
    <dgm:cxn modelId="{7EB476A3-ADEC-4A8B-B6B6-926AC22312EE}" type="presParOf" srcId="{638A1658-7303-4327-B41C-65FDD8361654}" destId="{B0A65D5F-B527-450F-BC97-ED68B67064B1}"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D40AD-3B0A-434B-B6B0-20A8A205178B}">
      <dsp:nvSpPr>
        <dsp:cNvPr id="0" name=""/>
        <dsp:cNvSpPr/>
      </dsp:nvSpPr>
      <dsp:spPr>
        <a:xfrm rot="16200000">
          <a:off x="-1615756" y="2467276"/>
          <a:ext cx="3747304" cy="40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9160" bIns="0" numCol="1" spcCol="1270" anchor="t" anchorCtr="0">
          <a:noAutofit/>
        </a:bodyPr>
        <a:lstStyle/>
        <a:p>
          <a:pPr lvl="0" algn="r" defTabSz="1289050">
            <a:lnSpc>
              <a:spcPct val="90000"/>
            </a:lnSpc>
            <a:spcBef>
              <a:spcPct val="0"/>
            </a:spcBef>
            <a:spcAft>
              <a:spcPct val="35000"/>
            </a:spcAft>
          </a:pPr>
          <a:r>
            <a:rPr lang="en-US" sz="2900" kern="1200" dirty="0" smtClean="0"/>
            <a:t>Capacity Building</a:t>
          </a:r>
          <a:endParaRPr lang="en-US" sz="2900" kern="1200" dirty="0"/>
        </a:p>
      </dsp:txBody>
      <dsp:txXfrm>
        <a:off x="-1615756" y="2467276"/>
        <a:ext cx="3747304" cy="407236"/>
      </dsp:txXfrm>
    </dsp:sp>
    <dsp:sp modelId="{A99AF49E-0CF0-4BBC-822E-96F87189FDD5}">
      <dsp:nvSpPr>
        <dsp:cNvPr id="0" name=""/>
        <dsp:cNvSpPr/>
      </dsp:nvSpPr>
      <dsp:spPr>
        <a:xfrm>
          <a:off x="461513" y="797241"/>
          <a:ext cx="2028468" cy="37473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359160"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Training in ‘farming techniques &amp; </a:t>
          </a:r>
          <a:r>
            <a:rPr lang="en-US" sz="1400" kern="1200" dirty="0" err="1" smtClean="0"/>
            <a:t>agri</a:t>
          </a:r>
          <a:r>
            <a:rPr lang="en-US" sz="1400" kern="1200" dirty="0" smtClean="0"/>
            <a:t>-best practices</a:t>
          </a:r>
          <a:endParaRPr lang="en-US" sz="1400" kern="1200" dirty="0"/>
        </a:p>
        <a:p>
          <a:pPr marL="114300" lvl="1" indent="-114300" algn="l" defTabSz="622300">
            <a:lnSpc>
              <a:spcPct val="90000"/>
            </a:lnSpc>
            <a:spcBef>
              <a:spcPct val="0"/>
            </a:spcBef>
            <a:spcAft>
              <a:spcPct val="15000"/>
            </a:spcAft>
            <a:buChar char="••"/>
          </a:pPr>
          <a:r>
            <a:rPr lang="en-US" sz="1400" kern="1200" dirty="0" smtClean="0"/>
            <a:t>Expertise in crop evaluation &amp; rotation</a:t>
          </a:r>
          <a:endParaRPr lang="en-US" sz="1400" kern="1200" dirty="0"/>
        </a:p>
        <a:p>
          <a:pPr marL="114300" lvl="1" indent="-114300" algn="l" defTabSz="622300">
            <a:lnSpc>
              <a:spcPct val="90000"/>
            </a:lnSpc>
            <a:spcBef>
              <a:spcPct val="0"/>
            </a:spcBef>
            <a:spcAft>
              <a:spcPct val="15000"/>
            </a:spcAft>
            <a:buChar char="••"/>
          </a:pPr>
          <a:r>
            <a:rPr lang="en-US" sz="1400" kern="1200" dirty="0" smtClean="0"/>
            <a:t>Irrigation, water harvesting, bio-remediation &amp; alternate energy </a:t>
          </a:r>
          <a:endParaRPr lang="en-US" sz="1400" kern="1200" dirty="0"/>
        </a:p>
        <a:p>
          <a:pPr marL="114300" lvl="1" indent="-114300" algn="l" defTabSz="622300">
            <a:lnSpc>
              <a:spcPct val="90000"/>
            </a:lnSpc>
            <a:spcBef>
              <a:spcPct val="0"/>
            </a:spcBef>
            <a:spcAft>
              <a:spcPct val="15000"/>
            </a:spcAft>
            <a:buChar char="••"/>
          </a:pPr>
          <a:r>
            <a:rPr lang="en-US" sz="1400" kern="1200" dirty="0" smtClean="0"/>
            <a:t>Building collectives and maximizing economic benefits</a:t>
          </a:r>
          <a:endParaRPr lang="en-US" sz="1400" kern="1200" dirty="0"/>
        </a:p>
        <a:p>
          <a:pPr marL="114300" lvl="1" indent="-114300" algn="l" defTabSz="622300">
            <a:lnSpc>
              <a:spcPct val="90000"/>
            </a:lnSpc>
            <a:spcBef>
              <a:spcPct val="0"/>
            </a:spcBef>
            <a:spcAft>
              <a:spcPct val="15000"/>
            </a:spcAft>
            <a:buChar char="••"/>
          </a:pPr>
          <a:r>
            <a:rPr lang="en-US" sz="1400" kern="1200" dirty="0" smtClean="0"/>
            <a:t>Identifying and developing </a:t>
          </a:r>
          <a:r>
            <a:rPr lang="en-US" sz="1400" kern="1200" dirty="0" err="1" smtClean="0"/>
            <a:t>agri</a:t>
          </a:r>
          <a:r>
            <a:rPr lang="en-US" sz="1400" kern="1200" dirty="0" smtClean="0"/>
            <a:t> value chains</a:t>
          </a:r>
          <a:endParaRPr lang="en-US" sz="1400" kern="1200" dirty="0"/>
        </a:p>
      </dsp:txBody>
      <dsp:txXfrm>
        <a:off x="461513" y="797241"/>
        <a:ext cx="2028468" cy="3747304"/>
      </dsp:txXfrm>
    </dsp:sp>
    <dsp:sp modelId="{14746EF4-9986-4486-B8DE-D43AAEDC7B2D}">
      <dsp:nvSpPr>
        <dsp:cNvPr id="0" name=""/>
        <dsp:cNvSpPr/>
      </dsp:nvSpPr>
      <dsp:spPr>
        <a:xfrm>
          <a:off x="54277" y="259690"/>
          <a:ext cx="814472" cy="814472"/>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73913D-8083-4DCB-AA97-52D726E14299}">
      <dsp:nvSpPr>
        <dsp:cNvPr id="0" name=""/>
        <dsp:cNvSpPr/>
      </dsp:nvSpPr>
      <dsp:spPr>
        <a:xfrm rot="16200000">
          <a:off x="1343027" y="2467276"/>
          <a:ext cx="3747304" cy="40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9160" bIns="0" numCol="1" spcCol="1270" anchor="t" anchorCtr="0">
          <a:noAutofit/>
        </a:bodyPr>
        <a:lstStyle/>
        <a:p>
          <a:pPr lvl="0" algn="r" defTabSz="1289050">
            <a:lnSpc>
              <a:spcPct val="90000"/>
            </a:lnSpc>
            <a:spcBef>
              <a:spcPct val="0"/>
            </a:spcBef>
            <a:spcAft>
              <a:spcPct val="35000"/>
            </a:spcAft>
          </a:pPr>
          <a:r>
            <a:rPr lang="en-US" sz="2900" kern="1200" dirty="0" smtClean="0"/>
            <a:t>Financial Inclusion</a:t>
          </a:r>
          <a:endParaRPr lang="en-US" sz="2900" kern="1200" dirty="0"/>
        </a:p>
      </dsp:txBody>
      <dsp:txXfrm>
        <a:off x="1343027" y="2467276"/>
        <a:ext cx="3747304" cy="407236"/>
      </dsp:txXfrm>
    </dsp:sp>
    <dsp:sp modelId="{3F70AB08-8719-4B83-A66B-3892AF225A07}">
      <dsp:nvSpPr>
        <dsp:cNvPr id="0" name=""/>
        <dsp:cNvSpPr/>
      </dsp:nvSpPr>
      <dsp:spPr>
        <a:xfrm>
          <a:off x="3420298" y="797241"/>
          <a:ext cx="2028468" cy="37473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359160"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Financial Literacy</a:t>
          </a:r>
          <a:endParaRPr lang="en-US" sz="1400" kern="1200" dirty="0"/>
        </a:p>
        <a:p>
          <a:pPr marL="114300" lvl="1" indent="-114300" algn="l" defTabSz="622300">
            <a:lnSpc>
              <a:spcPct val="90000"/>
            </a:lnSpc>
            <a:spcBef>
              <a:spcPct val="0"/>
            </a:spcBef>
            <a:spcAft>
              <a:spcPct val="15000"/>
            </a:spcAft>
            <a:buChar char="••"/>
          </a:pPr>
          <a:r>
            <a:rPr lang="en-US" sz="1400" kern="1200" dirty="0" smtClean="0"/>
            <a:t>Improving access through lending capacity building of banks and  financial institutions</a:t>
          </a:r>
          <a:endParaRPr lang="en-US" sz="1400" kern="1200" dirty="0"/>
        </a:p>
        <a:p>
          <a:pPr marL="114300" lvl="1" indent="-114300" algn="l" defTabSz="622300">
            <a:lnSpc>
              <a:spcPct val="90000"/>
            </a:lnSpc>
            <a:spcBef>
              <a:spcPct val="0"/>
            </a:spcBef>
            <a:spcAft>
              <a:spcPct val="15000"/>
            </a:spcAft>
            <a:buChar char="••"/>
          </a:pPr>
          <a:r>
            <a:rPr lang="en-US" sz="1400" kern="1200" dirty="0" smtClean="0"/>
            <a:t>Identifying and mitigating barriers to financial access at a macro-level</a:t>
          </a:r>
          <a:endParaRPr lang="en-US" sz="1400" kern="1200" dirty="0"/>
        </a:p>
        <a:p>
          <a:pPr marL="114300" lvl="1" indent="-114300" algn="l" defTabSz="622300">
            <a:lnSpc>
              <a:spcPct val="90000"/>
            </a:lnSpc>
            <a:spcBef>
              <a:spcPct val="0"/>
            </a:spcBef>
            <a:spcAft>
              <a:spcPct val="15000"/>
            </a:spcAft>
            <a:buChar char="••"/>
          </a:pPr>
          <a:r>
            <a:rPr lang="en-US" sz="1400" kern="1200" dirty="0" smtClean="0"/>
            <a:t>Digitizing payment methods</a:t>
          </a:r>
          <a:endParaRPr lang="en-US" sz="1400" kern="1200" dirty="0"/>
        </a:p>
        <a:p>
          <a:pPr marL="114300" lvl="1" indent="-114300" algn="l" defTabSz="622300">
            <a:lnSpc>
              <a:spcPct val="90000"/>
            </a:lnSpc>
            <a:spcBef>
              <a:spcPct val="0"/>
            </a:spcBef>
            <a:spcAft>
              <a:spcPct val="15000"/>
            </a:spcAft>
            <a:buChar char="••"/>
          </a:pPr>
          <a:r>
            <a:rPr lang="en-US" sz="1400" kern="1200" dirty="0" smtClean="0"/>
            <a:t>Advising on development of financial lending tools</a:t>
          </a:r>
          <a:endParaRPr lang="en-US" sz="1400" kern="1200" dirty="0"/>
        </a:p>
      </dsp:txBody>
      <dsp:txXfrm>
        <a:off x="3420298" y="797241"/>
        <a:ext cx="2028468" cy="3747304"/>
      </dsp:txXfrm>
    </dsp:sp>
    <dsp:sp modelId="{8A09EBA2-5DE6-4578-A405-B957DD47CBFF}">
      <dsp:nvSpPr>
        <dsp:cNvPr id="0" name=""/>
        <dsp:cNvSpPr/>
      </dsp:nvSpPr>
      <dsp:spPr>
        <a:xfrm>
          <a:off x="3013062" y="259690"/>
          <a:ext cx="814472" cy="814472"/>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A65D5F-B527-450F-BC97-ED68B67064B1}">
      <dsp:nvSpPr>
        <dsp:cNvPr id="0" name=""/>
        <dsp:cNvSpPr/>
      </dsp:nvSpPr>
      <dsp:spPr>
        <a:xfrm rot="16200000">
          <a:off x="4301812" y="2467276"/>
          <a:ext cx="3747304" cy="407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59160" bIns="0" numCol="1" spcCol="1270" anchor="t" anchorCtr="0">
          <a:noAutofit/>
        </a:bodyPr>
        <a:lstStyle/>
        <a:p>
          <a:pPr lvl="0" algn="r" defTabSz="1289050">
            <a:lnSpc>
              <a:spcPct val="90000"/>
            </a:lnSpc>
            <a:spcBef>
              <a:spcPct val="0"/>
            </a:spcBef>
            <a:spcAft>
              <a:spcPct val="35000"/>
            </a:spcAft>
          </a:pPr>
          <a:r>
            <a:rPr lang="en-US" sz="2900" kern="1200" dirty="0" smtClean="0"/>
            <a:t>Market Linkages</a:t>
          </a:r>
          <a:endParaRPr lang="en-US" sz="2900" kern="1200" dirty="0"/>
        </a:p>
      </dsp:txBody>
      <dsp:txXfrm>
        <a:off x="4301812" y="2467276"/>
        <a:ext cx="3747304" cy="407236"/>
      </dsp:txXfrm>
    </dsp:sp>
    <dsp:sp modelId="{7589EF44-9C93-48E9-BF2C-43772F3F61CA}">
      <dsp:nvSpPr>
        <dsp:cNvPr id="0" name=""/>
        <dsp:cNvSpPr/>
      </dsp:nvSpPr>
      <dsp:spPr>
        <a:xfrm>
          <a:off x="6379082" y="797241"/>
          <a:ext cx="2028468" cy="374730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359160" rIns="99568"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Identifying &amp; tapping into domestic and international suppliers &amp; purchasers</a:t>
          </a:r>
          <a:endParaRPr lang="en-US" sz="1400" kern="1200" dirty="0"/>
        </a:p>
        <a:p>
          <a:pPr marL="114300" lvl="1" indent="-114300" algn="l" defTabSz="622300">
            <a:lnSpc>
              <a:spcPct val="90000"/>
            </a:lnSpc>
            <a:spcBef>
              <a:spcPct val="0"/>
            </a:spcBef>
            <a:spcAft>
              <a:spcPct val="15000"/>
            </a:spcAft>
            <a:buChar char="••"/>
          </a:pPr>
          <a:r>
            <a:rPr lang="en-US" sz="1400" kern="1200" dirty="0" smtClean="0"/>
            <a:t>Providing risk mitigation through buying agreements that can be collateralized for access to loans</a:t>
          </a:r>
          <a:endParaRPr lang="en-US" sz="1400" kern="1200" dirty="0"/>
        </a:p>
        <a:p>
          <a:pPr marL="114300" lvl="1" indent="-114300" algn="l" defTabSz="622300">
            <a:lnSpc>
              <a:spcPct val="90000"/>
            </a:lnSpc>
            <a:spcBef>
              <a:spcPct val="0"/>
            </a:spcBef>
            <a:spcAft>
              <a:spcPct val="15000"/>
            </a:spcAft>
            <a:buChar char="••"/>
          </a:pPr>
          <a:r>
            <a:rPr lang="en-US" sz="1400" kern="1200" dirty="0" smtClean="0"/>
            <a:t>Building academic &amp; research networks for nurturing these clusters </a:t>
          </a:r>
          <a:endParaRPr lang="en-US" sz="1400" kern="1200" dirty="0"/>
        </a:p>
      </dsp:txBody>
      <dsp:txXfrm>
        <a:off x="6379082" y="797241"/>
        <a:ext cx="2028468" cy="3747304"/>
      </dsp:txXfrm>
    </dsp:sp>
    <dsp:sp modelId="{5D33D717-00A7-434A-A049-513D4D53D84B}">
      <dsp:nvSpPr>
        <dsp:cNvPr id="0" name=""/>
        <dsp:cNvSpPr/>
      </dsp:nvSpPr>
      <dsp:spPr>
        <a:xfrm>
          <a:off x="5971846" y="259690"/>
          <a:ext cx="814472" cy="814472"/>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5231639" y="0"/>
            <a:ext cx="4002299" cy="350520"/>
          </a:xfrm>
          <a:prstGeom prst="rect">
            <a:avLst/>
          </a:prstGeom>
        </p:spPr>
        <p:txBody>
          <a:bodyPr vert="horz" lIns="92830" tIns="46415" rIns="92830" bIns="46415" rtlCol="0"/>
          <a:lstStyle>
            <a:lvl1pPr algn="r">
              <a:defRPr sz="1200"/>
            </a:lvl1pPr>
          </a:lstStyle>
          <a:p>
            <a:fld id="{FB323011-7EEA-4454-8CCB-8CFD88164F78}" type="datetimeFigureOut">
              <a:rPr lang="en-US" smtClean="0"/>
              <a:pPr/>
              <a:t>4/27/2015</a:t>
            </a:fld>
            <a:endParaRPr lang="en-US" dirty="0"/>
          </a:p>
        </p:txBody>
      </p:sp>
      <p:sp>
        <p:nvSpPr>
          <p:cNvPr id="4" name="Footer Placeholder 3"/>
          <p:cNvSpPr>
            <a:spLocks noGrp="1"/>
          </p:cNvSpPr>
          <p:nvPr>
            <p:ph type="ftr" sz="quarter" idx="2"/>
          </p:nvPr>
        </p:nvSpPr>
        <p:spPr>
          <a:xfrm>
            <a:off x="0" y="6658663"/>
            <a:ext cx="4002299" cy="350520"/>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31639" y="6658663"/>
            <a:ext cx="4002299" cy="350520"/>
          </a:xfrm>
          <a:prstGeom prst="rect">
            <a:avLst/>
          </a:prstGeom>
        </p:spPr>
        <p:txBody>
          <a:bodyPr vert="horz" lIns="92830" tIns="46415" rIns="92830" bIns="46415" rtlCol="0" anchor="b"/>
          <a:lstStyle>
            <a:lvl1pPr algn="r">
              <a:defRPr sz="1200"/>
            </a:lvl1pPr>
          </a:lstStyle>
          <a:p>
            <a:fld id="{4542DC5B-3158-40AD-BF5B-E6BD74134717}" type="slidenum">
              <a:rPr lang="en-US" smtClean="0"/>
              <a:pPr/>
              <a:t>‹#›</a:t>
            </a:fld>
            <a:endParaRPr lang="en-US" dirty="0"/>
          </a:p>
        </p:txBody>
      </p:sp>
    </p:spTree>
    <p:extLst>
      <p:ext uri="{BB962C8B-B14F-4D97-AF65-F5344CB8AC3E}">
        <p14:creationId xmlns:p14="http://schemas.microsoft.com/office/powerpoint/2010/main" val="5045361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5231639" y="0"/>
            <a:ext cx="4002299" cy="350520"/>
          </a:xfrm>
          <a:prstGeom prst="rect">
            <a:avLst/>
          </a:prstGeom>
        </p:spPr>
        <p:txBody>
          <a:bodyPr vert="horz" lIns="92830" tIns="46415" rIns="92830" bIns="46415" rtlCol="0"/>
          <a:lstStyle>
            <a:lvl1pPr algn="r">
              <a:defRPr sz="1200"/>
            </a:lvl1pPr>
          </a:lstStyle>
          <a:p>
            <a:fld id="{22430F51-72F9-4DE3-B7DB-3558BC7C58A8}" type="datetimeFigureOut">
              <a:rPr lang="en-US" smtClean="0"/>
              <a:pPr/>
              <a:t>4/27/2015</a:t>
            </a:fld>
            <a:endParaRPr lang="en-US" dirty="0"/>
          </a:p>
        </p:txBody>
      </p:sp>
      <p:sp>
        <p:nvSpPr>
          <p:cNvPr id="4" name="Slide Image Placeholder 3"/>
          <p:cNvSpPr>
            <a:spLocks noGrp="1" noRot="1" noChangeAspect="1"/>
          </p:cNvSpPr>
          <p:nvPr>
            <p:ph type="sldImg" idx="2"/>
          </p:nvPr>
        </p:nvSpPr>
        <p:spPr>
          <a:xfrm>
            <a:off x="2865438" y="525463"/>
            <a:ext cx="3505200" cy="262890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923608" y="3329940"/>
            <a:ext cx="7388860" cy="31546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3"/>
            <a:ext cx="4002299" cy="3505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31639" y="6658663"/>
            <a:ext cx="4002299" cy="350520"/>
          </a:xfrm>
          <a:prstGeom prst="rect">
            <a:avLst/>
          </a:prstGeom>
        </p:spPr>
        <p:txBody>
          <a:bodyPr vert="horz" lIns="92830" tIns="46415" rIns="92830" bIns="46415" rtlCol="0" anchor="b"/>
          <a:lstStyle>
            <a:lvl1pPr algn="r">
              <a:defRPr sz="1200"/>
            </a:lvl1pPr>
          </a:lstStyle>
          <a:p>
            <a:fld id="{41DF332A-7A62-4AD7-BBE4-38D3C6DCD89F}" type="slidenum">
              <a:rPr lang="en-US" smtClean="0"/>
              <a:pPr/>
              <a:t>‹#›</a:t>
            </a:fld>
            <a:endParaRPr lang="en-US" dirty="0"/>
          </a:p>
        </p:txBody>
      </p:sp>
    </p:spTree>
    <p:extLst>
      <p:ext uri="{BB962C8B-B14F-4D97-AF65-F5344CB8AC3E}">
        <p14:creationId xmlns:p14="http://schemas.microsoft.com/office/powerpoint/2010/main" val="50358995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6082" y="2819400"/>
            <a:ext cx="6396318" cy="1752600"/>
          </a:xfrm>
        </p:spPr>
        <p:txBody>
          <a:bodyPr>
            <a:normAutofit/>
          </a:bodyPr>
          <a:lstStyle>
            <a:lvl1pPr marL="0" indent="0" algn="l">
              <a:buNone/>
              <a:defRPr sz="2400" b="1">
                <a:solidFill>
                  <a:srgbClr val="404040"/>
                </a:solidFill>
                <a:latin typeface="+mn-lt"/>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userDrawn="1"/>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0" y="1600200"/>
            <a:ext cx="1295400" cy="990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ctrTitle"/>
          </p:nvPr>
        </p:nvSpPr>
        <p:spPr>
          <a:xfrm>
            <a:off x="1371600" y="1600201"/>
            <a:ext cx="7772400" cy="990600"/>
          </a:xfrm>
          <a:solidFill>
            <a:srgbClr val="0B3A4D"/>
          </a:solidFill>
        </p:spPr>
        <p:txBody>
          <a:bodyPr>
            <a:normAutofit/>
          </a:bodyPr>
          <a:lstStyle>
            <a:lvl1pPr>
              <a:defRPr sz="2800">
                <a:solidFill>
                  <a:schemeClr val="bg1"/>
                </a:solidFill>
                <a:latin typeface="+mj-lt"/>
              </a:defRPr>
            </a:lvl1pPr>
          </a:lstStyle>
          <a:p>
            <a:r>
              <a:rPr lang="en-US" dirty="0" smtClean="0"/>
              <a:t>Click to edit Master title style</a:t>
            </a:r>
            <a:endParaRPr lang="en-US" dirty="0"/>
          </a:p>
        </p:txBody>
      </p:sp>
      <p:sp>
        <p:nvSpPr>
          <p:cNvPr id="9" name="Date Placeholder 3"/>
          <p:cNvSpPr>
            <a:spLocks noGrp="1"/>
          </p:cNvSpPr>
          <p:nvPr>
            <p:ph type="dt" sz="half" idx="10"/>
          </p:nvPr>
        </p:nvSpPr>
        <p:spPr>
          <a:xfrm>
            <a:off x="457200" y="6553200"/>
            <a:ext cx="2133600" cy="228600"/>
          </a:xfrm>
          <a:prstGeom prst="rect">
            <a:avLst/>
          </a:prstGeom>
        </p:spPr>
        <p:txBody>
          <a:bodyPr anchor="b"/>
          <a:lstStyle>
            <a:lvl1pPr>
              <a:defRPr sz="1000">
                <a:solidFill>
                  <a:schemeClr val="bg1">
                    <a:lumMod val="65000"/>
                  </a:schemeClr>
                </a:solidFill>
                <a:latin typeface="Calibri"/>
                <a:cs typeface="Calibri"/>
              </a:defRPr>
            </a:lvl1pPr>
          </a:lstStyle>
          <a:p>
            <a:r>
              <a:rPr lang="en-US" smtClean="0"/>
              <a:t>28th April 2015</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11348" y="5349382"/>
            <a:ext cx="2363857" cy="1350017"/>
          </a:xfrm>
          <a:prstGeom prst="rect">
            <a:avLst/>
          </a:prstGeom>
        </p:spPr>
      </p:pic>
    </p:spTree>
    <p:extLst>
      <p:ext uri="{BB962C8B-B14F-4D97-AF65-F5344CB8AC3E}">
        <p14:creationId xmlns:p14="http://schemas.microsoft.com/office/powerpoint/2010/main" val="10052332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256987"/>
            <a:ext cx="759099" cy="733613"/>
          </a:xfrm>
          <a:prstGeom prst="rect">
            <a:avLst/>
          </a:prstGeom>
        </p:spPr>
      </p:pic>
      <p:sp>
        <p:nvSpPr>
          <p:cNvPr id="2" name="Title 1"/>
          <p:cNvSpPr>
            <a:spLocks noGrp="1"/>
          </p:cNvSpPr>
          <p:nvPr>
            <p:ph type="title"/>
          </p:nvPr>
        </p:nvSpPr>
        <p:spPr>
          <a:xfrm>
            <a:off x="457200" y="274638"/>
            <a:ext cx="7543800" cy="715962"/>
          </a:xfrm>
        </p:spPr>
        <p:txBody>
          <a:bodyPr>
            <a:normAutofit/>
          </a:bodyPr>
          <a:lstStyle>
            <a:lvl1pPr>
              <a:defRPr sz="2800">
                <a:latin typeface="+mj-lt"/>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953000"/>
          </a:xfrm>
        </p:spPr>
        <p:txBody>
          <a:bodyPr/>
          <a:lstStyle>
            <a:lvl1pPr>
              <a:defRPr sz="24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1051560"/>
            <a:ext cx="533400" cy="228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590550" y="1051560"/>
            <a:ext cx="8553450" cy="228600"/>
          </a:xfrm>
          <a:prstGeom prst="rect">
            <a:avLst/>
          </a:prstGeom>
          <a:solidFill>
            <a:srgbClr val="0B3A4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ate Placeholder 3"/>
          <p:cNvSpPr>
            <a:spLocks noGrp="1"/>
          </p:cNvSpPr>
          <p:nvPr>
            <p:ph type="dt" sz="half" idx="10"/>
          </p:nvPr>
        </p:nvSpPr>
        <p:spPr>
          <a:xfrm>
            <a:off x="457200" y="6553200"/>
            <a:ext cx="2133600" cy="228600"/>
          </a:xfrm>
          <a:prstGeom prst="rect">
            <a:avLst/>
          </a:prstGeom>
        </p:spPr>
        <p:txBody>
          <a:bodyPr anchor="b"/>
          <a:lstStyle>
            <a:lvl1pPr marL="0" algn="l"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28th April 2015</a:t>
            </a:r>
            <a:endParaRPr lang="en-US" dirty="0"/>
          </a:p>
        </p:txBody>
      </p:sp>
      <p:sp>
        <p:nvSpPr>
          <p:cNvPr id="12" name="Footer Placeholder 4"/>
          <p:cNvSpPr>
            <a:spLocks noGrp="1"/>
          </p:cNvSpPr>
          <p:nvPr>
            <p:ph type="ftr" sz="quarter" idx="11"/>
          </p:nvPr>
        </p:nvSpPr>
        <p:spPr>
          <a:xfrm>
            <a:off x="0" y="6553200"/>
            <a:ext cx="9144000" cy="228600"/>
          </a:xfrm>
          <a:prstGeom prst="rect">
            <a:avLst/>
          </a:prstGeom>
        </p:spPr>
        <p:txBody>
          <a:bodyPr anchor="b"/>
          <a:lstStyle>
            <a:lvl1pPr marL="0" algn="ctr" defTabSz="914400" rtl="0" eaLnBrk="1" latinLnBrk="0" hangingPunct="1">
              <a:defRPr lang="en-US" sz="900" kern="1200" smtClean="0">
                <a:solidFill>
                  <a:schemeClr val="tx1">
                    <a:tint val="75000"/>
                  </a:schemeClr>
                </a:solidFill>
                <a:latin typeface="Calibri"/>
                <a:ea typeface="+mn-ea"/>
                <a:cs typeface="Calibri"/>
              </a:defRPr>
            </a:lvl1pPr>
          </a:lstStyle>
          <a:p>
            <a:r>
              <a:rPr lang="en-US" dirty="0" smtClean="0"/>
              <a:t>www.encludesolutions.com | www.encludecapital.com</a:t>
            </a:r>
          </a:p>
        </p:txBody>
      </p:sp>
      <p:sp>
        <p:nvSpPr>
          <p:cNvPr id="13" name="Slide Number Placeholder 5"/>
          <p:cNvSpPr>
            <a:spLocks noGrp="1"/>
          </p:cNvSpPr>
          <p:nvPr>
            <p:ph type="sldNum" sz="quarter" idx="12"/>
          </p:nvPr>
        </p:nvSpPr>
        <p:spPr>
          <a:xfrm>
            <a:off x="6553200" y="6553200"/>
            <a:ext cx="2133600" cy="228600"/>
          </a:xfrm>
          <a:prstGeom prst="rect">
            <a:avLst/>
          </a:prstGeom>
        </p:spPr>
        <p:txBody>
          <a:bodyPr anchor="b"/>
          <a:lstStyle>
            <a:lvl1pPr algn="r">
              <a:defRPr lang="en-US" sz="900" kern="1200" smtClean="0">
                <a:solidFill>
                  <a:schemeClr val="tx1">
                    <a:tint val="75000"/>
                  </a:schemeClr>
                </a:solidFill>
                <a:latin typeface="Calibri"/>
                <a:ea typeface="+mn-ea"/>
                <a:cs typeface="Calibri"/>
              </a:defRPr>
            </a:lvl1pPr>
          </a:lstStyle>
          <a:p>
            <a:fld id="{94D25C4A-23F9-4C21-A442-8E223618338D}" type="slidenum">
              <a:rPr lang="en-US" smtClean="0"/>
              <a:pPr/>
              <a:t>‹#›</a:t>
            </a:fld>
            <a:endParaRPr lang="en-US" dirty="0"/>
          </a:p>
        </p:txBody>
      </p:sp>
    </p:spTree>
    <p:extLst>
      <p:ext uri="{BB962C8B-B14F-4D97-AF65-F5344CB8AC3E}">
        <p14:creationId xmlns:p14="http://schemas.microsoft.com/office/powerpoint/2010/main" val="10557309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81543" y="1600200"/>
            <a:ext cx="7772400" cy="990600"/>
          </a:xfrm>
          <a:solidFill>
            <a:srgbClr val="0B3A4D"/>
          </a:solidFill>
        </p:spPr>
        <p:txBody>
          <a:bodyPr anchor="ctr">
            <a:normAutofit/>
          </a:bodyPr>
          <a:lstStyle>
            <a:lvl1pPr algn="l">
              <a:defRPr sz="2800" b="1" cap="none" baseline="0">
                <a:solidFill>
                  <a:schemeClr val="bg1"/>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t">
            <a:normAutofit/>
          </a:bodyPr>
          <a:lstStyle>
            <a:lvl1pPr marL="0" indent="0">
              <a:buNone/>
              <a:defRPr sz="2400">
                <a:solidFill>
                  <a:srgbClr val="404040"/>
                </a:solidFill>
                <a:latin typeface="+mn-lt"/>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8" name="Rectangle 7"/>
          <p:cNvSpPr/>
          <p:nvPr userDrawn="1"/>
        </p:nvSpPr>
        <p:spPr>
          <a:xfrm>
            <a:off x="0" y="1600200"/>
            <a:ext cx="1295400" cy="990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256987"/>
            <a:ext cx="759099" cy="733613"/>
          </a:xfrm>
          <a:prstGeom prst="rect">
            <a:avLst/>
          </a:prstGeom>
        </p:spPr>
      </p:pic>
      <p:sp>
        <p:nvSpPr>
          <p:cNvPr id="11" name="Date Placeholder 3"/>
          <p:cNvSpPr>
            <a:spLocks noGrp="1"/>
          </p:cNvSpPr>
          <p:nvPr>
            <p:ph type="dt" sz="half" idx="10"/>
          </p:nvPr>
        </p:nvSpPr>
        <p:spPr>
          <a:xfrm>
            <a:off x="457200" y="6553200"/>
            <a:ext cx="2133600" cy="228600"/>
          </a:xfrm>
          <a:prstGeom prst="rect">
            <a:avLst/>
          </a:prstGeom>
        </p:spPr>
        <p:txBody>
          <a:bodyPr anchor="b"/>
          <a:lstStyle>
            <a:lvl1pPr marL="0" algn="l"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28th April 2015</a:t>
            </a:r>
            <a:endParaRPr lang="en-US" dirty="0"/>
          </a:p>
        </p:txBody>
      </p:sp>
      <p:sp>
        <p:nvSpPr>
          <p:cNvPr id="12" name="Footer Placeholder 4"/>
          <p:cNvSpPr>
            <a:spLocks noGrp="1"/>
          </p:cNvSpPr>
          <p:nvPr>
            <p:ph type="ftr" sz="quarter" idx="11"/>
          </p:nvPr>
        </p:nvSpPr>
        <p:spPr>
          <a:xfrm>
            <a:off x="0" y="6553200"/>
            <a:ext cx="9144000" cy="228600"/>
          </a:xfrm>
          <a:prstGeom prst="rect">
            <a:avLst/>
          </a:prstGeom>
        </p:spPr>
        <p:txBody>
          <a:bodyPr anchor="b"/>
          <a:lstStyle>
            <a:lvl1pPr marL="0" algn="ctr"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www.encludesolutions.com | www.encludecapital.com</a:t>
            </a:r>
            <a:endParaRPr lang="en-US" dirty="0"/>
          </a:p>
        </p:txBody>
      </p:sp>
      <p:sp>
        <p:nvSpPr>
          <p:cNvPr id="13" name="Slide Number Placeholder 5"/>
          <p:cNvSpPr>
            <a:spLocks noGrp="1"/>
          </p:cNvSpPr>
          <p:nvPr>
            <p:ph type="sldNum" sz="quarter" idx="12"/>
          </p:nvPr>
        </p:nvSpPr>
        <p:spPr>
          <a:xfrm>
            <a:off x="6553200" y="6553200"/>
            <a:ext cx="2133600" cy="228600"/>
          </a:xfrm>
          <a:prstGeom prst="rect">
            <a:avLst/>
          </a:prstGeom>
        </p:spPr>
        <p:txBody>
          <a:bodyPr anchor="b"/>
          <a:lstStyle>
            <a:lvl1pPr algn="r">
              <a:defRPr lang="en-US" sz="900" kern="1200" smtClean="0">
                <a:solidFill>
                  <a:schemeClr val="tx1">
                    <a:tint val="75000"/>
                  </a:schemeClr>
                </a:solidFill>
                <a:latin typeface="Calibri"/>
                <a:ea typeface="+mn-ea"/>
                <a:cs typeface="Calibri"/>
              </a:defRPr>
            </a:lvl1pPr>
          </a:lstStyle>
          <a:p>
            <a:fld id="{94D25C4A-23F9-4C21-A442-8E223618338D}" type="slidenum">
              <a:rPr lang="en-US" smtClean="0"/>
              <a:pPr/>
              <a:t>‹#›</a:t>
            </a:fld>
            <a:endParaRPr lang="en-US" dirty="0"/>
          </a:p>
        </p:txBody>
      </p:sp>
    </p:spTree>
    <p:extLst>
      <p:ext uri="{BB962C8B-B14F-4D97-AF65-F5344CB8AC3E}">
        <p14:creationId xmlns:p14="http://schemas.microsoft.com/office/powerpoint/2010/main" val="2983526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256987"/>
            <a:ext cx="759099" cy="733613"/>
          </a:xfrm>
          <a:prstGeom prst="rect">
            <a:avLst/>
          </a:prstGeom>
        </p:spPr>
      </p:pic>
      <p:sp>
        <p:nvSpPr>
          <p:cNvPr id="2" name="Title 1"/>
          <p:cNvSpPr>
            <a:spLocks noGrp="1"/>
          </p:cNvSpPr>
          <p:nvPr>
            <p:ph type="title"/>
          </p:nvPr>
        </p:nvSpPr>
        <p:spPr>
          <a:xfrm>
            <a:off x="457200" y="274638"/>
            <a:ext cx="7543800" cy="715962"/>
          </a:xfrm>
        </p:spPr>
        <p:txBody>
          <a:bodyPr>
            <a:normAutofit/>
          </a:bodyPr>
          <a:lstStyle>
            <a:lvl1pPr>
              <a:defRPr sz="2800">
                <a:latin typeface="Calibri"/>
                <a:cs typeface="Calibri"/>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447800"/>
            <a:ext cx="4038600" cy="4953000"/>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47800"/>
            <a:ext cx="4038600" cy="4953000"/>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ectangle 8"/>
          <p:cNvSpPr/>
          <p:nvPr userDrawn="1"/>
        </p:nvSpPr>
        <p:spPr>
          <a:xfrm>
            <a:off x="590550" y="1051560"/>
            <a:ext cx="8553450" cy="228600"/>
          </a:xfrm>
          <a:prstGeom prst="rect">
            <a:avLst/>
          </a:prstGeom>
          <a:solidFill>
            <a:srgbClr val="0B3A4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userDrawn="1"/>
        </p:nvSpPr>
        <p:spPr>
          <a:xfrm>
            <a:off x="0" y="1051560"/>
            <a:ext cx="533400" cy="228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Date Placeholder 3"/>
          <p:cNvSpPr>
            <a:spLocks noGrp="1"/>
          </p:cNvSpPr>
          <p:nvPr>
            <p:ph type="dt" sz="half" idx="10"/>
          </p:nvPr>
        </p:nvSpPr>
        <p:spPr>
          <a:xfrm>
            <a:off x="457200" y="6553200"/>
            <a:ext cx="2133600" cy="228600"/>
          </a:xfrm>
          <a:prstGeom prst="rect">
            <a:avLst/>
          </a:prstGeom>
        </p:spPr>
        <p:txBody>
          <a:bodyPr anchor="b"/>
          <a:lstStyle>
            <a:lvl1pPr marL="0" algn="l"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28th April 2015</a:t>
            </a:r>
            <a:endParaRPr lang="en-US" dirty="0"/>
          </a:p>
        </p:txBody>
      </p:sp>
      <p:sp>
        <p:nvSpPr>
          <p:cNvPr id="14" name="Footer Placeholder 4"/>
          <p:cNvSpPr>
            <a:spLocks noGrp="1"/>
          </p:cNvSpPr>
          <p:nvPr>
            <p:ph type="ftr" sz="quarter" idx="11"/>
          </p:nvPr>
        </p:nvSpPr>
        <p:spPr>
          <a:xfrm>
            <a:off x="0" y="6553200"/>
            <a:ext cx="9144000" cy="228600"/>
          </a:xfrm>
          <a:prstGeom prst="rect">
            <a:avLst/>
          </a:prstGeom>
        </p:spPr>
        <p:txBody>
          <a:bodyPr anchor="b"/>
          <a:lstStyle>
            <a:lvl1pPr marL="0" algn="ctr"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www.encludesolutions.com | www.encludecapital.com</a:t>
            </a:r>
            <a:endParaRPr lang="en-US" dirty="0"/>
          </a:p>
        </p:txBody>
      </p:sp>
      <p:sp>
        <p:nvSpPr>
          <p:cNvPr id="17" name="Slide Number Placeholder 5"/>
          <p:cNvSpPr>
            <a:spLocks noGrp="1"/>
          </p:cNvSpPr>
          <p:nvPr>
            <p:ph type="sldNum" sz="quarter" idx="12"/>
          </p:nvPr>
        </p:nvSpPr>
        <p:spPr>
          <a:xfrm>
            <a:off x="6553200" y="6553200"/>
            <a:ext cx="2133600" cy="228600"/>
          </a:xfrm>
          <a:prstGeom prst="rect">
            <a:avLst/>
          </a:prstGeom>
        </p:spPr>
        <p:txBody>
          <a:bodyPr anchor="b"/>
          <a:lstStyle>
            <a:lvl1pPr algn="r">
              <a:defRPr lang="en-US" sz="900" kern="1200" smtClean="0">
                <a:solidFill>
                  <a:schemeClr val="tx1">
                    <a:tint val="75000"/>
                  </a:schemeClr>
                </a:solidFill>
                <a:latin typeface="Calibri"/>
                <a:ea typeface="+mn-ea"/>
                <a:cs typeface="Calibri"/>
              </a:defRPr>
            </a:lvl1pPr>
          </a:lstStyle>
          <a:p>
            <a:fld id="{94D25C4A-23F9-4C21-A442-8E223618338D}" type="slidenum">
              <a:rPr lang="en-US" smtClean="0"/>
              <a:pPr/>
              <a:t>‹#›</a:t>
            </a:fld>
            <a:endParaRPr lang="en-US" dirty="0"/>
          </a:p>
        </p:txBody>
      </p:sp>
    </p:spTree>
    <p:extLst>
      <p:ext uri="{BB962C8B-B14F-4D97-AF65-F5344CB8AC3E}">
        <p14:creationId xmlns:p14="http://schemas.microsoft.com/office/powerpoint/2010/main" val="25720681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256987"/>
            <a:ext cx="759099" cy="733613"/>
          </a:xfrm>
          <a:prstGeom prst="rect">
            <a:avLst/>
          </a:prstGeom>
        </p:spPr>
      </p:pic>
      <p:sp>
        <p:nvSpPr>
          <p:cNvPr id="2" name="Title 1"/>
          <p:cNvSpPr>
            <a:spLocks noGrp="1"/>
          </p:cNvSpPr>
          <p:nvPr>
            <p:ph type="title"/>
          </p:nvPr>
        </p:nvSpPr>
        <p:spPr>
          <a:xfrm>
            <a:off x="457200" y="274638"/>
            <a:ext cx="7543800" cy="715962"/>
          </a:xfrm>
        </p:spPr>
        <p:txBody>
          <a:bodyPr>
            <a:normAutofit/>
          </a:bodyPr>
          <a:lstStyle>
            <a:lvl1pPr>
              <a:defRPr sz="2800">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4040188" cy="639762"/>
          </a:xfrm>
        </p:spPr>
        <p:txBody>
          <a:bodyPr anchor="ctr">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87562"/>
            <a:ext cx="4040188" cy="4313238"/>
          </a:xfrm>
        </p:spPr>
        <p:txBody>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447800"/>
            <a:ext cx="4041775" cy="639762"/>
          </a:xfrm>
        </p:spPr>
        <p:txBody>
          <a:bodyPr anchor="ctr">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087562"/>
            <a:ext cx="4041775" cy="4313238"/>
          </a:xfrm>
        </p:spPr>
        <p:txBody>
          <a:bodyPr/>
          <a:lstStyle>
            <a:lvl1pPr>
              <a:defRPr sz="1800"/>
            </a:lvl1pPr>
            <a:lvl2pPr>
              <a:defRPr sz="1600"/>
            </a:lvl2pPr>
            <a:lvl3pPr>
              <a:defRPr sz="1400"/>
            </a:lvl3pPr>
            <a:lvl4pPr>
              <a:defRPr sz="1200"/>
            </a:lvl4pPr>
            <a:lvl5pPr>
              <a:defRPr sz="11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Rectangle 11"/>
          <p:cNvSpPr/>
          <p:nvPr userDrawn="1"/>
        </p:nvSpPr>
        <p:spPr>
          <a:xfrm>
            <a:off x="590550" y="1051560"/>
            <a:ext cx="8553450" cy="228600"/>
          </a:xfrm>
          <a:prstGeom prst="rect">
            <a:avLst/>
          </a:prstGeom>
          <a:solidFill>
            <a:srgbClr val="0B3A4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userDrawn="1"/>
        </p:nvSpPr>
        <p:spPr>
          <a:xfrm>
            <a:off x="0" y="1051560"/>
            <a:ext cx="533400" cy="228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Date Placeholder 3"/>
          <p:cNvSpPr>
            <a:spLocks noGrp="1"/>
          </p:cNvSpPr>
          <p:nvPr>
            <p:ph type="dt" sz="half" idx="10"/>
          </p:nvPr>
        </p:nvSpPr>
        <p:spPr>
          <a:xfrm>
            <a:off x="457200" y="6553200"/>
            <a:ext cx="2133600" cy="228600"/>
          </a:xfrm>
          <a:prstGeom prst="rect">
            <a:avLst/>
          </a:prstGeom>
        </p:spPr>
        <p:txBody>
          <a:bodyPr anchor="b"/>
          <a:lstStyle>
            <a:lvl1pPr marL="0" algn="l"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28th April 2015</a:t>
            </a:r>
            <a:endParaRPr lang="en-US" dirty="0"/>
          </a:p>
        </p:txBody>
      </p:sp>
      <p:sp>
        <p:nvSpPr>
          <p:cNvPr id="19" name="Footer Placeholder 4"/>
          <p:cNvSpPr>
            <a:spLocks noGrp="1"/>
          </p:cNvSpPr>
          <p:nvPr>
            <p:ph type="ftr" sz="quarter" idx="11"/>
          </p:nvPr>
        </p:nvSpPr>
        <p:spPr>
          <a:xfrm>
            <a:off x="0" y="6553200"/>
            <a:ext cx="9144000" cy="228600"/>
          </a:xfrm>
          <a:prstGeom prst="rect">
            <a:avLst/>
          </a:prstGeom>
        </p:spPr>
        <p:txBody>
          <a:bodyPr anchor="b"/>
          <a:lstStyle>
            <a:lvl1pPr marL="0" algn="ctr"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www.encludesolutions.com | www.encludecapital.com</a:t>
            </a:r>
            <a:endParaRPr lang="en-US" dirty="0"/>
          </a:p>
        </p:txBody>
      </p:sp>
      <p:sp>
        <p:nvSpPr>
          <p:cNvPr id="20" name="Slide Number Placeholder 5"/>
          <p:cNvSpPr>
            <a:spLocks noGrp="1"/>
          </p:cNvSpPr>
          <p:nvPr>
            <p:ph type="sldNum" sz="quarter" idx="12"/>
          </p:nvPr>
        </p:nvSpPr>
        <p:spPr>
          <a:xfrm>
            <a:off x="6553200" y="6553200"/>
            <a:ext cx="2133600" cy="228600"/>
          </a:xfrm>
          <a:prstGeom prst="rect">
            <a:avLst/>
          </a:prstGeom>
        </p:spPr>
        <p:txBody>
          <a:bodyPr anchor="b"/>
          <a:lstStyle>
            <a:lvl1pPr algn="r">
              <a:defRPr lang="en-US" sz="900" kern="1200" smtClean="0">
                <a:solidFill>
                  <a:schemeClr val="tx1">
                    <a:tint val="75000"/>
                  </a:schemeClr>
                </a:solidFill>
                <a:latin typeface="Calibri"/>
                <a:ea typeface="+mn-ea"/>
                <a:cs typeface="Calibri"/>
              </a:defRPr>
            </a:lvl1pPr>
          </a:lstStyle>
          <a:p>
            <a:fld id="{94D25C4A-23F9-4C21-A442-8E223618338D}" type="slidenum">
              <a:rPr lang="en-US" smtClean="0"/>
              <a:pPr/>
              <a:t>‹#›</a:t>
            </a:fld>
            <a:endParaRPr lang="en-US" dirty="0"/>
          </a:p>
        </p:txBody>
      </p:sp>
    </p:spTree>
    <p:extLst>
      <p:ext uri="{BB962C8B-B14F-4D97-AF65-F5344CB8AC3E}">
        <p14:creationId xmlns:p14="http://schemas.microsoft.com/office/powerpoint/2010/main" val="3564392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256987"/>
            <a:ext cx="759099" cy="733613"/>
          </a:xfrm>
          <a:prstGeom prst="rect">
            <a:avLst/>
          </a:prstGeom>
        </p:spPr>
      </p:pic>
      <p:sp>
        <p:nvSpPr>
          <p:cNvPr id="8" name="Rectangle 7"/>
          <p:cNvSpPr/>
          <p:nvPr userDrawn="1"/>
        </p:nvSpPr>
        <p:spPr>
          <a:xfrm>
            <a:off x="0" y="1051560"/>
            <a:ext cx="533400" cy="228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userDrawn="1"/>
        </p:nvSpPr>
        <p:spPr>
          <a:xfrm>
            <a:off x="590550" y="1051560"/>
            <a:ext cx="8553450" cy="228600"/>
          </a:xfrm>
          <a:prstGeom prst="rect">
            <a:avLst/>
          </a:prstGeom>
          <a:solidFill>
            <a:srgbClr val="0B3A4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Title 1"/>
          <p:cNvSpPr>
            <a:spLocks noGrp="1"/>
          </p:cNvSpPr>
          <p:nvPr>
            <p:ph type="title"/>
          </p:nvPr>
        </p:nvSpPr>
        <p:spPr>
          <a:xfrm>
            <a:off x="457200" y="274638"/>
            <a:ext cx="7543800" cy="715962"/>
          </a:xfrm>
        </p:spPr>
        <p:txBody>
          <a:bodyPr>
            <a:normAutofit/>
          </a:bodyPr>
          <a:lstStyle>
            <a:lvl1pPr>
              <a:defRPr sz="2800">
                <a:latin typeface="+mj-lt"/>
                <a:cs typeface="Arial" panose="020B0604020202020204" pitchFamily="34" charset="0"/>
              </a:defRPr>
            </a:lvl1pPr>
          </a:lstStyle>
          <a:p>
            <a:r>
              <a:rPr lang="en-US" dirty="0" smtClean="0"/>
              <a:t>Click to edit Master title style</a:t>
            </a:r>
            <a:endParaRPr lang="en-US" dirty="0"/>
          </a:p>
        </p:txBody>
      </p:sp>
      <p:sp>
        <p:nvSpPr>
          <p:cNvPr id="11" name="Date Placeholder 3"/>
          <p:cNvSpPr>
            <a:spLocks noGrp="1"/>
          </p:cNvSpPr>
          <p:nvPr>
            <p:ph type="dt" sz="half" idx="10"/>
          </p:nvPr>
        </p:nvSpPr>
        <p:spPr>
          <a:xfrm>
            <a:off x="457200" y="6553200"/>
            <a:ext cx="2133600" cy="228600"/>
          </a:xfrm>
          <a:prstGeom prst="rect">
            <a:avLst/>
          </a:prstGeom>
        </p:spPr>
        <p:txBody>
          <a:bodyPr anchor="b"/>
          <a:lstStyle>
            <a:lvl1pPr marL="0" algn="l"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28th April 2015</a:t>
            </a:r>
            <a:endParaRPr lang="en-US" dirty="0"/>
          </a:p>
        </p:txBody>
      </p:sp>
      <p:sp>
        <p:nvSpPr>
          <p:cNvPr id="12" name="Footer Placeholder 4"/>
          <p:cNvSpPr>
            <a:spLocks noGrp="1"/>
          </p:cNvSpPr>
          <p:nvPr>
            <p:ph type="ftr" sz="quarter" idx="11"/>
          </p:nvPr>
        </p:nvSpPr>
        <p:spPr>
          <a:xfrm>
            <a:off x="0" y="6553200"/>
            <a:ext cx="9144000" cy="228600"/>
          </a:xfrm>
          <a:prstGeom prst="rect">
            <a:avLst/>
          </a:prstGeom>
        </p:spPr>
        <p:txBody>
          <a:bodyPr anchor="b"/>
          <a:lstStyle>
            <a:lvl1pPr marL="0" algn="ctr"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www.encludesolutions.com | www.encludecapital.com</a:t>
            </a:r>
            <a:endParaRPr lang="en-US" dirty="0"/>
          </a:p>
        </p:txBody>
      </p:sp>
      <p:sp>
        <p:nvSpPr>
          <p:cNvPr id="17" name="Slide Number Placeholder 5"/>
          <p:cNvSpPr>
            <a:spLocks noGrp="1"/>
          </p:cNvSpPr>
          <p:nvPr>
            <p:ph type="sldNum" sz="quarter" idx="12"/>
          </p:nvPr>
        </p:nvSpPr>
        <p:spPr>
          <a:xfrm>
            <a:off x="6553200" y="6553200"/>
            <a:ext cx="2133600" cy="228600"/>
          </a:xfrm>
          <a:prstGeom prst="rect">
            <a:avLst/>
          </a:prstGeom>
        </p:spPr>
        <p:txBody>
          <a:bodyPr anchor="b"/>
          <a:lstStyle>
            <a:lvl1pPr algn="r">
              <a:defRPr lang="en-US" sz="900" kern="1200" smtClean="0">
                <a:solidFill>
                  <a:schemeClr val="tx1">
                    <a:tint val="75000"/>
                  </a:schemeClr>
                </a:solidFill>
                <a:latin typeface="Calibri"/>
                <a:ea typeface="+mn-ea"/>
                <a:cs typeface="Calibri"/>
              </a:defRPr>
            </a:lvl1pPr>
          </a:lstStyle>
          <a:p>
            <a:fld id="{94D25C4A-23F9-4C21-A442-8E223618338D}" type="slidenum">
              <a:rPr lang="en-US" smtClean="0"/>
              <a:pPr/>
              <a:t>‹#›</a:t>
            </a:fld>
            <a:endParaRPr lang="en-US" dirty="0"/>
          </a:p>
        </p:txBody>
      </p:sp>
    </p:spTree>
    <p:extLst>
      <p:ext uri="{BB962C8B-B14F-4D97-AF65-F5344CB8AC3E}">
        <p14:creationId xmlns:p14="http://schemas.microsoft.com/office/powerpoint/2010/main" val="32791877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1000" y="256987"/>
            <a:ext cx="759099" cy="733613"/>
          </a:xfrm>
          <a:prstGeom prst="rect">
            <a:avLst/>
          </a:prstGeom>
        </p:spPr>
      </p:pic>
      <p:sp>
        <p:nvSpPr>
          <p:cNvPr id="7" name="Date Placeholder 3"/>
          <p:cNvSpPr>
            <a:spLocks noGrp="1"/>
          </p:cNvSpPr>
          <p:nvPr>
            <p:ph type="dt" sz="half" idx="10"/>
          </p:nvPr>
        </p:nvSpPr>
        <p:spPr>
          <a:xfrm>
            <a:off x="457200" y="6553200"/>
            <a:ext cx="2133600" cy="228600"/>
          </a:xfrm>
          <a:prstGeom prst="rect">
            <a:avLst/>
          </a:prstGeom>
        </p:spPr>
        <p:txBody>
          <a:bodyPr anchor="b"/>
          <a:lstStyle>
            <a:lvl1pPr marL="0" algn="l"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28th April 2015</a:t>
            </a:r>
            <a:endParaRPr lang="en-US" dirty="0"/>
          </a:p>
        </p:txBody>
      </p:sp>
      <p:sp>
        <p:nvSpPr>
          <p:cNvPr id="8" name="Footer Placeholder 4"/>
          <p:cNvSpPr>
            <a:spLocks noGrp="1"/>
          </p:cNvSpPr>
          <p:nvPr>
            <p:ph type="ftr" sz="quarter" idx="11"/>
          </p:nvPr>
        </p:nvSpPr>
        <p:spPr>
          <a:xfrm>
            <a:off x="0" y="6553200"/>
            <a:ext cx="9144000" cy="228600"/>
          </a:xfrm>
          <a:prstGeom prst="rect">
            <a:avLst/>
          </a:prstGeom>
        </p:spPr>
        <p:txBody>
          <a:bodyPr anchor="b"/>
          <a:lstStyle>
            <a:lvl1pPr marL="0" algn="ctr" defTabSz="914400" rtl="0" eaLnBrk="1" latinLnBrk="0" hangingPunct="1">
              <a:defRPr lang="en-US" sz="900" kern="1200" smtClean="0">
                <a:solidFill>
                  <a:schemeClr val="tx1">
                    <a:tint val="75000"/>
                  </a:schemeClr>
                </a:solidFill>
                <a:latin typeface="Calibri"/>
                <a:ea typeface="+mn-ea"/>
                <a:cs typeface="Calibri"/>
              </a:defRPr>
            </a:lvl1pPr>
          </a:lstStyle>
          <a:p>
            <a:r>
              <a:rPr lang="en-US" smtClean="0"/>
              <a:t>www.encludesolutions.com | www.encludecapital.com</a:t>
            </a:r>
            <a:endParaRPr lang="en-US" dirty="0"/>
          </a:p>
        </p:txBody>
      </p:sp>
      <p:sp>
        <p:nvSpPr>
          <p:cNvPr id="11" name="Slide Number Placeholder 5"/>
          <p:cNvSpPr>
            <a:spLocks noGrp="1"/>
          </p:cNvSpPr>
          <p:nvPr>
            <p:ph type="sldNum" sz="quarter" idx="12"/>
          </p:nvPr>
        </p:nvSpPr>
        <p:spPr>
          <a:xfrm>
            <a:off x="6553200" y="6553200"/>
            <a:ext cx="2133600" cy="228600"/>
          </a:xfrm>
          <a:prstGeom prst="rect">
            <a:avLst/>
          </a:prstGeom>
        </p:spPr>
        <p:txBody>
          <a:bodyPr anchor="b"/>
          <a:lstStyle>
            <a:lvl1pPr algn="r">
              <a:defRPr lang="en-US" sz="900" kern="1200" smtClean="0">
                <a:solidFill>
                  <a:schemeClr val="tx1">
                    <a:tint val="75000"/>
                  </a:schemeClr>
                </a:solidFill>
                <a:latin typeface="Calibri"/>
                <a:ea typeface="+mn-ea"/>
                <a:cs typeface="Calibri"/>
              </a:defRPr>
            </a:lvl1pPr>
          </a:lstStyle>
          <a:p>
            <a:fld id="{94D25C4A-23F9-4C21-A442-8E223618338D}" type="slidenum">
              <a:rPr lang="en-US" smtClean="0"/>
              <a:pPr/>
              <a:t>‹#›</a:t>
            </a:fld>
            <a:endParaRPr lang="en-US" dirty="0"/>
          </a:p>
        </p:txBody>
      </p:sp>
      <p:sp>
        <p:nvSpPr>
          <p:cNvPr id="9" name="Rectangle 8"/>
          <p:cNvSpPr/>
          <p:nvPr userDrawn="1"/>
        </p:nvSpPr>
        <p:spPr>
          <a:xfrm>
            <a:off x="0" y="1051560"/>
            <a:ext cx="533400" cy="228600"/>
          </a:xfrm>
          <a:prstGeom prst="rect">
            <a:avLst/>
          </a:prstGeom>
          <a:solidFill>
            <a:srgbClr val="D7DF2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590550" y="1051560"/>
            <a:ext cx="8553450" cy="228600"/>
          </a:xfrm>
          <a:prstGeom prst="rect">
            <a:avLst/>
          </a:prstGeom>
          <a:solidFill>
            <a:srgbClr val="0B3A4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8246673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274638"/>
            <a:ext cx="7470501" cy="7159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953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52614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par>
    </p:tnLst>
  </p:timing>
  <p:hf hdr="0"/>
  <p:txStyles>
    <p:titleStyle>
      <a:lvl1pPr algn="l" defTabSz="914400" rtl="0" eaLnBrk="1" latinLnBrk="0" hangingPunct="1">
        <a:spcBef>
          <a:spcPct val="0"/>
        </a:spcBef>
        <a:buNone/>
        <a:defRPr sz="2800" b="1" kern="1200">
          <a:solidFill>
            <a:srgbClr val="404040"/>
          </a:solidFill>
          <a:latin typeface="+mj-lt"/>
          <a:ea typeface="+mj-ea"/>
          <a:cs typeface="Calibri"/>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rgbClr val="404040"/>
          </a:solidFill>
          <a:latin typeface="+mn-lt"/>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800" kern="1200">
          <a:solidFill>
            <a:srgbClr val="404040"/>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1600" kern="1200">
          <a:solidFill>
            <a:srgbClr val="40404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40404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40404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eafre.org.p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Centre of Excellence in </a:t>
            </a:r>
            <a:r>
              <a:rPr lang="en-US" dirty="0" err="1"/>
              <a:t>Agri</a:t>
            </a:r>
            <a:r>
              <a:rPr lang="en-US" dirty="0"/>
              <a:t> Finance and Rural </a:t>
            </a:r>
            <a:r>
              <a:rPr lang="en-US" dirty="0" smtClean="0"/>
              <a:t>Entrepreneurship (CEAFRE) </a:t>
            </a:r>
          </a:p>
          <a:p>
            <a:r>
              <a:rPr lang="en-US" dirty="0" smtClean="0">
                <a:hlinkClick r:id="rId2"/>
              </a:rPr>
              <a:t>www.ceafre.org.pk</a:t>
            </a:r>
            <a:endParaRPr lang="en-US" dirty="0" smtClean="0"/>
          </a:p>
          <a:p>
            <a:r>
              <a:rPr lang="en-US" dirty="0" err="1" smtClean="0"/>
              <a:t>Email:info@ceafre.org.pk</a:t>
            </a:r>
            <a:r>
              <a:rPr lang="en-US" dirty="0" smtClean="0"/>
              <a:t> </a:t>
            </a:r>
            <a:endParaRPr lang="en-US" dirty="0"/>
          </a:p>
        </p:txBody>
      </p:sp>
      <p:sp>
        <p:nvSpPr>
          <p:cNvPr id="3" name="Title 2"/>
          <p:cNvSpPr>
            <a:spLocks noGrp="1"/>
          </p:cNvSpPr>
          <p:nvPr>
            <p:ph type="ctrTitle"/>
          </p:nvPr>
        </p:nvSpPr>
        <p:spPr/>
        <p:txBody>
          <a:bodyPr/>
          <a:lstStyle/>
          <a:p>
            <a:r>
              <a:rPr lang="en-US" dirty="0" smtClean="0"/>
              <a:t>The CEAFRE MODEL</a:t>
            </a:r>
            <a:endParaRPr lang="en-US" dirty="0"/>
          </a:p>
        </p:txBody>
      </p:sp>
    </p:spTree>
    <p:extLst>
      <p:ext uri="{BB962C8B-B14F-4D97-AF65-F5344CB8AC3E}">
        <p14:creationId xmlns:p14="http://schemas.microsoft.com/office/powerpoint/2010/main" val="390822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CEAFRE: A Holistic Approach to </a:t>
            </a:r>
            <a:r>
              <a:rPr lang="en-US" dirty="0" err="1" smtClean="0"/>
              <a:t>Agri</a:t>
            </a:r>
            <a:r>
              <a:rPr lang="en-US" dirty="0" smtClean="0"/>
              <a:t>-Finance</a:t>
            </a:r>
            <a:endParaRPr lang="en-US" dirty="0"/>
          </a:p>
        </p:txBody>
      </p:sp>
      <p:sp>
        <p:nvSpPr>
          <p:cNvPr id="4" name="Date Placeholder 3"/>
          <p:cNvSpPr>
            <a:spLocks noGrp="1"/>
          </p:cNvSpPr>
          <p:nvPr>
            <p:ph type="dt" sz="half" idx="10"/>
          </p:nvPr>
        </p:nvSpPr>
        <p:spPr/>
        <p:txBody>
          <a:bodyPr/>
          <a:lstStyle/>
          <a:p>
            <a:r>
              <a:rPr lang="en-US" smtClean="0"/>
              <a:t>28th April 2015</a:t>
            </a:r>
            <a:endParaRPr lang="en-US" dirty="0"/>
          </a:p>
        </p:txBody>
      </p:sp>
      <p:sp>
        <p:nvSpPr>
          <p:cNvPr id="5" name="Footer Placeholder 4"/>
          <p:cNvSpPr>
            <a:spLocks noGrp="1"/>
          </p:cNvSpPr>
          <p:nvPr>
            <p:ph type="ftr" sz="quarter" idx="11"/>
          </p:nvPr>
        </p:nvSpPr>
        <p:spPr/>
        <p:txBody>
          <a:bodyPr/>
          <a:lstStyle/>
          <a:p>
            <a:r>
              <a:rPr lang="en-US" smtClean="0"/>
              <a:t>www.encludesolutions.com | www.encludecapital.com</a:t>
            </a:r>
            <a:endParaRPr lang="en-US" dirty="0" smtClean="0"/>
          </a:p>
        </p:txBody>
      </p:sp>
      <p:sp>
        <p:nvSpPr>
          <p:cNvPr id="6" name="Slide Number Placeholder 5"/>
          <p:cNvSpPr>
            <a:spLocks noGrp="1"/>
          </p:cNvSpPr>
          <p:nvPr>
            <p:ph type="sldNum" sz="quarter" idx="12"/>
          </p:nvPr>
        </p:nvSpPr>
        <p:spPr/>
        <p:txBody>
          <a:bodyPr/>
          <a:lstStyle/>
          <a:p>
            <a:fld id="{94D25C4A-23F9-4C21-A442-8E223618338D}" type="slidenum">
              <a:rPr lang="en-US" smtClean="0"/>
              <a:pPr/>
              <a:t>2</a:t>
            </a:fld>
            <a:endParaRPr lang="en-US" dirty="0"/>
          </a:p>
        </p:txBody>
      </p:sp>
      <p:sp>
        <p:nvSpPr>
          <p:cNvPr id="7" name="Rounded Rectangle 6"/>
          <p:cNvSpPr/>
          <p:nvPr/>
        </p:nvSpPr>
        <p:spPr>
          <a:xfrm>
            <a:off x="507999" y="1480459"/>
            <a:ext cx="8215085" cy="17271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t>The </a:t>
            </a:r>
            <a:r>
              <a:rPr lang="en-US" sz="2000" dirty="0"/>
              <a:t>Centre of Excellence in </a:t>
            </a:r>
            <a:r>
              <a:rPr lang="en-US" sz="2000" dirty="0" err="1"/>
              <a:t>Agri</a:t>
            </a:r>
            <a:r>
              <a:rPr lang="en-US" sz="2000" dirty="0"/>
              <a:t> Finance and Rural Entrepreneurship (CEAFRE) is Pakistan’s pioneering effort to bring together the best minds in the agricultural, financial and entrepreneurial experts to solve the most pressing problems plaguing rural communities seeking to modernize their </a:t>
            </a:r>
            <a:r>
              <a:rPr lang="en-US" sz="2000" dirty="0" err="1"/>
              <a:t>agri</a:t>
            </a:r>
            <a:r>
              <a:rPr lang="en-US" sz="2000" dirty="0"/>
              <a:t>-sector in a socially and environmentally responsible manner</a:t>
            </a:r>
            <a:r>
              <a:rPr lang="en-US" sz="2000" dirty="0" smtClean="0"/>
              <a:t>.</a:t>
            </a:r>
            <a:endParaRPr lang="en-US" dirty="0"/>
          </a:p>
        </p:txBody>
      </p:sp>
      <p:pic>
        <p:nvPicPr>
          <p:cNvPr id="12" name="Picture 11" descr="C:\Users\Khalid Nawaz\Desktop\Images\CEAFR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8026" y="3660955"/>
            <a:ext cx="2048374" cy="1976165"/>
          </a:xfrm>
          <a:prstGeom prst="rect">
            <a:avLst/>
          </a:prstGeom>
          <a:noFill/>
          <a:ln>
            <a:noFill/>
          </a:ln>
        </p:spPr>
      </p:pic>
      <p:pic>
        <p:nvPicPr>
          <p:cNvPr id="1026" name="Picture 2" descr="National Agriculture Research Cent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5959" y="5370284"/>
            <a:ext cx="2880037" cy="638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rotWithShape="1">
          <a:blip r:embed="rId4">
            <a:extLst>
              <a:ext uri="{28A0092B-C50C-407E-A947-70E740481C1C}">
                <a14:useLocalDpi xmlns:a14="http://schemas.microsoft.com/office/drawing/2010/main" val="0"/>
              </a:ext>
            </a:extLst>
          </a:blip>
          <a:srcRect l="21602" r="21602"/>
          <a:stretch/>
        </p:blipFill>
        <p:spPr>
          <a:xfrm>
            <a:off x="6374906" y="3432808"/>
            <a:ext cx="1642142" cy="1623784"/>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93141" y="5056592"/>
            <a:ext cx="2046514" cy="895350"/>
          </a:xfrm>
          <a:prstGeom prst="rect">
            <a:avLst/>
          </a:prstGeom>
        </p:spPr>
      </p:pic>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02186" y="3492360"/>
            <a:ext cx="2053773" cy="1172926"/>
          </a:xfrm>
          <a:prstGeom prst="rect">
            <a:avLst/>
          </a:prstGeom>
        </p:spPr>
      </p:pic>
    </p:spTree>
    <p:extLst>
      <p:ext uri="{BB962C8B-B14F-4D97-AF65-F5344CB8AC3E}">
        <p14:creationId xmlns:p14="http://schemas.microsoft.com/office/powerpoint/2010/main" val="3179163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CEAFRE: The Model Explained</a:t>
            </a:r>
            <a:endParaRPr lang="en-US" dirty="0"/>
          </a:p>
        </p:txBody>
      </p:sp>
      <p:sp>
        <p:nvSpPr>
          <p:cNvPr id="4" name="Date Placeholder 3"/>
          <p:cNvSpPr>
            <a:spLocks noGrp="1"/>
          </p:cNvSpPr>
          <p:nvPr>
            <p:ph type="dt" sz="half" idx="10"/>
          </p:nvPr>
        </p:nvSpPr>
        <p:spPr/>
        <p:txBody>
          <a:bodyPr/>
          <a:lstStyle/>
          <a:p>
            <a:r>
              <a:rPr lang="en-US" smtClean="0"/>
              <a:t>28th April 2015</a:t>
            </a:r>
            <a:endParaRPr lang="en-US" dirty="0"/>
          </a:p>
        </p:txBody>
      </p:sp>
      <p:sp>
        <p:nvSpPr>
          <p:cNvPr id="5" name="Footer Placeholder 4"/>
          <p:cNvSpPr>
            <a:spLocks noGrp="1"/>
          </p:cNvSpPr>
          <p:nvPr>
            <p:ph type="ftr" sz="quarter" idx="11"/>
          </p:nvPr>
        </p:nvSpPr>
        <p:spPr/>
        <p:txBody>
          <a:bodyPr/>
          <a:lstStyle/>
          <a:p>
            <a:r>
              <a:rPr lang="en-US" dirty="0" smtClean="0"/>
              <a:t>www.encludesolutions.com | www.encludecapital.com</a:t>
            </a:r>
          </a:p>
        </p:txBody>
      </p:sp>
      <p:sp>
        <p:nvSpPr>
          <p:cNvPr id="6" name="Slide Number Placeholder 5"/>
          <p:cNvSpPr>
            <a:spLocks noGrp="1"/>
          </p:cNvSpPr>
          <p:nvPr>
            <p:ph type="sldNum" sz="quarter" idx="12"/>
          </p:nvPr>
        </p:nvSpPr>
        <p:spPr/>
        <p:txBody>
          <a:bodyPr/>
          <a:lstStyle/>
          <a:p>
            <a:fld id="{94D25C4A-23F9-4C21-A442-8E223618338D}" type="slidenum">
              <a:rPr lang="en-US" smtClean="0"/>
              <a:pPr/>
              <a:t>3</a:t>
            </a:fld>
            <a:endParaRPr lang="en-US" dirty="0"/>
          </a:p>
        </p:txBody>
      </p:sp>
      <p:sp>
        <p:nvSpPr>
          <p:cNvPr id="7" name="Rounded Rectangle 6"/>
          <p:cNvSpPr/>
          <p:nvPr/>
        </p:nvSpPr>
        <p:spPr>
          <a:xfrm>
            <a:off x="6574971" y="1494972"/>
            <a:ext cx="2148113" cy="49348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CEAFRE has been setup to enable a supportive ecosystem for the ‘rural entrepreneur’ - a person who sees an opportunity in their rural economy and has the drive and determination to pull together the resources, people, ideas and strategy to pursue it.</a:t>
            </a:r>
          </a:p>
        </p:txBody>
      </p:sp>
      <p:pic>
        <p:nvPicPr>
          <p:cNvPr id="12" name="Picture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687" y="1596570"/>
            <a:ext cx="5578248" cy="4878387"/>
          </a:xfrm>
          <a:prstGeom prst="rect">
            <a:avLst/>
          </a:prstGeom>
          <a:noFill/>
        </p:spPr>
      </p:pic>
    </p:spTree>
    <p:extLst>
      <p:ext uri="{BB962C8B-B14F-4D97-AF65-F5344CB8AC3E}">
        <p14:creationId xmlns:p14="http://schemas.microsoft.com/office/powerpoint/2010/main" val="12972018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CEAFRE: Planned Interventions</a:t>
            </a:r>
            <a:endParaRPr lang="en-US" dirty="0"/>
          </a:p>
        </p:txBody>
      </p:sp>
      <p:sp>
        <p:nvSpPr>
          <p:cNvPr id="4" name="Date Placeholder 3"/>
          <p:cNvSpPr>
            <a:spLocks noGrp="1"/>
          </p:cNvSpPr>
          <p:nvPr>
            <p:ph type="dt" sz="half" idx="10"/>
          </p:nvPr>
        </p:nvSpPr>
        <p:spPr/>
        <p:txBody>
          <a:bodyPr/>
          <a:lstStyle/>
          <a:p>
            <a:r>
              <a:rPr lang="en-US" smtClean="0"/>
              <a:t>28th April 2015</a:t>
            </a:r>
            <a:endParaRPr lang="en-US" dirty="0"/>
          </a:p>
        </p:txBody>
      </p:sp>
      <p:sp>
        <p:nvSpPr>
          <p:cNvPr id="5" name="Footer Placeholder 4"/>
          <p:cNvSpPr>
            <a:spLocks noGrp="1"/>
          </p:cNvSpPr>
          <p:nvPr>
            <p:ph type="ftr" sz="quarter" idx="11"/>
          </p:nvPr>
        </p:nvSpPr>
        <p:spPr/>
        <p:txBody>
          <a:bodyPr/>
          <a:lstStyle/>
          <a:p>
            <a:r>
              <a:rPr lang="en-US" smtClean="0"/>
              <a:t>www.encludesolutions.com | www.encludecapital.com</a:t>
            </a:r>
            <a:endParaRPr lang="en-US" dirty="0" smtClean="0"/>
          </a:p>
        </p:txBody>
      </p:sp>
      <p:sp>
        <p:nvSpPr>
          <p:cNvPr id="6" name="Slide Number Placeholder 5"/>
          <p:cNvSpPr>
            <a:spLocks noGrp="1"/>
          </p:cNvSpPr>
          <p:nvPr>
            <p:ph type="sldNum" sz="quarter" idx="12"/>
          </p:nvPr>
        </p:nvSpPr>
        <p:spPr/>
        <p:txBody>
          <a:bodyPr/>
          <a:lstStyle/>
          <a:p>
            <a:fld id="{94D25C4A-23F9-4C21-A442-8E223618338D}" type="slidenum">
              <a:rPr lang="en-US" smtClean="0"/>
              <a:pPr/>
              <a:t>4</a:t>
            </a:fld>
            <a:endParaRPr lang="en-US" dirty="0"/>
          </a:p>
        </p:txBody>
      </p:sp>
      <p:graphicFrame>
        <p:nvGraphicFramePr>
          <p:cNvPr id="8" name="Diagram 7"/>
          <p:cNvGraphicFramePr/>
          <p:nvPr>
            <p:extLst>
              <p:ext uri="{D42A27DB-BD31-4B8C-83A1-F6EECF244321}">
                <p14:modId xmlns:p14="http://schemas.microsoft.com/office/powerpoint/2010/main" val="3304325804"/>
              </p:ext>
            </p:extLst>
          </p:nvPr>
        </p:nvGraphicFramePr>
        <p:xfrm>
          <a:off x="261257" y="1480457"/>
          <a:ext cx="8461829" cy="4804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6518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Enclude Theme">
  <a:themeElements>
    <a:clrScheme name="ENCLUDE THEME">
      <a:dk1>
        <a:sysClr val="windowText" lastClr="000000"/>
      </a:dk1>
      <a:lt1>
        <a:sysClr val="window" lastClr="FFFFFF"/>
      </a:lt1>
      <a:dk2>
        <a:srgbClr val="0B3A4D"/>
      </a:dk2>
      <a:lt2>
        <a:srgbClr val="FFFFFF"/>
      </a:lt2>
      <a:accent1>
        <a:srgbClr val="245B77"/>
      </a:accent1>
      <a:accent2>
        <a:srgbClr val="315552"/>
      </a:accent2>
      <a:accent3>
        <a:srgbClr val="20353E"/>
      </a:accent3>
      <a:accent4>
        <a:srgbClr val="D7E923"/>
      </a:accent4>
      <a:accent5>
        <a:srgbClr val="344952"/>
      </a:accent5>
      <a:accent6>
        <a:srgbClr val="6B8740"/>
      </a:accent6>
      <a:hlink>
        <a:srgbClr val="C0504D"/>
      </a:hlink>
      <a:folHlink>
        <a:srgbClr val="4F81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30730</TotalTime>
  <Words>261</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Enclude Theme</vt:lpstr>
      <vt:lpstr>The CEAFRE MODEL</vt:lpstr>
      <vt:lpstr>CEAFRE: A Holistic Approach to Agri-Finance</vt:lpstr>
      <vt:lpstr>CEAFRE: The Model Explained</vt:lpstr>
      <vt:lpstr>CEAFRE: Planned Interventions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Daugherty</dc:creator>
  <cp:lastModifiedBy>Zohaib Jawed / Business Analyst @ Enclude</cp:lastModifiedBy>
  <cp:revision>558</cp:revision>
  <cp:lastPrinted>2015-02-06T12:47:38Z</cp:lastPrinted>
  <dcterms:created xsi:type="dcterms:W3CDTF">2013-10-31T17:51:46Z</dcterms:created>
  <dcterms:modified xsi:type="dcterms:W3CDTF">2015-04-27T16:43:44Z</dcterms:modified>
</cp:coreProperties>
</file>