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4"/>
  </p:notesMasterIdLst>
  <p:sldIdLst>
    <p:sldId id="256" r:id="rId3"/>
    <p:sldId id="275" r:id="rId4"/>
    <p:sldId id="284" r:id="rId5"/>
    <p:sldId id="297" r:id="rId6"/>
    <p:sldId id="298" r:id="rId7"/>
    <p:sldId id="279" r:id="rId8"/>
    <p:sldId id="280" r:id="rId9"/>
    <p:sldId id="286" r:id="rId10"/>
    <p:sldId id="285" r:id="rId11"/>
    <p:sldId id="295" r:id="rId12"/>
    <p:sldId id="296" r:id="rId13"/>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9900"/>
    <a:srgbClr val="006699"/>
    <a:srgbClr val="00849B"/>
    <a:srgbClr val="C7EFEF"/>
    <a:srgbClr val="22789E"/>
    <a:srgbClr val="D4D0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1" autoAdjust="0"/>
    <p:restoredTop sz="85066" autoAdjust="0"/>
  </p:normalViewPr>
  <p:slideViewPr>
    <p:cSldViewPr>
      <p:cViewPr>
        <p:scale>
          <a:sx n="100" d="100"/>
          <a:sy n="100" d="100"/>
        </p:scale>
        <p:origin x="-474" y="6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Charles\Documents\CONSULTANCY\DIEGO%20ARIAS%20World%20Bank%20LAC\MEXICO2012\REPORTS\C%20STUTLEY%20CADENA%20ANALYSIS%20AND%20REPORT\Concentrado%20SAC%20historico%2027022012ok%20bm+CJS%20Analysi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900">
                <a:latin typeface="Times New Roman" pitchFamily="18" charset="0"/>
                <a:cs typeface="Times New Roman" pitchFamily="18" charset="0"/>
              </a:defRPr>
            </a:pPr>
            <a:r>
              <a:rPr lang="en-GB" sz="900">
                <a:latin typeface="Times New Roman" pitchFamily="18" charset="0"/>
                <a:cs typeface="Times New Roman" pitchFamily="18" charset="0"/>
              </a:rPr>
              <a:t>CADENA:</a:t>
            </a:r>
            <a:r>
              <a:rPr lang="en-GB" sz="900" baseline="0">
                <a:latin typeface="Times New Roman" pitchFamily="18" charset="0"/>
                <a:cs typeface="Times New Roman" pitchFamily="18" charset="0"/>
              </a:rPr>
              <a:t> Number and Percentage of Municipalities Insured</a:t>
            </a:r>
            <a:endParaRPr lang="en-GB" sz="900">
              <a:latin typeface="Times New Roman" pitchFamily="18" charset="0"/>
              <a:cs typeface="Times New Roman" pitchFamily="18" charset="0"/>
            </a:endParaRPr>
          </a:p>
        </c:rich>
      </c:tx>
      <c:layout/>
      <c:overlay val="0"/>
    </c:title>
    <c:autoTitleDeleted val="0"/>
    <c:plotArea>
      <c:layout/>
      <c:barChart>
        <c:barDir val="col"/>
        <c:grouping val="clustered"/>
        <c:varyColors val="0"/>
        <c:ser>
          <c:idx val="0"/>
          <c:order val="0"/>
          <c:tx>
            <c:strRef>
              <c:f>'scale of program'!$A$39</c:f>
              <c:strCache>
                <c:ptCount val="1"/>
                <c:pt idx="0">
                  <c:v>NUMBER OF MUNICIPALITIES INSURED</c:v>
                </c:pt>
              </c:strCache>
            </c:strRef>
          </c:tx>
          <c:invertIfNegative val="0"/>
          <c:cat>
            <c:numRef>
              <c:f>'scale of program'!$B$36:$J$36</c:f>
              <c:numCache>
                <c:formatCode>General</c:formatCode>
                <c:ptCount val="9"/>
                <c:pt idx="0">
                  <c:v>2003</c:v>
                </c:pt>
                <c:pt idx="1">
                  <c:v>2004</c:v>
                </c:pt>
                <c:pt idx="2">
                  <c:v>2005</c:v>
                </c:pt>
                <c:pt idx="3">
                  <c:v>2006</c:v>
                </c:pt>
                <c:pt idx="4">
                  <c:v>2007</c:v>
                </c:pt>
                <c:pt idx="5">
                  <c:v>2008</c:v>
                </c:pt>
                <c:pt idx="6">
                  <c:v>2009</c:v>
                </c:pt>
                <c:pt idx="7">
                  <c:v>2010</c:v>
                </c:pt>
                <c:pt idx="8">
                  <c:v>2011</c:v>
                </c:pt>
              </c:numCache>
            </c:numRef>
          </c:cat>
          <c:val>
            <c:numRef>
              <c:f>'scale of program'!$B$39:$J$39</c:f>
              <c:numCache>
                <c:formatCode>General</c:formatCode>
                <c:ptCount val="9"/>
                <c:pt idx="0">
                  <c:v>14</c:v>
                </c:pt>
                <c:pt idx="1">
                  <c:v>83</c:v>
                </c:pt>
                <c:pt idx="2">
                  <c:v>269</c:v>
                </c:pt>
                <c:pt idx="3">
                  <c:v>798</c:v>
                </c:pt>
                <c:pt idx="4">
                  <c:v>867</c:v>
                </c:pt>
                <c:pt idx="5">
                  <c:v>1853</c:v>
                </c:pt>
                <c:pt idx="6">
                  <c:v>1904</c:v>
                </c:pt>
                <c:pt idx="7">
                  <c:v>2444</c:v>
                </c:pt>
                <c:pt idx="8">
                  <c:v>2362</c:v>
                </c:pt>
              </c:numCache>
            </c:numRef>
          </c:val>
        </c:ser>
        <c:dLbls>
          <c:showLegendKey val="0"/>
          <c:showVal val="0"/>
          <c:showCatName val="0"/>
          <c:showSerName val="0"/>
          <c:showPercent val="0"/>
          <c:showBubbleSize val="0"/>
        </c:dLbls>
        <c:gapWidth val="150"/>
        <c:axId val="215575040"/>
        <c:axId val="145671296"/>
      </c:barChart>
      <c:scatterChart>
        <c:scatterStyle val="lineMarker"/>
        <c:varyColors val="0"/>
        <c:ser>
          <c:idx val="1"/>
          <c:order val="1"/>
          <c:tx>
            <c:strRef>
              <c:f>'scale of program'!$A$40</c:f>
              <c:strCache>
                <c:ptCount val="1"/>
                <c:pt idx="0">
                  <c:v>% municipalities insured</c:v>
                </c:pt>
              </c:strCache>
            </c:strRef>
          </c:tx>
          <c:spPr>
            <a:ln cap="flat">
              <a:miter lim="800000"/>
            </a:ln>
          </c:spPr>
          <c:marker>
            <c:symbol val="none"/>
          </c:marker>
          <c:xVal>
            <c:numRef>
              <c:f>'scale of program'!$B$36:$J$36</c:f>
              <c:numCache>
                <c:formatCode>General</c:formatCode>
                <c:ptCount val="9"/>
                <c:pt idx="0">
                  <c:v>2003</c:v>
                </c:pt>
                <c:pt idx="1">
                  <c:v>2004</c:v>
                </c:pt>
                <c:pt idx="2">
                  <c:v>2005</c:v>
                </c:pt>
                <c:pt idx="3">
                  <c:v>2006</c:v>
                </c:pt>
                <c:pt idx="4">
                  <c:v>2007</c:v>
                </c:pt>
                <c:pt idx="5">
                  <c:v>2008</c:v>
                </c:pt>
                <c:pt idx="6">
                  <c:v>2009</c:v>
                </c:pt>
                <c:pt idx="7">
                  <c:v>2010</c:v>
                </c:pt>
                <c:pt idx="8">
                  <c:v>2011</c:v>
                </c:pt>
              </c:numCache>
            </c:numRef>
          </c:xVal>
          <c:yVal>
            <c:numRef>
              <c:f>'scale of program'!$B$40:$J$40</c:f>
              <c:numCache>
                <c:formatCode>0%</c:formatCode>
                <c:ptCount val="9"/>
                <c:pt idx="0">
                  <c:v>5.7259713701431503E-3</c:v>
                </c:pt>
                <c:pt idx="1">
                  <c:v>3.3946830265848701E-2</c:v>
                </c:pt>
                <c:pt idx="2">
                  <c:v>0.110020449897751</c:v>
                </c:pt>
                <c:pt idx="3">
                  <c:v>0.32638036809816301</c:v>
                </c:pt>
                <c:pt idx="4">
                  <c:v>0.35460122699386498</c:v>
                </c:pt>
                <c:pt idx="5">
                  <c:v>0.75787321063395197</c:v>
                </c:pt>
                <c:pt idx="6">
                  <c:v>0.77873210633946799</c:v>
                </c:pt>
                <c:pt idx="7">
                  <c:v>0.99959100204499096</c:v>
                </c:pt>
                <c:pt idx="8">
                  <c:v>0.96605316973415101</c:v>
                </c:pt>
              </c:numCache>
            </c:numRef>
          </c:yVal>
          <c:smooth val="0"/>
        </c:ser>
        <c:dLbls>
          <c:showLegendKey val="0"/>
          <c:showVal val="0"/>
          <c:showCatName val="0"/>
          <c:showSerName val="0"/>
          <c:showPercent val="0"/>
          <c:showBubbleSize val="0"/>
        </c:dLbls>
        <c:axId val="58243840"/>
        <c:axId val="145670720"/>
      </c:scatterChart>
      <c:valAx>
        <c:axId val="58243840"/>
        <c:scaling>
          <c:orientation val="minMax"/>
          <c:max val="2011"/>
          <c:min val="2003"/>
        </c:scaling>
        <c:delete val="0"/>
        <c:axPos val="b"/>
        <c:numFmt formatCode="General" sourceLinked="1"/>
        <c:majorTickMark val="out"/>
        <c:minorTickMark val="none"/>
        <c:tickLblPos val="nextTo"/>
        <c:txPr>
          <a:bodyPr/>
          <a:lstStyle/>
          <a:p>
            <a:pPr>
              <a:defRPr lang="en-US" sz="800"/>
            </a:pPr>
            <a:endParaRPr lang="en-US"/>
          </a:p>
        </c:txPr>
        <c:crossAx val="145670720"/>
        <c:crosses val="autoZero"/>
        <c:crossBetween val="midCat"/>
      </c:valAx>
      <c:valAx>
        <c:axId val="145670720"/>
        <c:scaling>
          <c:orientation val="minMax"/>
          <c:max val="1"/>
        </c:scaling>
        <c:delete val="0"/>
        <c:axPos val="l"/>
        <c:majorGridlines/>
        <c:numFmt formatCode="0%" sourceLinked="1"/>
        <c:majorTickMark val="out"/>
        <c:minorTickMark val="none"/>
        <c:tickLblPos val="nextTo"/>
        <c:txPr>
          <a:bodyPr/>
          <a:lstStyle/>
          <a:p>
            <a:pPr>
              <a:defRPr lang="en-US" sz="800"/>
            </a:pPr>
            <a:endParaRPr lang="en-US"/>
          </a:p>
        </c:txPr>
        <c:crossAx val="58243840"/>
        <c:crosses val="autoZero"/>
        <c:crossBetween val="midCat"/>
      </c:valAx>
      <c:valAx>
        <c:axId val="145671296"/>
        <c:scaling>
          <c:orientation val="minMax"/>
          <c:max val="2500"/>
        </c:scaling>
        <c:delete val="0"/>
        <c:axPos val="r"/>
        <c:numFmt formatCode="General" sourceLinked="1"/>
        <c:majorTickMark val="out"/>
        <c:minorTickMark val="none"/>
        <c:tickLblPos val="nextTo"/>
        <c:txPr>
          <a:bodyPr/>
          <a:lstStyle/>
          <a:p>
            <a:pPr>
              <a:defRPr lang="en-US" sz="800"/>
            </a:pPr>
            <a:endParaRPr lang="en-US"/>
          </a:p>
        </c:txPr>
        <c:crossAx val="215575040"/>
        <c:crosses val="max"/>
        <c:crossBetween val="between"/>
      </c:valAx>
      <c:catAx>
        <c:axId val="215575040"/>
        <c:scaling>
          <c:orientation val="minMax"/>
        </c:scaling>
        <c:delete val="1"/>
        <c:axPos val="b"/>
        <c:numFmt formatCode="General" sourceLinked="1"/>
        <c:majorTickMark val="out"/>
        <c:minorTickMark val="none"/>
        <c:tickLblPos val="none"/>
        <c:crossAx val="145671296"/>
        <c:crosses val="autoZero"/>
        <c:auto val="1"/>
        <c:lblAlgn val="ctr"/>
        <c:lblOffset val="100"/>
        <c:noMultiLvlLbl val="0"/>
      </c:catAx>
    </c:plotArea>
    <c:legend>
      <c:legendPos val="b"/>
      <c:layout/>
      <c:overlay val="0"/>
      <c:txPr>
        <a:bodyPr/>
        <a:lstStyle/>
        <a:p>
          <a:pPr>
            <a:defRPr lang="en-US" sz="600"/>
          </a:pPr>
          <a:endParaRPr lang="en-U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4/28/2015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144074925"/>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best form to define catastrophic and non-catastrophic risk is by looking at an example of what a smallholder household would face. These are estimated yields of rice farmers in coastal Ecuador using historical yield records. So we have low productivity levels. By studying farmers it is reported that when yields are above 80% the historical average, farmers are able to cope with the shock through their diversified activities and would not want to pay for insurance. But when yields are between 80% and 50% the historical average they would suffer and default on loans and other commercial commitments in order to meet their family needs. Here they would be willing to pay for insurance given that with an indemnity they would be able to cope with their commercial obligations. But if yields are below 50%, the damage would be so high that the family would not be able to meet its basic needs much less its commercial obligations.</a:t>
            </a:r>
          </a:p>
          <a:p>
            <a:endParaRPr lang="en-US" baseline="0" dirty="0" smtClean="0"/>
          </a:p>
          <a:p>
            <a:r>
              <a:rPr lang="en-US" baseline="0" dirty="0" smtClean="0"/>
              <a:t>The insurance product is conceptually the same for </a:t>
            </a:r>
            <a:r>
              <a:rPr lang="en-US" baseline="0" dirty="0" err="1" smtClean="0"/>
              <a:t>catastrphic</a:t>
            </a:r>
            <a:r>
              <a:rPr lang="en-US" baseline="0" dirty="0" smtClean="0"/>
              <a:t> and non-catastrophic insurance, but the indemnity must be significantly different. Say an area yield insurance is offered and the correlation of the index is reflected in the green line. Basis risk would imply that during the time observed, only in one occasion the insurance policy would not pay the client when it actually needed to pay. This is in 2015.</a:t>
            </a:r>
            <a:endParaRPr lang="en-GB" dirty="0"/>
          </a:p>
        </p:txBody>
      </p:sp>
      <p:sp>
        <p:nvSpPr>
          <p:cNvPr id="4" name="Slide Number Placeholder 3"/>
          <p:cNvSpPr>
            <a:spLocks noGrp="1"/>
          </p:cNvSpPr>
          <p:nvPr>
            <p:ph type="sldNum" sz="quarter" idx="10"/>
          </p:nvPr>
        </p:nvSpPr>
        <p:spPr/>
        <p:txBody>
          <a:bodyPr/>
          <a:lstStyle/>
          <a:p>
            <a:fld id="{5BCCF0E1-31B6-485F-B4B0-11E7271AE8C4}" type="slidenum">
              <a:rPr lang="en-US" smtClean="0"/>
              <a:pPr/>
              <a:t>3</a:t>
            </a:fld>
            <a:endParaRPr lang="en-US"/>
          </a:p>
        </p:txBody>
      </p:sp>
    </p:spTree>
    <p:extLst>
      <p:ext uri="{BB962C8B-B14F-4D97-AF65-F5344CB8AC3E}">
        <p14:creationId xmlns:p14="http://schemas.microsoft.com/office/powerpoint/2010/main" val="146417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Insuring</a:t>
            </a:r>
            <a:r>
              <a:rPr lang="en-US" baseline="0" dirty="0" smtClean="0"/>
              <a:t> a commercial risk layer implies offering a payout that would reimburse the client’s working capital (say financed through a loan) and some of its investment lost. Say this would be USD200/Ha. This indemnity payment would be reflected by B. The price of this policy would be the actuarially fair price (expected loss of USD200 * probability of occurring of 0.06 = USD12/Ha) plus the insurer service fee (say 25%), that would be USD15/Ha.</a:t>
            </a:r>
          </a:p>
          <a:p>
            <a:endParaRPr lang="en-US" baseline="0" dirty="0" smtClean="0"/>
          </a:p>
          <a:p>
            <a:r>
              <a:rPr lang="en-US" baseline="0" dirty="0" smtClean="0"/>
              <a:t>But insuring the catastrophic layer implies offering a payout that would reimburse not only the working capital and partial investment (shown by C) but also covering the family basic needs during the recovery period (shown by A). Say this implies a USD500 payout.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challenge is that catastrophic risk implies knowing the probabilities that are at the tail of the distribution, which in practice are very hard to estimate with good confidence given that the poor available data in developing countries is particularly bad at capturing extreme events. Given that also the payouts are significantly higher, the insurance industry is much more conservative in pricing such policies if even offered.</a:t>
            </a:r>
          </a:p>
          <a:p>
            <a:endParaRPr lang="en-GB" dirty="0"/>
          </a:p>
        </p:txBody>
      </p:sp>
      <p:sp>
        <p:nvSpPr>
          <p:cNvPr id="4" name="Slide Number Placeholder 3"/>
          <p:cNvSpPr>
            <a:spLocks noGrp="1"/>
          </p:cNvSpPr>
          <p:nvPr>
            <p:ph type="sldNum" sz="quarter" idx="10"/>
          </p:nvPr>
        </p:nvSpPr>
        <p:spPr/>
        <p:txBody>
          <a:bodyPr/>
          <a:lstStyle/>
          <a:p>
            <a:fld id="{5BCCF0E1-31B6-485F-B4B0-11E7271AE8C4}" type="slidenum">
              <a:rPr lang="en-US" smtClean="0"/>
              <a:pPr/>
              <a:t>4</a:t>
            </a:fld>
            <a:endParaRPr lang="en-US"/>
          </a:p>
        </p:txBody>
      </p:sp>
    </p:spTree>
    <p:extLst>
      <p:ext uri="{BB962C8B-B14F-4D97-AF65-F5344CB8AC3E}">
        <p14:creationId xmlns:p14="http://schemas.microsoft.com/office/powerpoint/2010/main" val="695342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Low adoption rates. The well document cases of Malawi (</a:t>
            </a:r>
            <a:r>
              <a:rPr lang="en-US" dirty="0" err="1" smtClean="0"/>
              <a:t>Giné</a:t>
            </a:r>
            <a:r>
              <a:rPr lang="en-US" baseline="0" dirty="0" smtClean="0"/>
              <a:t> 2009) and India (Cole et al 2013) show adoption rates of 20-30%, with farmers hedging very low income levels.</a:t>
            </a:r>
            <a:endParaRPr lang="en-GB" dirty="0"/>
          </a:p>
        </p:txBody>
      </p:sp>
      <p:sp>
        <p:nvSpPr>
          <p:cNvPr id="4" name="Slide Number Placeholder 3"/>
          <p:cNvSpPr>
            <a:spLocks noGrp="1"/>
          </p:cNvSpPr>
          <p:nvPr>
            <p:ph type="sldNum" sz="quarter" idx="10"/>
          </p:nvPr>
        </p:nvSpPr>
        <p:spPr/>
        <p:txBody>
          <a:bodyPr/>
          <a:lstStyle/>
          <a:p>
            <a:fld id="{5BCCF0E1-31B6-485F-B4B0-11E7271AE8C4}" type="slidenum">
              <a:rPr lang="en-US" smtClean="0"/>
              <a:pPr/>
              <a:t>5</a:t>
            </a:fld>
            <a:endParaRPr lang="en-US"/>
          </a:p>
        </p:txBody>
      </p:sp>
    </p:spTree>
    <p:extLst>
      <p:ext uri="{BB962C8B-B14F-4D97-AF65-F5344CB8AC3E}">
        <p14:creationId xmlns:p14="http://schemas.microsoft.com/office/powerpoint/2010/main" val="122497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smtClean="0"/>
              <a:t>States governments</a:t>
            </a:r>
            <a:r>
              <a:rPr lang="en-US" baseline="0" dirty="0" smtClean="0"/>
              <a:t> buy an insurance policy to cover areas they choose within the State. If there is an catastrophic event, the insurance company pays the State, and with that money the State distributes pre-established cash transfers to poor smallholders registered as such in a census.</a:t>
            </a:r>
          </a:p>
          <a:p>
            <a:r>
              <a:rPr lang="en-US" baseline="0" dirty="0" smtClean="0"/>
              <a:t>The transfer is not an insurance of damage, but an amount estimated for the household to repurchase all inputs and tools to continue its activities in the next season. But also to deal with any household need.</a:t>
            </a:r>
          </a:p>
          <a:p>
            <a:endParaRPr lang="en-US" baseline="0" dirty="0" smtClean="0"/>
          </a:p>
          <a:p>
            <a:r>
              <a:rPr lang="en-US" baseline="0" dirty="0" smtClean="0"/>
              <a:t>Federal government subsidizes 80-90% of the premium costs faced by State governments.</a:t>
            </a:r>
            <a:endParaRPr lang="en-US" dirty="0"/>
          </a:p>
        </p:txBody>
      </p:sp>
      <p:sp>
        <p:nvSpPr>
          <p:cNvPr id="4" name="Slide Number Placeholder 3"/>
          <p:cNvSpPr>
            <a:spLocks noGrp="1"/>
          </p:cNvSpPr>
          <p:nvPr>
            <p:ph type="sldNum" sz="quarter" idx="10"/>
          </p:nvPr>
        </p:nvSpPr>
        <p:spPr/>
        <p:txBody>
          <a:bodyPr/>
          <a:lstStyle/>
          <a:p>
            <a:fld id="{5BCCF0E1-31B6-485F-B4B0-11E7271AE8C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in the context where Mexico’s rural financial system has low coverage of rural areas relative to the LAC average.</a:t>
            </a:r>
            <a:endParaRPr lang="en-US" dirty="0"/>
          </a:p>
        </p:txBody>
      </p:sp>
      <p:sp>
        <p:nvSpPr>
          <p:cNvPr id="4" name="Slide Number Placeholder 3"/>
          <p:cNvSpPr>
            <a:spLocks noGrp="1"/>
          </p:cNvSpPr>
          <p:nvPr>
            <p:ph type="sldNum" sz="quarter" idx="10"/>
          </p:nvPr>
        </p:nvSpPr>
        <p:spPr/>
        <p:txBody>
          <a:bodyPr/>
          <a:lstStyle/>
          <a:p>
            <a:fld id="{5BCCF0E1-31B6-485F-B4B0-11E7271AE8C4}"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rgbClr val="D4D0C1">
              <a:alpha val="49804"/>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rgbClr val="D4D0C1">
              <a:alpha val="65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rgbClr val="D4D0C1">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userDrawn="1"/>
        </p:nvSpPr>
        <p:spPr>
          <a:xfrm>
            <a:off x="1" y="3649662"/>
            <a:ext cx="9144000" cy="13937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85521"/>
          </a:xfrm>
          <a:prstGeom prst="rect">
            <a:avLst/>
          </a:prstGeom>
          <a:solidFill>
            <a:srgbClr val="22789E"/>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rgbClr val="22789E"/>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31514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rgbClr val="22789E"/>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pic>
        <p:nvPicPr>
          <p:cNvPr id="20" name="Picture 19" descr="flying_processed_food_white+pantone.png"/>
          <p:cNvPicPr>
            <a:picLocks noChangeAspect="1"/>
          </p:cNvPicPr>
          <p:nvPr userDrawn="1"/>
        </p:nvPicPr>
        <p:blipFill>
          <a:blip r:embed="rId2" cstate="print"/>
          <a:stretch>
            <a:fillRect/>
          </a:stretch>
        </p:blipFill>
        <p:spPr>
          <a:xfrm>
            <a:off x="899592" y="-171400"/>
            <a:ext cx="2593155" cy="1229452"/>
          </a:xfrm>
          <a:prstGeom prst="rect">
            <a:avLst/>
          </a:prstGeom>
          <a:noFill/>
        </p:spPr>
      </p:pic>
      <p:pic>
        <p:nvPicPr>
          <p:cNvPr id="21" name="Picture 20" descr="ingranaggii_white_doppio+pantone.png"/>
          <p:cNvPicPr>
            <a:picLocks noChangeAspect="1"/>
          </p:cNvPicPr>
          <p:nvPr userDrawn="1"/>
        </p:nvPicPr>
        <p:blipFill>
          <a:blip r:embed="rId3" cstate="print"/>
          <a:srcRect t="38844"/>
          <a:stretch>
            <a:fillRect/>
          </a:stretch>
        </p:blipFill>
        <p:spPr>
          <a:xfrm>
            <a:off x="4283968" y="0"/>
            <a:ext cx="930342" cy="620688"/>
          </a:xfrm>
          <a:prstGeom prst="rect">
            <a:avLst/>
          </a:prstGeom>
        </p:spPr>
      </p:pic>
      <p:pic>
        <p:nvPicPr>
          <p:cNvPr id="32" name="Picture 31" descr="ingranaggio_white_slim.png"/>
          <p:cNvPicPr>
            <a:picLocks noChangeAspect="1"/>
          </p:cNvPicPr>
          <p:nvPr userDrawn="1"/>
        </p:nvPicPr>
        <p:blipFill>
          <a:blip r:embed="rId4" cstate="print"/>
          <a:srcRect l="40932" t="27085"/>
          <a:stretch>
            <a:fillRect/>
          </a:stretch>
        </p:blipFill>
        <p:spPr>
          <a:xfrm>
            <a:off x="1" y="0"/>
            <a:ext cx="964116" cy="1061326"/>
          </a:xfrm>
          <a:prstGeom prst="rect">
            <a:avLst/>
          </a:prstGeom>
        </p:spPr>
      </p:pic>
      <p:pic>
        <p:nvPicPr>
          <p:cNvPr id="33" name="Picture 32" descr="cestino_white.png"/>
          <p:cNvPicPr>
            <a:picLocks noChangeAspect="1"/>
          </p:cNvPicPr>
          <p:nvPr userDrawn="1"/>
        </p:nvPicPr>
        <p:blipFill>
          <a:blip r:embed="rId5" cstate="print"/>
          <a:stretch>
            <a:fillRect/>
          </a:stretch>
        </p:blipFill>
        <p:spPr>
          <a:xfrm rot="18985089">
            <a:off x="3290969" y="-317884"/>
            <a:ext cx="1149522" cy="1130121"/>
          </a:xfrm>
          <a:prstGeom prst="rect">
            <a:avLst/>
          </a:prstGeom>
        </p:spPr>
      </p:pic>
      <p:pic>
        <p:nvPicPr>
          <p:cNvPr id="34" name="Picture 33" descr="AGS_divisional_logo_white_new_forOffice.png"/>
          <p:cNvPicPr>
            <a:picLocks noChangeAspect="1"/>
          </p:cNvPicPr>
          <p:nvPr userDrawn="1"/>
        </p:nvPicPr>
        <p:blipFill>
          <a:blip r:embed="rId6" cstate="print"/>
          <a:srcRect t="9299"/>
          <a:stretch>
            <a:fillRect/>
          </a:stretch>
        </p:blipFill>
        <p:spPr>
          <a:xfrm>
            <a:off x="5813673" y="0"/>
            <a:ext cx="3150815" cy="969492"/>
          </a:xfrm>
          <a:prstGeom prst="rect">
            <a:avLst/>
          </a:prstGeom>
        </p:spPr>
      </p:pic>
      <p:pic>
        <p:nvPicPr>
          <p:cNvPr id="35" name="Picture 34" descr="FAO_blue_20.png"/>
          <p:cNvPicPr>
            <a:picLocks noChangeAspect="1"/>
          </p:cNvPicPr>
          <p:nvPr userDrawn="1"/>
        </p:nvPicPr>
        <p:blipFill>
          <a:blip r:embed="rId7" cstate="print"/>
          <a:stretch>
            <a:fillRect/>
          </a:stretch>
        </p:blipFill>
        <p:spPr>
          <a:xfrm>
            <a:off x="8172400" y="5949280"/>
            <a:ext cx="542925" cy="552450"/>
          </a:xfrm>
          <a:prstGeom prst="rect">
            <a:avLst/>
          </a:prstGeom>
        </p:spPr>
      </p:pic>
      <p:sp>
        <p:nvSpPr>
          <p:cNvPr id="37" name="TextBox 36"/>
          <p:cNvSpPr txBox="1"/>
          <p:nvPr userDrawn="1"/>
        </p:nvSpPr>
        <p:spPr>
          <a:xfrm>
            <a:off x="395536" y="6248345"/>
            <a:ext cx="165618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849B"/>
                </a:solidFill>
                <a:latin typeface="Arial" pitchFamily="34" charset="0"/>
                <a:cs typeface="Arial" pitchFamily="34" charset="0"/>
              </a:rPr>
              <a:t>www.fao.org/ag/ags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849B"/>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849B"/>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29" name="Rectangle 28"/>
          <p:cNvSpPr/>
          <p:nvPr userDrawn="1"/>
        </p:nvSpPr>
        <p:spPr>
          <a:xfrm>
            <a:off x="1" y="366818"/>
            <a:ext cx="9144000" cy="84407"/>
          </a:xfrm>
          <a:prstGeom prst="rect">
            <a:avLst/>
          </a:prstGeom>
          <a:solidFill>
            <a:srgbClr val="D4D0C1">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userDrawn="1"/>
        </p:nvSpPr>
        <p:spPr>
          <a:xfrm>
            <a:off x="0" y="-1"/>
            <a:ext cx="9144000" cy="310663"/>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22789E"/>
              </a:solidFill>
            </a:endParaRPr>
          </a:p>
        </p:txBody>
      </p:sp>
      <p:sp>
        <p:nvSpPr>
          <p:cNvPr id="31" name="Rectangle 30"/>
          <p:cNvSpPr/>
          <p:nvPr userDrawn="1"/>
        </p:nvSpPr>
        <p:spPr>
          <a:xfrm>
            <a:off x="0" y="308276"/>
            <a:ext cx="9144001" cy="91441"/>
          </a:xfrm>
          <a:prstGeom prst="rect">
            <a:avLst/>
          </a:prstGeom>
          <a:solidFill>
            <a:srgbClr val="22789E"/>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userDrawn="1"/>
        </p:nvSpPr>
        <p:spPr>
          <a:xfrm flipV="1">
            <a:off x="5410182" y="360246"/>
            <a:ext cx="3733819" cy="91087"/>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ectangle 32"/>
          <p:cNvSpPr/>
          <p:nvPr userDrawn="1"/>
        </p:nvSpPr>
        <p:spPr>
          <a:xfrm flipV="1">
            <a:off x="5410200" y="440112"/>
            <a:ext cx="3733801" cy="180035"/>
          </a:xfrm>
          <a:prstGeom prst="rect">
            <a:avLst/>
          </a:prstGeom>
          <a:solidFill>
            <a:srgbClr val="D4D0C1">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userDrawn="1"/>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ounded Rectangle 34"/>
          <p:cNvSpPr/>
          <p:nvPr userDrawn="1"/>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6" name="Rectangle 35"/>
          <p:cNvSpPr/>
          <p:nvPr userDrawn="1"/>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userDrawn="1"/>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8" name="Rectangle 37"/>
          <p:cNvSpPr/>
          <p:nvPr userDrawn="1"/>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userDrawn="1"/>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userDrawn="1"/>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1" name="Rectangle 40"/>
          <p:cNvSpPr/>
          <p:nvPr userDrawn="1"/>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rgbClr val="00849B"/>
                </a:solidFill>
              </a:defRPr>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solidFill>
                  <a:srgbClr val="00849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solidFill>
                  <a:srgbClr val="00849B"/>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n-US" smtClean="0"/>
              <a:t>Click icon to add picture</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650019"/>
            <a:ext cx="9144000" cy="84407"/>
          </a:xfrm>
          <a:prstGeom prst="rect">
            <a:avLst/>
          </a:prstGeom>
          <a:solidFill>
            <a:srgbClr val="D4D0C1">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0"/>
            <a:ext cx="9144000" cy="593863"/>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22789E"/>
              </a:solidFill>
            </a:endParaRPr>
          </a:p>
        </p:txBody>
      </p:sp>
      <p:sp>
        <p:nvSpPr>
          <p:cNvPr id="30" name="Rectangle 29"/>
          <p:cNvSpPr/>
          <p:nvPr/>
        </p:nvSpPr>
        <p:spPr>
          <a:xfrm>
            <a:off x="0" y="591477"/>
            <a:ext cx="9144001" cy="91441"/>
          </a:xfrm>
          <a:prstGeom prst="rect">
            <a:avLst/>
          </a:prstGeom>
          <a:solidFill>
            <a:srgbClr val="22789E"/>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643447"/>
            <a:ext cx="3733819" cy="91087"/>
          </a:xfrm>
          <a:prstGeom prst="rect">
            <a:avLst/>
          </a:prstGeom>
          <a:solidFill>
            <a:srgbClr val="00849B"/>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723313"/>
            <a:ext cx="3733801" cy="180035"/>
          </a:xfrm>
          <a:prstGeom prst="rect">
            <a:avLst/>
          </a:prstGeom>
          <a:solidFill>
            <a:srgbClr val="D4D0C1">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780705"/>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872144"/>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n-US" dirty="0" smtClean="0"/>
              <a:t>Click to edit Master title style</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4" name="Picture 13" descr="flying_processed_food_white+pantone.png"/>
          <p:cNvPicPr>
            <a:picLocks noChangeAspect="1"/>
          </p:cNvPicPr>
          <p:nvPr userDrawn="1"/>
        </p:nvPicPr>
        <p:blipFill>
          <a:blip r:embed="rId10" cstate="print"/>
          <a:stretch>
            <a:fillRect/>
          </a:stretch>
        </p:blipFill>
        <p:spPr>
          <a:xfrm>
            <a:off x="539552" y="-108858"/>
            <a:ext cx="1690634" cy="801554"/>
          </a:xfrm>
          <a:prstGeom prst="rect">
            <a:avLst/>
          </a:prstGeom>
          <a:noFill/>
        </p:spPr>
      </p:pic>
      <p:pic>
        <p:nvPicPr>
          <p:cNvPr id="15" name="Picture 14" descr="ingranaggii_white_doppio+pantone.png"/>
          <p:cNvPicPr>
            <a:picLocks noChangeAspect="1"/>
          </p:cNvPicPr>
          <p:nvPr userDrawn="1"/>
        </p:nvPicPr>
        <p:blipFill>
          <a:blip r:embed="rId11" cstate="print"/>
          <a:srcRect t="38844"/>
          <a:stretch>
            <a:fillRect/>
          </a:stretch>
        </p:blipFill>
        <p:spPr>
          <a:xfrm>
            <a:off x="2771800" y="0"/>
            <a:ext cx="606546" cy="404664"/>
          </a:xfrm>
          <a:prstGeom prst="rect">
            <a:avLst/>
          </a:prstGeom>
        </p:spPr>
      </p:pic>
      <p:pic>
        <p:nvPicPr>
          <p:cNvPr id="16" name="Picture 15" descr="ingranaggio_white_slim.png"/>
          <p:cNvPicPr>
            <a:picLocks noChangeAspect="1"/>
          </p:cNvPicPr>
          <p:nvPr userDrawn="1"/>
        </p:nvPicPr>
        <p:blipFill>
          <a:blip r:embed="rId12" cstate="print"/>
          <a:srcRect l="40932" t="27085"/>
          <a:stretch>
            <a:fillRect/>
          </a:stretch>
        </p:blipFill>
        <p:spPr>
          <a:xfrm>
            <a:off x="1" y="0"/>
            <a:ext cx="628566" cy="691943"/>
          </a:xfrm>
          <a:prstGeom prst="rect">
            <a:avLst/>
          </a:prstGeom>
        </p:spPr>
      </p:pic>
      <p:pic>
        <p:nvPicPr>
          <p:cNvPr id="17" name="Picture 16" descr="cestino_white.png"/>
          <p:cNvPicPr>
            <a:picLocks noChangeAspect="1"/>
          </p:cNvPicPr>
          <p:nvPr userDrawn="1"/>
        </p:nvPicPr>
        <p:blipFill>
          <a:blip r:embed="rId13" cstate="print"/>
          <a:stretch>
            <a:fillRect/>
          </a:stretch>
        </p:blipFill>
        <p:spPr>
          <a:xfrm rot="18985089">
            <a:off x="2130405" y="-158621"/>
            <a:ext cx="749443" cy="736794"/>
          </a:xfrm>
          <a:prstGeom prst="rect">
            <a:avLst/>
          </a:prstGeom>
        </p:spPr>
      </p:pic>
      <p:pic>
        <p:nvPicPr>
          <p:cNvPr id="18" name="Picture 17" descr="FAO_blue_20.png"/>
          <p:cNvPicPr>
            <a:picLocks noChangeAspect="1"/>
          </p:cNvPicPr>
          <p:nvPr userDrawn="1"/>
        </p:nvPicPr>
        <p:blipFill>
          <a:blip r:embed="rId14" cstate="print"/>
          <a:stretch>
            <a:fillRect/>
          </a:stretch>
        </p:blipFill>
        <p:spPr>
          <a:xfrm>
            <a:off x="8172400" y="6021288"/>
            <a:ext cx="542925" cy="552450"/>
          </a:xfrm>
          <a:prstGeom prst="rect">
            <a:avLst/>
          </a:prstGeom>
        </p:spPr>
      </p:pic>
      <p:pic>
        <p:nvPicPr>
          <p:cNvPr id="19" name="Picture 18" descr="AGS_divisional_logo_white_new_forOffice.png"/>
          <p:cNvPicPr>
            <a:picLocks noChangeAspect="1"/>
          </p:cNvPicPr>
          <p:nvPr userDrawn="1"/>
        </p:nvPicPr>
        <p:blipFill>
          <a:blip r:embed="rId15" cstate="print"/>
          <a:srcRect t="9299"/>
          <a:stretch>
            <a:fillRect/>
          </a:stretch>
        </p:blipFill>
        <p:spPr>
          <a:xfrm>
            <a:off x="6804248" y="0"/>
            <a:ext cx="1926679" cy="59283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Lst>
  <p:txStyles>
    <p:titleStyle>
      <a:lvl1pPr algn="l" rtl="0" eaLnBrk="1" latinLnBrk="0" hangingPunct="1">
        <a:spcBef>
          <a:spcPct val="0"/>
        </a:spcBef>
        <a:buNone/>
        <a:defRPr sz="4000" kern="1200">
          <a:solidFill>
            <a:srgbClr val="00849B"/>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rgbClr val="00849B"/>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rgbClr val="22789E"/>
          </a:solidFill>
          <a:latin typeface="+mn-lt"/>
          <a:ea typeface="+mn-ea"/>
          <a:cs typeface="+mn-cs"/>
        </a:defRPr>
      </a:lvl2pPr>
      <a:lvl3pPr marL="923544" indent="-219456" algn="l" rtl="0" eaLnBrk="1" latinLnBrk="0" hangingPunct="1">
        <a:spcBef>
          <a:spcPts val="300"/>
        </a:spcBef>
        <a:buClr>
          <a:srgbClr val="22789E"/>
        </a:buClr>
        <a:buFont typeface="Wingdings 2"/>
        <a:buChar char=""/>
        <a:defRPr sz="2400" kern="1200">
          <a:solidFill>
            <a:srgbClr val="00849B"/>
          </a:solidFill>
          <a:latin typeface="+mn-lt"/>
          <a:ea typeface="+mn-ea"/>
          <a:cs typeface="+mn-cs"/>
        </a:defRPr>
      </a:lvl3pPr>
      <a:lvl4pPr marL="1179576" indent="-201168" algn="l" rtl="0" eaLnBrk="1" latinLnBrk="0" hangingPunct="1">
        <a:spcBef>
          <a:spcPts val="300"/>
        </a:spcBef>
        <a:buClr>
          <a:schemeClr val="bg1">
            <a:lumMod val="65000"/>
          </a:schemeClr>
        </a:buClr>
        <a:buFont typeface="Wingdings 2"/>
        <a:buChar char=""/>
        <a:defRPr sz="2200" kern="1200">
          <a:solidFill>
            <a:schemeClr val="bg1">
              <a:lumMod val="50000"/>
            </a:schemeClr>
          </a:solidFill>
          <a:latin typeface="+mn-lt"/>
          <a:ea typeface="+mn-ea"/>
          <a:cs typeface="+mn-cs"/>
        </a:defRPr>
      </a:lvl4pPr>
      <a:lvl5pPr marL="1389888" indent="-182880" algn="l" rtl="0" eaLnBrk="1" latinLnBrk="0" hangingPunct="1">
        <a:spcBef>
          <a:spcPts val="300"/>
        </a:spcBef>
        <a:buClr>
          <a:srgbClr val="00849B"/>
        </a:buClr>
        <a:buFont typeface="Georgia"/>
        <a:buChar char="▫"/>
        <a:defRPr sz="2000" kern="1200">
          <a:solidFill>
            <a:schemeClr val="bg1">
              <a:lumMod val="65000"/>
            </a:schemeClr>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ruralfinance.org/" TargetMode="External"/><Relationship Id="rId2" Type="http://schemas.openxmlformats.org/officeDocument/2006/relationships/hyperlink" Target="http://www.fao.org/ag/ags"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457200" y="1676401"/>
            <a:ext cx="8458200" cy="2040632"/>
          </a:xfrm>
        </p:spPr>
        <p:txBody>
          <a:bodyPr>
            <a:normAutofit fontScale="90000"/>
          </a:bodyPr>
          <a:lstStyle/>
          <a:p>
            <a:r>
              <a:rPr lang="en-US" dirty="0"/>
              <a:t>I</a:t>
            </a:r>
            <a:r>
              <a:rPr lang="en-US" dirty="0" smtClean="0"/>
              <a:t>nnovations to insure agricultural catastrophic risks</a:t>
            </a:r>
            <a:br>
              <a:rPr lang="en-US" dirty="0" smtClean="0"/>
            </a:br>
            <a:endParaRPr lang="en-US" dirty="0"/>
          </a:p>
        </p:txBody>
      </p:sp>
      <p:sp>
        <p:nvSpPr>
          <p:cNvPr id="3" name="Rectangle 2"/>
          <p:cNvSpPr>
            <a:spLocks noGrp="1"/>
          </p:cNvSpPr>
          <p:nvPr>
            <p:ph type="subTitle" idx="1"/>
          </p:nvPr>
        </p:nvSpPr>
        <p:spPr>
          <a:xfrm>
            <a:off x="457200" y="3936776"/>
            <a:ext cx="6629400" cy="2156520"/>
          </a:xfrm>
        </p:spPr>
        <p:txBody>
          <a:bodyPr>
            <a:normAutofit fontScale="92500"/>
          </a:bodyPr>
          <a:lstStyle/>
          <a:p>
            <a:r>
              <a:rPr lang="en-US" sz="2162" dirty="0" smtClean="0"/>
              <a:t>Dr. Emilio Hernandez</a:t>
            </a:r>
          </a:p>
          <a:p>
            <a:r>
              <a:rPr lang="en-US" sz="1730" dirty="0" smtClean="0"/>
              <a:t>Agricultural Finance Officer, AGS</a:t>
            </a:r>
          </a:p>
          <a:p>
            <a:endParaRPr lang="en-US" sz="2000" dirty="0" smtClean="0"/>
          </a:p>
          <a:p>
            <a:r>
              <a:rPr lang="en-US" sz="2000" dirty="0" smtClean="0"/>
              <a:t>Islamabad, 28-29 April 2015</a:t>
            </a:r>
          </a:p>
          <a:p>
            <a:endParaRPr lang="en-US" sz="2000" dirty="0" smtClean="0"/>
          </a:p>
          <a:p>
            <a:r>
              <a:rPr lang="en-US" sz="2000" dirty="0" smtClean="0"/>
              <a:t>SBP-FAO Conference on Innovative Agricultural Financing</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323528" y="858416"/>
            <a:ext cx="8352928" cy="914400"/>
          </a:xfrm>
          <a:prstGeom prst="rect">
            <a:avLst/>
          </a:prstGeom>
          <a:noFill/>
          <a:ln w="9525">
            <a:noFill/>
            <a:miter lim="800000"/>
            <a:headEnd/>
            <a:tailEnd/>
          </a:ln>
        </p:spPr>
        <p:txBody>
          <a:bodyPr anchor="ctr"/>
          <a:lstStyle/>
          <a:p>
            <a:r>
              <a:rPr lang="en-US" sz="2800" b="1" dirty="0" smtClean="0">
                <a:latin typeface="Georgia" pitchFamily="18" charset="0"/>
              </a:rPr>
              <a:t>Conclusions</a:t>
            </a:r>
            <a:endParaRPr lang="en-US" sz="2800" b="1" dirty="0">
              <a:latin typeface="Georgia" pitchFamily="18" charset="0"/>
            </a:endParaRPr>
          </a:p>
        </p:txBody>
      </p:sp>
      <p:sp>
        <p:nvSpPr>
          <p:cNvPr id="8" name="TextBox 7"/>
          <p:cNvSpPr txBox="1">
            <a:spLocks noChangeArrowheads="1"/>
          </p:cNvSpPr>
          <p:nvPr/>
        </p:nvSpPr>
        <p:spPr bwMode="auto">
          <a:xfrm>
            <a:off x="323528" y="1916832"/>
            <a:ext cx="8458200" cy="3046988"/>
          </a:xfrm>
          <a:prstGeom prst="rect">
            <a:avLst/>
          </a:prstGeom>
          <a:noFill/>
          <a:ln w="9525">
            <a:noFill/>
            <a:miter lim="800000"/>
            <a:headEnd/>
            <a:tailEnd/>
          </a:ln>
        </p:spPr>
        <p:txBody>
          <a:bodyPr>
            <a:spAutoFit/>
          </a:bodyPr>
          <a:lstStyle/>
          <a:p>
            <a:pPr>
              <a:buClr>
                <a:srgbClr val="FF9900"/>
              </a:buClr>
            </a:pPr>
            <a:r>
              <a:rPr lang="en-US" sz="1600" dirty="0" smtClean="0">
                <a:latin typeface="Georgia" pitchFamily="18" charset="0"/>
              </a:rPr>
              <a:t>Public policy is showing a key role in generating innovation in key aspects to expand agricultural insurance in the developing world: </a:t>
            </a:r>
          </a:p>
          <a:p>
            <a:pPr marL="342900" indent="-342900">
              <a:buClr>
                <a:srgbClr val="FF9900"/>
              </a:buClr>
              <a:buFont typeface="Wingdings" pitchFamily="2" charset="2"/>
              <a:buChar char="v"/>
            </a:pPr>
            <a:endParaRPr lang="en-US" sz="1600" dirty="0" smtClean="0">
              <a:latin typeface="Georgia" pitchFamily="18" charset="0"/>
            </a:endParaRPr>
          </a:p>
          <a:p>
            <a:pPr marL="342900" indent="-342900">
              <a:buClr>
                <a:srgbClr val="FF9900"/>
              </a:buClr>
              <a:buFont typeface="Wingdings" pitchFamily="2" charset="2"/>
              <a:buChar char="v"/>
            </a:pPr>
            <a:r>
              <a:rPr lang="en-US" sz="1600" dirty="0" smtClean="0">
                <a:latin typeface="Georgia" pitchFamily="18" charset="0"/>
              </a:rPr>
              <a:t>Reducing basis risk</a:t>
            </a:r>
          </a:p>
          <a:p>
            <a:pPr marL="342900" indent="-342900">
              <a:buClr>
                <a:srgbClr val="FF9900"/>
              </a:buClr>
              <a:buFont typeface="Wingdings" pitchFamily="2" charset="2"/>
              <a:buChar char="v"/>
            </a:pPr>
            <a:r>
              <a:rPr lang="en-US" sz="1600" dirty="0" smtClean="0">
                <a:latin typeface="Georgia" pitchFamily="18" charset="0"/>
              </a:rPr>
              <a:t>Designing products that respond to the different </a:t>
            </a:r>
            <a:r>
              <a:rPr lang="en-US" sz="1600" dirty="0">
                <a:latin typeface="Georgia" pitchFamily="18" charset="0"/>
              </a:rPr>
              <a:t>risk layers</a:t>
            </a:r>
            <a:endParaRPr lang="en-US" sz="1600" dirty="0" smtClean="0">
              <a:latin typeface="Georgia" pitchFamily="18" charset="0"/>
            </a:endParaRPr>
          </a:p>
          <a:p>
            <a:pPr marL="342900" indent="-342900">
              <a:buClr>
                <a:srgbClr val="FF9900"/>
              </a:buClr>
              <a:buFont typeface="Wingdings" pitchFamily="2" charset="2"/>
              <a:buChar char="v"/>
            </a:pPr>
            <a:r>
              <a:rPr lang="en-US" sz="1600" dirty="0" smtClean="0">
                <a:latin typeface="Georgia" pitchFamily="18" charset="0"/>
              </a:rPr>
              <a:t>Fostering risk management tools that deal with non-insurable risks</a:t>
            </a:r>
          </a:p>
          <a:p>
            <a:pPr marL="342900" indent="-342900">
              <a:buClr>
                <a:srgbClr val="FF9900"/>
              </a:buClr>
              <a:buFont typeface="Wingdings" pitchFamily="2" charset="2"/>
              <a:buChar char="v"/>
            </a:pPr>
            <a:r>
              <a:rPr lang="en-US" sz="1600" dirty="0" smtClean="0">
                <a:latin typeface="Georgia" pitchFamily="18" charset="0"/>
              </a:rPr>
              <a:t>Apply portfolio approach to insure clients working in agriculture to mitigate basis risk and reduce costs</a:t>
            </a:r>
          </a:p>
          <a:p>
            <a:pPr marL="342900" indent="-342900">
              <a:buClr>
                <a:srgbClr val="FF9900"/>
              </a:buClr>
              <a:buFont typeface="Wingdings" pitchFamily="2" charset="2"/>
              <a:buChar char="v"/>
            </a:pPr>
            <a:r>
              <a:rPr lang="en-US" sz="1600" dirty="0" smtClean="0">
                <a:latin typeface="Georgia" pitchFamily="18" charset="0"/>
              </a:rPr>
              <a:t>Creating standards to be able to compare products (levels of basis risk and types of risks covered)</a:t>
            </a:r>
          </a:p>
          <a:p>
            <a:pPr marL="342900" indent="-342900">
              <a:buClr>
                <a:srgbClr val="FF9900"/>
              </a:buClr>
              <a:buFont typeface="Wingdings" pitchFamily="2" charset="2"/>
              <a:buChar char="v"/>
            </a:pPr>
            <a:r>
              <a:rPr lang="en-US" sz="1600" dirty="0" smtClean="0">
                <a:latin typeface="Georgia" pitchFamily="18" charset="0"/>
              </a:rPr>
              <a:t>Investments in data and client knowledge.</a:t>
            </a:r>
          </a:p>
          <a:p>
            <a:pPr marL="342900" indent="-342900">
              <a:buClr>
                <a:srgbClr val="FF9900"/>
              </a:buClr>
              <a:buFont typeface="Wingdings" pitchFamily="2" charset="2"/>
              <a:buChar char="v"/>
            </a:pPr>
            <a:endParaRPr lang="en-US" sz="1600" dirty="0" smtClean="0">
              <a:latin typeface="Georg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323528" y="2996952"/>
            <a:ext cx="8352928" cy="914400"/>
          </a:xfrm>
          <a:prstGeom prst="rect">
            <a:avLst/>
          </a:prstGeom>
          <a:noFill/>
          <a:ln w="9525">
            <a:noFill/>
            <a:miter lim="800000"/>
            <a:headEnd/>
            <a:tailEnd/>
          </a:ln>
        </p:spPr>
        <p:txBody>
          <a:bodyPr anchor="ctr"/>
          <a:lstStyle/>
          <a:p>
            <a:pPr algn="ctr"/>
            <a:r>
              <a:rPr lang="en-US" sz="2800" b="1" dirty="0" smtClean="0">
                <a:latin typeface="Georgia" pitchFamily="18" charset="0"/>
              </a:rPr>
              <a:t>Thank you for your attention!</a:t>
            </a:r>
            <a:endParaRPr lang="en-US" sz="2800" b="1" dirty="0">
              <a:latin typeface="Georgia" pitchFamily="18" charset="0"/>
            </a:endParaRPr>
          </a:p>
        </p:txBody>
      </p:sp>
      <p:sp>
        <p:nvSpPr>
          <p:cNvPr id="6" name="Rectangle 5"/>
          <p:cNvSpPr/>
          <p:nvPr/>
        </p:nvSpPr>
        <p:spPr>
          <a:xfrm>
            <a:off x="323528" y="5579948"/>
            <a:ext cx="2315057" cy="369332"/>
          </a:xfrm>
          <a:prstGeom prst="rect">
            <a:avLst/>
          </a:prstGeom>
        </p:spPr>
        <p:txBody>
          <a:bodyPr wrap="none">
            <a:spAutoFit/>
          </a:bodyPr>
          <a:lstStyle/>
          <a:p>
            <a:r>
              <a:rPr lang="es-SV" altLang="en-US" dirty="0" smtClean="0">
                <a:cs typeface="Arial" charset="0"/>
                <a:hlinkClick r:id="rId2"/>
              </a:rPr>
              <a:t>www.fao.org/ag/ags</a:t>
            </a:r>
            <a:r>
              <a:rPr lang="es-SV" altLang="en-US" dirty="0" smtClean="0">
                <a:cs typeface="Arial" charset="0"/>
              </a:rPr>
              <a:t> </a:t>
            </a:r>
            <a:endParaRPr lang="en-US" dirty="0"/>
          </a:p>
        </p:txBody>
      </p:sp>
      <p:sp>
        <p:nvSpPr>
          <p:cNvPr id="9" name="Rectangle 8"/>
          <p:cNvSpPr/>
          <p:nvPr/>
        </p:nvSpPr>
        <p:spPr>
          <a:xfrm>
            <a:off x="323528" y="6165304"/>
            <a:ext cx="3938899" cy="369332"/>
          </a:xfrm>
          <a:prstGeom prst="rect">
            <a:avLst/>
          </a:prstGeom>
        </p:spPr>
        <p:txBody>
          <a:bodyPr wrap="none">
            <a:spAutoFit/>
          </a:bodyPr>
          <a:lstStyle/>
          <a:p>
            <a:r>
              <a:rPr lang="es-SV" altLang="en-US" dirty="0" smtClean="0">
                <a:cs typeface="Arial" charset="0"/>
                <a:hlinkClick r:id="rId3"/>
              </a:rPr>
              <a:t>www.ruralfinanceandinvestment.org</a:t>
            </a:r>
            <a:endParaRPr lang="en-US" dirty="0"/>
          </a:p>
        </p:txBody>
      </p:sp>
      <p:pic>
        <p:nvPicPr>
          <p:cNvPr id="1026" name="Picture 2" descr="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5377779"/>
            <a:ext cx="3200400" cy="1143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93440"/>
            <a:ext cx="8229600" cy="3339816"/>
          </a:xfrm>
        </p:spPr>
        <p:txBody>
          <a:bodyPr>
            <a:normAutofit/>
          </a:bodyPr>
          <a:lstStyle/>
          <a:p>
            <a:pPr marL="566928" indent="-457200">
              <a:buFont typeface="+mj-lt"/>
              <a:buAutoNum type="arabicPeriod"/>
            </a:pPr>
            <a:r>
              <a:rPr lang="en-US" sz="2400" dirty="0" smtClean="0"/>
              <a:t>The catastrophic and non-catastrophic agricultural risk layers to insure</a:t>
            </a:r>
          </a:p>
          <a:p>
            <a:pPr marL="566928" indent="-457200">
              <a:buFont typeface="+mj-lt"/>
              <a:buAutoNum type="arabicPeriod"/>
            </a:pPr>
            <a:r>
              <a:rPr lang="en-US" sz="2400" dirty="0" smtClean="0"/>
              <a:t>Lessons from policies fostering smallholder insurance covering these types of risks</a:t>
            </a:r>
          </a:p>
          <a:p>
            <a:pPr marL="566928" indent="-457200">
              <a:buFont typeface="+mj-lt"/>
              <a:buAutoNum type="arabicPeriod"/>
            </a:pPr>
            <a:r>
              <a:rPr lang="en-US" sz="2400" dirty="0" smtClean="0"/>
              <a:t>Visions forward for agricultural insurance in developing countries </a:t>
            </a:r>
          </a:p>
          <a:p>
            <a:pPr marL="566928" indent="-457200">
              <a:buFont typeface="+mj-lt"/>
              <a:buAutoNum type="arabicPeriod"/>
            </a:pPr>
            <a:r>
              <a:rPr lang="en-US" sz="2400" dirty="0" smtClean="0"/>
              <a:t>Conclusions</a:t>
            </a:r>
            <a:endParaRPr lang="en-US" sz="2400" dirty="0"/>
          </a:p>
        </p:txBody>
      </p:sp>
      <p:sp>
        <p:nvSpPr>
          <p:cNvPr id="4" name="Title 1"/>
          <p:cNvSpPr txBox="1">
            <a:spLocks/>
          </p:cNvSpPr>
          <p:nvPr/>
        </p:nvSpPr>
        <p:spPr bwMode="auto">
          <a:xfrm>
            <a:off x="323528" y="764307"/>
            <a:ext cx="8496944" cy="1152525"/>
          </a:xfrm>
          <a:prstGeom prst="rect">
            <a:avLst/>
          </a:prstGeom>
          <a:noFill/>
          <a:ln w="9525">
            <a:noFill/>
            <a:miter lim="800000"/>
            <a:headEnd/>
            <a:tailEnd/>
          </a:ln>
        </p:spPr>
        <p:txBody>
          <a:bodyPr anchor="ctr"/>
          <a:lstStyle/>
          <a:p>
            <a:pPr>
              <a:defRPr/>
            </a:pPr>
            <a:r>
              <a:rPr lang="en-US" altLang="en-US" sz="2400" b="1" dirty="0" smtClean="0">
                <a:latin typeface="Georgia" pitchFamily="18" charset="0"/>
                <a:ea typeface="+mj-ea"/>
                <a:cs typeface="+mj-cs"/>
              </a:rPr>
              <a:t>Content</a:t>
            </a:r>
            <a:endParaRPr lang="en-US" altLang="en-US" sz="2400" b="1" dirty="0">
              <a:latin typeface="Georgia" pitchFamily="18" charset="0"/>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179512" y="908720"/>
            <a:ext cx="8784976" cy="720080"/>
          </a:xfrm>
          <a:prstGeom prst="rect">
            <a:avLst/>
          </a:prstGeom>
          <a:noFill/>
          <a:ln w="9525">
            <a:noFill/>
            <a:miter lim="800000"/>
            <a:headEnd/>
            <a:tailEnd/>
          </a:ln>
        </p:spPr>
        <p:txBody>
          <a:bodyPr anchor="ctr"/>
          <a:lstStyle/>
          <a:p>
            <a:pPr>
              <a:defRPr/>
            </a:pPr>
            <a:r>
              <a:rPr lang="en-US" altLang="en-US" sz="2400" b="1" dirty="0" smtClean="0">
                <a:latin typeface="Georgia" pitchFamily="18" charset="0"/>
                <a:ea typeface="+mj-ea"/>
                <a:cs typeface="+mj-cs"/>
              </a:rPr>
              <a:t>Insuring catastrophic and non-catastrophic risks</a:t>
            </a:r>
            <a:endParaRPr lang="en-US" altLang="en-US" sz="2400" b="1" dirty="0">
              <a:latin typeface="Georgia" pitchFamily="18" charset="0"/>
              <a:ea typeface="+mj-ea"/>
              <a:cs typeface="+mj-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72285"/>
            <a:ext cx="7667575" cy="4570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55576" y="6392361"/>
            <a:ext cx="2880917" cy="276999"/>
          </a:xfrm>
          <a:prstGeom prst="rect">
            <a:avLst/>
          </a:prstGeom>
          <a:noFill/>
        </p:spPr>
        <p:txBody>
          <a:bodyPr wrap="none" rtlCol="0">
            <a:spAutoFit/>
          </a:bodyPr>
          <a:lstStyle/>
          <a:p>
            <a:r>
              <a:rPr lang="en-US" sz="1200" dirty="0" smtClean="0"/>
              <a:t>Source: Adapted from Carter </a:t>
            </a:r>
            <a:r>
              <a:rPr lang="en-US" sz="1200" i="1" dirty="0" smtClean="0"/>
              <a:t>et al. </a:t>
            </a:r>
            <a:r>
              <a:rPr lang="en-US" sz="1200" dirty="0" smtClean="0"/>
              <a:t>2014</a:t>
            </a:r>
            <a:endParaRPr lang="en-GB" sz="1200" dirty="0"/>
          </a:p>
        </p:txBody>
      </p:sp>
      <p:sp>
        <p:nvSpPr>
          <p:cNvPr id="3" name="TextBox 2"/>
          <p:cNvSpPr txBox="1"/>
          <p:nvPr/>
        </p:nvSpPr>
        <p:spPr>
          <a:xfrm>
            <a:off x="4644008" y="3645024"/>
            <a:ext cx="2398413" cy="369332"/>
          </a:xfrm>
          <a:prstGeom prst="rect">
            <a:avLst/>
          </a:prstGeom>
          <a:noFill/>
        </p:spPr>
        <p:txBody>
          <a:bodyPr wrap="none" rtlCol="0">
            <a:spAutoFit/>
          </a:bodyPr>
          <a:lstStyle/>
          <a:p>
            <a:r>
              <a:rPr lang="en-US" i="1" dirty="0" smtClean="0">
                <a:solidFill>
                  <a:srgbClr val="002060"/>
                </a:solidFill>
              </a:rPr>
              <a:t>Self-coping risk layer</a:t>
            </a:r>
            <a:endParaRPr lang="en-GB" i="1" dirty="0">
              <a:solidFill>
                <a:srgbClr val="002060"/>
              </a:solidFill>
            </a:endParaRPr>
          </a:p>
        </p:txBody>
      </p:sp>
      <p:sp>
        <p:nvSpPr>
          <p:cNvPr id="7" name="TextBox 6"/>
          <p:cNvSpPr txBox="1"/>
          <p:nvPr/>
        </p:nvSpPr>
        <p:spPr>
          <a:xfrm>
            <a:off x="4644008" y="4139788"/>
            <a:ext cx="2497800" cy="369332"/>
          </a:xfrm>
          <a:prstGeom prst="rect">
            <a:avLst/>
          </a:prstGeom>
          <a:noFill/>
        </p:spPr>
        <p:txBody>
          <a:bodyPr wrap="none" rtlCol="0">
            <a:spAutoFit/>
          </a:bodyPr>
          <a:lstStyle/>
          <a:p>
            <a:r>
              <a:rPr lang="en-US" i="1" dirty="0" smtClean="0">
                <a:solidFill>
                  <a:srgbClr val="002060"/>
                </a:solidFill>
              </a:rPr>
              <a:t>Commercial risk layer</a:t>
            </a:r>
            <a:endParaRPr lang="en-GB" i="1" dirty="0">
              <a:solidFill>
                <a:srgbClr val="002060"/>
              </a:solidFill>
            </a:endParaRPr>
          </a:p>
        </p:txBody>
      </p:sp>
      <p:sp>
        <p:nvSpPr>
          <p:cNvPr id="8" name="TextBox 7"/>
          <p:cNvSpPr txBox="1"/>
          <p:nvPr/>
        </p:nvSpPr>
        <p:spPr>
          <a:xfrm>
            <a:off x="4644008" y="5003884"/>
            <a:ext cx="2569934" cy="369332"/>
          </a:xfrm>
          <a:prstGeom prst="rect">
            <a:avLst/>
          </a:prstGeom>
          <a:noFill/>
        </p:spPr>
        <p:txBody>
          <a:bodyPr wrap="none" rtlCol="0">
            <a:spAutoFit/>
          </a:bodyPr>
          <a:lstStyle/>
          <a:p>
            <a:r>
              <a:rPr lang="en-US" i="1" dirty="0" smtClean="0">
                <a:solidFill>
                  <a:srgbClr val="002060"/>
                </a:solidFill>
              </a:rPr>
              <a:t>Catastrophic risk layer</a:t>
            </a:r>
            <a:endParaRPr lang="en-GB" i="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auto">
          <a:xfrm>
            <a:off x="179512" y="908720"/>
            <a:ext cx="8784976" cy="720080"/>
          </a:xfrm>
          <a:prstGeom prst="rect">
            <a:avLst/>
          </a:prstGeom>
          <a:noFill/>
          <a:ln w="9525">
            <a:noFill/>
            <a:miter lim="800000"/>
            <a:headEnd/>
            <a:tailEnd/>
          </a:ln>
        </p:spPr>
        <p:txBody>
          <a:bodyPr anchor="ctr"/>
          <a:lstStyle/>
          <a:p>
            <a:pPr>
              <a:defRPr/>
            </a:pPr>
            <a:r>
              <a:rPr lang="en-US" altLang="en-US" sz="2400" b="1" dirty="0" smtClean="0">
                <a:latin typeface="Georgia" pitchFamily="18" charset="0"/>
                <a:ea typeface="+mj-ea"/>
                <a:cs typeface="+mj-cs"/>
              </a:rPr>
              <a:t>Segmenting insurance product by risk layers</a:t>
            </a:r>
            <a:endParaRPr lang="en-US" altLang="en-US" sz="2400" b="1" dirty="0">
              <a:latin typeface="Georgia" pitchFamily="18" charset="0"/>
              <a:ea typeface="+mj-ea"/>
              <a:cs typeface="+mj-cs"/>
            </a:endParaRPr>
          </a:p>
        </p:txBody>
      </p:sp>
      <p:sp>
        <p:nvSpPr>
          <p:cNvPr id="2" name="TextBox 1"/>
          <p:cNvSpPr txBox="1"/>
          <p:nvPr/>
        </p:nvSpPr>
        <p:spPr>
          <a:xfrm>
            <a:off x="755576" y="6392361"/>
            <a:ext cx="2880917" cy="276999"/>
          </a:xfrm>
          <a:prstGeom prst="rect">
            <a:avLst/>
          </a:prstGeom>
          <a:noFill/>
        </p:spPr>
        <p:txBody>
          <a:bodyPr wrap="none" rtlCol="0">
            <a:spAutoFit/>
          </a:bodyPr>
          <a:lstStyle/>
          <a:p>
            <a:r>
              <a:rPr lang="en-US" sz="1200" dirty="0" smtClean="0"/>
              <a:t>Source: Adapted from Carter </a:t>
            </a:r>
            <a:r>
              <a:rPr lang="en-US" sz="1200" i="1" dirty="0" smtClean="0"/>
              <a:t>et al. </a:t>
            </a:r>
            <a:r>
              <a:rPr lang="en-US" sz="1200" dirty="0" smtClean="0"/>
              <a:t>2014</a:t>
            </a:r>
            <a:endParaRPr lang="en-GB" sz="1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590205"/>
            <a:ext cx="6367239" cy="4862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Connector 4"/>
          <p:cNvCxnSpPr/>
          <p:nvPr/>
        </p:nvCxnSpPr>
        <p:spPr>
          <a:xfrm>
            <a:off x="4355976" y="1844824"/>
            <a:ext cx="0" cy="3816424"/>
          </a:xfrm>
          <a:prstGeom prst="line">
            <a:avLst/>
          </a:prstGeom>
          <a:ln w="254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35896" y="1844824"/>
            <a:ext cx="0" cy="3816424"/>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771800" y="1844824"/>
            <a:ext cx="0" cy="381642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2555776" y="4293096"/>
            <a:ext cx="1296144" cy="1584176"/>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1331640" y="2348880"/>
            <a:ext cx="1584176" cy="3456384"/>
          </a:xfrm>
          <a:prstGeom prst="ellipse">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4734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51520" y="570384"/>
            <a:ext cx="8352928" cy="914400"/>
          </a:xfrm>
          <a:prstGeom prst="rect">
            <a:avLst/>
          </a:prstGeom>
          <a:noFill/>
          <a:ln w="9525">
            <a:noFill/>
            <a:miter lim="800000"/>
            <a:headEnd/>
            <a:tailEnd/>
          </a:ln>
        </p:spPr>
        <p:txBody>
          <a:bodyPr anchor="ctr"/>
          <a:lstStyle/>
          <a:p>
            <a:r>
              <a:rPr lang="en-US" sz="2000" b="1" dirty="0" smtClean="0">
                <a:latin typeface="Georgia" pitchFamily="18" charset="0"/>
              </a:rPr>
              <a:t>Some recent lessons on agricultural insurance</a:t>
            </a:r>
            <a:endParaRPr lang="en-US" sz="2000" b="1" dirty="0">
              <a:latin typeface="Georgia" pitchFamily="18" charset="0"/>
            </a:endParaRPr>
          </a:p>
        </p:txBody>
      </p:sp>
      <p:sp>
        <p:nvSpPr>
          <p:cNvPr id="8" name="TextBox 7"/>
          <p:cNvSpPr txBox="1">
            <a:spLocks noChangeArrowheads="1"/>
          </p:cNvSpPr>
          <p:nvPr/>
        </p:nvSpPr>
        <p:spPr bwMode="auto">
          <a:xfrm>
            <a:off x="179512" y="1196752"/>
            <a:ext cx="8458200" cy="5509200"/>
          </a:xfrm>
          <a:prstGeom prst="rect">
            <a:avLst/>
          </a:prstGeom>
          <a:noFill/>
          <a:ln w="9525">
            <a:noFill/>
            <a:miter lim="800000"/>
            <a:headEnd/>
            <a:tailEnd/>
          </a:ln>
        </p:spPr>
        <p:txBody>
          <a:bodyPr>
            <a:spAutoFit/>
          </a:bodyPr>
          <a:lstStyle/>
          <a:p>
            <a:pPr marL="342900" indent="-342900">
              <a:buClr>
                <a:srgbClr val="FF9900"/>
              </a:buClr>
              <a:buFont typeface="Wingdings" pitchFamily="2" charset="2"/>
              <a:buChar char="v"/>
            </a:pPr>
            <a:r>
              <a:rPr lang="en-US" sz="1600" b="1" dirty="0">
                <a:latin typeface="Georgia" pitchFamily="18" charset="0"/>
              </a:rPr>
              <a:t>Catastrophic insurance</a:t>
            </a:r>
            <a:r>
              <a:rPr lang="en-US" sz="1600" dirty="0">
                <a:latin typeface="Georgia" pitchFamily="18" charset="0"/>
              </a:rPr>
              <a:t> has been the hardest to promote given that the </a:t>
            </a:r>
            <a:r>
              <a:rPr lang="en-US" sz="1600" b="1" dirty="0">
                <a:latin typeface="Georgia" pitchFamily="18" charset="0"/>
              </a:rPr>
              <a:t>systemic</a:t>
            </a:r>
            <a:r>
              <a:rPr lang="en-US" sz="1600" dirty="0">
                <a:latin typeface="Georgia" pitchFamily="18" charset="0"/>
              </a:rPr>
              <a:t> nature of events and higher expected loss result in market concentration. And the scarce data results in very high pricing relative to non-catastrophic </a:t>
            </a:r>
            <a:r>
              <a:rPr lang="en-US" sz="1600" dirty="0" smtClean="0">
                <a:latin typeface="Georgia" pitchFamily="18" charset="0"/>
              </a:rPr>
              <a:t>insurance. This has called for government intervention.</a:t>
            </a:r>
            <a:endParaRPr lang="en-US" sz="1600" dirty="0">
              <a:latin typeface="Georgia" pitchFamily="18" charset="0"/>
            </a:endParaRPr>
          </a:p>
          <a:p>
            <a:pPr marL="342900" indent="-342900">
              <a:buClr>
                <a:srgbClr val="FF9900"/>
              </a:buClr>
              <a:buFont typeface="Wingdings" pitchFamily="2" charset="2"/>
              <a:buChar char="v"/>
            </a:pPr>
            <a:endParaRPr lang="en-US" sz="1600" b="1" dirty="0" smtClean="0">
              <a:latin typeface="Georgia" pitchFamily="18" charset="0"/>
            </a:endParaRPr>
          </a:p>
          <a:p>
            <a:pPr marL="342900" indent="-342900">
              <a:buClr>
                <a:srgbClr val="FF9900"/>
              </a:buClr>
              <a:buFont typeface="Wingdings" pitchFamily="2" charset="2"/>
              <a:buChar char="v"/>
            </a:pPr>
            <a:r>
              <a:rPr lang="en-US" sz="1600" b="1" dirty="0" smtClean="0">
                <a:latin typeface="Georgia" pitchFamily="18" charset="0"/>
              </a:rPr>
              <a:t>Conventional insurance </a:t>
            </a:r>
            <a:r>
              <a:rPr lang="en-US" sz="1600" dirty="0" smtClean="0">
                <a:latin typeface="Georgia" pitchFamily="18" charset="0"/>
              </a:rPr>
              <a:t>with indemnity payments against verification of losses </a:t>
            </a:r>
            <a:r>
              <a:rPr lang="en-US" sz="1600" b="1" dirty="0" smtClean="0">
                <a:latin typeface="Georgia" pitchFamily="18" charset="0"/>
              </a:rPr>
              <a:t>does not work </a:t>
            </a:r>
            <a:r>
              <a:rPr lang="en-US" sz="1600" dirty="0" smtClean="0">
                <a:latin typeface="Georgia" pitchFamily="18" charset="0"/>
              </a:rPr>
              <a:t>for smallholder farmers due to prohibitive costs</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a:latin typeface="Georgia" pitchFamily="18" charset="0"/>
              </a:rPr>
              <a:t>E</a:t>
            </a:r>
            <a:r>
              <a:rPr lang="en-US" sz="1600" dirty="0" smtClean="0">
                <a:latin typeface="Georgia" pitchFamily="18" charset="0"/>
              </a:rPr>
              <a:t>xperience accumulated with index insurance shows on</a:t>
            </a:r>
            <a:r>
              <a:rPr lang="en-US" sz="1600" b="1" dirty="0" smtClean="0">
                <a:latin typeface="Georgia" pitchFamily="18" charset="0"/>
              </a:rPr>
              <a:t> low adoption rates </a:t>
            </a:r>
            <a:r>
              <a:rPr lang="en-US" sz="1600" dirty="0" smtClean="0">
                <a:latin typeface="Georgia" pitchFamily="18" charset="0"/>
              </a:rPr>
              <a:t>among clients and distribution models that </a:t>
            </a:r>
            <a:r>
              <a:rPr lang="en-US" sz="1600" b="1" dirty="0" smtClean="0">
                <a:latin typeface="Georgia" pitchFamily="18" charset="0"/>
              </a:rPr>
              <a:t>depend on subsidies</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b="1" dirty="0" smtClean="0">
                <a:latin typeface="Georgia" pitchFamily="18" charset="0"/>
              </a:rPr>
              <a:t>Basis risk </a:t>
            </a:r>
            <a:r>
              <a:rPr lang="en-US" sz="1600" dirty="0" smtClean="0">
                <a:latin typeface="Georgia" pitchFamily="18" charset="0"/>
              </a:rPr>
              <a:t>as one of the main challenges of index insurance in the developing world. There is lot of innovation on this front with new ways of using technology for product design (e.g. remote sensing) and distributing index-insurance (e.g. through aggregators that insure portfolios). But results are to be seen.</a:t>
            </a: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a:latin typeface="Georgia" pitchFamily="18" charset="0"/>
              </a:rPr>
              <a:t>The </a:t>
            </a:r>
            <a:r>
              <a:rPr lang="en-US" sz="1600" b="1" dirty="0">
                <a:latin typeface="Georgia" pitchFamily="18" charset="0"/>
              </a:rPr>
              <a:t>demand for ag insurance increases with the client’s ability to manage non-insurable risks </a:t>
            </a:r>
            <a:r>
              <a:rPr lang="en-US" sz="1600" dirty="0" smtClean="0">
                <a:latin typeface="Georgia" pitchFamily="18" charset="0"/>
              </a:rPr>
              <a:t>Clients face many risks that are non-insurable related to production and commercial risks in agro-ventures. Other financial tools are better to manage and cope with those risks (credit, savings, transfers) in addition to enhanced production technology.</a:t>
            </a:r>
          </a:p>
          <a:p>
            <a:pPr marL="342900" indent="-342900">
              <a:buClr>
                <a:srgbClr val="FF9900"/>
              </a:buClr>
              <a:buFont typeface="Wingdings" pitchFamily="2" charset="2"/>
              <a:buChar char="v"/>
            </a:pPr>
            <a:endParaRPr lang="en-US" sz="1600" dirty="0">
              <a:latin typeface="Georgia" pitchFamily="18" charset="0"/>
            </a:endParaRPr>
          </a:p>
        </p:txBody>
      </p:sp>
    </p:spTree>
    <p:extLst>
      <p:ext uri="{BB962C8B-B14F-4D97-AF65-F5344CB8AC3E}">
        <p14:creationId xmlns:p14="http://schemas.microsoft.com/office/powerpoint/2010/main" val="2787329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15"/>
          <p:cNvSpPr txBox="1">
            <a:spLocks noChangeArrowheads="1"/>
          </p:cNvSpPr>
          <p:nvPr/>
        </p:nvSpPr>
        <p:spPr bwMode="auto">
          <a:xfrm>
            <a:off x="179512" y="1772816"/>
            <a:ext cx="8748464" cy="954107"/>
          </a:xfrm>
          <a:prstGeom prst="rect">
            <a:avLst/>
          </a:prstGeom>
          <a:noFill/>
          <a:ln w="9525">
            <a:noFill/>
            <a:miter lim="800000"/>
            <a:headEnd/>
            <a:tailEnd/>
          </a:ln>
        </p:spPr>
        <p:txBody>
          <a:bodyPr wrap="square">
            <a:spAutoFit/>
          </a:bodyPr>
          <a:lstStyle/>
          <a:p>
            <a:pPr eaLnBrk="0" hangingPunct="0">
              <a:defRPr/>
            </a:pPr>
            <a:r>
              <a:rPr lang="en-US" altLang="en-US" sz="1400" b="1" dirty="0" smtClean="0">
                <a:latin typeface="Georgia" pitchFamily="18" charset="0"/>
              </a:rPr>
              <a:t>CADENA</a:t>
            </a:r>
            <a:r>
              <a:rPr lang="en-US" altLang="en-US" sz="1400" dirty="0" smtClean="0">
                <a:latin typeface="Georgia" pitchFamily="18" charset="0"/>
              </a:rPr>
              <a:t> is a social safety net </a:t>
            </a:r>
            <a:r>
              <a:rPr lang="en-US" altLang="en-US" sz="1400" dirty="0" err="1" smtClean="0">
                <a:latin typeface="Georgia" pitchFamily="18" charset="0"/>
              </a:rPr>
              <a:t>programme</a:t>
            </a:r>
            <a:r>
              <a:rPr lang="en-US" altLang="en-US" sz="1400" dirty="0" smtClean="0">
                <a:latin typeface="Georgia" pitchFamily="18" charset="0"/>
              </a:rPr>
              <a:t> specific to support poor smallholder farmers  in case of a catastrophic event. For this, the State Governments buy catastrophic agricultural insurance from insurance companies to cover vulnerable areas. This created a market for catastrophic insurance that did not exits and sparked the development of insurance products unique for each region in Mexico.</a:t>
            </a:r>
            <a:endParaRPr lang="en-US" altLang="en-US" sz="1400" dirty="0">
              <a:latin typeface="Georgia" pitchFamily="18" charset="0"/>
            </a:endParaRPr>
          </a:p>
        </p:txBody>
      </p:sp>
      <p:sp>
        <p:nvSpPr>
          <p:cNvPr id="30" name="Title 1"/>
          <p:cNvSpPr txBox="1">
            <a:spLocks/>
          </p:cNvSpPr>
          <p:nvPr/>
        </p:nvSpPr>
        <p:spPr bwMode="auto">
          <a:xfrm>
            <a:off x="179512" y="836712"/>
            <a:ext cx="8784976" cy="720080"/>
          </a:xfrm>
          <a:prstGeom prst="rect">
            <a:avLst/>
          </a:prstGeom>
          <a:noFill/>
          <a:ln w="9525">
            <a:noFill/>
            <a:miter lim="800000"/>
            <a:headEnd/>
            <a:tailEnd/>
          </a:ln>
        </p:spPr>
        <p:txBody>
          <a:bodyPr anchor="ctr"/>
          <a:lstStyle/>
          <a:p>
            <a:pPr>
              <a:defRPr/>
            </a:pPr>
            <a:r>
              <a:rPr lang="en-US" altLang="en-US" sz="2400" b="1" dirty="0" smtClean="0">
                <a:latin typeface="Georgia" pitchFamily="18" charset="0"/>
                <a:ea typeface="+mj-ea"/>
                <a:cs typeface="+mj-cs"/>
              </a:rPr>
              <a:t>Example </a:t>
            </a:r>
            <a:r>
              <a:rPr lang="en-US" altLang="en-US" sz="2400" b="1" dirty="0">
                <a:latin typeface="Georgia" pitchFamily="18" charset="0"/>
              </a:rPr>
              <a:t>–</a:t>
            </a:r>
            <a:r>
              <a:rPr lang="en-US" altLang="en-US" sz="2400" b="1" dirty="0" smtClean="0">
                <a:latin typeface="Georgia" pitchFamily="18" charset="0"/>
                <a:ea typeface="+mj-ea"/>
                <a:cs typeface="+mj-cs"/>
              </a:rPr>
              <a:t> Policy innovations to deal with catastrophic risk</a:t>
            </a:r>
            <a:endParaRPr lang="en-US" altLang="en-US" sz="2400" b="1" dirty="0">
              <a:latin typeface="Georgia" pitchFamily="18" charset="0"/>
              <a:ea typeface="+mj-ea"/>
              <a:cs typeface="+mj-cs"/>
            </a:endParaRPr>
          </a:p>
        </p:txBody>
      </p:sp>
      <p:sp>
        <p:nvSpPr>
          <p:cNvPr id="13" name="Title 1"/>
          <p:cNvSpPr txBox="1">
            <a:spLocks/>
          </p:cNvSpPr>
          <p:nvPr/>
        </p:nvSpPr>
        <p:spPr bwMode="auto">
          <a:xfrm>
            <a:off x="179512" y="1417712"/>
            <a:ext cx="8784976" cy="499120"/>
          </a:xfrm>
          <a:prstGeom prst="rect">
            <a:avLst/>
          </a:prstGeom>
          <a:noFill/>
          <a:ln w="9525">
            <a:noFill/>
            <a:miter lim="800000"/>
            <a:headEnd/>
            <a:tailEnd/>
          </a:ln>
        </p:spPr>
        <p:txBody>
          <a:bodyPr anchor="ctr"/>
          <a:lstStyle/>
          <a:p>
            <a:pPr>
              <a:defRPr/>
            </a:pPr>
            <a:r>
              <a:rPr lang="en-US" altLang="en-US" sz="2000" b="1" dirty="0" smtClean="0">
                <a:solidFill>
                  <a:srgbClr val="C00000"/>
                </a:solidFill>
                <a:latin typeface="Georgia" pitchFamily="18" charset="0"/>
                <a:ea typeface="+mj-ea"/>
                <a:cs typeface="+mj-cs"/>
              </a:rPr>
              <a:t>Mexico</a:t>
            </a:r>
            <a:r>
              <a:rPr lang="en-US" altLang="en-US" sz="2000" b="1" dirty="0" smtClean="0">
                <a:solidFill>
                  <a:srgbClr val="0070C0"/>
                </a:solidFill>
                <a:latin typeface="Georgia" pitchFamily="18" charset="0"/>
                <a:ea typeface="+mj-ea"/>
                <a:cs typeface="+mj-cs"/>
              </a:rPr>
              <a:t> </a:t>
            </a:r>
            <a:r>
              <a:rPr lang="en-US" altLang="en-US" sz="2000" b="1" dirty="0" smtClean="0">
                <a:solidFill>
                  <a:srgbClr val="C00000"/>
                </a:solidFill>
                <a:latin typeface="Georgia" pitchFamily="18" charset="0"/>
                <a:ea typeface="+mj-ea"/>
                <a:cs typeface="+mj-cs"/>
              </a:rPr>
              <a:t>– </a:t>
            </a:r>
            <a:r>
              <a:rPr lang="en-US" altLang="en-US" sz="2000" b="1" dirty="0">
                <a:solidFill>
                  <a:srgbClr val="C00000"/>
                </a:solidFill>
                <a:latin typeface="Georgia" pitchFamily="18" charset="0"/>
                <a:ea typeface="+mj-ea"/>
                <a:cs typeface="+mj-cs"/>
              </a:rPr>
              <a:t>T</a:t>
            </a:r>
            <a:r>
              <a:rPr lang="en-US" altLang="en-US" sz="2000" b="1" dirty="0" smtClean="0">
                <a:solidFill>
                  <a:srgbClr val="C00000"/>
                </a:solidFill>
                <a:latin typeface="Georgia" pitchFamily="18" charset="0"/>
                <a:ea typeface="+mj-ea"/>
                <a:cs typeface="+mj-cs"/>
              </a:rPr>
              <a:t>he case of CADENA</a:t>
            </a:r>
            <a:endParaRPr lang="en-US" altLang="en-US" sz="2000" b="1" dirty="0">
              <a:solidFill>
                <a:srgbClr val="C00000"/>
              </a:solidFill>
              <a:latin typeface="Georgia" pitchFamily="18" charset="0"/>
              <a:ea typeface="+mj-ea"/>
              <a:cs typeface="+mj-cs"/>
            </a:endParaRPr>
          </a:p>
        </p:txBody>
      </p:sp>
      <p:sp>
        <p:nvSpPr>
          <p:cNvPr id="2105" name="Rectangle 5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90" name="Rectangle 1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274" name="Rectangle 22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1" name="Group 40"/>
          <p:cNvGrpSpPr/>
          <p:nvPr/>
        </p:nvGrpSpPr>
        <p:grpSpPr>
          <a:xfrm>
            <a:off x="1034752" y="2770584"/>
            <a:ext cx="6705600" cy="4114800"/>
            <a:chOff x="990600" y="1676400"/>
            <a:chExt cx="6705600" cy="4114800"/>
          </a:xfrm>
        </p:grpSpPr>
        <p:sp>
          <p:nvSpPr>
            <p:cNvPr id="10" name="Rectangle 9"/>
            <p:cNvSpPr/>
            <p:nvPr/>
          </p:nvSpPr>
          <p:spPr bwMode="auto">
            <a:xfrm>
              <a:off x="2362200" y="1676400"/>
              <a:ext cx="1828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Federal Government</a:t>
              </a:r>
            </a:p>
          </p:txBody>
        </p:sp>
        <p:sp>
          <p:nvSpPr>
            <p:cNvPr id="11" name="Rectangle 10"/>
            <p:cNvSpPr/>
            <p:nvPr/>
          </p:nvSpPr>
          <p:spPr bwMode="auto">
            <a:xfrm>
              <a:off x="2362200" y="2971800"/>
              <a:ext cx="1828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State Government</a:t>
              </a:r>
            </a:p>
          </p:txBody>
        </p:sp>
        <p:sp>
          <p:nvSpPr>
            <p:cNvPr id="12" name="Rectangle 11"/>
            <p:cNvSpPr/>
            <p:nvPr/>
          </p:nvSpPr>
          <p:spPr bwMode="auto">
            <a:xfrm>
              <a:off x="5867400" y="3276600"/>
              <a:ext cx="1828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Private insurance companies</a:t>
              </a:r>
            </a:p>
          </p:txBody>
        </p:sp>
        <p:sp>
          <p:nvSpPr>
            <p:cNvPr id="14" name="Rectangle 13"/>
            <p:cNvSpPr/>
            <p:nvPr/>
          </p:nvSpPr>
          <p:spPr bwMode="auto">
            <a:xfrm>
              <a:off x="5867400" y="2667000"/>
              <a:ext cx="1828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dirty="0">
                  <a:solidFill>
                    <a:schemeClr val="tx1"/>
                  </a:solidFill>
                </a:rPr>
                <a:t>Public insurance company</a:t>
              </a:r>
            </a:p>
          </p:txBody>
        </p:sp>
        <p:grpSp>
          <p:nvGrpSpPr>
            <p:cNvPr id="15" name="Group 26"/>
            <p:cNvGrpSpPr>
              <a:grpSpLocks/>
            </p:cNvGrpSpPr>
            <p:nvPr/>
          </p:nvGrpSpPr>
          <p:grpSpPr bwMode="auto">
            <a:xfrm>
              <a:off x="3962400" y="4418970"/>
              <a:ext cx="685800" cy="457095"/>
              <a:chOff x="3886200" y="4419600"/>
              <a:chExt cx="685800" cy="457200"/>
            </a:xfrm>
          </p:grpSpPr>
          <p:sp>
            <p:nvSpPr>
              <p:cNvPr id="16" name="Oval 15"/>
              <p:cNvSpPr/>
              <p:nvPr/>
            </p:nvSpPr>
            <p:spPr>
              <a:xfrm>
                <a:off x="38862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Oval 16"/>
              <p:cNvSpPr/>
              <p:nvPr/>
            </p:nvSpPr>
            <p:spPr>
              <a:xfrm>
                <a:off x="43434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Oval 17"/>
              <p:cNvSpPr/>
              <p:nvPr/>
            </p:nvSpPr>
            <p:spPr>
              <a:xfrm>
                <a:off x="4114800" y="4420230"/>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9" name="Group 24"/>
            <p:cNvGrpSpPr>
              <a:grpSpLocks/>
            </p:cNvGrpSpPr>
            <p:nvPr/>
          </p:nvGrpSpPr>
          <p:grpSpPr bwMode="auto">
            <a:xfrm>
              <a:off x="1828800" y="4418970"/>
              <a:ext cx="685800" cy="457095"/>
              <a:chOff x="1600200" y="4419600"/>
              <a:chExt cx="685800" cy="457200"/>
            </a:xfrm>
          </p:grpSpPr>
          <p:sp>
            <p:nvSpPr>
              <p:cNvPr id="20" name="Oval 19"/>
              <p:cNvSpPr/>
              <p:nvPr/>
            </p:nvSpPr>
            <p:spPr>
              <a:xfrm>
                <a:off x="16002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Oval 20"/>
              <p:cNvSpPr/>
              <p:nvPr/>
            </p:nvSpPr>
            <p:spPr>
              <a:xfrm>
                <a:off x="20574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Oval 21"/>
              <p:cNvSpPr/>
              <p:nvPr/>
            </p:nvSpPr>
            <p:spPr>
              <a:xfrm>
                <a:off x="1828800" y="4420230"/>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3" name="Group 25"/>
            <p:cNvGrpSpPr>
              <a:grpSpLocks/>
            </p:cNvGrpSpPr>
            <p:nvPr/>
          </p:nvGrpSpPr>
          <p:grpSpPr bwMode="auto">
            <a:xfrm>
              <a:off x="2895600" y="4418970"/>
              <a:ext cx="685800" cy="457095"/>
              <a:chOff x="2971800" y="4419600"/>
              <a:chExt cx="685800" cy="457200"/>
            </a:xfrm>
          </p:grpSpPr>
          <p:sp>
            <p:nvSpPr>
              <p:cNvPr id="24" name="Oval 23"/>
              <p:cNvSpPr/>
              <p:nvPr/>
            </p:nvSpPr>
            <p:spPr>
              <a:xfrm>
                <a:off x="29718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Oval 24"/>
              <p:cNvSpPr/>
              <p:nvPr/>
            </p:nvSpPr>
            <p:spPr>
              <a:xfrm>
                <a:off x="3429000" y="4648883"/>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Oval 25"/>
              <p:cNvSpPr/>
              <p:nvPr/>
            </p:nvSpPr>
            <p:spPr>
              <a:xfrm>
                <a:off x="3200400" y="4420230"/>
                <a:ext cx="228600" cy="2286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27" name="Straight Arrow Connector 26"/>
            <p:cNvCxnSpPr>
              <a:stCxn id="11" idx="2"/>
            </p:cNvCxnSpPr>
            <p:nvPr/>
          </p:nvCxnSpPr>
          <p:spPr bwMode="auto">
            <a:xfrm flipH="1">
              <a:off x="2209800" y="3429000"/>
              <a:ext cx="1066800" cy="914400"/>
            </a:xfrm>
            <a:prstGeom prst="straightConnector1">
              <a:avLst/>
            </a:prstGeom>
            <a:ln w="25400">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1" idx="2"/>
            </p:cNvCxnSpPr>
            <p:nvPr/>
          </p:nvCxnSpPr>
          <p:spPr bwMode="auto">
            <a:xfrm>
              <a:off x="3276600" y="3429000"/>
              <a:ext cx="0" cy="91440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1" idx="2"/>
            </p:cNvCxnSpPr>
            <p:nvPr/>
          </p:nvCxnSpPr>
          <p:spPr bwMode="auto">
            <a:xfrm>
              <a:off x="3276600" y="3429000"/>
              <a:ext cx="990600" cy="91440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41"/>
            <p:cNvSpPr txBox="1">
              <a:spLocks noChangeArrowheads="1"/>
            </p:cNvSpPr>
            <p:nvPr/>
          </p:nvSpPr>
          <p:spPr bwMode="auto">
            <a:xfrm>
              <a:off x="2209800" y="5028431"/>
              <a:ext cx="2169055" cy="276994"/>
            </a:xfrm>
            <a:prstGeom prst="rect">
              <a:avLst/>
            </a:prstGeom>
            <a:noFill/>
            <a:ln w="9525">
              <a:noFill/>
              <a:miter lim="800000"/>
              <a:headEnd/>
              <a:tailEnd/>
            </a:ln>
          </p:spPr>
          <p:txBody>
            <a:bodyPr wrap="none">
              <a:spAutoFit/>
            </a:bodyPr>
            <a:lstStyle/>
            <a:p>
              <a:r>
                <a:rPr lang="en-US" sz="1200"/>
                <a:t>Eligible farmers in insured areas</a:t>
              </a:r>
            </a:p>
          </p:txBody>
        </p:sp>
        <p:cxnSp>
          <p:nvCxnSpPr>
            <p:cNvPr id="33" name="Straight Arrow Connector 32"/>
            <p:cNvCxnSpPr>
              <a:stCxn id="10" idx="2"/>
            </p:cNvCxnSpPr>
            <p:nvPr/>
          </p:nvCxnSpPr>
          <p:spPr bwMode="auto">
            <a:xfrm>
              <a:off x="3276600" y="2133600"/>
              <a:ext cx="0" cy="762000"/>
            </a:xfrm>
            <a:prstGeom prst="straightConnector1">
              <a:avLst/>
            </a:prstGeom>
            <a:ln w="2540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bwMode="auto">
            <a:xfrm>
              <a:off x="4267200" y="3200400"/>
              <a:ext cx="1447800" cy="0"/>
            </a:xfrm>
            <a:prstGeom prst="straightConnector1">
              <a:avLst/>
            </a:prstGeom>
            <a:ln w="2540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bwMode="auto">
            <a:xfrm flipH="1">
              <a:off x="4267200" y="3352800"/>
              <a:ext cx="1447800" cy="0"/>
            </a:xfrm>
            <a:prstGeom prst="straightConnector1">
              <a:avLst/>
            </a:prstGeom>
            <a:ln w="25400">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6" name="TextBox 50"/>
            <p:cNvSpPr txBox="1">
              <a:spLocks noChangeArrowheads="1"/>
            </p:cNvSpPr>
            <p:nvPr/>
          </p:nvSpPr>
          <p:spPr bwMode="auto">
            <a:xfrm>
              <a:off x="1676400" y="2389837"/>
              <a:ext cx="1424942" cy="276935"/>
            </a:xfrm>
            <a:prstGeom prst="rect">
              <a:avLst/>
            </a:prstGeom>
            <a:noFill/>
            <a:ln w="9525">
              <a:noFill/>
              <a:miter lim="800000"/>
              <a:headEnd/>
              <a:tailEnd/>
            </a:ln>
          </p:spPr>
          <p:txBody>
            <a:bodyPr wrap="none">
              <a:spAutoFit/>
            </a:bodyPr>
            <a:lstStyle/>
            <a:p>
              <a:r>
                <a:rPr lang="en-US" sz="1200"/>
                <a:t>80-90% of premium</a:t>
              </a:r>
            </a:p>
          </p:txBody>
        </p:sp>
        <p:sp>
          <p:nvSpPr>
            <p:cNvPr id="37" name="TextBox 51"/>
            <p:cNvSpPr txBox="1">
              <a:spLocks noChangeArrowheads="1"/>
            </p:cNvSpPr>
            <p:nvPr/>
          </p:nvSpPr>
          <p:spPr bwMode="auto">
            <a:xfrm>
              <a:off x="4267200" y="2742955"/>
              <a:ext cx="1424942" cy="276935"/>
            </a:xfrm>
            <a:prstGeom prst="rect">
              <a:avLst/>
            </a:prstGeom>
            <a:noFill/>
            <a:ln w="9525">
              <a:noFill/>
              <a:miter lim="800000"/>
              <a:headEnd/>
              <a:tailEnd/>
            </a:ln>
          </p:spPr>
          <p:txBody>
            <a:bodyPr wrap="none">
              <a:spAutoFit/>
            </a:bodyPr>
            <a:lstStyle/>
            <a:p>
              <a:r>
                <a:rPr lang="en-US" sz="1200"/>
                <a:t>10-20% of premium</a:t>
              </a:r>
            </a:p>
          </p:txBody>
        </p:sp>
        <p:sp>
          <p:nvSpPr>
            <p:cNvPr id="38" name="TextBox 54"/>
            <p:cNvSpPr txBox="1">
              <a:spLocks noChangeArrowheads="1"/>
            </p:cNvSpPr>
            <p:nvPr/>
          </p:nvSpPr>
          <p:spPr bwMode="auto">
            <a:xfrm>
              <a:off x="4427984" y="3504780"/>
              <a:ext cx="1240904" cy="461559"/>
            </a:xfrm>
            <a:prstGeom prst="rect">
              <a:avLst/>
            </a:prstGeom>
            <a:noFill/>
            <a:ln w="9525">
              <a:noFill/>
              <a:miter lim="800000"/>
              <a:headEnd/>
              <a:tailEnd/>
            </a:ln>
          </p:spPr>
          <p:txBody>
            <a:bodyPr wrap="square">
              <a:spAutoFit/>
            </a:bodyPr>
            <a:lstStyle/>
            <a:p>
              <a:r>
                <a:rPr lang="en-US" sz="1200" dirty="0"/>
                <a:t>Indemnity  for area insured</a:t>
              </a:r>
            </a:p>
          </p:txBody>
        </p:sp>
        <p:sp>
          <p:nvSpPr>
            <p:cNvPr id="39" name="TextBox 55"/>
            <p:cNvSpPr txBox="1">
              <a:spLocks noChangeArrowheads="1"/>
            </p:cNvSpPr>
            <p:nvPr/>
          </p:nvSpPr>
          <p:spPr bwMode="auto">
            <a:xfrm>
              <a:off x="1331640" y="3630960"/>
              <a:ext cx="1066799" cy="646331"/>
            </a:xfrm>
            <a:prstGeom prst="rect">
              <a:avLst/>
            </a:prstGeom>
            <a:noFill/>
            <a:ln w="9525">
              <a:noFill/>
              <a:miter lim="800000"/>
              <a:headEnd/>
              <a:tailEnd/>
            </a:ln>
          </p:spPr>
          <p:txBody>
            <a:bodyPr>
              <a:spAutoFit/>
            </a:bodyPr>
            <a:lstStyle/>
            <a:p>
              <a:r>
                <a:rPr lang="en-US" sz="1200" dirty="0"/>
                <a:t>Cash </a:t>
              </a:r>
              <a:r>
                <a:rPr lang="en-US" sz="1200" dirty="0" smtClean="0"/>
                <a:t>transfers in case of event</a:t>
              </a:r>
              <a:endParaRPr lang="en-US" sz="1200" dirty="0"/>
            </a:p>
          </p:txBody>
        </p:sp>
        <p:sp>
          <p:nvSpPr>
            <p:cNvPr id="40" name="TextBox 68"/>
            <p:cNvSpPr txBox="1">
              <a:spLocks noChangeArrowheads="1"/>
            </p:cNvSpPr>
            <p:nvPr/>
          </p:nvSpPr>
          <p:spPr bwMode="auto">
            <a:xfrm>
              <a:off x="990600" y="5514975"/>
              <a:ext cx="1828800" cy="276225"/>
            </a:xfrm>
            <a:prstGeom prst="rect">
              <a:avLst/>
            </a:prstGeom>
            <a:noFill/>
            <a:ln w="9525">
              <a:noFill/>
              <a:miter lim="800000"/>
              <a:headEnd/>
              <a:tailEnd/>
            </a:ln>
          </p:spPr>
          <p:txBody>
            <a:bodyPr>
              <a:spAutoFit/>
            </a:bodyPr>
            <a:lstStyle/>
            <a:p>
              <a:pPr defTabSz="457200"/>
              <a:r>
                <a:rPr lang="en-GB" sz="1200" dirty="0"/>
                <a:t>Source: FAO, 2014 </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51520" y="570384"/>
            <a:ext cx="8352928" cy="914400"/>
          </a:xfrm>
          <a:prstGeom prst="rect">
            <a:avLst/>
          </a:prstGeom>
          <a:noFill/>
          <a:ln w="9525">
            <a:noFill/>
            <a:miter lim="800000"/>
            <a:headEnd/>
            <a:tailEnd/>
          </a:ln>
        </p:spPr>
        <p:txBody>
          <a:bodyPr anchor="ctr"/>
          <a:lstStyle/>
          <a:p>
            <a:r>
              <a:rPr lang="en-US" sz="2000" b="1" dirty="0">
                <a:latin typeface="Georgia" pitchFamily="18" charset="0"/>
              </a:rPr>
              <a:t>Key </a:t>
            </a:r>
            <a:r>
              <a:rPr lang="en-US" sz="2000" b="1" dirty="0" smtClean="0">
                <a:latin typeface="Georgia" pitchFamily="18" charset="0"/>
              </a:rPr>
              <a:t>innovations sparked by the policy</a:t>
            </a:r>
            <a:endParaRPr lang="en-US" sz="2000" b="1" dirty="0">
              <a:latin typeface="Georgia" pitchFamily="18" charset="0"/>
            </a:endParaRPr>
          </a:p>
        </p:txBody>
      </p:sp>
      <p:sp>
        <p:nvSpPr>
          <p:cNvPr id="8" name="TextBox 7"/>
          <p:cNvSpPr txBox="1">
            <a:spLocks noChangeArrowheads="1"/>
          </p:cNvSpPr>
          <p:nvPr/>
        </p:nvSpPr>
        <p:spPr bwMode="auto">
          <a:xfrm>
            <a:off x="304800" y="1295400"/>
            <a:ext cx="8458200" cy="4031873"/>
          </a:xfrm>
          <a:prstGeom prst="rect">
            <a:avLst/>
          </a:prstGeom>
          <a:noFill/>
          <a:ln w="9525">
            <a:noFill/>
            <a:miter lim="800000"/>
            <a:headEnd/>
            <a:tailEnd/>
          </a:ln>
        </p:spPr>
        <p:txBody>
          <a:bodyPr>
            <a:spAutoFit/>
          </a:bodyPr>
          <a:lstStyle/>
          <a:p>
            <a:pPr marL="342900" indent="-342900">
              <a:buClr>
                <a:srgbClr val="FF9900"/>
              </a:buClr>
              <a:buFont typeface="Wingdings" pitchFamily="2" charset="2"/>
              <a:buChar char="v"/>
            </a:pPr>
            <a:r>
              <a:rPr lang="en-US" sz="1600" dirty="0">
                <a:latin typeface="Georgia" pitchFamily="18" charset="0"/>
              </a:rPr>
              <a:t>The budget for the program became predictable and fiscally manageable as premiums are fixed ex-ante.</a:t>
            </a: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a:latin typeface="Georgia" pitchFamily="18" charset="0"/>
              </a:rPr>
              <a:t>Created a national market for catastrophic agricultural insurance products (index and multi-peril), inclusive of high-risk and marginalized States, that did not exist before the </a:t>
            </a:r>
            <a:r>
              <a:rPr lang="en-US" sz="1600" dirty="0" smtClean="0">
                <a:latin typeface="Georgia" pitchFamily="18" charset="0"/>
              </a:rPr>
              <a:t>program and that is uncommon globally given the challenge of insuring systemic risks.</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a:latin typeface="Georgia" pitchFamily="18" charset="0"/>
              </a:rPr>
              <a:t>Public and private insurance companies compete for that market and have the incentive to invest in the development of insurance products tailored to the risk-vulnerability ratio of each Mexican State. This has enabled the expansion of area covered per Peso </a:t>
            </a:r>
            <a:r>
              <a:rPr lang="en-US" sz="1600" dirty="0" smtClean="0">
                <a:latin typeface="Georgia" pitchFamily="18" charset="0"/>
              </a:rPr>
              <a:t>spent, relative to an ex-post approach</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a:latin typeface="Georgia" pitchFamily="18" charset="0"/>
              </a:rPr>
              <a:t>The delivery of index insurance products are meant to insure a portfolio, not an individual farmer. The prevalence of basis </a:t>
            </a:r>
            <a:r>
              <a:rPr lang="en-US" sz="1600" dirty="0" smtClean="0">
                <a:latin typeface="Georgia" pitchFamily="18" charset="0"/>
              </a:rPr>
              <a:t>risk in index insurance products </a:t>
            </a:r>
            <a:r>
              <a:rPr lang="en-US" sz="1600" dirty="0">
                <a:latin typeface="Georgia" pitchFamily="18" charset="0"/>
              </a:rPr>
              <a:t>is spread in a wide area and it is bore by the State so it is easier to tolerate</a:t>
            </a:r>
          </a:p>
          <a:p>
            <a:pPr marL="342900" indent="-342900">
              <a:buClr>
                <a:srgbClr val="FF9900"/>
              </a:buClr>
              <a:buFont typeface="Wingdings" pitchFamily="2" charset="2"/>
              <a:buChar char="v"/>
            </a:pPr>
            <a:endParaRPr lang="en-US" sz="1600" dirty="0">
              <a:latin typeface="Georg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le 1"/>
          <p:cNvSpPr txBox="1">
            <a:spLocks/>
          </p:cNvSpPr>
          <p:nvPr/>
        </p:nvSpPr>
        <p:spPr bwMode="auto">
          <a:xfrm>
            <a:off x="179512" y="764704"/>
            <a:ext cx="8784976" cy="720080"/>
          </a:xfrm>
          <a:prstGeom prst="rect">
            <a:avLst/>
          </a:prstGeom>
          <a:noFill/>
          <a:ln w="9525">
            <a:noFill/>
            <a:miter lim="800000"/>
            <a:headEnd/>
            <a:tailEnd/>
          </a:ln>
        </p:spPr>
        <p:txBody>
          <a:bodyPr anchor="ctr"/>
          <a:lstStyle/>
          <a:p>
            <a:pPr>
              <a:defRPr/>
            </a:pPr>
            <a:r>
              <a:rPr lang="en-US" altLang="en-US" sz="2400" b="1" dirty="0" smtClean="0">
                <a:latin typeface="Georgia" pitchFamily="18" charset="0"/>
                <a:ea typeface="+mj-ea"/>
                <a:cs typeface="+mj-cs"/>
              </a:rPr>
              <a:t>CADENA results</a:t>
            </a:r>
            <a:endParaRPr lang="en-US" altLang="en-US" sz="2400" b="1" dirty="0">
              <a:latin typeface="Georgia" pitchFamily="18" charset="0"/>
              <a:ea typeface="+mj-ea"/>
              <a:cs typeface="+mj-cs"/>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3175620"/>
            <a:ext cx="4248472" cy="2485628"/>
          </a:xfrm>
          <a:prstGeom prst="rect">
            <a:avLst/>
          </a:prstGeom>
          <a:noFill/>
        </p:spPr>
      </p:pic>
      <p:sp>
        <p:nvSpPr>
          <p:cNvPr id="5" name="Rectangle 4"/>
          <p:cNvSpPr/>
          <p:nvPr/>
        </p:nvSpPr>
        <p:spPr>
          <a:xfrm>
            <a:off x="539552" y="1556792"/>
            <a:ext cx="8208912" cy="1200329"/>
          </a:xfrm>
          <a:prstGeom prst="rect">
            <a:avLst/>
          </a:prstGeom>
        </p:spPr>
        <p:txBody>
          <a:bodyPr wrap="square">
            <a:spAutoFit/>
          </a:bodyPr>
          <a:lstStyle/>
          <a:p>
            <a:pPr>
              <a:buClr>
                <a:srgbClr val="FF9900"/>
              </a:buClr>
            </a:pPr>
            <a:r>
              <a:rPr lang="en-US" dirty="0" smtClean="0">
                <a:latin typeface="Georgia" pitchFamily="18" charset="0"/>
              </a:rPr>
              <a:t>CADENA has facilitated a wide expansion of agricultural insurance covering 12 mo Ha in 2013 representing 65% of total area under production and covers 98% of the country’s municipalities. This represents a safety net for 3.7 mo smallholders, equivalent to 82% of the estimated smallholder population.</a:t>
            </a:r>
            <a:endParaRPr lang="en-US" dirty="0">
              <a:latin typeface="Georgia" pitchFamily="18" charset="0"/>
            </a:endParaRPr>
          </a:p>
        </p:txBody>
      </p:sp>
      <p:graphicFrame>
        <p:nvGraphicFramePr>
          <p:cNvPr id="6" name="Chart 5"/>
          <p:cNvGraphicFramePr/>
          <p:nvPr/>
        </p:nvGraphicFramePr>
        <p:xfrm>
          <a:off x="5148064" y="2924944"/>
          <a:ext cx="3528392" cy="286255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68"/>
          <p:cNvSpPr txBox="1">
            <a:spLocks noChangeArrowheads="1"/>
          </p:cNvSpPr>
          <p:nvPr/>
        </p:nvSpPr>
        <p:spPr bwMode="auto">
          <a:xfrm>
            <a:off x="683568" y="6033095"/>
            <a:ext cx="1828800" cy="276225"/>
          </a:xfrm>
          <a:prstGeom prst="rect">
            <a:avLst/>
          </a:prstGeom>
          <a:noFill/>
          <a:ln w="9525">
            <a:noFill/>
            <a:miter lim="800000"/>
            <a:headEnd/>
            <a:tailEnd/>
          </a:ln>
        </p:spPr>
        <p:txBody>
          <a:bodyPr>
            <a:spAutoFit/>
          </a:bodyPr>
          <a:lstStyle/>
          <a:p>
            <a:pPr defTabSz="457200"/>
            <a:r>
              <a:rPr lang="en-GB" sz="1200" dirty="0"/>
              <a:t>Source: FAO, 2014 </a:t>
            </a:r>
          </a:p>
        </p:txBody>
      </p:sp>
      <p:sp>
        <p:nvSpPr>
          <p:cNvPr id="9" name="TextBox 68"/>
          <p:cNvSpPr txBox="1">
            <a:spLocks noChangeArrowheads="1"/>
          </p:cNvSpPr>
          <p:nvPr/>
        </p:nvSpPr>
        <p:spPr bwMode="auto">
          <a:xfrm>
            <a:off x="5119464" y="6032321"/>
            <a:ext cx="2476872" cy="276999"/>
          </a:xfrm>
          <a:prstGeom prst="rect">
            <a:avLst/>
          </a:prstGeom>
          <a:noFill/>
          <a:ln w="9525">
            <a:noFill/>
            <a:miter lim="800000"/>
            <a:headEnd/>
            <a:tailEnd/>
          </a:ln>
        </p:spPr>
        <p:txBody>
          <a:bodyPr wrap="square">
            <a:spAutoFit/>
          </a:bodyPr>
          <a:lstStyle/>
          <a:p>
            <a:pPr defTabSz="457200"/>
            <a:r>
              <a:rPr lang="en-GB" sz="1200" dirty="0"/>
              <a:t>Source: </a:t>
            </a:r>
            <a:r>
              <a:rPr lang="en-GB" sz="1200" dirty="0" smtClean="0"/>
              <a:t>Data from SAGARPA </a:t>
            </a:r>
            <a:endParaRPr lang="en-GB" sz="1200" dirty="0"/>
          </a:p>
        </p:txBody>
      </p:sp>
      <p:sp>
        <p:nvSpPr>
          <p:cNvPr id="10" name="TextBox 68"/>
          <p:cNvSpPr txBox="1">
            <a:spLocks noChangeArrowheads="1"/>
          </p:cNvSpPr>
          <p:nvPr/>
        </p:nvSpPr>
        <p:spPr bwMode="auto">
          <a:xfrm>
            <a:off x="683568" y="5661248"/>
            <a:ext cx="4392488" cy="276999"/>
          </a:xfrm>
          <a:prstGeom prst="rect">
            <a:avLst/>
          </a:prstGeom>
          <a:noFill/>
          <a:ln w="9525">
            <a:noFill/>
            <a:miter lim="800000"/>
            <a:headEnd/>
            <a:tailEnd/>
          </a:ln>
        </p:spPr>
        <p:txBody>
          <a:bodyPr wrap="square">
            <a:spAutoFit/>
          </a:bodyPr>
          <a:lstStyle/>
          <a:p>
            <a:pPr defTabSz="457200"/>
            <a:r>
              <a:rPr lang="en-GB" sz="1200" dirty="0" smtClean="0"/>
              <a:t>Private and public share of the catastrophic insurance market </a:t>
            </a:r>
            <a:endParaRPr lang="en-GB" sz="1200" dirty="0"/>
          </a:p>
        </p:txBody>
      </p:sp>
      <p:sp>
        <p:nvSpPr>
          <p:cNvPr id="11" name="TextBox 68"/>
          <p:cNvSpPr txBox="1">
            <a:spLocks noChangeArrowheads="1"/>
          </p:cNvSpPr>
          <p:nvPr/>
        </p:nvSpPr>
        <p:spPr bwMode="auto">
          <a:xfrm>
            <a:off x="5119464" y="5744289"/>
            <a:ext cx="3773016" cy="276999"/>
          </a:xfrm>
          <a:prstGeom prst="rect">
            <a:avLst/>
          </a:prstGeom>
          <a:noFill/>
          <a:ln w="9525">
            <a:noFill/>
            <a:miter lim="800000"/>
            <a:headEnd/>
            <a:tailEnd/>
          </a:ln>
        </p:spPr>
        <p:txBody>
          <a:bodyPr wrap="square">
            <a:spAutoFit/>
          </a:bodyPr>
          <a:lstStyle/>
          <a:p>
            <a:pPr defTabSz="457200"/>
            <a:r>
              <a:rPr lang="en-GB" sz="1200" dirty="0" smtClean="0"/>
              <a:t>Coverage of CADENA at the municipality level </a:t>
            </a:r>
            <a:endParaRPr lang="en-GB"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51520" y="714400"/>
            <a:ext cx="8352928" cy="914400"/>
          </a:xfrm>
          <a:prstGeom prst="rect">
            <a:avLst/>
          </a:prstGeom>
          <a:noFill/>
          <a:ln w="9525">
            <a:noFill/>
            <a:miter lim="800000"/>
            <a:headEnd/>
            <a:tailEnd/>
          </a:ln>
        </p:spPr>
        <p:txBody>
          <a:bodyPr anchor="ctr"/>
          <a:lstStyle/>
          <a:p>
            <a:r>
              <a:rPr lang="en-US" sz="2000" b="1" dirty="0">
                <a:latin typeface="Georgia" pitchFamily="18" charset="0"/>
              </a:rPr>
              <a:t>Key </a:t>
            </a:r>
            <a:r>
              <a:rPr lang="en-US" sz="2000" b="1" dirty="0" smtClean="0">
                <a:latin typeface="Georgia" pitchFamily="18" charset="0"/>
              </a:rPr>
              <a:t>limitations of model used</a:t>
            </a:r>
            <a:endParaRPr lang="en-US" sz="2000" b="1" dirty="0">
              <a:latin typeface="Georgia" pitchFamily="18" charset="0"/>
            </a:endParaRPr>
          </a:p>
        </p:txBody>
      </p:sp>
      <p:sp>
        <p:nvSpPr>
          <p:cNvPr id="8" name="TextBox 7"/>
          <p:cNvSpPr txBox="1">
            <a:spLocks noChangeArrowheads="1"/>
          </p:cNvSpPr>
          <p:nvPr/>
        </p:nvSpPr>
        <p:spPr bwMode="auto">
          <a:xfrm>
            <a:off x="304800" y="2170599"/>
            <a:ext cx="8458200" cy="3293209"/>
          </a:xfrm>
          <a:prstGeom prst="rect">
            <a:avLst/>
          </a:prstGeom>
          <a:noFill/>
          <a:ln w="9525">
            <a:noFill/>
            <a:miter lim="800000"/>
            <a:headEnd/>
            <a:tailEnd/>
          </a:ln>
        </p:spPr>
        <p:txBody>
          <a:bodyPr>
            <a:spAutoFit/>
          </a:bodyPr>
          <a:lstStyle/>
          <a:p>
            <a:pPr marL="342900" indent="-342900">
              <a:buClr>
                <a:srgbClr val="FF9900"/>
              </a:buClr>
              <a:buFont typeface="Wingdings" pitchFamily="2" charset="2"/>
              <a:buChar char="v"/>
            </a:pPr>
            <a:r>
              <a:rPr lang="en-US" sz="1600" dirty="0" smtClean="0">
                <a:latin typeface="Georgia" pitchFamily="18" charset="0"/>
              </a:rPr>
              <a:t>Cost-efficiency depends greatly on State Governments building specialized units to determine most appropriate coverage needs, but large federal subsidies are a disincentive to do this. Relying only on coverage advice from insurance companies has not resulted in appropriate coverage for some States, resulting in additional public expenditures</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smtClean="0">
                <a:latin typeface="Georgia" pitchFamily="18" charset="0"/>
              </a:rPr>
              <a:t>Availability and sustainability of public resources to fund the </a:t>
            </a:r>
            <a:r>
              <a:rPr lang="en-US" sz="1600" dirty="0" err="1" smtClean="0">
                <a:latin typeface="Georgia" pitchFamily="18" charset="0"/>
              </a:rPr>
              <a:t>programme</a:t>
            </a:r>
            <a:r>
              <a:rPr lang="en-US" sz="1600" dirty="0" smtClean="0">
                <a:latin typeface="Georgia" pitchFamily="18" charset="0"/>
              </a:rPr>
              <a:t> (currently a premium market of over USD 190 mo a year)</a:t>
            </a:r>
            <a:endParaRPr lang="en-US" sz="1600" dirty="0">
              <a:latin typeface="Georgia" pitchFamily="18" charset="0"/>
            </a:endParaRPr>
          </a:p>
          <a:p>
            <a:pPr marL="342900" indent="-342900">
              <a:buClr>
                <a:srgbClr val="FF9900"/>
              </a:buClr>
              <a:buFont typeface="Wingdings" pitchFamily="2" charset="2"/>
              <a:buChar char="v"/>
            </a:pPr>
            <a:endParaRPr lang="en-US" sz="1600" dirty="0">
              <a:latin typeface="Georgia" pitchFamily="18" charset="0"/>
            </a:endParaRPr>
          </a:p>
          <a:p>
            <a:pPr marL="342900" indent="-342900">
              <a:buClr>
                <a:srgbClr val="FF9900"/>
              </a:buClr>
              <a:buFont typeface="Wingdings" pitchFamily="2" charset="2"/>
              <a:buChar char="v"/>
            </a:pPr>
            <a:r>
              <a:rPr lang="en-US" sz="1600" dirty="0" smtClean="0">
                <a:latin typeface="Georgia" pitchFamily="18" charset="0"/>
              </a:rPr>
              <a:t>Pre-existing capacity of public agencies to collect and analyze relevant climatic and production time series data needs to exist in order to facilitate the development of new insurance products in the short term</a:t>
            </a:r>
            <a:endParaRPr lang="en-US" sz="1600" dirty="0">
              <a:latin typeface="Georgia" pitchFamily="18" charset="0"/>
            </a:endParaRPr>
          </a:p>
          <a:p>
            <a:pPr marL="342900" indent="-342900">
              <a:buClr>
                <a:srgbClr val="FF9900"/>
              </a:buClr>
            </a:pPr>
            <a:endParaRPr lang="en-US" sz="1600" dirty="0">
              <a:latin typeface="Georgi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ay_elegan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2ED7E-4041-4190-8106-F593E00A64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gray_elegant</Template>
  <TotalTime>0</TotalTime>
  <Words>1479</Words>
  <Application>Microsoft Office PowerPoint</Application>
  <PresentationFormat>On-screen Show (4:3)</PresentationFormat>
  <Paragraphs>95</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gray_elegant</vt:lpstr>
      <vt:lpstr>Innovations to insure agricultural catastrophic risks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2015-04-26T06:04:11Z</dcterms:created>
  <dcterms:modified xsi:type="dcterms:W3CDTF">2015-04-28T11:14:21Z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