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2" r:id="rId2"/>
    <p:sldId id="293" r:id="rId3"/>
    <p:sldId id="263" r:id="rId4"/>
    <p:sldId id="292" r:id="rId5"/>
    <p:sldId id="264" r:id="rId6"/>
    <p:sldId id="30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4" r:id="rId16"/>
    <p:sldId id="286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995AF-EA64-48B8-98E2-9F5EFD2F6EC2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CA38B-993F-4F79-983B-C68EAFAC74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0634-8041-4644-803B-ED52D210E44E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1DDF-B010-484F-8669-229C9E2A0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0634-8041-4644-803B-ED52D210E44E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1DDF-B010-484F-8669-229C9E2A0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0634-8041-4644-803B-ED52D210E44E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1DDF-B010-484F-8669-229C9E2A0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0634-8041-4644-803B-ED52D210E44E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1DDF-B010-484F-8669-229C9E2A0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0634-8041-4644-803B-ED52D210E44E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1DDF-B010-484F-8669-229C9E2A0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0634-8041-4644-803B-ED52D210E44E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1DDF-B010-484F-8669-229C9E2A0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0634-8041-4644-803B-ED52D210E44E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1DDF-B010-484F-8669-229C9E2A0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0634-8041-4644-803B-ED52D210E44E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1DDF-B010-484F-8669-229C9E2A0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0634-8041-4644-803B-ED52D210E44E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1DDF-B010-484F-8669-229C9E2A0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0634-8041-4644-803B-ED52D210E44E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1DDF-B010-484F-8669-229C9E2A0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E0634-8041-4644-803B-ED52D210E44E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1DDF-B010-484F-8669-229C9E2A0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E0634-8041-4644-803B-ED52D210E44E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01DDF-B010-484F-8669-229C9E2A0E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Need for Major Innovations in Agriculture Insurance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 smtClean="0"/>
              <a:t>Agriculture is the backbone of </a:t>
            </a:r>
            <a:r>
              <a:rPr lang="en-US" dirty="0" smtClean="0"/>
              <a:t>Pakistan’s economy</a:t>
            </a:r>
          </a:p>
          <a:p>
            <a:pPr algn="just"/>
            <a:r>
              <a:rPr lang="en-US" dirty="0" smtClean="0"/>
              <a:t>Most crops are highly vulnerable to the vagaries of weather</a:t>
            </a:r>
          </a:p>
          <a:p>
            <a:pPr algn="just"/>
            <a:r>
              <a:rPr lang="en-US" dirty="0" smtClean="0"/>
              <a:t>This vulnerability is likely to increase due to weather variability and Climate Change</a:t>
            </a:r>
          </a:p>
          <a:p>
            <a:pPr algn="just"/>
            <a:r>
              <a:rPr lang="en-US" dirty="0" smtClean="0"/>
              <a:t>Despite </a:t>
            </a:r>
            <a:r>
              <a:rPr lang="en-US" dirty="0" smtClean="0"/>
              <a:t>this </a:t>
            </a:r>
            <a:r>
              <a:rPr lang="en-US" dirty="0" smtClean="0"/>
              <a:t>no worthwhile effort has been made in Pakistan </a:t>
            </a:r>
            <a:r>
              <a:rPr lang="en-US" dirty="0" smtClean="0"/>
              <a:t>to launch innovative </a:t>
            </a:r>
            <a:r>
              <a:rPr lang="en-US" dirty="0" smtClean="0"/>
              <a:t>Crop insurance schemes</a:t>
            </a:r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Indian Experience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dirty="0" smtClean="0"/>
              <a:t>cumulative 5 years loss ratio of:</a:t>
            </a:r>
          </a:p>
          <a:p>
            <a:pPr lvl="0"/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smtClean="0"/>
              <a:t>Weather Insurance: 73%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Modified Insurance : 81%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Conventional Insurance 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330</a:t>
            </a:r>
            <a:r>
              <a:rPr lang="en-US" dirty="0" smtClean="0">
                <a:solidFill>
                  <a:srgbClr val="FF0000"/>
                </a:solidFill>
              </a:rPr>
              <a:t>%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Indian Experience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The average claim settlement time in these three schemes:</a:t>
            </a:r>
          </a:p>
          <a:p>
            <a:pPr>
              <a:buNone/>
            </a:pPr>
            <a:r>
              <a:rPr lang="en-US" dirty="0" smtClean="0"/>
              <a:t>                                         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Weather Insurance : </a:t>
            </a:r>
            <a:r>
              <a:rPr lang="en-US" dirty="0" smtClean="0">
                <a:solidFill>
                  <a:srgbClr val="0070C0"/>
                </a:solidFill>
              </a:rPr>
              <a:t>30 to 45 </a:t>
            </a:r>
            <a:r>
              <a:rPr lang="en-US" dirty="0" smtClean="0">
                <a:solidFill>
                  <a:srgbClr val="0070C0"/>
                </a:solidFill>
              </a:rPr>
              <a:t>days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Modified Insurance : </a:t>
            </a:r>
            <a:r>
              <a:rPr lang="en-US" dirty="0" smtClean="0">
                <a:solidFill>
                  <a:srgbClr val="FF0000"/>
                </a:solidFill>
              </a:rPr>
              <a:t>6 </a:t>
            </a:r>
            <a:r>
              <a:rPr lang="en-US" dirty="0" smtClean="0">
                <a:solidFill>
                  <a:srgbClr val="FF0000"/>
                </a:solidFill>
              </a:rPr>
              <a:t>to 12 m</a:t>
            </a:r>
            <a:r>
              <a:rPr lang="en-US" dirty="0" smtClean="0">
                <a:solidFill>
                  <a:srgbClr val="FF0000"/>
                </a:solidFill>
              </a:rPr>
              <a:t>onths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Conventional Insurance 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6 to 12 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onths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Future of Crop Insurance In India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Conventional Insurance is expected to be gradually phased out</a:t>
            </a:r>
          </a:p>
          <a:p>
            <a:pPr algn="just"/>
            <a:r>
              <a:rPr lang="en-US" dirty="0" smtClean="0"/>
              <a:t>Weather </a:t>
            </a:r>
            <a:r>
              <a:rPr lang="en-US" dirty="0" smtClean="0"/>
              <a:t>Insurance is </a:t>
            </a:r>
            <a:r>
              <a:rPr lang="en-US" dirty="0" smtClean="0"/>
              <a:t>likely</a:t>
            </a:r>
            <a:r>
              <a:rPr lang="en-US" dirty="0" smtClean="0"/>
              <a:t> </a:t>
            </a:r>
            <a:r>
              <a:rPr lang="en-US" dirty="0" smtClean="0"/>
              <a:t>to replace other schemes especially for Horticulture crops </a:t>
            </a:r>
            <a:r>
              <a:rPr lang="en-US" dirty="0" smtClean="0"/>
              <a:t>because they </a:t>
            </a:r>
            <a:r>
              <a:rPr lang="en-US" dirty="0" smtClean="0"/>
              <a:t>are highly vulnerable to extreme weather conditions</a:t>
            </a:r>
          </a:p>
          <a:p>
            <a:r>
              <a:rPr lang="en-US" dirty="0" smtClean="0"/>
              <a:t> For Agriculture crops, Weather insurance will continue to be implemented side by side with </a:t>
            </a:r>
            <a:r>
              <a:rPr lang="en-US" dirty="0" smtClean="0"/>
              <a:t>Modified Insurance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Future of Crop Insurance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Modified Insurance schemes are </a:t>
            </a:r>
            <a:r>
              <a:rPr lang="en-US" dirty="0" smtClean="0"/>
              <a:t>being </a:t>
            </a:r>
            <a:r>
              <a:rPr lang="en-US" dirty="0" smtClean="0"/>
              <a:t>successfully implemented </a:t>
            </a:r>
            <a:r>
              <a:rPr lang="en-US" dirty="0" smtClean="0"/>
              <a:t>in many other countries like US, </a:t>
            </a:r>
            <a:r>
              <a:rPr lang="en-US" dirty="0" smtClean="0"/>
              <a:t>China and </a:t>
            </a:r>
            <a:r>
              <a:rPr lang="en-US" dirty="0" smtClean="0"/>
              <a:t>Brazil.</a:t>
            </a:r>
          </a:p>
          <a:p>
            <a:r>
              <a:rPr lang="en-US" dirty="0" smtClean="0"/>
              <a:t>Such innovative models</a:t>
            </a:r>
            <a:r>
              <a:rPr lang="en-US" dirty="0" smtClean="0"/>
              <a:t> have </a:t>
            </a:r>
            <a:r>
              <a:rPr lang="en-US" dirty="0" smtClean="0"/>
              <a:t>been able to overcome the major shortcoming of the other two schemes by </a:t>
            </a:r>
            <a:r>
              <a:rPr lang="en-US" dirty="0" smtClean="0"/>
              <a:t>combining </a:t>
            </a:r>
            <a:r>
              <a:rPr lang="en-US" dirty="0" smtClean="0"/>
              <a:t>the advantages of Conventional and Weather Insurance schemes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Future of Crop Insurance In India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All </a:t>
            </a:r>
            <a:r>
              <a:rPr lang="en-US" dirty="0" smtClean="0"/>
              <a:t>crop insurance products will continue to be highly dependent on subsidies as the actuarial premium </a:t>
            </a:r>
            <a:r>
              <a:rPr lang="en-US" dirty="0" smtClean="0"/>
              <a:t>rates </a:t>
            </a:r>
            <a:r>
              <a:rPr lang="en-US" dirty="0" smtClean="0"/>
              <a:t>are much higher and  cannot be afforded by farmers</a:t>
            </a:r>
          </a:p>
          <a:p>
            <a:r>
              <a:rPr lang="en-US" dirty="0" smtClean="0"/>
              <a:t> Premium subsidies up to 75% are being offered under Weather </a:t>
            </a:r>
            <a:r>
              <a:rPr lang="en-US" dirty="0" smtClean="0"/>
              <a:t>&amp;</a:t>
            </a:r>
            <a:r>
              <a:rPr lang="en-US" dirty="0" smtClean="0"/>
              <a:t> Modified schemes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For </a:t>
            </a:r>
            <a:r>
              <a:rPr lang="en-US" dirty="0" smtClean="0"/>
              <a:t>Conventional Insurance </a:t>
            </a:r>
            <a:r>
              <a:rPr lang="en-US" dirty="0" smtClean="0"/>
              <a:t>premium rates are capped at 1.5%-3.5% </a:t>
            </a:r>
            <a:r>
              <a:rPr lang="en-US" dirty="0" smtClean="0"/>
              <a:t>&amp;</a:t>
            </a:r>
            <a:r>
              <a:rPr lang="en-US" dirty="0" smtClean="0"/>
              <a:t> </a:t>
            </a:r>
            <a:r>
              <a:rPr lang="en-US" dirty="0" smtClean="0"/>
              <a:t>claim subsidy is </a:t>
            </a:r>
            <a:r>
              <a:rPr lang="en-US" dirty="0" smtClean="0"/>
              <a:t>provided if </a:t>
            </a:r>
            <a:r>
              <a:rPr lang="en-US" dirty="0" smtClean="0"/>
              <a:t>the claim is more than 100</a:t>
            </a:r>
            <a:r>
              <a:rPr lang="en-US" dirty="0" smtClean="0"/>
              <a:t>%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Way Forward for Pakistan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Food Security will become a bigger challenge due to the bulging population and negative Impact of Climate Change</a:t>
            </a:r>
          </a:p>
          <a:p>
            <a:pPr algn="just"/>
            <a:r>
              <a:rPr lang="en-US" dirty="0" smtClean="0"/>
              <a:t>Agriculture Insurance cannot survive without government subsidies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/>
              <a:t>State Bank should make weather </a:t>
            </a:r>
            <a:r>
              <a:rPr lang="en-US" dirty="0" smtClean="0"/>
              <a:t>insurance &amp; Modified Insurance also </a:t>
            </a:r>
            <a:r>
              <a:rPr lang="en-US" dirty="0" smtClean="0"/>
              <a:t>compulsory with the agriculture loans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          </a:t>
            </a:r>
            <a:r>
              <a:rPr lang="en-US" b="1" dirty="0" smtClean="0"/>
              <a:t>Way Forward for Pakistan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Weather </a:t>
            </a:r>
            <a:r>
              <a:rPr lang="en-US" dirty="0" smtClean="0"/>
              <a:t>&amp; conventional </a:t>
            </a:r>
            <a:r>
              <a:rPr lang="en-US" dirty="0" smtClean="0"/>
              <a:t>products </a:t>
            </a:r>
            <a:r>
              <a:rPr lang="en-US" dirty="0" smtClean="0"/>
              <a:t>complement each other and can run side by side because they target different segments of the risk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Its time for the Insurance Industry to venture into new areas where the numbers are huge and the profitability is good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The insurance sector needs to change their mind set and view weather insurance as a viable commercial proposition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Future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kumimoji="0" lang="en-US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/>
            <a:endParaRPr lang="en-US" i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>
              <a:buNone/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The future lies with those companies who see the poor as their</a:t>
            </a:r>
            <a:r>
              <a:rPr kumimoji="0" lang="en-US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customers</a:t>
            </a:r>
            <a:endParaRPr lang="en-US" b="1" i="1" dirty="0">
              <a:ea typeface="Calibri" pitchFamily="34" charset="0"/>
              <a:cs typeface="Arial" pitchFamily="34" charset="0"/>
            </a:endParaRPr>
          </a:p>
          <a:p>
            <a:pPr lvl="0">
              <a:buNone/>
            </a:pPr>
            <a:r>
              <a:rPr kumimoji="0" lang="en-US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        </a:t>
            </a:r>
          </a:p>
          <a:p>
            <a:pPr lvl="0">
              <a:buNone/>
            </a:pPr>
            <a:r>
              <a:rPr lang="en-US" b="1" i="1" baseline="0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b="1" i="1" baseline="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     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C.K.Prahalad</a:t>
            </a:r>
            <a:endParaRPr kumimoji="0" lang="en-US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Need for Major Innovations in Agriculture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 smtClean="0"/>
          </a:p>
          <a:p>
            <a:pPr algn="just"/>
            <a:r>
              <a:rPr lang="en-US" sz="12800" dirty="0" smtClean="0"/>
              <a:t>The </a:t>
            </a:r>
            <a:r>
              <a:rPr lang="en-US" sz="12800" dirty="0" smtClean="0"/>
              <a:t>CLIS in </a:t>
            </a:r>
            <a:r>
              <a:rPr lang="en-US" sz="12800" dirty="0" smtClean="0"/>
              <a:t>the country protects the loan portfolio of the banks to a certain extent and has many shortcomings</a:t>
            </a:r>
          </a:p>
          <a:p>
            <a:pPr algn="just"/>
            <a:r>
              <a:rPr lang="en-US" sz="12800" dirty="0" smtClean="0"/>
              <a:t>The Insurance Industry has a low risk appetite and does not want to venture into new </a:t>
            </a:r>
            <a:r>
              <a:rPr lang="en-US" sz="12800" dirty="0" smtClean="0"/>
              <a:t>areas</a:t>
            </a:r>
          </a:p>
          <a:p>
            <a:pPr algn="just"/>
            <a:r>
              <a:rPr lang="en-US" sz="12800" dirty="0" smtClean="0"/>
              <a:t>Most countries </a:t>
            </a:r>
            <a:r>
              <a:rPr lang="en-US" sz="12800" dirty="0" smtClean="0"/>
              <a:t>have moved </a:t>
            </a:r>
            <a:r>
              <a:rPr lang="en-US" sz="12800" dirty="0" smtClean="0"/>
              <a:t>on from conventional crop insurance </a:t>
            </a:r>
            <a:r>
              <a:rPr lang="en-US" sz="12800" dirty="0" smtClean="0"/>
              <a:t>to innovative crop insurance schemes</a:t>
            </a:r>
          </a:p>
          <a:p>
            <a:r>
              <a:rPr lang="en-US" sz="12800" dirty="0" smtClean="0"/>
              <a:t>There is no need for us to re-invent the wheel</a:t>
            </a:r>
          </a:p>
          <a:p>
            <a:r>
              <a:rPr lang="en-US" sz="12800" dirty="0" smtClean="0"/>
              <a:t>All that we need to do is review the success stories of other countries and customize them as per our local requirements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Why not conventional crop insurance?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80000"/>
              </a:lnSpc>
            </a:pPr>
            <a:r>
              <a:rPr lang="en-GB" sz="3500" dirty="0" smtClean="0"/>
              <a:t>Half hearted attempts have been made in Pakistan to experiment with Conventional crop insurance which were bound to </a:t>
            </a:r>
            <a:r>
              <a:rPr lang="en-GB" sz="3500" dirty="0" smtClean="0"/>
              <a:t>fail</a:t>
            </a:r>
          </a:p>
          <a:p>
            <a:pPr algn="just">
              <a:lnSpc>
                <a:spcPct val="80000"/>
              </a:lnSpc>
            </a:pPr>
            <a:r>
              <a:rPr lang="en-GB" sz="3500" dirty="0" smtClean="0"/>
              <a:t>Conventional </a:t>
            </a:r>
            <a:r>
              <a:rPr lang="en-GB" sz="3500" dirty="0" smtClean="0"/>
              <a:t>Crop insurance has been declared a global failure by international experts like Skees, Murdoch etc</a:t>
            </a:r>
          </a:p>
          <a:p>
            <a:pPr algn="just">
              <a:lnSpc>
                <a:spcPct val="80000"/>
              </a:lnSpc>
            </a:pPr>
            <a:r>
              <a:rPr lang="en-GB" sz="3500" dirty="0" smtClean="0"/>
              <a:t>It </a:t>
            </a:r>
            <a:r>
              <a:rPr lang="en-GB" sz="3500" dirty="0" smtClean="0"/>
              <a:t>can</a:t>
            </a:r>
            <a:r>
              <a:rPr lang="en-GB" sz="3500" dirty="0" smtClean="0"/>
              <a:t> </a:t>
            </a:r>
            <a:r>
              <a:rPr lang="en-GB" sz="3500" dirty="0" smtClean="0"/>
              <a:t>not </a:t>
            </a:r>
            <a:r>
              <a:rPr lang="en-GB" sz="3500" dirty="0" smtClean="0"/>
              <a:t>be successful</a:t>
            </a:r>
            <a:r>
              <a:rPr lang="en-GB" sz="3500" dirty="0" smtClean="0"/>
              <a:t> </a:t>
            </a:r>
            <a:r>
              <a:rPr lang="en-GB" sz="3500" dirty="0" smtClean="0"/>
              <a:t>in developing countries due to bulging populations, budgetary constraints, huge farmlands and political pressures </a:t>
            </a:r>
            <a:endParaRPr lang="en-GB" sz="3500" dirty="0" smtClean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n-GB" sz="3500" dirty="0" smtClean="0"/>
              <a:t>It is a bottomless pit because the claims subsidy is open-ended. It cannot be budgeted by the governments </a:t>
            </a:r>
            <a:endParaRPr lang="en-GB" sz="3500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GB" sz="35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Why not conventional crop insurance?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high level of moral hazard</a:t>
            </a:r>
          </a:p>
          <a:p>
            <a:r>
              <a:rPr lang="en-US" dirty="0" smtClean="0"/>
              <a:t>The claims settlement is delayed for months hence defeating the very purpose of insurance</a:t>
            </a:r>
          </a:p>
          <a:p>
            <a:r>
              <a:rPr lang="en-US" dirty="0" smtClean="0"/>
              <a:t>It is difficult to remove the political pressure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Major Advantages of weather Insurance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Negligible moral hazard 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Outside  political pressure 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Low administration </a:t>
            </a:r>
            <a:r>
              <a:rPr lang="en-GB" dirty="0" smtClean="0"/>
              <a:t>cost</a:t>
            </a:r>
            <a:endParaRPr lang="en-GB" dirty="0" smtClean="0">
              <a:solidFill>
                <a:srgbClr val="FF0000"/>
              </a:solidFill>
            </a:endParaRPr>
          </a:p>
          <a:p>
            <a:pPr algn="just"/>
            <a:r>
              <a:rPr lang="en-GB" dirty="0" smtClean="0"/>
              <a:t>Transparent </a:t>
            </a:r>
            <a:r>
              <a:rPr lang="en-GB" dirty="0" smtClean="0"/>
              <a:t>structure</a:t>
            </a:r>
          </a:p>
          <a:p>
            <a:pPr algn="just"/>
            <a:r>
              <a:rPr lang="en-GB" dirty="0" smtClean="0"/>
              <a:t> </a:t>
            </a:r>
            <a:r>
              <a:rPr lang="en-US" dirty="0" smtClean="0"/>
              <a:t>It is faster   </a:t>
            </a:r>
            <a:endParaRPr lang="en-US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It </a:t>
            </a:r>
            <a:r>
              <a:rPr lang="en-US" dirty="0" smtClean="0"/>
              <a:t>can be budgeted </a:t>
            </a:r>
            <a:endParaRPr lang="en-US" dirty="0" smtClean="0">
              <a:solidFill>
                <a:srgbClr val="FF0000"/>
              </a:solidFill>
            </a:endParaRPr>
          </a:p>
          <a:p>
            <a:pPr algn="just"/>
            <a:r>
              <a:rPr lang="en-US" dirty="0" smtClean="0"/>
              <a:t>It has proved to be more sustainable and scalable than conventional crop insurance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</a:t>
            </a:r>
            <a:r>
              <a:rPr lang="en-US" b="1" dirty="0" smtClean="0"/>
              <a:t>The Indian Experience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Indian Experience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Three crop insurance schemes are running side by side in </a:t>
            </a:r>
            <a:r>
              <a:rPr lang="en-US" dirty="0" smtClean="0"/>
              <a:t>India. All of them are compulsory and are bundled with loans: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Conventional Crop Insurance (NAIS</a:t>
            </a:r>
            <a:r>
              <a:rPr lang="en-US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Weather Insurance (WBCIS)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Modified Crop Insurance (MNAIS)     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Indian Experience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Total </a:t>
            </a:r>
            <a:r>
              <a:rPr lang="en-US" dirty="0" smtClean="0"/>
              <a:t>premium underwritten in </a:t>
            </a:r>
            <a:r>
              <a:rPr lang="en-US" dirty="0" smtClean="0"/>
              <a:t>2014: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smtClean="0"/>
              <a:t>Weather insurance- Rs  27 </a:t>
            </a:r>
            <a:r>
              <a:rPr lang="en-US" dirty="0" smtClean="0"/>
              <a:t>billion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 smtClean="0"/>
              <a:t>Modified Insurance- </a:t>
            </a:r>
            <a:r>
              <a:rPr lang="en-US" dirty="0" smtClean="0"/>
              <a:t>Rs 12 </a:t>
            </a:r>
            <a:r>
              <a:rPr lang="en-US" dirty="0" smtClean="0"/>
              <a:t>billion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Conventional Insurance- Rs 7.8 billion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Indian Experience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dirty="0" smtClean="0"/>
              <a:t>Year on year growth rate  of last 5 </a:t>
            </a:r>
            <a:r>
              <a:rPr lang="en-US" dirty="0" smtClean="0"/>
              <a:t>years: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Weather Insurance : 24%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Modified Insurance :14%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smtClean="0"/>
              <a:t>Conventional Insurance</a:t>
            </a:r>
            <a:r>
              <a:rPr lang="en-US" dirty="0" smtClean="0"/>
              <a:t> </a:t>
            </a:r>
            <a:r>
              <a:rPr lang="en-US" dirty="0" smtClean="0"/>
              <a:t>:</a:t>
            </a:r>
            <a:r>
              <a:rPr lang="en-US" dirty="0" smtClean="0">
                <a:solidFill>
                  <a:srgbClr val="FF0000"/>
                </a:solidFill>
              </a:rPr>
              <a:t>--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>
                <a:solidFill>
                  <a:srgbClr val="FF0000"/>
                </a:solidFill>
              </a:rPr>
              <a:t>%(Negative Growth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3447</TotalTime>
  <Words>773</Words>
  <Application>Microsoft Office PowerPoint</Application>
  <PresentationFormat>On-screen Show (4:3)</PresentationFormat>
  <Paragraphs>102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Need for Major Innovations in Agriculture Insurance</vt:lpstr>
      <vt:lpstr>Need for Major Innovations in Agriculture Insurance</vt:lpstr>
      <vt:lpstr>Why not conventional crop insurance? </vt:lpstr>
      <vt:lpstr>Why not conventional crop insurance? </vt:lpstr>
      <vt:lpstr>Major Advantages of weather Insurance</vt:lpstr>
      <vt:lpstr>Slide 6</vt:lpstr>
      <vt:lpstr>Indian Experience</vt:lpstr>
      <vt:lpstr>Indian Experience</vt:lpstr>
      <vt:lpstr>Indian Experience</vt:lpstr>
      <vt:lpstr>Indian Experience</vt:lpstr>
      <vt:lpstr>Indian Experience</vt:lpstr>
      <vt:lpstr>Future of Crop Insurance In India</vt:lpstr>
      <vt:lpstr>Future of Crop Insurance In India</vt:lpstr>
      <vt:lpstr>Future of Crop Insurance In India</vt:lpstr>
      <vt:lpstr>Way Forward for Pakistan</vt:lpstr>
      <vt:lpstr>          Way Forward for Pakistan</vt:lpstr>
      <vt:lpstr>The Future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Index Based Micro Insurance Products</dc:title>
  <dc:creator>Nasreen Rashid</dc:creator>
  <cp:lastModifiedBy>DELL</cp:lastModifiedBy>
  <cp:revision>52</cp:revision>
  <dcterms:created xsi:type="dcterms:W3CDTF">2013-01-24T08:58:13Z</dcterms:created>
  <dcterms:modified xsi:type="dcterms:W3CDTF">2015-04-27T14:45:52Z</dcterms:modified>
</cp:coreProperties>
</file>