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2" r:id="rId1"/>
    <p:sldMasterId id="2147483658" r:id="rId2"/>
    <p:sldMasterId id="2147483683" r:id="rId3"/>
    <p:sldMasterId id="2147483767" r:id="rId4"/>
  </p:sldMasterIdLst>
  <p:notesMasterIdLst>
    <p:notesMasterId r:id="rId21"/>
  </p:notesMasterIdLst>
  <p:handoutMasterIdLst>
    <p:handoutMasterId r:id="rId22"/>
  </p:handoutMasterIdLst>
  <p:sldIdLst>
    <p:sldId id="443" r:id="rId5"/>
    <p:sldId id="467" r:id="rId6"/>
    <p:sldId id="468" r:id="rId7"/>
    <p:sldId id="470" r:id="rId8"/>
    <p:sldId id="471" r:id="rId9"/>
    <p:sldId id="472" r:id="rId10"/>
    <p:sldId id="473" r:id="rId11"/>
    <p:sldId id="474" r:id="rId12"/>
    <p:sldId id="475" r:id="rId13"/>
    <p:sldId id="477" r:id="rId14"/>
    <p:sldId id="476" r:id="rId15"/>
    <p:sldId id="479" r:id="rId16"/>
    <p:sldId id="478" r:id="rId17"/>
    <p:sldId id="481" r:id="rId18"/>
    <p:sldId id="480" r:id="rId19"/>
    <p:sldId id="482" r:id="rId20"/>
  </p:sldIdLst>
  <p:sldSz cx="9906000" cy="6858000" type="A4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333399"/>
    <a:srgbClr val="FFD1A3"/>
    <a:srgbClr val="B2A1C7"/>
    <a:srgbClr val="FF9933"/>
    <a:srgbClr val="E0590E"/>
    <a:srgbClr val="0066FF"/>
    <a:srgbClr val="C0504D"/>
    <a:srgbClr val="0000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16012" autoAdjust="0"/>
    <p:restoredTop sz="96429" autoAdjust="0"/>
  </p:normalViewPr>
  <p:slideViewPr>
    <p:cSldViewPr>
      <p:cViewPr varScale="1">
        <p:scale>
          <a:sx n="110" d="100"/>
          <a:sy n="110" d="100"/>
        </p:scale>
        <p:origin x="-186" y="-9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948" y="-90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39" tIns="45670" rIns="91339" bIns="45670" numCol="1" anchor="t" anchorCtr="0" compatLnSpc="1">
            <a:prstTxWarp prst="textNoShape">
              <a:avLst/>
            </a:prstTxWarp>
          </a:bodyPr>
          <a:lstStyle>
            <a:lvl1pPr defTabSz="912813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39" tIns="45670" rIns="91339" bIns="45670" numCol="1" anchor="t" anchorCtr="0" compatLnSpc="1">
            <a:prstTxWarp prst="textNoShape">
              <a:avLst/>
            </a:prstTxWarp>
          </a:bodyPr>
          <a:lstStyle>
            <a:lvl1pPr algn="r" defTabSz="912813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39" tIns="45670" rIns="91339" bIns="45670" numCol="1" anchor="b" anchorCtr="0" compatLnSpc="1">
            <a:prstTxWarp prst="textNoShape">
              <a:avLst/>
            </a:prstTxWarp>
          </a:bodyPr>
          <a:lstStyle>
            <a:lvl1pPr defTabSz="912813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29675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39" tIns="45670" rIns="91339" bIns="45670" numCol="1" anchor="b" anchorCtr="0" compatLnSpc="1">
            <a:prstTxWarp prst="textNoShape">
              <a:avLst/>
            </a:prstTxWarp>
          </a:bodyPr>
          <a:lstStyle>
            <a:lvl1pPr algn="r" defTabSz="912813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4C02C3D7-A0AE-4F69-82A3-0AE8F03A9F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39" tIns="45670" rIns="91339" bIns="45670" numCol="1" anchor="t" anchorCtr="0" compatLnSpc="1">
            <a:prstTxWarp prst="textNoShape">
              <a:avLst/>
            </a:prstTxWarp>
          </a:bodyPr>
          <a:lstStyle>
            <a:lvl1pPr defTabSz="912813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39" tIns="45670" rIns="91339" bIns="45670" numCol="1" anchor="t" anchorCtr="0" compatLnSpc="1">
            <a:prstTxWarp prst="textNoShape">
              <a:avLst/>
            </a:prstTxWarp>
          </a:bodyPr>
          <a:lstStyle>
            <a:lvl1pPr algn="r" defTabSz="912813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7425" y="695325"/>
            <a:ext cx="503555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66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16425"/>
            <a:ext cx="56102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39" tIns="45670" rIns="91339" bIns="4567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966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39" tIns="45670" rIns="91339" bIns="45670" numCol="1" anchor="b" anchorCtr="0" compatLnSpc="1">
            <a:prstTxWarp prst="textNoShape">
              <a:avLst/>
            </a:prstTxWarp>
          </a:bodyPr>
          <a:lstStyle>
            <a:lvl1pPr defTabSz="912813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66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29675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39" tIns="45670" rIns="91339" bIns="45670" numCol="1" anchor="b" anchorCtr="0" compatLnSpc="1">
            <a:prstTxWarp prst="textNoShape">
              <a:avLst/>
            </a:prstTxWarp>
          </a:bodyPr>
          <a:lstStyle>
            <a:lvl1pPr algn="r" defTabSz="912813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DAECFB35-1171-46A1-97D8-C717A87A72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87425" y="696913"/>
            <a:ext cx="503555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4AFA8724-D3CC-4428-A076-E13F822E29F4}" type="slidenum">
              <a:rPr lang="en-US" sz="1200" kern="1200">
                <a:solidFill>
                  <a:prstClr val="black"/>
                </a:solidFill>
                <a:latin typeface="Calibri"/>
                <a:ea typeface="+mn-ea"/>
                <a:cs typeface="Arial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sz="1200" kern="1200" dirty="0">
              <a:solidFill>
                <a:prstClr val="black"/>
              </a:solidFill>
              <a:latin typeface="Calibri"/>
              <a:ea typeface="+mn-ea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87425" y="696913"/>
            <a:ext cx="503555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4AFA8724-D3CC-4428-A076-E13F822E29F4}" type="slidenum">
              <a:rPr lang="en-US" sz="1200" kern="1200">
                <a:solidFill>
                  <a:prstClr val="black"/>
                </a:solidFill>
                <a:latin typeface="Calibri"/>
                <a:ea typeface="+mn-ea"/>
                <a:cs typeface="Arial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sz="1200" kern="1200" dirty="0">
              <a:solidFill>
                <a:prstClr val="black"/>
              </a:solidFill>
              <a:latin typeface="Calibri"/>
              <a:ea typeface="+mn-ea"/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87425" y="696913"/>
            <a:ext cx="503555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4AFA8724-D3CC-4428-A076-E13F822E29F4}" type="slidenum">
              <a:rPr lang="en-US" sz="1200" kern="1200">
                <a:solidFill>
                  <a:prstClr val="black"/>
                </a:solidFill>
                <a:latin typeface="Calibri"/>
                <a:ea typeface="+mn-ea"/>
                <a:cs typeface="Arial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sz="1200" kern="1200" dirty="0">
              <a:solidFill>
                <a:prstClr val="black"/>
              </a:solidFill>
              <a:latin typeface="Calibri"/>
              <a:ea typeface="+mn-ea"/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87425" y="696913"/>
            <a:ext cx="503555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4AFA8724-D3CC-4428-A076-E13F822E29F4}" type="slidenum">
              <a:rPr lang="en-US" sz="1200" kern="1200">
                <a:solidFill>
                  <a:prstClr val="black"/>
                </a:solidFill>
                <a:latin typeface="Calibri"/>
                <a:ea typeface="+mn-ea"/>
                <a:cs typeface="Arial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 sz="1200" kern="1200" dirty="0">
              <a:solidFill>
                <a:prstClr val="black"/>
              </a:solidFill>
              <a:latin typeface="Calibri"/>
              <a:ea typeface="+mn-ea"/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87425" y="696913"/>
            <a:ext cx="503555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4AFA8724-D3CC-4428-A076-E13F822E29F4}" type="slidenum">
              <a:rPr lang="en-US" sz="1200" kern="1200">
                <a:solidFill>
                  <a:prstClr val="black"/>
                </a:solidFill>
                <a:latin typeface="Calibri"/>
                <a:ea typeface="+mn-ea"/>
                <a:cs typeface="Arial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 sz="1200" kern="1200" dirty="0">
              <a:solidFill>
                <a:prstClr val="black"/>
              </a:solidFill>
              <a:latin typeface="Calibri"/>
              <a:ea typeface="+mn-ea"/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87425" y="696913"/>
            <a:ext cx="503555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4AFA8724-D3CC-4428-A076-E13F822E29F4}" type="slidenum">
              <a:rPr lang="en-US" sz="1200" kern="1200">
                <a:solidFill>
                  <a:prstClr val="black"/>
                </a:solidFill>
                <a:latin typeface="Calibri"/>
                <a:ea typeface="+mn-ea"/>
                <a:cs typeface="Arial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 sz="1200" kern="1200" dirty="0">
              <a:solidFill>
                <a:prstClr val="black"/>
              </a:solidFill>
              <a:latin typeface="Calibri"/>
              <a:ea typeface="+mn-ea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1600203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1" y="274641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3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6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81501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199" y="1600203"/>
            <a:ext cx="4381501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2" y="1535113"/>
            <a:ext cx="437673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2" y="2174875"/>
            <a:ext cx="437673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7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7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499" y="273053"/>
            <a:ext cx="5537201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1" y="1435103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600203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2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2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2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1600203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1" y="274641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600203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fld id="{1D8BD707-D9CF-40AE-B4C6-C98DA3205C09}" type="datetimeFigureOut">
              <a:rPr lang="en-US" sz="1200" kern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Arial" charset="0"/>
              </a:rPr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t>11/5/2013</a:t>
            </a:fld>
            <a:endParaRPr lang="en-US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US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B6F15528-21DE-4FAA-801E-634DDDAF4B2B}" type="slidenum">
              <a:rPr lang="en-US" sz="1200" kern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Arial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fld id="{1D8BD707-D9CF-40AE-B4C6-C98DA3205C09}" type="datetimeFigureOut">
              <a:rPr lang="en-US" sz="1200" kern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Arial" charset="0"/>
              </a:rPr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t>11/5/2013</a:t>
            </a:fld>
            <a:endParaRPr lang="en-US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US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B6F15528-21DE-4FAA-801E-634DDDAF4B2B}" type="slidenum">
              <a:rPr lang="en-US" sz="1200" kern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Arial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fld id="{1D8BD707-D9CF-40AE-B4C6-C98DA3205C09}" type="datetimeFigureOut">
              <a:rPr lang="en-US" sz="1200" kern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Arial" charset="0"/>
              </a:rPr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t>11/5/2013</a:t>
            </a:fld>
            <a:endParaRPr lang="en-US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US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B6F15528-21DE-4FAA-801E-634DDDAF4B2B}" type="slidenum">
              <a:rPr lang="en-US" sz="1200" kern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Arial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fld id="{1D8BD707-D9CF-40AE-B4C6-C98DA3205C09}" type="datetimeFigureOut">
              <a:rPr lang="en-US" sz="1200" kern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Arial" charset="0"/>
              </a:rPr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t>11/5/2013</a:t>
            </a:fld>
            <a:endParaRPr lang="en-US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US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B6F15528-21DE-4FAA-801E-634DDDAF4B2B}" type="slidenum">
              <a:rPr lang="en-US" sz="1200" kern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Arial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fld id="{1D8BD707-D9CF-40AE-B4C6-C98DA3205C09}" type="datetimeFigureOut">
              <a:rPr lang="en-US" sz="1200" kern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Arial" charset="0"/>
              </a:rPr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t>11/5/2013</a:t>
            </a:fld>
            <a:endParaRPr lang="en-US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Arial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US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Arial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B6F15528-21DE-4FAA-801E-634DDDAF4B2B}" type="slidenum">
              <a:rPr lang="en-US" sz="1200" kern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Arial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3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6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fld id="{1D8BD707-D9CF-40AE-B4C6-C98DA3205C09}" type="datetimeFigureOut">
              <a:rPr lang="en-US" sz="1200" kern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Arial" charset="0"/>
              </a:rPr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t>11/5/2013</a:t>
            </a:fld>
            <a:endParaRPr lang="en-US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Arial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US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B6F15528-21DE-4FAA-801E-634DDDAF4B2B}" type="slidenum">
              <a:rPr lang="en-US" sz="1200" kern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Arial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fld id="{1D8BD707-D9CF-40AE-B4C6-C98DA3205C09}" type="datetimeFigureOut">
              <a:rPr lang="en-US" sz="1200" kern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Arial" charset="0"/>
              </a:rPr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t>11/5/2013</a:t>
            </a:fld>
            <a:endParaRPr lang="en-US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Arial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US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B6F15528-21DE-4FAA-801E-634DDDAF4B2B}" type="slidenum">
              <a:rPr lang="en-US" sz="1200" kern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Arial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fld id="{1D8BD707-D9CF-40AE-B4C6-C98DA3205C09}" type="datetimeFigureOut">
              <a:rPr lang="en-US" sz="1200" kern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Arial" charset="0"/>
              </a:rPr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t>11/5/2013</a:t>
            </a:fld>
            <a:endParaRPr lang="en-US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US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B6F15528-21DE-4FAA-801E-634DDDAF4B2B}" type="slidenum">
              <a:rPr lang="en-US" sz="1200" kern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Arial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fld id="{1D8BD707-D9CF-40AE-B4C6-C98DA3205C09}" type="datetimeFigureOut">
              <a:rPr lang="en-US" sz="1200" kern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Arial" charset="0"/>
              </a:rPr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t>11/5/2013</a:t>
            </a:fld>
            <a:endParaRPr lang="en-US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US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B6F15528-21DE-4FAA-801E-634DDDAF4B2B}" type="slidenum">
              <a:rPr lang="en-US" sz="1200" kern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Arial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fld id="{1D8BD707-D9CF-40AE-B4C6-C98DA3205C09}" type="datetimeFigureOut">
              <a:rPr lang="en-US" sz="1200" kern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Arial" charset="0"/>
              </a:rPr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t>11/5/2013</a:t>
            </a:fld>
            <a:endParaRPr lang="en-US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US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B6F15528-21DE-4FAA-801E-634DDDAF4B2B}" type="slidenum">
              <a:rPr lang="en-US" sz="1200" kern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Arial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fld id="{1D8BD707-D9CF-40AE-B4C6-C98DA3205C09}" type="datetimeFigureOut">
              <a:rPr lang="en-US" sz="1200" kern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Arial" charset="0"/>
              </a:rPr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t>11/5/2013</a:t>
            </a:fld>
            <a:endParaRPr lang="en-US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US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B6F15528-21DE-4FAA-801E-634DDDAF4B2B}" type="slidenum">
              <a:rPr lang="en-US" sz="1200" kern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Arial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906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9740900" y="3048"/>
            <a:ext cx="1651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651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906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8496" y="6391657"/>
            <a:ext cx="9569196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485900" y="2819400"/>
            <a:ext cx="69342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11/5/2013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68402" y="2420112"/>
            <a:ext cx="9569196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65100" y="152400"/>
            <a:ext cx="9569196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622800" y="2115312"/>
            <a:ext cx="6604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725162" y="2209800"/>
            <a:ext cx="455676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705350" y="2199451"/>
            <a:ext cx="4953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742950" y="381000"/>
            <a:ext cx="84201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25162" y="1026373"/>
            <a:ext cx="4953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26898" y="1527048"/>
            <a:ext cx="921258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651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906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906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9740900" y="19050"/>
            <a:ext cx="1651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65100" y="2286000"/>
            <a:ext cx="9569196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68402" y="142352"/>
            <a:ext cx="9569196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2461" y="2743200"/>
            <a:ext cx="7020189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58496" y="6391657"/>
            <a:ext cx="9569196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65100" y="152400"/>
            <a:ext cx="9569196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11/5/2013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65100" y="2438400"/>
            <a:ext cx="9569196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622800" y="2115312"/>
            <a:ext cx="6604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725162" y="2209800"/>
            <a:ext cx="455676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05350" y="2199451"/>
            <a:ext cx="4953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533400"/>
            <a:ext cx="84201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6898" y="228600"/>
            <a:ext cx="92456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3800" y="6409944"/>
            <a:ext cx="3298698" cy="365760"/>
          </a:xfrm>
        </p:spPr>
        <p:txBody>
          <a:bodyPr/>
          <a:lstStyle/>
          <a:p>
            <a:fld id="{9D21D778-B565-4D7E-94D7-64010A445B68}" type="datetimeFigureOut">
              <a:rPr lang="en-US" smtClean="0"/>
              <a:pPr/>
              <a:t>11/5/2013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943337" y="1575653"/>
            <a:ext cx="9664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26898" y="1371600"/>
            <a:ext cx="437515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5200650" y="1371600"/>
            <a:ext cx="437515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81501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199" y="1600203"/>
            <a:ext cx="4381501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953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906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906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651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9740900" y="0"/>
            <a:ext cx="1651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65100" y="1371600"/>
            <a:ext cx="9569196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58083" y="6391656"/>
            <a:ext cx="9569196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6898" y="1524000"/>
            <a:ext cx="4376870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190608" y="1524000"/>
            <a:ext cx="4378590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11/5/2013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0200" y="6409944"/>
            <a:ext cx="3879850" cy="36576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65100" y="1280160"/>
            <a:ext cx="9569196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65100" y="155448"/>
            <a:ext cx="9569196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26898" y="2471383"/>
            <a:ext cx="4378452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5200650" y="2471383"/>
            <a:ext cx="437515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622800" y="956036"/>
            <a:ext cx="6604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725162" y="1050524"/>
            <a:ext cx="455676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705350" y="1042417"/>
            <a:ext cx="495300" cy="441325"/>
          </a:xfrm>
        </p:spPr>
        <p:txBody>
          <a:bodyPr/>
          <a:lstStyle>
            <a:lvl1pPr algn="ctr">
              <a:defRPr/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11/5/2013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705350" y="1036021"/>
            <a:ext cx="4953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906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906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9740900" y="0"/>
            <a:ext cx="1651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651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8496" y="6391657"/>
            <a:ext cx="9569196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65100" y="158496"/>
            <a:ext cx="9569196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11/5/2013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622800" y="6324600"/>
            <a:ext cx="6604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65100" y="152400"/>
            <a:ext cx="9569196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906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9740900" y="0"/>
            <a:ext cx="1651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906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651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65100" y="609600"/>
            <a:ext cx="29718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2750" y="914400"/>
            <a:ext cx="255905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12750" y="1981201"/>
            <a:ext cx="255905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65100" y="152400"/>
            <a:ext cx="9569196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65100" y="533400"/>
            <a:ext cx="9569196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384550" y="685800"/>
            <a:ext cx="61087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403350" y="228600"/>
            <a:ext cx="6604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505712" y="323088"/>
            <a:ext cx="455676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85900" y="312739"/>
            <a:ext cx="4953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61798" y="6388386"/>
            <a:ext cx="9569196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11/5/2013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6898" y="6410848"/>
            <a:ext cx="3665220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65100" y="533400"/>
            <a:ext cx="9569196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906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9740900" y="0"/>
            <a:ext cx="1651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906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651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65100" y="152400"/>
            <a:ext cx="9569196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65100" y="609600"/>
            <a:ext cx="29718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65100" y="155448"/>
            <a:ext cx="9569196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403350" y="228600"/>
            <a:ext cx="6604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505712" y="323088"/>
            <a:ext cx="455676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85900" y="312739"/>
            <a:ext cx="4953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0406" y="5029200"/>
            <a:ext cx="635635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50406" y="609600"/>
            <a:ext cx="635635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2750" y="990600"/>
            <a:ext cx="26416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61798" y="6388386"/>
            <a:ext cx="9569196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0498" y="6404984"/>
            <a:ext cx="3298698" cy="365760"/>
          </a:xfrm>
        </p:spPr>
        <p:txBody>
          <a:bodyPr/>
          <a:lstStyle/>
          <a:p>
            <a:fld id="{9D21D778-B565-4D7E-94D7-64010A445B68}" type="datetimeFigureOut">
              <a:rPr lang="en-US" smtClean="0"/>
              <a:pPr/>
              <a:t>11/5/2013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6898" y="6410848"/>
            <a:ext cx="3883152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906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594600" y="0"/>
            <a:ext cx="2311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906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651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8496" y="6391657"/>
            <a:ext cx="9569196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65100" y="155448"/>
            <a:ext cx="9569196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617212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7409688" y="2925763"/>
            <a:ext cx="6604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7512050" y="3020251"/>
            <a:ext cx="455676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92238" y="3009902"/>
            <a:ext cx="4953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0200" y="304800"/>
            <a:ext cx="70993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07350" y="304802"/>
            <a:ext cx="156845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2" y="1535113"/>
            <a:ext cx="437673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2" y="2174875"/>
            <a:ext cx="437673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7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7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499" y="273053"/>
            <a:ext cx="5537201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1" y="1435103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2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2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2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 bwMode="auto">
          <a:xfrm>
            <a:off x="0" y="1014413"/>
            <a:ext cx="9906000" cy="0"/>
          </a:xfrm>
          <a:prstGeom prst="line">
            <a:avLst/>
          </a:prstGeom>
          <a:ln w="76200">
            <a:solidFill>
              <a:srgbClr val="333399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1027" name="Picture 7" descr="http://atrc.net.pk/about/sbp_logo.jpg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8915400" y="5867400"/>
            <a:ext cx="914401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3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</a:pPr>
            <a:fld id="{1D8BD707-D9CF-40AE-B4C6-C98DA3205C09}" type="datetimeFigureOut">
              <a:rPr lang="en-US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Arial" charset="0"/>
              </a:rPr>
              <a:pPr rtl="0" fontAlgn="base">
                <a:spcBef>
                  <a:spcPct val="0"/>
                </a:spcBef>
                <a:spcAft>
                  <a:spcPct val="0"/>
                </a:spcAft>
              </a:pPr>
              <a:t>11/5/2013</a:t>
            </a:fld>
            <a:endParaRPr lang="en-US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</a:pPr>
            <a:fld id="{B6F15528-21DE-4FAA-801E-634DDDAF4B2B}" type="slidenum">
              <a:rPr lang="en-US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Arial" charset="0"/>
              </a:rPr>
              <a:pPr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906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1"/>
            <a:ext cx="9906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651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9740900" y="0"/>
            <a:ext cx="1651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61798" y="6388386"/>
            <a:ext cx="9569196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273800" y="6404984"/>
            <a:ext cx="3298698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 algn="r" eaLnBrk="1" latinLnBrk="0" hangingPunct="1"/>
            <a:fld id="{9D21D778-B565-4D7E-94D7-64010A445B68}" type="datetimeFigureOut">
              <a:rPr lang="en-US" smtClean="0"/>
              <a:pPr algn="r" eaLnBrk="1" latinLnBrk="0" hangingPunct="1"/>
              <a:t>11/5/2013</a:t>
            </a:fld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30200" y="6410848"/>
            <a:ext cx="387985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65100" y="155448"/>
            <a:ext cx="9569196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65100" y="1276743"/>
            <a:ext cx="9569196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622800" y="956036"/>
            <a:ext cx="6604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725162" y="1050524"/>
            <a:ext cx="455676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705350" y="1040175"/>
            <a:ext cx="4953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sz="1600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26898" y="228600"/>
            <a:ext cx="92456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26898" y="1524000"/>
            <a:ext cx="92456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pic>
        <p:nvPicPr>
          <p:cNvPr id="20" name="Picture 19" descr="http://atrc.net.pk/about/sbp_logo.jpg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8915400" y="5867400"/>
            <a:ext cx="914401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57200" y="1447800"/>
            <a:ext cx="897255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dirty="0" smtClean="0"/>
              <a:t>13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SAARC Payments Council Meeting</a:t>
            </a:r>
          </a:p>
          <a:p>
            <a:pPr algn="ctr">
              <a:defRPr/>
            </a:pPr>
            <a:r>
              <a:rPr lang="en-US" sz="2400" dirty="0" smtClean="0"/>
              <a:t>(Thimphu, Bhutan -29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July 2013)</a:t>
            </a:r>
          </a:p>
          <a:p>
            <a:pPr algn="ctr">
              <a:defRPr/>
            </a:pPr>
            <a:endParaRPr lang="en-US" sz="2400" dirty="0" smtClean="0"/>
          </a:p>
          <a:p>
            <a:pPr algn="ctr">
              <a:defRPr/>
            </a:pPr>
            <a:endParaRPr lang="en-US" sz="2400" dirty="0" smtClean="0"/>
          </a:p>
          <a:p>
            <a:pPr algn="ctr">
              <a:defRPr/>
            </a:pPr>
            <a:r>
              <a:rPr lang="en-US" sz="2400" b="1" dirty="0" smtClean="0">
                <a:solidFill>
                  <a:srgbClr val="009900"/>
                </a:solidFill>
              </a:rPr>
              <a:t>“Development of Payment  and Settlement Systems in Pakistan”</a:t>
            </a:r>
          </a:p>
          <a:p>
            <a:pPr algn="ctr">
              <a:defRPr/>
            </a:pPr>
            <a:endParaRPr lang="en-US" sz="2400" dirty="0" smtClean="0"/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2400" dirty="0" smtClean="0"/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400" dirty="0" smtClean="0"/>
              <a:t>Presented By</a:t>
            </a: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400" dirty="0" smtClean="0"/>
              <a:t>Syed Irfan Ali, Secretary SPC</a:t>
            </a:r>
            <a:endParaRPr lang="en-US" sz="2400" dirty="0"/>
          </a:p>
        </p:txBody>
      </p:sp>
      <p:pic>
        <p:nvPicPr>
          <p:cNvPr id="2051" name="Picture 7" descr="http://atrc.net.pk/about/sbp_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458200" y="152400"/>
            <a:ext cx="1295400" cy="1306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ChangeArrowheads="1"/>
          </p:cNvSpPr>
          <p:nvPr/>
        </p:nvSpPr>
        <p:spPr bwMode="auto">
          <a:xfrm>
            <a:off x="0" y="1752600"/>
            <a:ext cx="9906000" cy="1752600"/>
          </a:xfrm>
          <a:prstGeom prst="rect">
            <a:avLst/>
          </a:prstGeom>
          <a:ln>
            <a:solidFill>
              <a:schemeClr val="accent3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marL="187325" indent="-187325" algn="ctr" rtl="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6600" b="1" i="1" kern="1200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Cheque Truncation System </a:t>
            </a:r>
            <a:endParaRPr lang="en-US" sz="7200" b="1" kern="1200" dirty="0">
              <a:solidFill>
                <a:prstClr val="white"/>
              </a:solidFill>
              <a:latin typeface="Calibri"/>
              <a:ea typeface="MS PGothic" pitchFamily="34" charset="-128"/>
              <a:cs typeface="Angsana New" pitchFamily="18" charset="-34"/>
            </a:endParaRPr>
          </a:p>
        </p:txBody>
      </p:sp>
      <p:pic>
        <p:nvPicPr>
          <p:cNvPr id="3" name="Picture 7" descr="http://atrc.net.pk/about/sbp_log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915400" y="5858905"/>
            <a:ext cx="990600" cy="999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/>
              <a:t>Cheque Truncation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2"/>
            <a:ext cx="8915400" cy="4525963"/>
          </a:xfrm>
        </p:spPr>
        <p:txBody>
          <a:bodyPr>
            <a:normAutofit/>
          </a:bodyPr>
          <a:lstStyle/>
          <a:p>
            <a:pPr algn="just"/>
            <a:r>
              <a:rPr lang="en-US" sz="1800" dirty="0" smtClean="0"/>
              <a:t>SBP has embarked on implementing Cheque Truncation System (CTS) in Pakistan. </a:t>
            </a:r>
          </a:p>
          <a:p>
            <a:pPr algn="just"/>
            <a:r>
              <a:rPr lang="en-US" sz="1800" dirty="0" smtClean="0"/>
              <a:t>The risks and costs associated with manual clearing processes will be minimized. </a:t>
            </a:r>
          </a:p>
          <a:p>
            <a:pPr algn="just"/>
            <a:r>
              <a:rPr lang="en-US" sz="1800" dirty="0" smtClean="0"/>
              <a:t>SBP aims to reduce settlement cycle of cheques to one day from existing average of two to three days.</a:t>
            </a:r>
          </a:p>
          <a:p>
            <a:pPr algn="just"/>
            <a:r>
              <a:rPr lang="en-US" sz="1800" dirty="0" smtClean="0"/>
              <a:t>Cheque Truncation Committee has been formed to develop a road map for implementing cheque truncation in Pakistan. </a:t>
            </a:r>
          </a:p>
          <a:p>
            <a:pPr algn="just"/>
            <a:r>
              <a:rPr lang="en-US" sz="1800" dirty="0" smtClean="0"/>
              <a:t>At the outset, a Hybrid System will be followed whereby only Inward Clearings will be automated. </a:t>
            </a:r>
          </a:p>
          <a:p>
            <a:pPr algn="just"/>
            <a:r>
              <a:rPr lang="en-US" sz="1800" dirty="0" smtClean="0"/>
              <a:t>Banks will make Pay/No Pay decisions for cheques electronically via web portal.</a:t>
            </a:r>
          </a:p>
          <a:p>
            <a:pPr algn="just"/>
            <a:r>
              <a:rPr lang="en-US" sz="1800" dirty="0" smtClean="0"/>
              <a:t>Initially 5 banks have agreed to participate in the pilot phase, thereafter all banks will be mandated to implement partial truncation by December, 2013. </a:t>
            </a:r>
          </a:p>
          <a:p>
            <a:pPr algn="just"/>
            <a:r>
              <a:rPr lang="en-US" sz="1800" dirty="0" smtClean="0"/>
              <a:t>With the successful implementation of partial truncation in banking industry, SBP will oblige the banks to follow full truncation system.</a:t>
            </a:r>
          </a:p>
          <a:p>
            <a:pPr algn="just">
              <a:buNone/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ChangeArrowheads="1"/>
          </p:cNvSpPr>
          <p:nvPr/>
        </p:nvSpPr>
        <p:spPr bwMode="auto">
          <a:xfrm>
            <a:off x="0" y="1752600"/>
            <a:ext cx="9906000" cy="1752600"/>
          </a:xfrm>
          <a:prstGeom prst="rect">
            <a:avLst/>
          </a:prstGeom>
          <a:ln>
            <a:solidFill>
              <a:schemeClr val="accent3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marL="187325" indent="-187325" algn="ctr" rtl="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4800" b="1" i="1" kern="1200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Standardization</a:t>
            </a:r>
            <a:r>
              <a:rPr lang="en-US" sz="4400" b="1" i="1" kern="1200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 of Financial Instruments</a:t>
            </a:r>
            <a:endParaRPr lang="en-US" sz="4800" b="1" kern="1200" dirty="0">
              <a:solidFill>
                <a:prstClr val="white"/>
              </a:solidFill>
              <a:latin typeface="Calibri"/>
              <a:ea typeface="MS PGothic" pitchFamily="34" charset="-128"/>
              <a:cs typeface="Angsana New" pitchFamily="18" charset="-34"/>
            </a:endParaRPr>
          </a:p>
        </p:txBody>
      </p:sp>
      <p:pic>
        <p:nvPicPr>
          <p:cNvPr id="3" name="Picture 7" descr="http://atrc.net.pk/about/sbp_log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915400" y="5858905"/>
            <a:ext cx="990600" cy="999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Standardisation of Financial Instruments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2"/>
            <a:ext cx="8915400" cy="4525963"/>
          </a:xfrm>
        </p:spPr>
        <p:txBody>
          <a:bodyPr>
            <a:normAutofit/>
          </a:bodyPr>
          <a:lstStyle/>
          <a:p>
            <a:pPr algn="just"/>
            <a:r>
              <a:rPr lang="en-US" sz="2200" dirty="0" smtClean="0"/>
              <a:t>SBP has been making efforts in bringing efficiency in Clearing and Settlement Processes. </a:t>
            </a:r>
          </a:p>
          <a:p>
            <a:pPr algn="just"/>
            <a:r>
              <a:rPr lang="en-US" sz="2200" dirty="0" smtClean="0"/>
              <a:t>SBP is working on Standardization of Financial Instruments with its initial emphasis on cheques. </a:t>
            </a:r>
          </a:p>
          <a:p>
            <a:pPr algn="just"/>
            <a:r>
              <a:rPr lang="en-US" sz="2200" dirty="0" smtClean="0"/>
              <a:t>It will minimize chances of fraudulent transactions and will bring efficiency in cheque clearing processes. </a:t>
            </a:r>
          </a:p>
          <a:p>
            <a:pPr algn="just"/>
            <a:r>
              <a:rPr lang="en-US" sz="2200" dirty="0" smtClean="0"/>
              <a:t>Enhanced security features and legibility of cheques are focal points. </a:t>
            </a:r>
          </a:p>
          <a:p>
            <a:pPr algn="just"/>
            <a:r>
              <a:rPr lang="en-US" sz="2200" dirty="0" smtClean="0"/>
              <a:t>All banks will be mandated to use Clearing Bank Specification-1 (CBS-1) i.e. using standardized single/multi-tone watermark logos on cheques for authentication etc. and use Instant Verification (IV) marker to ascertain genuineness of cheque paper.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ChangeArrowheads="1"/>
          </p:cNvSpPr>
          <p:nvPr/>
        </p:nvSpPr>
        <p:spPr bwMode="auto">
          <a:xfrm>
            <a:off x="0" y="1752600"/>
            <a:ext cx="9906000" cy="1752600"/>
          </a:xfrm>
          <a:prstGeom prst="rect">
            <a:avLst/>
          </a:prstGeom>
          <a:ln>
            <a:solidFill>
              <a:schemeClr val="accent3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marL="187325" indent="-187325" algn="ctr" rtl="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6600" b="1" i="1" kern="1200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Vision 2013-2018</a:t>
            </a:r>
            <a:endParaRPr lang="en-US" sz="6600" b="1" kern="1200" dirty="0">
              <a:solidFill>
                <a:prstClr val="white"/>
              </a:solidFill>
              <a:latin typeface="Calibri"/>
              <a:ea typeface="MS PGothic" pitchFamily="34" charset="-128"/>
              <a:cs typeface="Angsana New" pitchFamily="18" charset="-34"/>
            </a:endParaRPr>
          </a:p>
        </p:txBody>
      </p:sp>
      <p:pic>
        <p:nvPicPr>
          <p:cNvPr id="3" name="Picture 7" descr="http://atrc.net.pk/about/sbp_log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915400" y="5858905"/>
            <a:ext cx="990600" cy="999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/>
              <a:t>Vision 2013 - 2018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 smtClean="0"/>
              <a:t>Payment Systems Department (PSD) is working on drafting Vision 2013-18 to outline a strategic direction for the future of Payment and Settlement Systems in the country to meet domestic and regional Payment Systems objectives. </a:t>
            </a:r>
          </a:p>
          <a:p>
            <a:pPr algn="just"/>
            <a:r>
              <a:rPr lang="en-US" sz="2400" dirty="0" smtClean="0"/>
              <a:t>The focus of Vision will be: </a:t>
            </a:r>
          </a:p>
          <a:p>
            <a:pPr lvl="1" algn="just"/>
            <a:r>
              <a:rPr lang="en-US" sz="2400" dirty="0" smtClean="0"/>
              <a:t>An effective oversight and regulatory framework</a:t>
            </a:r>
          </a:p>
          <a:p>
            <a:pPr lvl="1" algn="just"/>
            <a:r>
              <a:rPr lang="en-US" sz="2400" dirty="0" smtClean="0"/>
              <a:t>Promote the use of electronic payment systems in the country and financial inclusion through financial literacy programs </a:t>
            </a:r>
          </a:p>
          <a:p>
            <a:pPr lvl="1" algn="just"/>
            <a:r>
              <a:rPr lang="en-US" sz="2400" dirty="0" smtClean="0"/>
              <a:t>Integration of various Securities Settlement Systems in Pakistan to reduce settlement risks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THANK YOU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600" b="1" dirty="0" smtClean="0"/>
              <a:t>Contents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sz="quarter" idx="1"/>
          </p:nvPr>
        </p:nvSpPr>
        <p:spPr bwMode="auto">
          <a:xfrm>
            <a:off x="495300" y="1524000"/>
            <a:ext cx="8915400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200" dirty="0" smtClean="0"/>
          </a:p>
          <a:p>
            <a:pPr eaLnBrk="1" hangingPunct="1">
              <a:buFont typeface="Arial" pitchFamily="34" charset="0"/>
              <a:buChar char="•"/>
            </a:pPr>
            <a:r>
              <a:rPr lang="en-US" sz="2400" dirty="0" smtClean="0"/>
              <a:t>Brief background and Update on International Banks Account Number (IBAN) – Phase-II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sz="2400" dirty="0" smtClean="0"/>
              <a:t>E-Payment Gateway(s) in Pakistan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sz="2400" dirty="0" smtClean="0"/>
              <a:t>Up Gradation of Pakistan Real Time Gross Settlement Mechanism (RTGS)  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sz="2400" dirty="0" smtClean="0"/>
              <a:t>Cheque Truncation System - CTS 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sz="2400" dirty="0" smtClean="0"/>
              <a:t>Standardization of Financial Instruments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sz="2400" dirty="0" smtClean="0"/>
              <a:t>Payment Systems Vision 2013 - 2018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ChangeArrowheads="1"/>
          </p:cNvSpPr>
          <p:nvPr/>
        </p:nvSpPr>
        <p:spPr bwMode="auto">
          <a:xfrm>
            <a:off x="0" y="1752600"/>
            <a:ext cx="9906000" cy="1752600"/>
          </a:xfrm>
          <a:prstGeom prst="rect">
            <a:avLst/>
          </a:prstGeom>
          <a:ln>
            <a:solidFill>
              <a:schemeClr val="accent3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marL="187325" indent="-187325" algn="ctr" rtl="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6600" b="1" i="1" kern="12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IBAN: </a:t>
            </a:r>
            <a:r>
              <a:rPr lang="en-US" sz="3200" b="1" i="1" kern="12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International Bank Account Number</a:t>
            </a:r>
            <a:endParaRPr lang="en-US" sz="7200" b="1" kern="1200" dirty="0">
              <a:solidFill>
                <a:prstClr val="white"/>
              </a:solidFill>
              <a:latin typeface="Calibri"/>
              <a:ea typeface="MS PGothic" pitchFamily="34" charset="-128"/>
              <a:cs typeface="Angsana New" pitchFamily="18" charset="-34"/>
            </a:endParaRPr>
          </a:p>
        </p:txBody>
      </p:sp>
      <p:pic>
        <p:nvPicPr>
          <p:cNvPr id="3" name="Picture 7" descr="http://atrc.net.pk/about/sbp_log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915400" y="5858905"/>
            <a:ext cx="990600" cy="999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/>
              <a:t>Phase wise Implementation in Pakistan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95300" y="1447801"/>
            <a:ext cx="8915400" cy="4678364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400" dirty="0" smtClean="0"/>
              <a:t>IBAN is international standard for identifying bank accounts across the globe. </a:t>
            </a:r>
          </a:p>
          <a:p>
            <a:pPr algn="just"/>
            <a:r>
              <a:rPr lang="en-US" sz="2400" dirty="0" smtClean="0"/>
              <a:t>Is already implemented in more than 50 countries (including EU, S. Arabia, Kuwait, and UAE). </a:t>
            </a:r>
          </a:p>
          <a:p>
            <a:pPr algn="just"/>
            <a:r>
              <a:rPr lang="en-US" sz="2400" dirty="0" smtClean="0"/>
              <a:t>IBAN will bring more efficiency in both cross border transactions transfers &amp; domestic electronic transfers. </a:t>
            </a:r>
          </a:p>
          <a:p>
            <a:pPr algn="just"/>
            <a:r>
              <a:rPr lang="en-US" sz="2400" dirty="0" smtClean="0"/>
              <a:t>SBP introduced IBAN in 2012. </a:t>
            </a:r>
          </a:p>
          <a:p>
            <a:pPr algn="just"/>
            <a:r>
              <a:rPr lang="en-US" sz="2400" dirty="0" smtClean="0"/>
              <a:t>Phase-1 which aimed at generation and notification of IBAN to customers has been completed. </a:t>
            </a:r>
          </a:p>
          <a:p>
            <a:pPr algn="just"/>
            <a:r>
              <a:rPr lang="en-US" sz="2400" dirty="0" smtClean="0"/>
              <a:t>Phase-2 is in pipeline which pertains to implementation of operational use of IBAN for domestic and international transactions.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/>
              <a:t>Composition of IBAN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sz="2400" dirty="0" smtClean="0"/>
              <a:t>First two letters represent Country code i.e. PK for Pakistan as allocated by ISO is to be used for IBAN</a:t>
            </a:r>
          </a:p>
          <a:p>
            <a:pPr lvl="0"/>
            <a:r>
              <a:rPr lang="en-US" sz="2400" dirty="0" smtClean="0"/>
              <a:t>Next two numbers represent Check Digit</a:t>
            </a:r>
          </a:p>
          <a:p>
            <a:pPr lvl="0"/>
            <a:r>
              <a:rPr lang="en-US" sz="2400" dirty="0" smtClean="0"/>
              <a:t>Next four digits represent Bank Identification Code </a:t>
            </a:r>
          </a:p>
          <a:p>
            <a:pPr lvl="0"/>
            <a:r>
              <a:rPr lang="en-US" sz="2400" dirty="0" smtClean="0"/>
              <a:t>Next sixteen digits represent customer’s bank account number</a:t>
            </a:r>
          </a:p>
          <a:p>
            <a:pPr lvl="0"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b="1" dirty="0" smtClean="0"/>
              <a:t>	Example of IBAN in Pakistan: </a:t>
            </a:r>
            <a:endParaRPr lang="en-US" sz="2400" dirty="0" smtClean="0"/>
          </a:p>
          <a:p>
            <a:pPr algn="ctr">
              <a:buNone/>
            </a:pPr>
            <a:r>
              <a:rPr lang="en-US" sz="2400" b="1" dirty="0" smtClean="0"/>
              <a:t>	</a:t>
            </a:r>
            <a:r>
              <a:rPr lang="en-US" sz="2400" dirty="0" smtClean="0"/>
              <a:t>PK00MUCB1234567890000001</a:t>
            </a: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ChangeArrowheads="1"/>
          </p:cNvSpPr>
          <p:nvPr/>
        </p:nvSpPr>
        <p:spPr bwMode="auto">
          <a:xfrm>
            <a:off x="0" y="1752600"/>
            <a:ext cx="9906000" cy="1752600"/>
          </a:xfrm>
          <a:prstGeom prst="rect">
            <a:avLst/>
          </a:prstGeom>
          <a:ln>
            <a:solidFill>
              <a:schemeClr val="accent3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marL="187325" indent="-187325" algn="ctr" rtl="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6600" b="1" i="1" kern="1200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e-PG: </a:t>
            </a:r>
            <a:r>
              <a:rPr lang="en-US" sz="3200" b="1" i="1" kern="1200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Electronic Payment Gateway</a:t>
            </a:r>
            <a:endParaRPr lang="en-US" sz="7200" b="1" kern="1200" dirty="0">
              <a:solidFill>
                <a:prstClr val="white"/>
              </a:solidFill>
              <a:latin typeface="Calibri"/>
              <a:ea typeface="MS PGothic" pitchFamily="34" charset="-128"/>
              <a:cs typeface="Angsana New" pitchFamily="18" charset="-34"/>
            </a:endParaRPr>
          </a:p>
        </p:txBody>
      </p:sp>
      <p:pic>
        <p:nvPicPr>
          <p:cNvPr id="3" name="Picture 7" descr="http://atrc.net.pk/about/sbp_log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915400" y="5858905"/>
            <a:ext cx="990600" cy="999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/>
              <a:t>e-Payment Gateway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342900" lvl="1" indent="-342900" algn="just">
              <a:buFont typeface="Arial" pitchFamily="34" charset="0"/>
              <a:buChar char="•"/>
            </a:pPr>
            <a:r>
              <a:rPr lang="en-US" sz="2400" dirty="0" smtClean="0"/>
              <a:t>Payment Gateway is an e-commerce application service that authorizes and automates payments for e-businesses. </a:t>
            </a:r>
          </a:p>
          <a:p>
            <a:pPr algn="just"/>
            <a:r>
              <a:rPr lang="en-US" sz="2400" dirty="0" smtClean="0"/>
              <a:t>In Pakistan there is rising trend in use of ADCs.</a:t>
            </a:r>
          </a:p>
          <a:p>
            <a:pPr algn="just"/>
            <a:r>
              <a:rPr lang="en-US" sz="2400" dirty="0" smtClean="0"/>
              <a:t>Need for provision of secure &amp; efficient mechanism of e-payments.</a:t>
            </a:r>
          </a:p>
          <a:p>
            <a:pPr algn="just"/>
            <a:r>
              <a:rPr lang="en-US" sz="2400" dirty="0" smtClean="0"/>
              <a:t>SBP has drafted concept paper and regulations on establishing e-payment gateways in Pakistan.</a:t>
            </a:r>
          </a:p>
          <a:p>
            <a:pPr algn="just"/>
            <a:r>
              <a:rPr lang="en-US" sz="2400" dirty="0" smtClean="0"/>
              <a:t>Domestic e-Payment Gateway will reduce costs and will  safely automate domestic OFF US transactions. </a:t>
            </a:r>
          </a:p>
          <a:p>
            <a:pPr algn="just"/>
            <a:r>
              <a:rPr lang="en-US" sz="2400" dirty="0" smtClean="0"/>
              <a:t>E-PG will reduce interoperability issues of various ADCs.</a:t>
            </a: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ChangeArrowheads="1"/>
          </p:cNvSpPr>
          <p:nvPr/>
        </p:nvSpPr>
        <p:spPr bwMode="auto">
          <a:xfrm>
            <a:off x="0" y="1752600"/>
            <a:ext cx="9906000" cy="1752600"/>
          </a:xfrm>
          <a:prstGeom prst="rect">
            <a:avLst/>
          </a:prstGeom>
          <a:ln>
            <a:solidFill>
              <a:schemeClr val="accent3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marL="187325" indent="-187325" algn="ctr" rtl="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6600" b="1" i="1" kern="1200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Up Gradation of PRISM</a:t>
            </a:r>
            <a:endParaRPr lang="en-US" sz="7200" b="1" kern="1200" dirty="0">
              <a:solidFill>
                <a:prstClr val="white"/>
              </a:solidFill>
              <a:latin typeface="Calibri"/>
              <a:ea typeface="MS PGothic" pitchFamily="34" charset="-128"/>
              <a:cs typeface="Angsana New" pitchFamily="18" charset="-34"/>
            </a:endParaRPr>
          </a:p>
        </p:txBody>
      </p:sp>
      <p:pic>
        <p:nvPicPr>
          <p:cNvPr id="3" name="Picture 7" descr="http://atrc.net.pk/about/sbp_log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915400" y="5858905"/>
            <a:ext cx="990600" cy="999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3200" b="1" dirty="0" smtClean="0"/>
              <a:t> ….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2"/>
            <a:ext cx="8915400" cy="4525963"/>
          </a:xfrm>
        </p:spPr>
        <p:txBody>
          <a:bodyPr>
            <a:normAutofit lnSpcReduction="10000"/>
          </a:bodyPr>
          <a:lstStyle/>
          <a:p>
            <a:r>
              <a:rPr lang="en-US" sz="2100" dirty="0" smtClean="0"/>
              <a:t>PRISM System initially aimed at automating interbank fund transfers only. </a:t>
            </a:r>
          </a:p>
          <a:p>
            <a:r>
              <a:rPr lang="en-US" sz="2100" dirty="0" smtClean="0"/>
              <a:t>At present handles all interbank fund transfers whether originating from clearing, clean or from repo transactions (Government Securities).</a:t>
            </a:r>
          </a:p>
          <a:p>
            <a:r>
              <a:rPr lang="en-US" sz="2100" dirty="0" smtClean="0"/>
              <a:t>Lack of vendor support (local &amp; remote) and outdated hardware. </a:t>
            </a:r>
          </a:p>
          <a:p>
            <a:r>
              <a:rPr lang="en-US" sz="2100" dirty="0" smtClean="0"/>
              <a:t>PRISM System lacks robustness and scalability which a Systemically Important Payment System should be able to demonstrate.  </a:t>
            </a:r>
          </a:p>
          <a:p>
            <a:r>
              <a:rPr lang="en-US" sz="2100" dirty="0" smtClean="0"/>
              <a:t>PRISM System’s maintenance contract will expire in June 2014.</a:t>
            </a:r>
          </a:p>
          <a:p>
            <a:r>
              <a:rPr lang="en-US" sz="2100" dirty="0" smtClean="0"/>
              <a:t>Introduction of 3rd Party Fund Transfers resulted in increased volume of transactions in PRISM.</a:t>
            </a:r>
          </a:p>
          <a:p>
            <a:r>
              <a:rPr lang="en-US" sz="2100" dirty="0" smtClean="0"/>
              <a:t>Inclusion of bulk salary transfers, introduction of value limits on paper cheques &amp; processing of fund transfers under Pakistan Remittance Initiative (PRI) will require more payment messages’ capacity.</a:t>
            </a:r>
            <a:endParaRPr lang="en-US" sz="21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-76200"/>
            <a:ext cx="8839201" cy="990600"/>
          </a:xfrm>
          <a:prstGeom prst="rect">
            <a:avLst/>
          </a:prstGeom>
        </p:spPr>
        <p:txBody>
          <a:bodyPr/>
          <a:lstStyle/>
          <a:p>
            <a:pPr lvl="0" algn="ctr" eaLnBrk="0" hangingPunct="0"/>
            <a:endParaRPr kumimoji="0" lang="en-US" sz="3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11813</TotalTime>
  <Words>779</Words>
  <Application>Microsoft Office PowerPoint</Application>
  <PresentationFormat>A4 Paper (210x297 mm)</PresentationFormat>
  <Paragraphs>84</Paragraphs>
  <Slides>16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1_Default Design</vt:lpstr>
      <vt:lpstr>Default Design</vt:lpstr>
      <vt:lpstr>Office Theme</vt:lpstr>
      <vt:lpstr>Civic</vt:lpstr>
      <vt:lpstr>Slide 1</vt:lpstr>
      <vt:lpstr>Contents</vt:lpstr>
      <vt:lpstr>Slide 3</vt:lpstr>
      <vt:lpstr>Phase wise Implementation in Pakistan</vt:lpstr>
      <vt:lpstr>Composition of IBAN</vt:lpstr>
      <vt:lpstr>Slide 6</vt:lpstr>
      <vt:lpstr>e-Payment Gateway</vt:lpstr>
      <vt:lpstr>Slide 8</vt:lpstr>
      <vt:lpstr> ….</vt:lpstr>
      <vt:lpstr>Slide 10</vt:lpstr>
      <vt:lpstr>Cheque Truncation</vt:lpstr>
      <vt:lpstr>Slide 12</vt:lpstr>
      <vt:lpstr>Standardisation of Financial Instruments</vt:lpstr>
      <vt:lpstr>Slide 14</vt:lpstr>
      <vt:lpstr>Vision 2013 - 2018</vt:lpstr>
      <vt:lpstr>Slide 16</vt:lpstr>
    </vt:vector>
  </TitlesOfParts>
  <Company>AASA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Shan-E-Zehra</dc:creator>
  <cp:lastModifiedBy>arshad8828</cp:lastModifiedBy>
  <cp:revision>1823</cp:revision>
  <dcterms:created xsi:type="dcterms:W3CDTF">2004-10-04T15:27:13Z</dcterms:created>
  <dcterms:modified xsi:type="dcterms:W3CDTF">2013-11-05T06:36:32Z</dcterms:modified>
</cp:coreProperties>
</file>