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4211" r:id="rId1"/>
  </p:sldMasterIdLst>
  <p:notesMasterIdLst>
    <p:notesMasterId r:id="rId18"/>
  </p:notesMasterIdLst>
  <p:handoutMasterIdLst>
    <p:handoutMasterId r:id="rId19"/>
  </p:handoutMasterIdLst>
  <p:sldIdLst>
    <p:sldId id="1110" r:id="rId2"/>
    <p:sldId id="1201" r:id="rId3"/>
    <p:sldId id="1204" r:id="rId4"/>
    <p:sldId id="1203" r:id="rId5"/>
    <p:sldId id="1205" r:id="rId6"/>
    <p:sldId id="1162" r:id="rId7"/>
    <p:sldId id="1171" r:id="rId8"/>
    <p:sldId id="1206" r:id="rId9"/>
    <p:sldId id="1172" r:id="rId10"/>
    <p:sldId id="1163" r:id="rId11"/>
    <p:sldId id="1177" r:id="rId12"/>
    <p:sldId id="1164" r:id="rId13"/>
    <p:sldId id="1175" r:id="rId14"/>
    <p:sldId id="1176" r:id="rId15"/>
    <p:sldId id="1196" r:id="rId16"/>
    <p:sldId id="1191" r:id="rId17"/>
  </p:sldIdLst>
  <p:sldSz cx="10058400" cy="7772400"/>
  <p:notesSz cx="6648450" cy="9813925"/>
  <p:defaultTextStyle>
    <a:defPPr>
      <a:defRPr lang="en-US"/>
    </a:defPPr>
    <a:lvl1pPr algn="ctr" rtl="0" eaLnBrk="0" fontAlgn="base" hangingPunct="0">
      <a:spcBef>
        <a:spcPct val="0"/>
      </a:spcBef>
      <a:spcAft>
        <a:spcPct val="0"/>
      </a:spcAft>
      <a:defRPr sz="2400" kern="1200">
        <a:solidFill>
          <a:schemeClr val="tx1"/>
        </a:solidFill>
        <a:latin typeface="Georgia" pitchFamily="18" charset="0"/>
        <a:ea typeface="+mn-ea"/>
        <a:cs typeface="+mn-cs"/>
      </a:defRPr>
    </a:lvl1pPr>
    <a:lvl2pPr marL="457200" algn="ctr" rtl="0" eaLnBrk="0" fontAlgn="base" hangingPunct="0">
      <a:spcBef>
        <a:spcPct val="0"/>
      </a:spcBef>
      <a:spcAft>
        <a:spcPct val="0"/>
      </a:spcAft>
      <a:defRPr sz="2400" kern="1200">
        <a:solidFill>
          <a:schemeClr val="tx1"/>
        </a:solidFill>
        <a:latin typeface="Georgia" pitchFamily="18" charset="0"/>
        <a:ea typeface="+mn-ea"/>
        <a:cs typeface="+mn-cs"/>
      </a:defRPr>
    </a:lvl2pPr>
    <a:lvl3pPr marL="914400" algn="ctr" rtl="0" eaLnBrk="0" fontAlgn="base" hangingPunct="0">
      <a:spcBef>
        <a:spcPct val="0"/>
      </a:spcBef>
      <a:spcAft>
        <a:spcPct val="0"/>
      </a:spcAft>
      <a:defRPr sz="2400" kern="1200">
        <a:solidFill>
          <a:schemeClr val="tx1"/>
        </a:solidFill>
        <a:latin typeface="Georgia" pitchFamily="18" charset="0"/>
        <a:ea typeface="+mn-ea"/>
        <a:cs typeface="+mn-cs"/>
      </a:defRPr>
    </a:lvl3pPr>
    <a:lvl4pPr marL="1371600" algn="ctr" rtl="0" eaLnBrk="0" fontAlgn="base" hangingPunct="0">
      <a:spcBef>
        <a:spcPct val="0"/>
      </a:spcBef>
      <a:spcAft>
        <a:spcPct val="0"/>
      </a:spcAft>
      <a:defRPr sz="2400" kern="1200">
        <a:solidFill>
          <a:schemeClr val="tx1"/>
        </a:solidFill>
        <a:latin typeface="Georgia" pitchFamily="18" charset="0"/>
        <a:ea typeface="+mn-ea"/>
        <a:cs typeface="+mn-cs"/>
      </a:defRPr>
    </a:lvl4pPr>
    <a:lvl5pPr marL="1828800" algn="ctr" rtl="0" eaLnBrk="0" fontAlgn="base" hangingPunct="0">
      <a:spcBef>
        <a:spcPct val="0"/>
      </a:spcBef>
      <a:spcAft>
        <a:spcPct val="0"/>
      </a:spcAft>
      <a:defRPr sz="2400" kern="1200">
        <a:solidFill>
          <a:schemeClr val="tx1"/>
        </a:solidFill>
        <a:latin typeface="Georgia" pitchFamily="18" charset="0"/>
        <a:ea typeface="+mn-ea"/>
        <a:cs typeface="+mn-cs"/>
      </a:defRPr>
    </a:lvl5pPr>
    <a:lvl6pPr marL="2286000" algn="l" defTabSz="914400" rtl="0" eaLnBrk="1" latinLnBrk="0" hangingPunct="1">
      <a:defRPr sz="2400" kern="1200">
        <a:solidFill>
          <a:schemeClr val="tx1"/>
        </a:solidFill>
        <a:latin typeface="Georgia" pitchFamily="18" charset="0"/>
        <a:ea typeface="+mn-ea"/>
        <a:cs typeface="+mn-cs"/>
      </a:defRPr>
    </a:lvl6pPr>
    <a:lvl7pPr marL="2743200" algn="l" defTabSz="914400" rtl="0" eaLnBrk="1" latinLnBrk="0" hangingPunct="1">
      <a:defRPr sz="2400" kern="1200">
        <a:solidFill>
          <a:schemeClr val="tx1"/>
        </a:solidFill>
        <a:latin typeface="Georgia" pitchFamily="18" charset="0"/>
        <a:ea typeface="+mn-ea"/>
        <a:cs typeface="+mn-cs"/>
      </a:defRPr>
    </a:lvl7pPr>
    <a:lvl8pPr marL="3200400" algn="l" defTabSz="914400" rtl="0" eaLnBrk="1" latinLnBrk="0" hangingPunct="1">
      <a:defRPr sz="2400" kern="1200">
        <a:solidFill>
          <a:schemeClr val="tx1"/>
        </a:solidFill>
        <a:latin typeface="Georgia" pitchFamily="18" charset="0"/>
        <a:ea typeface="+mn-ea"/>
        <a:cs typeface="+mn-cs"/>
      </a:defRPr>
    </a:lvl8pPr>
    <a:lvl9pPr marL="3657600" algn="l" defTabSz="914400" rtl="0" eaLnBrk="1" latinLnBrk="0" hangingPunct="1">
      <a:defRPr sz="2400" kern="1200">
        <a:solidFill>
          <a:schemeClr val="tx1"/>
        </a:solidFill>
        <a:latin typeface="Georgia"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chemeClr val="tx1"/>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006699"/>
    <a:srgbClr val="006600"/>
    <a:srgbClr val="660033"/>
    <a:srgbClr val="FF0066"/>
    <a:srgbClr val="D60093"/>
    <a:srgbClr val="5E0239"/>
    <a:srgbClr val="663300"/>
    <a:srgbClr val="0000CC"/>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autoAdjust="0"/>
    <p:restoredTop sz="94660"/>
  </p:normalViewPr>
  <p:slideViewPr>
    <p:cSldViewPr snapToGrid="0">
      <p:cViewPr varScale="1">
        <p:scale>
          <a:sx n="97" d="100"/>
          <a:sy n="97" d="100"/>
        </p:scale>
        <p:origin x="-108" y="-102"/>
      </p:cViewPr>
      <p:guideLst>
        <p:guide orient="horz" pos="4469"/>
        <p:guide pos="805"/>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Grid="0">
      <p:cViewPr>
        <p:scale>
          <a:sx n="33" d="100"/>
          <a:sy n="33" d="100"/>
        </p:scale>
        <p:origin x="-1685" y="-149"/>
      </p:cViewPr>
      <p:guideLst>
        <p:guide orient="horz" pos="3091"/>
        <p:guide pos="2094"/>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108" name="Rectangle 12"/>
          <p:cNvSpPr>
            <a:spLocks noChangeArrowheads="1"/>
          </p:cNvSpPr>
          <p:nvPr/>
        </p:nvSpPr>
        <p:spPr bwMode="auto">
          <a:xfrm>
            <a:off x="3200400" y="9031288"/>
            <a:ext cx="2946400" cy="493712"/>
          </a:xfrm>
          <a:prstGeom prst="rect">
            <a:avLst/>
          </a:prstGeom>
          <a:noFill/>
          <a:ln w="9525">
            <a:noFill/>
            <a:miter lim="800000"/>
            <a:headEnd/>
            <a:tailEnd/>
          </a:ln>
          <a:effectLst/>
        </p:spPr>
        <p:txBody>
          <a:bodyPr anchor="b"/>
          <a:lstStyle/>
          <a:p>
            <a:pPr algn="r">
              <a:defRPr/>
            </a:pPr>
            <a:fld id="{BBCCE906-DF2B-4299-8376-70016883FE5E}" type="slidenum">
              <a:rPr lang="en-GB" sz="1200">
                <a:latin typeface="Arial" charset="0"/>
              </a:rPr>
              <a:pPr algn="r">
                <a:defRPr/>
              </a:pPr>
              <a:t>‹#›</a:t>
            </a:fld>
            <a:endParaRPr lang="en-GB" sz="1200">
              <a:latin typeface="Arial" charset="0"/>
            </a:endParaRPr>
          </a:p>
        </p:txBody>
      </p:sp>
      <p:grpSp>
        <p:nvGrpSpPr>
          <p:cNvPr id="33795" name="Group 13"/>
          <p:cNvGrpSpPr>
            <a:grpSpLocks/>
          </p:cNvGrpSpPr>
          <p:nvPr/>
        </p:nvGrpSpPr>
        <p:grpSpPr bwMode="auto">
          <a:xfrm>
            <a:off x="0" y="0"/>
            <a:ext cx="3752850" cy="847725"/>
            <a:chOff x="0" y="-24"/>
            <a:chExt cx="2346" cy="535"/>
          </a:xfrm>
        </p:grpSpPr>
        <p:sp>
          <p:nvSpPr>
            <p:cNvPr id="4110" name="Text Box 14"/>
            <p:cNvSpPr txBox="1">
              <a:spLocks noChangeArrowheads="1"/>
            </p:cNvSpPr>
            <p:nvPr/>
          </p:nvSpPr>
          <p:spPr bwMode="auto">
            <a:xfrm>
              <a:off x="0" y="-24"/>
              <a:ext cx="612" cy="535"/>
            </a:xfrm>
            <a:prstGeom prst="rect">
              <a:avLst/>
            </a:prstGeom>
            <a:noFill/>
            <a:ln w="9525">
              <a:noFill/>
              <a:miter lim="800000"/>
              <a:headEnd/>
              <a:tailEnd/>
            </a:ln>
            <a:effectLst/>
          </p:spPr>
          <p:txBody>
            <a:bodyPr lIns="86406" tIns="43203" rIns="86406" bIns="43203">
              <a:spAutoFit/>
            </a:bodyPr>
            <a:lstStyle/>
            <a:p>
              <a:pPr algn="l" defTabSz="865188">
                <a:spcBef>
                  <a:spcPct val="50000"/>
                </a:spcBef>
                <a:defRPr/>
              </a:pPr>
              <a:r>
                <a:rPr lang="en-GB" sz="5000">
                  <a:solidFill>
                    <a:srgbClr val="E01E0C"/>
                  </a:solidFill>
                  <a:latin typeface="BIS Logo" pitchFamily="2" charset="0"/>
                </a:rPr>
                <a:t>1</a:t>
              </a:r>
              <a:endParaRPr lang="en-GB" sz="5000">
                <a:latin typeface="BIS Logo" pitchFamily="2" charset="0"/>
              </a:endParaRPr>
            </a:p>
          </p:txBody>
        </p:sp>
        <p:sp>
          <p:nvSpPr>
            <p:cNvPr id="4111" name="Text Box 15"/>
            <p:cNvSpPr txBox="1">
              <a:spLocks noChangeArrowheads="1"/>
            </p:cNvSpPr>
            <p:nvPr/>
          </p:nvSpPr>
          <p:spPr bwMode="auto">
            <a:xfrm>
              <a:off x="450" y="18"/>
              <a:ext cx="1776" cy="183"/>
            </a:xfrm>
            <a:prstGeom prst="rect">
              <a:avLst/>
            </a:prstGeom>
            <a:noFill/>
            <a:ln w="9525">
              <a:noFill/>
              <a:miter lim="800000"/>
              <a:headEnd/>
              <a:tailEnd/>
            </a:ln>
            <a:effectLst/>
          </p:spPr>
          <p:txBody>
            <a:bodyPr>
              <a:spAutoFit/>
            </a:bodyPr>
            <a:lstStyle/>
            <a:p>
              <a:pPr algn="l">
                <a:spcBef>
                  <a:spcPct val="50000"/>
                </a:spcBef>
                <a:defRPr/>
              </a:pPr>
              <a:r>
                <a:rPr lang="en-US" sz="1300">
                  <a:latin typeface="Arial Narrow" pitchFamily="34" charset="0"/>
                </a:rPr>
                <a:t>FINANCIAL  STABILITY  INSTITUTE</a:t>
              </a:r>
            </a:p>
          </p:txBody>
        </p:sp>
        <p:sp>
          <p:nvSpPr>
            <p:cNvPr id="4112" name="Text Box 16"/>
            <p:cNvSpPr txBox="1">
              <a:spLocks noChangeArrowheads="1"/>
            </p:cNvSpPr>
            <p:nvPr/>
          </p:nvSpPr>
          <p:spPr bwMode="auto">
            <a:xfrm>
              <a:off x="450" y="216"/>
              <a:ext cx="1896" cy="116"/>
            </a:xfrm>
            <a:prstGeom prst="rect">
              <a:avLst/>
            </a:prstGeom>
            <a:noFill/>
            <a:ln w="9525">
              <a:noFill/>
              <a:miter lim="800000"/>
              <a:headEnd/>
              <a:tailEnd/>
            </a:ln>
            <a:effectLst/>
          </p:spPr>
          <p:txBody>
            <a:bodyPr>
              <a:spAutoFit/>
            </a:bodyPr>
            <a:lstStyle/>
            <a:p>
              <a:pPr algn="l">
                <a:spcBef>
                  <a:spcPct val="50000"/>
                </a:spcBef>
                <a:defRPr/>
              </a:pPr>
              <a:r>
                <a:rPr lang="en-US" sz="900">
                  <a:latin typeface="Arial Narrow" pitchFamily="34" charset="0"/>
                </a:rPr>
                <a:t>BANK  FOR  INTERNATIONAL  SETTLEMENTS</a:t>
              </a:r>
            </a:p>
          </p:txBody>
        </p:sp>
      </p:grpSp>
    </p:spTree>
    <p:extLst>
      <p:ext uri="{BB962C8B-B14F-4D97-AF65-F5344CB8AC3E}">
        <p14:creationId xmlns:p14="http://schemas.microsoft.com/office/powerpoint/2010/main" xmlns="" val="355755635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1588" y="-3175"/>
            <a:ext cx="2881313" cy="434975"/>
          </a:xfrm>
          <a:prstGeom prst="rect">
            <a:avLst/>
          </a:prstGeom>
          <a:noFill/>
          <a:ln w="9525">
            <a:noFill/>
            <a:miter lim="800000"/>
            <a:headEnd/>
            <a:tailEnd/>
          </a:ln>
          <a:effectLst/>
        </p:spPr>
        <p:txBody>
          <a:bodyPr vert="horz" wrap="square" lIns="19821" tIns="0" rIns="19821" bIns="0" numCol="1" anchor="t" anchorCtr="0" compatLnSpc="1">
            <a:prstTxWarp prst="textNoShape">
              <a:avLst/>
            </a:prstTxWarp>
          </a:bodyPr>
          <a:lstStyle>
            <a:lvl1pPr algn="l" defTabSz="1046163">
              <a:defRPr sz="1100" i="1">
                <a:latin typeface="HELVETICA" pitchFamily="34" charset="0"/>
              </a:defRPr>
            </a:lvl1pPr>
          </a:lstStyle>
          <a:p>
            <a:pPr>
              <a:defRPr/>
            </a:pPr>
            <a:endParaRPr lang="en-US"/>
          </a:p>
        </p:txBody>
      </p:sp>
      <p:sp>
        <p:nvSpPr>
          <p:cNvPr id="2051" name="Rectangle 3"/>
          <p:cNvSpPr>
            <a:spLocks noGrp="1" noChangeArrowheads="1"/>
          </p:cNvSpPr>
          <p:nvPr>
            <p:ph type="dt" idx="1"/>
          </p:nvPr>
        </p:nvSpPr>
        <p:spPr bwMode="auto">
          <a:xfrm>
            <a:off x="3767138" y="-3175"/>
            <a:ext cx="2881312" cy="434975"/>
          </a:xfrm>
          <a:prstGeom prst="rect">
            <a:avLst/>
          </a:prstGeom>
          <a:noFill/>
          <a:ln w="9525">
            <a:noFill/>
            <a:miter lim="800000"/>
            <a:headEnd/>
            <a:tailEnd/>
          </a:ln>
          <a:effectLst/>
        </p:spPr>
        <p:txBody>
          <a:bodyPr vert="horz" wrap="square" lIns="19821" tIns="0" rIns="19821" bIns="0" numCol="1" anchor="t" anchorCtr="0" compatLnSpc="1">
            <a:prstTxWarp prst="textNoShape">
              <a:avLst/>
            </a:prstTxWarp>
          </a:bodyPr>
          <a:lstStyle>
            <a:lvl1pPr algn="r" defTabSz="1046163">
              <a:defRPr sz="1100" i="1">
                <a:latin typeface="HELVETICA" pitchFamily="34" charset="0"/>
              </a:defRPr>
            </a:lvl1pPr>
          </a:lstStyle>
          <a:p>
            <a:pPr>
              <a:defRPr/>
            </a:pPr>
            <a:endParaRPr lang="en-US"/>
          </a:p>
        </p:txBody>
      </p:sp>
      <p:sp>
        <p:nvSpPr>
          <p:cNvPr id="2052" name="Rectangle 4"/>
          <p:cNvSpPr>
            <a:spLocks noGrp="1" noChangeArrowheads="1"/>
          </p:cNvSpPr>
          <p:nvPr>
            <p:ph type="ftr" sz="quarter" idx="4"/>
          </p:nvPr>
        </p:nvSpPr>
        <p:spPr bwMode="auto">
          <a:xfrm>
            <a:off x="-1588" y="9266238"/>
            <a:ext cx="2881313" cy="547687"/>
          </a:xfrm>
          <a:prstGeom prst="rect">
            <a:avLst/>
          </a:prstGeom>
          <a:noFill/>
          <a:ln w="9525">
            <a:noFill/>
            <a:miter lim="800000"/>
            <a:headEnd/>
            <a:tailEnd/>
          </a:ln>
          <a:effectLst/>
        </p:spPr>
        <p:txBody>
          <a:bodyPr vert="horz" wrap="square" lIns="19821" tIns="0" rIns="19821" bIns="0" numCol="1" anchor="b" anchorCtr="0" compatLnSpc="1">
            <a:prstTxWarp prst="textNoShape">
              <a:avLst/>
            </a:prstTxWarp>
          </a:bodyPr>
          <a:lstStyle>
            <a:lvl1pPr algn="l" defTabSz="1046163">
              <a:defRPr sz="1100" i="1">
                <a:latin typeface="HELVETICA" pitchFamily="34" charset="0"/>
              </a:defRPr>
            </a:lvl1pPr>
          </a:lstStyle>
          <a:p>
            <a:pPr>
              <a:defRPr/>
            </a:pPr>
            <a:endParaRPr lang="en-US"/>
          </a:p>
        </p:txBody>
      </p:sp>
      <p:sp>
        <p:nvSpPr>
          <p:cNvPr id="2053" name="Rectangle 5"/>
          <p:cNvSpPr>
            <a:spLocks noGrp="1" noChangeArrowheads="1"/>
          </p:cNvSpPr>
          <p:nvPr>
            <p:ph type="sldNum" sz="quarter" idx="5"/>
          </p:nvPr>
        </p:nvSpPr>
        <p:spPr bwMode="auto">
          <a:xfrm>
            <a:off x="3767138" y="9266238"/>
            <a:ext cx="2881312" cy="547687"/>
          </a:xfrm>
          <a:prstGeom prst="rect">
            <a:avLst/>
          </a:prstGeom>
          <a:noFill/>
          <a:ln w="9525">
            <a:noFill/>
            <a:miter lim="800000"/>
            <a:headEnd/>
            <a:tailEnd/>
          </a:ln>
          <a:effectLst/>
        </p:spPr>
        <p:txBody>
          <a:bodyPr vert="horz" wrap="square" lIns="19821" tIns="0" rIns="19821" bIns="0" numCol="1" anchor="b" anchorCtr="0" compatLnSpc="1">
            <a:prstTxWarp prst="textNoShape">
              <a:avLst/>
            </a:prstTxWarp>
          </a:bodyPr>
          <a:lstStyle>
            <a:lvl1pPr algn="r" defTabSz="1046163">
              <a:defRPr sz="1100" i="1">
                <a:latin typeface="HELVETICA" pitchFamily="34" charset="0"/>
              </a:defRPr>
            </a:lvl1pPr>
          </a:lstStyle>
          <a:p>
            <a:pPr>
              <a:defRPr/>
            </a:pPr>
            <a:fld id="{9E177760-77A4-4564-9D2A-6E5338BE7484}" type="slidenum">
              <a:rPr lang="en-US"/>
              <a:pPr>
                <a:defRPr/>
              </a:pPr>
              <a:t>‹#›</a:t>
            </a:fld>
            <a:endParaRPr lang="en-US"/>
          </a:p>
        </p:txBody>
      </p:sp>
      <p:sp>
        <p:nvSpPr>
          <p:cNvPr id="2054" name="Rectangle 6"/>
          <p:cNvSpPr>
            <a:spLocks noGrp="1" noChangeArrowheads="1"/>
          </p:cNvSpPr>
          <p:nvPr>
            <p:ph type="body" sz="quarter" idx="3"/>
          </p:nvPr>
        </p:nvSpPr>
        <p:spPr bwMode="auto">
          <a:xfrm>
            <a:off x="885825" y="4687888"/>
            <a:ext cx="4876800" cy="4360862"/>
          </a:xfrm>
          <a:prstGeom prst="rect">
            <a:avLst/>
          </a:prstGeom>
          <a:noFill/>
          <a:ln w="9525">
            <a:noFill/>
            <a:miter lim="800000"/>
            <a:headEnd/>
            <a:tailEnd/>
          </a:ln>
          <a:effectLst/>
        </p:spPr>
        <p:txBody>
          <a:bodyPr vert="horz" wrap="square" lIns="99102" tIns="51203" rIns="99102" bIns="51203" numCol="1" anchor="t" anchorCtr="0" compatLnSpc="1">
            <a:prstTxWarp prst="textNoShape">
              <a:avLst/>
            </a:prstTxWarp>
          </a:bodyPr>
          <a:lstStyle/>
          <a:p>
            <a:pPr lvl="0"/>
            <a:r>
              <a:rPr lang="en-US" noProof="0" smtClean="0"/>
              <a:t>Click to edit Master text styles</a:t>
            </a:r>
          </a:p>
          <a:p>
            <a:pPr lvl="0"/>
            <a:r>
              <a:rPr lang="en-US" noProof="0" smtClean="0"/>
              <a:t>Second level</a:t>
            </a:r>
          </a:p>
          <a:p>
            <a:pPr lvl="0"/>
            <a:r>
              <a:rPr lang="en-US" noProof="0" smtClean="0"/>
              <a:t>Third level</a:t>
            </a:r>
          </a:p>
          <a:p>
            <a:pPr lvl="0"/>
            <a:r>
              <a:rPr lang="en-US" noProof="0" smtClean="0"/>
              <a:t>Fourth level</a:t>
            </a:r>
          </a:p>
          <a:p>
            <a:pPr lvl="0"/>
            <a:r>
              <a:rPr lang="en-US" noProof="0" smtClean="0"/>
              <a:t>Fifth level</a:t>
            </a:r>
          </a:p>
        </p:txBody>
      </p:sp>
      <p:sp>
        <p:nvSpPr>
          <p:cNvPr id="31751" name="Rectangle 7"/>
          <p:cNvSpPr>
            <a:spLocks noGrp="1" noRot="1" noChangeAspect="1" noChangeArrowheads="1" noTextEdit="1"/>
          </p:cNvSpPr>
          <p:nvPr>
            <p:ph type="sldImg" idx="2"/>
          </p:nvPr>
        </p:nvSpPr>
        <p:spPr bwMode="auto">
          <a:xfrm>
            <a:off x="944563" y="762000"/>
            <a:ext cx="4762500" cy="3679825"/>
          </a:xfrm>
          <a:prstGeom prst="rect">
            <a:avLst/>
          </a:prstGeom>
          <a:noFill/>
          <a:ln w="12700">
            <a:solidFill>
              <a:schemeClr val="tx1"/>
            </a:solidFill>
            <a:miter lim="800000"/>
            <a:headEnd/>
            <a:tailEnd/>
          </a:ln>
        </p:spPr>
      </p:sp>
    </p:spTree>
    <p:extLst>
      <p:ext uri="{BB962C8B-B14F-4D97-AF65-F5344CB8AC3E}">
        <p14:creationId xmlns:p14="http://schemas.microsoft.com/office/powerpoint/2010/main" xmlns="" val="2501245378"/>
      </p:ext>
    </p:extLst>
  </p:cSld>
  <p:clrMap bg1="lt1" tx1="dk1" bg2="lt2" tx2="dk2" accent1="accent1" accent2="accent2" accent3="accent3" accent4="accent4" accent5="accent5" accent6="accent6" hlink="hlink" folHlink="folHlink"/>
  <p:notesStyle>
    <a:lvl1pPr algn="l" defTabSz="1004888" rtl="0" eaLnBrk="0" fontAlgn="base" hangingPunct="0">
      <a:spcBef>
        <a:spcPct val="30000"/>
      </a:spcBef>
      <a:spcAft>
        <a:spcPct val="0"/>
      </a:spcAft>
      <a:defRPr sz="1200" kern="1200">
        <a:solidFill>
          <a:schemeClr val="tx1"/>
        </a:solidFill>
        <a:latin typeface="HELVETICA" pitchFamily="34" charset="0"/>
        <a:ea typeface="+mn-ea"/>
        <a:cs typeface="+mn-cs"/>
      </a:defRPr>
    </a:lvl1pPr>
    <a:lvl2pPr marL="742950" indent="-285750" algn="l" defTabSz="1004888" rtl="0" eaLnBrk="0" fontAlgn="base" hangingPunct="0">
      <a:spcBef>
        <a:spcPct val="30000"/>
      </a:spcBef>
      <a:spcAft>
        <a:spcPct val="0"/>
      </a:spcAft>
      <a:defRPr sz="1200" kern="1200">
        <a:solidFill>
          <a:schemeClr val="tx1"/>
        </a:solidFill>
        <a:latin typeface="HELVETICA" pitchFamily="34" charset="0"/>
        <a:ea typeface="+mn-ea"/>
        <a:cs typeface="+mn-cs"/>
      </a:defRPr>
    </a:lvl2pPr>
    <a:lvl3pPr marL="1143000" indent="-228600" algn="l" defTabSz="1004888" rtl="0" eaLnBrk="0" fontAlgn="base" hangingPunct="0">
      <a:spcBef>
        <a:spcPct val="30000"/>
      </a:spcBef>
      <a:spcAft>
        <a:spcPct val="0"/>
      </a:spcAft>
      <a:defRPr sz="1200" kern="1200">
        <a:solidFill>
          <a:schemeClr val="tx1"/>
        </a:solidFill>
        <a:latin typeface="HELVETICA" pitchFamily="34" charset="0"/>
        <a:ea typeface="+mn-ea"/>
        <a:cs typeface="+mn-cs"/>
      </a:defRPr>
    </a:lvl3pPr>
    <a:lvl4pPr marL="1600200" indent="-228600" algn="l" defTabSz="1004888" rtl="0" eaLnBrk="0" fontAlgn="base" hangingPunct="0">
      <a:spcBef>
        <a:spcPct val="30000"/>
      </a:spcBef>
      <a:spcAft>
        <a:spcPct val="0"/>
      </a:spcAft>
      <a:defRPr sz="1200" kern="1200">
        <a:solidFill>
          <a:schemeClr val="tx1"/>
        </a:solidFill>
        <a:latin typeface="HELVETICA" pitchFamily="34" charset="0"/>
        <a:ea typeface="+mn-ea"/>
        <a:cs typeface="+mn-cs"/>
      </a:defRPr>
    </a:lvl4pPr>
    <a:lvl5pPr marL="2057400" indent="-228600" algn="l" defTabSz="1004888" rtl="0" eaLnBrk="0" fontAlgn="base" hangingPunct="0">
      <a:spcBef>
        <a:spcPct val="30000"/>
      </a:spcBef>
      <a:spcAft>
        <a:spcPct val="0"/>
      </a:spcAft>
      <a:defRPr sz="1200" kern="1200">
        <a:solidFill>
          <a:schemeClr val="tx1"/>
        </a:solidFill>
        <a:latin typeface="HELVETICA"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a:ln/>
        </p:spPr>
      </p:sp>
      <p:sp>
        <p:nvSpPr>
          <p:cNvPr id="32771" name="Notes Placeholder 2"/>
          <p:cNvSpPr>
            <a:spLocks noGrp="1"/>
          </p:cNvSpPr>
          <p:nvPr>
            <p:ph type="body" idx="1"/>
          </p:nvPr>
        </p:nvSpPr>
        <p:spPr>
          <a:noFill/>
          <a:ln/>
        </p:spPr>
        <p:txBody>
          <a:bodyPr/>
          <a:lstStyle/>
          <a:p>
            <a:endParaRPr lang="en-US" smtClean="0"/>
          </a:p>
        </p:txBody>
      </p:sp>
      <p:sp>
        <p:nvSpPr>
          <p:cNvPr id="32772" name="Slide Number Placeholder 3"/>
          <p:cNvSpPr>
            <a:spLocks noGrp="1"/>
          </p:cNvSpPr>
          <p:nvPr>
            <p:ph type="sldNum" sz="quarter" idx="5"/>
          </p:nvPr>
        </p:nvSpPr>
        <p:spPr>
          <a:noFill/>
        </p:spPr>
        <p:txBody>
          <a:bodyPr/>
          <a:lstStyle/>
          <a:p>
            <a:fld id="{CD9A94A4-8D0F-4505-A6BB-A4B8A2FD0F4C}" type="slidenum">
              <a:rPr lang="en-US" smtClean="0"/>
              <a:pPr/>
              <a:t>1</a:t>
            </a:fld>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Title 8"/>
          <p:cNvSpPr>
            <a:spLocks noGrp="1"/>
          </p:cNvSpPr>
          <p:nvPr>
            <p:ph type="ctrTitle"/>
          </p:nvPr>
        </p:nvSpPr>
        <p:spPr>
          <a:xfrm>
            <a:off x="586740" y="1554480"/>
            <a:ext cx="8636813" cy="2072640"/>
          </a:xfrm>
          <a:ln>
            <a:noFill/>
          </a:ln>
        </p:spPr>
        <p:txBody>
          <a:bodyPr vert="horz" tIns="0" rIns="20376"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62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86740" y="3659007"/>
            <a:ext cx="8640166" cy="1986280"/>
          </a:xfrm>
        </p:spPr>
        <p:txBody>
          <a:bodyPr lIns="0" rIns="20376"/>
          <a:lstStyle>
            <a:lvl1pPr marL="0" marR="50941" indent="0" algn="r">
              <a:buNone/>
              <a:defRPr>
                <a:solidFill>
                  <a:schemeClr val="tx1"/>
                </a:solidFill>
              </a:defRPr>
            </a:lvl1pPr>
            <a:lvl2pPr marL="509412" indent="0" algn="ctr">
              <a:buNone/>
            </a:lvl2pPr>
            <a:lvl3pPr marL="1018824" indent="0" algn="ctr">
              <a:buNone/>
            </a:lvl3pPr>
            <a:lvl4pPr marL="1528237" indent="0" algn="ctr">
              <a:buNone/>
            </a:lvl4pPr>
            <a:lvl5pPr marL="2037649" indent="0" algn="ctr">
              <a:buNone/>
            </a:lvl5pPr>
            <a:lvl6pPr marL="2547061" indent="0" algn="ctr">
              <a:buNone/>
            </a:lvl6pPr>
            <a:lvl7pPr marL="3056473" indent="0" algn="ctr">
              <a:buNone/>
            </a:lvl7pPr>
            <a:lvl8pPr marL="3565886" indent="0" algn="ctr">
              <a:buNone/>
            </a:lvl8pPr>
            <a:lvl9pPr marL="4075298"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pPr>
              <a:defRPr/>
            </a:pPr>
            <a:fld id="{C6DA4204-5DC2-4C80-B290-DEE4D1E40CE5}" type="datetimeFigureOut">
              <a:rPr lang="en-US" smtClean="0"/>
              <a:pPr>
                <a:defRPr/>
              </a:pPr>
              <a:t>11/5/2013</a:t>
            </a:fld>
            <a:endParaRPr lang="en-US"/>
          </a:p>
        </p:txBody>
      </p:sp>
      <p:sp>
        <p:nvSpPr>
          <p:cNvPr id="19" name="Footer Placeholder 18"/>
          <p:cNvSpPr>
            <a:spLocks noGrp="1"/>
          </p:cNvSpPr>
          <p:nvPr>
            <p:ph type="ftr" sz="quarter" idx="11"/>
          </p:nvPr>
        </p:nvSpPr>
        <p:spPr/>
        <p:txBody>
          <a:bodyPr/>
          <a:lstStyle/>
          <a:p>
            <a:pPr>
              <a:defRPr/>
            </a:pPr>
            <a:endParaRPr lang="en-US"/>
          </a:p>
        </p:txBody>
      </p:sp>
      <p:sp>
        <p:nvSpPr>
          <p:cNvPr id="27" name="Slide Number Placeholder 26"/>
          <p:cNvSpPr>
            <a:spLocks noGrp="1"/>
          </p:cNvSpPr>
          <p:nvPr>
            <p:ph type="sldNum" sz="quarter" idx="12"/>
          </p:nvPr>
        </p:nvSpPr>
        <p:spPr/>
        <p:txBody>
          <a:bodyPr/>
          <a:lstStyle/>
          <a:p>
            <a:pPr>
              <a:defRPr/>
            </a:pPr>
            <a:fld id="{90D3FB41-05C6-427D-8079-D1C74393B3D1}" type="slidenum">
              <a:rPr lang="en-US" smtClean="0"/>
              <a:pPr>
                <a:defRPr/>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a:defRPr/>
            </a:pPr>
            <a:fld id="{08D83142-654F-440C-B63E-1D2157C9514B}" type="datetimeFigureOut">
              <a:rPr lang="en-US" smtClean="0"/>
              <a:pPr>
                <a:defRPr/>
              </a:pPr>
              <a:t>11/5/2013</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5C93A2CA-D422-4FA9-845C-B54039D11903}" type="slidenum">
              <a:rPr lang="en-US" smtClean="0"/>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292340" y="1036322"/>
            <a:ext cx="2263140" cy="590666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502920" y="1036322"/>
            <a:ext cx="6621780" cy="590666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a:defRPr/>
            </a:pPr>
            <a:fld id="{6EB79126-C484-4489-B483-F1FD3A93E24D}" type="datetimeFigureOut">
              <a:rPr lang="en-US" smtClean="0"/>
              <a:pPr>
                <a:defRPr/>
              </a:pPr>
              <a:t>11/5/2013</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D38A7B0A-6663-43FB-9150-9963F25FA559}" type="slidenum">
              <a:rPr lang="en-US" smtClean="0"/>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a:defRPr/>
            </a:pPr>
            <a:fld id="{C23BC3C2-34BF-4B3B-9D43-6A20EE240D1B}" type="datetimeFigureOut">
              <a:rPr lang="en-US" smtClean="0"/>
              <a:pPr>
                <a:defRPr/>
              </a:pPr>
              <a:t>11/5/2013</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3B4137DF-EE1B-4317-BE50-957A5B2B53AA}" type="slidenum">
              <a:rPr lang="en-US" smtClean="0"/>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83387" y="1492301"/>
            <a:ext cx="8549640" cy="1544117"/>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62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83387" y="3065286"/>
            <a:ext cx="8549640" cy="1711007"/>
          </a:xfrm>
        </p:spPr>
        <p:txBody>
          <a:bodyPr lIns="50941" rIns="50941" anchor="t"/>
          <a:lstStyle>
            <a:lvl1pPr marL="0" indent="0">
              <a:buNone/>
              <a:defRPr sz="2500">
                <a:solidFill>
                  <a:schemeClr val="tx1"/>
                </a:solidFill>
              </a:defRPr>
            </a:lvl1pPr>
            <a:lvl2pPr>
              <a:buNone/>
              <a:defRPr sz="2000">
                <a:solidFill>
                  <a:schemeClr val="tx1">
                    <a:tint val="75000"/>
                  </a:schemeClr>
                </a:solidFill>
              </a:defRPr>
            </a:lvl2pPr>
            <a:lvl3pPr>
              <a:buNone/>
              <a:defRPr sz="1800">
                <a:solidFill>
                  <a:schemeClr val="tx1">
                    <a:tint val="75000"/>
                  </a:schemeClr>
                </a:solidFill>
              </a:defRPr>
            </a:lvl3pPr>
            <a:lvl4pPr>
              <a:buNone/>
              <a:defRPr sz="1600">
                <a:solidFill>
                  <a:schemeClr val="tx1">
                    <a:tint val="75000"/>
                  </a:schemeClr>
                </a:solidFill>
              </a:defRPr>
            </a:lvl4pPr>
            <a:lvl5pPr>
              <a:buNone/>
              <a:defRPr sz="16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pPr>
              <a:defRPr/>
            </a:pPr>
            <a:fld id="{ECA40859-479D-4E20-9B33-0F79A86B6CCB}" type="datetimeFigureOut">
              <a:rPr lang="en-US" smtClean="0"/>
              <a:pPr>
                <a:defRPr/>
              </a:pPr>
              <a:t>11/5/2013</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5AD6BEE6-346A-463F-A3E4-33450797C767}" type="slidenum">
              <a:rPr lang="en-US" smtClean="0"/>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502920" y="797966"/>
            <a:ext cx="9052560" cy="12954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502920" y="2176096"/>
            <a:ext cx="4442460" cy="5026152"/>
          </a:xfrm>
        </p:spPr>
        <p:txBody>
          <a:bodyPr/>
          <a:lstStyle>
            <a:lvl1pPr>
              <a:defRPr sz="2900"/>
            </a:lvl1pPr>
            <a:lvl2pPr>
              <a:defRPr sz="2700"/>
            </a:lvl2pPr>
            <a:lvl3pPr>
              <a:defRPr sz="22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5113020" y="2176096"/>
            <a:ext cx="4442460" cy="5026152"/>
          </a:xfrm>
        </p:spPr>
        <p:txBody>
          <a:bodyPr/>
          <a:lstStyle>
            <a:lvl1pPr>
              <a:defRPr sz="2900"/>
            </a:lvl1pPr>
            <a:lvl2pPr>
              <a:defRPr sz="2700"/>
            </a:lvl2pPr>
            <a:lvl3pPr>
              <a:defRPr sz="22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pPr>
              <a:defRPr/>
            </a:pPr>
            <a:fld id="{98488A16-1FA8-4329-AC99-7EBD669CBE0F}" type="datetimeFigureOut">
              <a:rPr lang="en-US" smtClean="0"/>
              <a:pPr>
                <a:defRPr/>
              </a:pPr>
              <a:t>11/5/2013</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C7EFA6C1-9466-418F-9A4A-21870CE56D1F}" type="slidenum">
              <a:rPr lang="en-US" smtClean="0"/>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2920" y="797966"/>
            <a:ext cx="9052560" cy="1295400"/>
          </a:xfrm>
        </p:spPr>
        <p:txBody>
          <a:bodyPr tIns="50941"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02920" y="2102614"/>
            <a:ext cx="4444207" cy="747266"/>
          </a:xfrm>
        </p:spPr>
        <p:txBody>
          <a:bodyPr lIns="50941" tIns="0" rIns="50941" bIns="0" anchor="ctr">
            <a:noAutofit/>
          </a:bodyPr>
          <a:lstStyle>
            <a:lvl1pPr marL="0" indent="0">
              <a:buNone/>
              <a:defRPr sz="2700" b="1" cap="none" baseline="0">
                <a:solidFill>
                  <a:schemeClr val="tx2"/>
                </a:solidFill>
                <a:effectLst/>
              </a:defRPr>
            </a:lvl1pPr>
            <a:lvl2pPr>
              <a:buNone/>
              <a:defRPr sz="2200" b="1"/>
            </a:lvl2pPr>
            <a:lvl3pPr>
              <a:buNone/>
              <a:defRPr sz="2000" b="1"/>
            </a:lvl3pPr>
            <a:lvl4pPr>
              <a:buNone/>
              <a:defRPr sz="1800" b="1"/>
            </a:lvl4pPr>
            <a:lvl5pPr>
              <a:buNone/>
              <a:defRPr sz="18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5109528" y="2107725"/>
            <a:ext cx="4445953" cy="742155"/>
          </a:xfrm>
        </p:spPr>
        <p:txBody>
          <a:bodyPr lIns="50941" tIns="0" rIns="50941" bIns="0" anchor="ctr"/>
          <a:lstStyle>
            <a:lvl1pPr marL="0" indent="0">
              <a:buNone/>
              <a:defRPr sz="2700" b="1" cap="none" baseline="0">
                <a:solidFill>
                  <a:schemeClr val="tx2"/>
                </a:solidFill>
                <a:effectLst/>
              </a:defRPr>
            </a:lvl1pPr>
            <a:lvl2pPr>
              <a:buNone/>
              <a:defRPr sz="2200" b="1"/>
            </a:lvl2pPr>
            <a:lvl3pPr>
              <a:buNone/>
              <a:defRPr sz="2000" b="1"/>
            </a:lvl3pPr>
            <a:lvl4pPr>
              <a:buNone/>
              <a:defRPr sz="1800" b="1"/>
            </a:lvl4pPr>
            <a:lvl5pPr>
              <a:buNone/>
              <a:defRPr sz="18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502920" y="2849880"/>
            <a:ext cx="4444207" cy="4358483"/>
          </a:xfrm>
        </p:spPr>
        <p:txBody>
          <a:bodyPr tIns="0"/>
          <a:lstStyle>
            <a:lvl1pPr>
              <a:defRPr sz="2500"/>
            </a:lvl1pPr>
            <a:lvl2pPr>
              <a:defRPr sz="22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5109528" y="2849880"/>
            <a:ext cx="4445953" cy="4358483"/>
          </a:xfrm>
        </p:spPr>
        <p:txBody>
          <a:bodyPr tIns="0"/>
          <a:lstStyle>
            <a:lvl1pPr>
              <a:defRPr sz="2500"/>
            </a:lvl1pPr>
            <a:lvl2pPr>
              <a:defRPr sz="22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pPr>
              <a:defRPr/>
            </a:pPr>
            <a:fld id="{9DB4F32C-FD94-4F0A-B79D-F91FB35D5B11}" type="datetimeFigureOut">
              <a:rPr lang="en-US" smtClean="0"/>
              <a:pPr>
                <a:defRPr/>
              </a:pPr>
              <a:t>11/5/2013</a:t>
            </a:fld>
            <a:endParaRPr lang="en-US"/>
          </a:p>
        </p:txBody>
      </p:sp>
      <p:sp>
        <p:nvSpPr>
          <p:cNvPr id="8" name="Footer Placeholder 7"/>
          <p:cNvSpPr>
            <a:spLocks noGrp="1"/>
          </p:cNvSpPr>
          <p:nvPr>
            <p:ph type="ftr" sz="quarter" idx="11"/>
          </p:nvPr>
        </p:nvSpPr>
        <p:spPr/>
        <p:txBody>
          <a:bodyPr/>
          <a:lstStyle/>
          <a:p>
            <a:pPr>
              <a:defRPr/>
            </a:pPr>
            <a:endParaRPr lang="en-US"/>
          </a:p>
        </p:txBody>
      </p:sp>
      <p:sp>
        <p:nvSpPr>
          <p:cNvPr id="9" name="Slide Number Placeholder 8"/>
          <p:cNvSpPr>
            <a:spLocks noGrp="1"/>
          </p:cNvSpPr>
          <p:nvPr>
            <p:ph type="sldNum" sz="quarter" idx="12"/>
          </p:nvPr>
        </p:nvSpPr>
        <p:spPr/>
        <p:txBody>
          <a:bodyPr/>
          <a:lstStyle/>
          <a:p>
            <a:pPr>
              <a:defRPr/>
            </a:pPr>
            <a:fld id="{1F1AE7F9-07E5-4A2B-983D-1BECAD188D54}" type="slidenum">
              <a:rPr lang="en-US" smtClean="0"/>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502920" y="797966"/>
            <a:ext cx="9136380" cy="1295400"/>
          </a:xfrm>
        </p:spPr>
        <p:txBody>
          <a:bodyPr vert="horz" tIns="50941"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pPr>
              <a:defRPr/>
            </a:pPr>
            <a:fld id="{3F0BAB90-BE9E-426E-9E2C-94C9DDE65928}" type="datetimeFigureOut">
              <a:rPr lang="en-US" smtClean="0"/>
              <a:pPr>
                <a:defRPr/>
              </a:pPr>
              <a:t>11/5/2013</a:t>
            </a:fld>
            <a:endParaRPr lang="en-US"/>
          </a:p>
        </p:txBody>
      </p:sp>
      <p:sp>
        <p:nvSpPr>
          <p:cNvPr id="4" name="Footer Placeholder 3"/>
          <p:cNvSpPr>
            <a:spLocks noGrp="1"/>
          </p:cNvSpPr>
          <p:nvPr>
            <p:ph type="ftr" sz="quarter" idx="11"/>
          </p:nvPr>
        </p:nvSpPr>
        <p:spPr/>
        <p:txBody>
          <a:bodyPr/>
          <a:lstStyle/>
          <a:p>
            <a:pPr>
              <a:defRPr/>
            </a:pPr>
            <a:endParaRPr lang="en-US"/>
          </a:p>
        </p:txBody>
      </p:sp>
      <p:sp>
        <p:nvSpPr>
          <p:cNvPr id="5" name="Slide Number Placeholder 4"/>
          <p:cNvSpPr>
            <a:spLocks noGrp="1"/>
          </p:cNvSpPr>
          <p:nvPr>
            <p:ph type="sldNum" sz="quarter" idx="12"/>
          </p:nvPr>
        </p:nvSpPr>
        <p:spPr/>
        <p:txBody>
          <a:bodyPr/>
          <a:lstStyle/>
          <a:p>
            <a:pPr>
              <a:defRPr/>
            </a:pPr>
            <a:fld id="{9E7B2865-2943-4253-8C88-9455526DB21C}" type="slidenum">
              <a:rPr lang="en-US" smtClean="0"/>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AD658A82-8C62-432B-A4F9-95AA9814D7B6}" type="datetimeFigureOut">
              <a:rPr lang="en-US" smtClean="0"/>
              <a:pPr>
                <a:defRPr/>
              </a:pPr>
              <a:t>11/5/2013</a:t>
            </a:fld>
            <a:endParaRPr lang="en-US"/>
          </a:p>
        </p:txBody>
      </p:sp>
      <p:sp>
        <p:nvSpPr>
          <p:cNvPr id="3" name="Footer Placeholder 2"/>
          <p:cNvSpPr>
            <a:spLocks noGrp="1"/>
          </p:cNvSpPr>
          <p:nvPr>
            <p:ph type="ftr" sz="quarter" idx="11"/>
          </p:nvPr>
        </p:nvSpPr>
        <p:spPr/>
        <p:txBody>
          <a:bodyPr/>
          <a:lstStyle/>
          <a:p>
            <a:pPr>
              <a:defRPr/>
            </a:pPr>
            <a:endParaRPr lang="en-US"/>
          </a:p>
        </p:txBody>
      </p:sp>
      <p:sp>
        <p:nvSpPr>
          <p:cNvPr id="4" name="Slide Number Placeholder 3"/>
          <p:cNvSpPr>
            <a:spLocks noGrp="1"/>
          </p:cNvSpPr>
          <p:nvPr>
            <p:ph type="sldNum" sz="quarter" idx="12"/>
          </p:nvPr>
        </p:nvSpPr>
        <p:spPr/>
        <p:txBody>
          <a:bodyPr/>
          <a:lstStyle/>
          <a:p>
            <a:pPr>
              <a:defRPr/>
            </a:pPr>
            <a:fld id="{766EAF05-4352-494C-A89F-0086BD23F4D8}" type="slidenum">
              <a:rPr lang="en-US" smtClean="0"/>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54380" y="582932"/>
            <a:ext cx="3017520" cy="1316990"/>
          </a:xfrm>
        </p:spPr>
        <p:txBody>
          <a:bodyPr lIns="0" anchor="b">
            <a:noAutofit/>
          </a:bodyPr>
          <a:lstStyle>
            <a:lvl1pPr algn="l" rtl="0">
              <a:spcBef>
                <a:spcPct val="0"/>
              </a:spcBef>
              <a:buNone/>
              <a:defRPr sz="29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754380" y="1899920"/>
            <a:ext cx="3017520" cy="5181600"/>
          </a:xfrm>
        </p:spPr>
        <p:txBody>
          <a:bodyPr lIns="20376" rIns="20376"/>
          <a:lstStyle>
            <a:lvl1pPr marL="0" indent="0" algn="l">
              <a:buNone/>
              <a:defRPr sz="1600"/>
            </a:lvl1pPr>
            <a:lvl2pPr indent="0" algn="l">
              <a:buNone/>
              <a:defRPr sz="1300"/>
            </a:lvl2pPr>
            <a:lvl3pPr indent="0" algn="l">
              <a:buNone/>
              <a:defRPr sz="1100"/>
            </a:lvl3pPr>
            <a:lvl4pPr indent="0" algn="l">
              <a:buNone/>
              <a:defRPr sz="1000"/>
            </a:lvl4pPr>
            <a:lvl5pPr indent="0" algn="l">
              <a:buNone/>
              <a:defRPr sz="10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932555" y="1899920"/>
            <a:ext cx="5622925" cy="5181600"/>
          </a:xfrm>
        </p:spPr>
        <p:txBody>
          <a:bodyPr tIns="0"/>
          <a:lstStyle>
            <a:lvl1pPr>
              <a:defRPr sz="3100"/>
            </a:lvl1pPr>
            <a:lvl2pPr>
              <a:defRPr sz="2900"/>
            </a:lvl2pPr>
            <a:lvl3pPr>
              <a:defRPr sz="2700"/>
            </a:lvl3pPr>
            <a:lvl4pPr>
              <a:defRPr sz="22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pPr>
              <a:defRPr/>
            </a:pPr>
            <a:fld id="{7D558515-1051-4771-B73E-09A319B7A660}" type="datetimeFigureOut">
              <a:rPr lang="en-US" smtClean="0"/>
              <a:pPr>
                <a:defRPr/>
              </a:pPr>
              <a:t>11/5/2013</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C18DB9E5-8946-4726-B36D-416C18CFAD43}" type="slidenum">
              <a:rPr lang="en-US" smtClean="0"/>
              <a:pPr>
                <a:defRPr/>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482328" y="1255821"/>
            <a:ext cx="5783580" cy="466344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lIns="101882" tIns="50941" rIns="101882" bIns="50941" rtlCol="0" anchor="ctr"/>
          <a:lstStyle/>
          <a:p>
            <a:pPr algn="ctr" eaLnBrk="1" latinLnBrk="0" hangingPunct="1"/>
            <a:endParaRPr kumimoji="0" lang="en-US"/>
          </a:p>
        </p:txBody>
      </p:sp>
      <p:sp>
        <p:nvSpPr>
          <p:cNvPr id="12" name="Right Triangle 11"/>
          <p:cNvSpPr/>
          <p:nvPr/>
        </p:nvSpPr>
        <p:spPr>
          <a:xfrm rot="420000" flipV="1">
            <a:off x="8804547" y="6074405"/>
            <a:ext cx="170993" cy="176174"/>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lIns="101882" tIns="50941" rIns="101882" bIns="50941" rtlCol="0" anchor="ctr"/>
          <a:lstStyle/>
          <a:p>
            <a:pPr algn="ctr" eaLnBrk="1" latinLnBrk="0" hangingPunct="1"/>
            <a:endParaRPr kumimoji="0" lang="en-US"/>
          </a:p>
        </p:txBody>
      </p:sp>
      <p:sp>
        <p:nvSpPr>
          <p:cNvPr id="2" name="Title 1"/>
          <p:cNvSpPr>
            <a:spLocks noGrp="1"/>
          </p:cNvSpPr>
          <p:nvPr>
            <p:ph type="title"/>
          </p:nvPr>
        </p:nvSpPr>
        <p:spPr>
          <a:xfrm>
            <a:off x="670560" y="1333929"/>
            <a:ext cx="2434133" cy="1793637"/>
          </a:xfrm>
        </p:spPr>
        <p:txBody>
          <a:bodyPr vert="horz" lIns="50941" tIns="50941" rIns="50941" bIns="50941" anchor="b"/>
          <a:lstStyle>
            <a:lvl1pPr algn="l">
              <a:buNone/>
              <a:defRPr sz="22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70560" y="3205956"/>
            <a:ext cx="2430780" cy="2469896"/>
          </a:xfrm>
        </p:spPr>
        <p:txBody>
          <a:bodyPr lIns="71318" rIns="50941" bIns="50941" anchor="t"/>
          <a:lstStyle>
            <a:lvl1pPr marL="0" indent="0" algn="l">
              <a:spcBef>
                <a:spcPts val="279"/>
              </a:spcBef>
              <a:buFontTx/>
              <a:buNone/>
              <a:defRPr sz="1400"/>
            </a:lvl1pPr>
            <a:lvl2pPr>
              <a:defRPr sz="1300"/>
            </a:lvl2pPr>
            <a:lvl3pPr>
              <a:defRPr sz="1100"/>
            </a:lvl3pPr>
            <a:lvl4pPr>
              <a:defRPr sz="1000"/>
            </a:lvl4pPr>
            <a:lvl5pPr>
              <a:defRPr sz="10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pPr>
              <a:defRPr/>
            </a:pPr>
            <a:fld id="{DB715293-6B22-4029-B645-21E3C777D045}" type="datetimeFigureOut">
              <a:rPr lang="en-US" smtClean="0"/>
              <a:pPr>
                <a:defRPr/>
              </a:pPr>
              <a:t>11/5/2013</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a:xfrm>
            <a:off x="8884920" y="7203864"/>
            <a:ext cx="670560" cy="413808"/>
          </a:xfrm>
        </p:spPr>
        <p:txBody>
          <a:bodyPr/>
          <a:lstStyle/>
          <a:p>
            <a:pPr>
              <a:defRPr/>
            </a:pPr>
            <a:fld id="{B78C9D38-9155-49BE-95F2-9BE9379584AE}" type="slidenum">
              <a:rPr lang="en-US" smtClean="0"/>
              <a:pPr>
                <a:defRPr/>
              </a:pPr>
              <a:t>‹#›</a:t>
            </a:fld>
            <a:endParaRPr lang="en-US" dirty="0"/>
          </a:p>
        </p:txBody>
      </p:sp>
      <p:sp>
        <p:nvSpPr>
          <p:cNvPr id="3" name="Picture Placeholder 2"/>
          <p:cNvSpPr>
            <a:spLocks noGrp="1"/>
          </p:cNvSpPr>
          <p:nvPr>
            <p:ph type="pic" idx="1"/>
          </p:nvPr>
        </p:nvSpPr>
        <p:spPr>
          <a:xfrm rot="420000">
            <a:off x="3834372" y="1359453"/>
            <a:ext cx="5079492" cy="4456176"/>
          </a:xfrm>
          <a:prstGeom prst="rect">
            <a:avLst/>
          </a:prstGeom>
          <a:solidFill>
            <a:schemeClr val="bg2"/>
          </a:solidFill>
          <a:ln w="3000" cap="rnd">
            <a:solidFill>
              <a:srgbClr val="C0C0C0"/>
            </a:solidFill>
            <a:round/>
          </a:ln>
          <a:effectLst/>
        </p:spPr>
        <p:txBody>
          <a:bodyPr/>
          <a:lstStyle>
            <a:lvl1pPr marL="0" indent="0">
              <a:buNone/>
              <a:defRPr sz="3600"/>
            </a:lvl1pPr>
          </a:lstStyle>
          <a:p>
            <a:r>
              <a:rPr kumimoji="0" lang="en-US" smtClean="0"/>
              <a:t>Click icon to add picture</a:t>
            </a:r>
            <a:endParaRPr kumimoji="0" lang="en-US" dirty="0"/>
          </a:p>
        </p:txBody>
      </p:sp>
      <p:sp>
        <p:nvSpPr>
          <p:cNvPr id="10" name="Freeform 9"/>
          <p:cNvSpPr>
            <a:spLocks/>
          </p:cNvSpPr>
          <p:nvPr/>
        </p:nvSpPr>
        <p:spPr bwMode="auto">
          <a:xfrm flipV="1">
            <a:off x="-10478" y="6592147"/>
            <a:ext cx="10079355" cy="1180253"/>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101882" tIns="50941" rIns="101882" bIns="50941"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819650" y="7049136"/>
            <a:ext cx="5238750" cy="72326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101882" tIns="50941" rIns="101882" bIns="50941"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tile tx="0" ty="0" sx="100000" sy="100000" flip="none" algn="tl"/>
        </a:blipFill>
        <a:effectLst/>
      </p:bgPr>
    </p:bg>
    <p:spTree>
      <p:nvGrpSpPr>
        <p:cNvPr id="1" name=""/>
        <p:cNvGrpSpPr/>
        <p:nvPr/>
      </p:nvGrpSpPr>
      <p:grpSpPr>
        <a:xfrm>
          <a:off x="0" y="0"/>
          <a:ext cx="0" cy="0"/>
          <a:chOff x="0" y="0"/>
          <a:chExt cx="0" cy="0"/>
        </a:xfrm>
      </p:grpSpPr>
      <p:sp>
        <p:nvSpPr>
          <p:cNvPr id="7" name="Freeform 6"/>
          <p:cNvSpPr>
            <a:spLocks/>
          </p:cNvSpPr>
          <p:nvPr/>
        </p:nvSpPr>
        <p:spPr bwMode="auto">
          <a:xfrm>
            <a:off x="-10478" y="-8096"/>
            <a:ext cx="10079355" cy="1180253"/>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101882" tIns="50941" rIns="101882" bIns="50941"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819650" y="-8096"/>
            <a:ext cx="5238750" cy="72326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101882" tIns="50941" rIns="101882" bIns="50941"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502920" y="797966"/>
            <a:ext cx="9052560" cy="1295400"/>
          </a:xfrm>
          <a:prstGeom prst="rect">
            <a:avLst/>
          </a:prstGeom>
        </p:spPr>
        <p:txBody>
          <a:bodyPr vert="horz" lIns="0" tIns="50941"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502920" y="2193544"/>
            <a:ext cx="9052560" cy="4974336"/>
          </a:xfrm>
          <a:prstGeom prst="rect">
            <a:avLst/>
          </a:prstGeom>
        </p:spPr>
        <p:txBody>
          <a:bodyPr vert="horz" lIns="101882" tIns="50941" rIns="101882" bIns="50941">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502920" y="7203864"/>
            <a:ext cx="2346960" cy="413808"/>
          </a:xfrm>
          <a:prstGeom prst="rect">
            <a:avLst/>
          </a:prstGeom>
        </p:spPr>
        <p:txBody>
          <a:bodyPr vert="horz" lIns="0" tIns="0" rIns="0" bIns="0" anchor="b"/>
          <a:lstStyle>
            <a:lvl1pPr algn="l" eaLnBrk="1" latinLnBrk="0" hangingPunct="1">
              <a:defRPr kumimoji="0" sz="1300">
                <a:solidFill>
                  <a:schemeClr val="tx2">
                    <a:shade val="90000"/>
                  </a:schemeClr>
                </a:solidFill>
              </a:defRPr>
            </a:lvl1pPr>
          </a:lstStyle>
          <a:p>
            <a:pPr>
              <a:defRPr/>
            </a:pPr>
            <a:fld id="{DB531E5C-26BE-4837-9186-9BA7DE2FD8CB}" type="datetimeFigureOut">
              <a:rPr lang="en-US" smtClean="0"/>
              <a:pPr>
                <a:defRPr/>
              </a:pPr>
              <a:t>11/5/2013</a:t>
            </a:fld>
            <a:endParaRPr lang="en-US"/>
          </a:p>
        </p:txBody>
      </p:sp>
      <p:sp>
        <p:nvSpPr>
          <p:cNvPr id="22" name="Footer Placeholder 21"/>
          <p:cNvSpPr>
            <a:spLocks noGrp="1"/>
          </p:cNvSpPr>
          <p:nvPr>
            <p:ph type="ftr" sz="quarter" idx="3"/>
          </p:nvPr>
        </p:nvSpPr>
        <p:spPr>
          <a:xfrm>
            <a:off x="2933700" y="7203864"/>
            <a:ext cx="3688080" cy="413808"/>
          </a:xfrm>
          <a:prstGeom prst="rect">
            <a:avLst/>
          </a:prstGeom>
        </p:spPr>
        <p:txBody>
          <a:bodyPr vert="horz" lIns="0" tIns="0" rIns="0" bIns="0" anchor="b"/>
          <a:lstStyle>
            <a:lvl1pPr algn="l" eaLnBrk="1" latinLnBrk="0" hangingPunct="1">
              <a:defRPr kumimoji="0" sz="1300">
                <a:solidFill>
                  <a:schemeClr val="tx2">
                    <a:shade val="90000"/>
                  </a:schemeClr>
                </a:solidFill>
              </a:defRPr>
            </a:lvl1pPr>
          </a:lstStyle>
          <a:p>
            <a:pPr>
              <a:defRPr/>
            </a:pPr>
            <a:endParaRPr lang="en-US"/>
          </a:p>
        </p:txBody>
      </p:sp>
      <p:sp>
        <p:nvSpPr>
          <p:cNvPr id="18" name="Slide Number Placeholder 17"/>
          <p:cNvSpPr>
            <a:spLocks noGrp="1"/>
          </p:cNvSpPr>
          <p:nvPr>
            <p:ph type="sldNum" sz="quarter" idx="4"/>
          </p:nvPr>
        </p:nvSpPr>
        <p:spPr>
          <a:xfrm>
            <a:off x="8717280" y="7203864"/>
            <a:ext cx="838200" cy="413808"/>
          </a:xfrm>
          <a:prstGeom prst="rect">
            <a:avLst/>
          </a:prstGeom>
        </p:spPr>
        <p:txBody>
          <a:bodyPr vert="horz" lIns="0" tIns="0" rIns="0" bIns="0" anchor="b"/>
          <a:lstStyle>
            <a:lvl1pPr algn="r" eaLnBrk="1" latinLnBrk="0" hangingPunct="1">
              <a:defRPr kumimoji="0" sz="1300">
                <a:solidFill>
                  <a:schemeClr val="tx2">
                    <a:shade val="90000"/>
                  </a:schemeClr>
                </a:solidFill>
              </a:defRPr>
            </a:lvl1pPr>
          </a:lstStyle>
          <a:p>
            <a:pPr>
              <a:defRPr/>
            </a:pPr>
            <a:fld id="{AA23BF24-4C57-4C2E-8575-6C55ED975AA7}" type="slidenum">
              <a:rPr lang="en-US" smtClean="0"/>
              <a:pPr>
                <a:defRPr/>
              </a:pPr>
              <a:t>‹#›</a:t>
            </a:fld>
            <a:endParaRPr lang="en-US" dirty="0"/>
          </a:p>
        </p:txBody>
      </p:sp>
      <p:grpSp>
        <p:nvGrpSpPr>
          <p:cNvPr id="2" name="Group 1"/>
          <p:cNvGrpSpPr/>
          <p:nvPr/>
        </p:nvGrpSpPr>
        <p:grpSpPr>
          <a:xfrm>
            <a:off x="-20919" y="229396"/>
            <a:ext cx="10098603" cy="735787"/>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4212" r:id="rId1"/>
    <p:sldLayoutId id="2147484213" r:id="rId2"/>
    <p:sldLayoutId id="2147484214" r:id="rId3"/>
    <p:sldLayoutId id="2147484215" r:id="rId4"/>
    <p:sldLayoutId id="2147484216" r:id="rId5"/>
    <p:sldLayoutId id="2147484217" r:id="rId6"/>
    <p:sldLayoutId id="2147484218" r:id="rId7"/>
    <p:sldLayoutId id="2147484219" r:id="rId8"/>
    <p:sldLayoutId id="2147484220" r:id="rId9"/>
    <p:sldLayoutId id="2147484221" r:id="rId10"/>
    <p:sldLayoutId id="2147484222" r:id="rId11"/>
  </p:sldLayoutIdLst>
  <p:txStyles>
    <p:titleStyle>
      <a:lvl1pPr algn="l" rtl="0" eaLnBrk="1" latinLnBrk="0" hangingPunct="1">
        <a:spcBef>
          <a:spcPct val="0"/>
        </a:spcBef>
        <a:buNone/>
        <a:defRPr kumimoji="0" sz="5600" b="0" kern="1200">
          <a:ln>
            <a:noFill/>
          </a:ln>
          <a:solidFill>
            <a:schemeClr val="tx2"/>
          </a:solidFill>
          <a:effectLst/>
          <a:latin typeface="+mj-lt"/>
          <a:ea typeface="+mj-ea"/>
          <a:cs typeface="+mj-cs"/>
        </a:defRPr>
      </a:lvl1pPr>
    </p:titleStyle>
    <p:bodyStyle>
      <a:lvl1pPr marL="305647" indent="-305647" algn="l" rtl="0" eaLnBrk="1" latinLnBrk="0" hangingPunct="1">
        <a:spcBef>
          <a:spcPct val="20000"/>
        </a:spcBef>
        <a:buClr>
          <a:schemeClr val="accent3"/>
        </a:buClr>
        <a:buSzPct val="95000"/>
        <a:buFont typeface="Wingdings 2"/>
        <a:buChar char=""/>
        <a:defRPr kumimoji="0" sz="2900" kern="1200">
          <a:solidFill>
            <a:schemeClr val="tx1"/>
          </a:solidFill>
          <a:latin typeface="+mn-lt"/>
          <a:ea typeface="+mn-ea"/>
          <a:cs typeface="+mn-cs"/>
        </a:defRPr>
      </a:lvl1pPr>
      <a:lvl2pPr marL="713177" indent="-275083"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2pPr>
      <a:lvl3pPr marL="1018824" indent="-275083" algn="l" rtl="0" eaLnBrk="1" latinLnBrk="0" hangingPunct="1">
        <a:spcBef>
          <a:spcPct val="20000"/>
        </a:spcBef>
        <a:buClr>
          <a:schemeClr val="accent2"/>
        </a:buClr>
        <a:buSzPct val="70000"/>
        <a:buFont typeface="Wingdings 2"/>
        <a:buChar char=""/>
        <a:defRPr kumimoji="0" sz="2300" kern="1200">
          <a:solidFill>
            <a:schemeClr val="tx1"/>
          </a:solidFill>
          <a:latin typeface="+mn-lt"/>
          <a:ea typeface="+mn-ea"/>
          <a:cs typeface="+mn-cs"/>
        </a:defRPr>
      </a:lvl3pPr>
      <a:lvl4pPr marL="1324472" indent="-234330" algn="l" rtl="0" eaLnBrk="1" latinLnBrk="0" hangingPunct="1">
        <a:spcBef>
          <a:spcPct val="20000"/>
        </a:spcBef>
        <a:buClr>
          <a:schemeClr val="accent3"/>
        </a:buClr>
        <a:buSzPct val="65000"/>
        <a:buFont typeface="Wingdings 2"/>
        <a:buChar char=""/>
        <a:defRPr kumimoji="0" sz="2200" kern="1200">
          <a:solidFill>
            <a:schemeClr val="tx1"/>
          </a:solidFill>
          <a:latin typeface="+mn-lt"/>
          <a:ea typeface="+mn-ea"/>
          <a:cs typeface="+mn-cs"/>
        </a:defRPr>
      </a:lvl4pPr>
      <a:lvl5pPr marL="1630119" indent="-234330" algn="l" rtl="0" eaLnBrk="1" latinLnBrk="0" hangingPunct="1">
        <a:spcBef>
          <a:spcPct val="20000"/>
        </a:spcBef>
        <a:buClr>
          <a:schemeClr val="accent4"/>
        </a:buClr>
        <a:buSzPct val="65000"/>
        <a:buFont typeface="Wingdings 2"/>
        <a:buChar char=""/>
        <a:defRPr kumimoji="0" sz="2200" kern="1200">
          <a:solidFill>
            <a:schemeClr val="tx1"/>
          </a:solidFill>
          <a:latin typeface="+mn-lt"/>
          <a:ea typeface="+mn-ea"/>
          <a:cs typeface="+mn-cs"/>
        </a:defRPr>
      </a:lvl5pPr>
      <a:lvl6pPr marL="1935767" indent="-234330" algn="l" rtl="0" eaLnBrk="1" latinLnBrk="0" hangingPunct="1">
        <a:spcBef>
          <a:spcPct val="20000"/>
        </a:spcBef>
        <a:buClr>
          <a:schemeClr val="accent5"/>
        </a:buClr>
        <a:buSzPct val="80000"/>
        <a:buFont typeface="Wingdings 2"/>
        <a:buChar char=""/>
        <a:defRPr kumimoji="0" sz="2000" kern="1200">
          <a:solidFill>
            <a:schemeClr val="tx1"/>
          </a:solidFill>
          <a:latin typeface="+mn-lt"/>
          <a:ea typeface="+mn-ea"/>
          <a:cs typeface="+mn-cs"/>
        </a:defRPr>
      </a:lvl6pPr>
      <a:lvl7pPr marL="2139531" indent="-203765" algn="l" rtl="0" eaLnBrk="1" latinLnBrk="0" hangingPunct="1">
        <a:spcBef>
          <a:spcPct val="20000"/>
        </a:spcBef>
        <a:buClr>
          <a:schemeClr val="accent6"/>
        </a:buClr>
        <a:buSzPct val="80000"/>
        <a:buFont typeface="Wingdings 2"/>
        <a:buChar char=""/>
        <a:defRPr kumimoji="0" sz="1800" kern="1200" baseline="0">
          <a:solidFill>
            <a:schemeClr val="tx1"/>
          </a:solidFill>
          <a:latin typeface="+mn-lt"/>
          <a:ea typeface="+mn-ea"/>
          <a:cs typeface="+mn-cs"/>
        </a:defRPr>
      </a:lvl7pPr>
      <a:lvl8pPr marL="2445179" indent="-203765" algn="l" rtl="0" eaLnBrk="1" latinLnBrk="0" hangingPunct="1">
        <a:spcBef>
          <a:spcPct val="20000"/>
        </a:spcBef>
        <a:buClr>
          <a:schemeClr val="tx2"/>
        </a:buClr>
        <a:buChar char="•"/>
        <a:defRPr kumimoji="0" sz="1800" kern="1200">
          <a:solidFill>
            <a:schemeClr val="tx1"/>
          </a:solidFill>
          <a:latin typeface="+mn-lt"/>
          <a:ea typeface="+mn-ea"/>
          <a:cs typeface="+mn-cs"/>
        </a:defRPr>
      </a:lvl8pPr>
      <a:lvl9pPr marL="2750826" indent="-203765" algn="l" rtl="0" eaLnBrk="1" latinLnBrk="0" hangingPunct="1">
        <a:spcBef>
          <a:spcPct val="20000"/>
        </a:spcBef>
        <a:buClr>
          <a:schemeClr val="tx2"/>
        </a:buClr>
        <a:buFontTx/>
        <a:buChar char="•"/>
        <a:defRPr kumimoji="0" sz="16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509412" algn="l" rtl="0" eaLnBrk="1" latinLnBrk="0" hangingPunct="1">
        <a:defRPr kumimoji="0" kern="1200">
          <a:solidFill>
            <a:schemeClr val="tx1"/>
          </a:solidFill>
          <a:latin typeface="+mn-lt"/>
          <a:ea typeface="+mn-ea"/>
          <a:cs typeface="+mn-cs"/>
        </a:defRPr>
      </a:lvl2pPr>
      <a:lvl3pPr marL="1018824" algn="l" rtl="0" eaLnBrk="1" latinLnBrk="0" hangingPunct="1">
        <a:defRPr kumimoji="0" kern="1200">
          <a:solidFill>
            <a:schemeClr val="tx1"/>
          </a:solidFill>
          <a:latin typeface="+mn-lt"/>
          <a:ea typeface="+mn-ea"/>
          <a:cs typeface="+mn-cs"/>
        </a:defRPr>
      </a:lvl3pPr>
      <a:lvl4pPr marL="1528237" algn="l" rtl="0" eaLnBrk="1" latinLnBrk="0" hangingPunct="1">
        <a:defRPr kumimoji="0" kern="1200">
          <a:solidFill>
            <a:schemeClr val="tx1"/>
          </a:solidFill>
          <a:latin typeface="+mn-lt"/>
          <a:ea typeface="+mn-ea"/>
          <a:cs typeface="+mn-cs"/>
        </a:defRPr>
      </a:lvl4pPr>
      <a:lvl5pPr marL="2037649" algn="l" rtl="0" eaLnBrk="1" latinLnBrk="0" hangingPunct="1">
        <a:defRPr kumimoji="0" kern="1200">
          <a:solidFill>
            <a:schemeClr val="tx1"/>
          </a:solidFill>
          <a:latin typeface="+mn-lt"/>
          <a:ea typeface="+mn-ea"/>
          <a:cs typeface="+mn-cs"/>
        </a:defRPr>
      </a:lvl5pPr>
      <a:lvl6pPr marL="2547061" algn="l" rtl="0" eaLnBrk="1" latinLnBrk="0" hangingPunct="1">
        <a:defRPr kumimoji="0" kern="1200">
          <a:solidFill>
            <a:schemeClr val="tx1"/>
          </a:solidFill>
          <a:latin typeface="+mn-lt"/>
          <a:ea typeface="+mn-ea"/>
          <a:cs typeface="+mn-cs"/>
        </a:defRPr>
      </a:lvl6pPr>
      <a:lvl7pPr marL="3056473" algn="l" rtl="0" eaLnBrk="1" latinLnBrk="0" hangingPunct="1">
        <a:defRPr kumimoji="0" kern="1200">
          <a:solidFill>
            <a:schemeClr val="tx1"/>
          </a:solidFill>
          <a:latin typeface="+mn-lt"/>
          <a:ea typeface="+mn-ea"/>
          <a:cs typeface="+mn-cs"/>
        </a:defRPr>
      </a:lvl7pPr>
      <a:lvl8pPr marL="3565886" algn="l" rtl="0" eaLnBrk="1" latinLnBrk="0" hangingPunct="1">
        <a:defRPr kumimoji="0" kern="1200">
          <a:solidFill>
            <a:schemeClr val="tx1"/>
          </a:solidFill>
          <a:latin typeface="+mn-lt"/>
          <a:ea typeface="+mn-ea"/>
          <a:cs typeface="+mn-cs"/>
        </a:defRPr>
      </a:lvl8pPr>
      <a:lvl9pPr marL="4075298"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69122" name="Rectangle 2"/>
          <p:cNvSpPr>
            <a:spLocks noGrp="1" noChangeArrowheads="1"/>
          </p:cNvSpPr>
          <p:nvPr>
            <p:ph type="title"/>
          </p:nvPr>
        </p:nvSpPr>
        <p:spPr>
          <a:xfrm>
            <a:off x="0" y="209863"/>
            <a:ext cx="10058400" cy="1738858"/>
          </a:xfrm>
        </p:spPr>
        <p:txBody>
          <a:bodyPr>
            <a:noAutofit/>
          </a:bodyPr>
          <a:lstStyle/>
          <a:p>
            <a:pPr marL="539977" indent="0" eaLnBrk="1" fontAlgn="auto" hangingPunct="1">
              <a:lnSpc>
                <a:spcPct val="50000"/>
              </a:lnSpc>
              <a:spcBef>
                <a:spcPct val="50000"/>
              </a:spcBef>
              <a:spcAft>
                <a:spcPts val="0"/>
              </a:spcAft>
              <a:defRPr/>
            </a:pPr>
            <a:r>
              <a:rPr lang="en-US" sz="4400" dirty="0" smtClean="0">
                <a:solidFill>
                  <a:srgbClr val="006600"/>
                </a:solidFill>
                <a:latin typeface="Arial Narrow" pitchFamily="34" charset="0"/>
              </a:rPr>
              <a:t> </a:t>
            </a:r>
            <a:br>
              <a:rPr lang="en-US" sz="4400" dirty="0" smtClean="0">
                <a:solidFill>
                  <a:srgbClr val="006600"/>
                </a:solidFill>
                <a:latin typeface="Arial Narrow" pitchFamily="34" charset="0"/>
              </a:rPr>
            </a:br>
            <a:r>
              <a:rPr lang="en-US" sz="4400" b="1" dirty="0" smtClean="0">
                <a:latin typeface="Arial Narrow" pitchFamily="34" charset="0"/>
              </a:rPr>
              <a:t/>
            </a:r>
            <a:br>
              <a:rPr lang="en-US" sz="4400" b="1" dirty="0" smtClean="0">
                <a:latin typeface="Arial Narrow" pitchFamily="34" charset="0"/>
              </a:rPr>
            </a:br>
            <a:r>
              <a:rPr lang="en-US" sz="4400" b="1" dirty="0" smtClean="0">
                <a:latin typeface="Arial Narrow" pitchFamily="34" charset="0"/>
              </a:rPr>
              <a:t>13th </a:t>
            </a:r>
            <a:r>
              <a:rPr lang="en-US" sz="4400" b="1" dirty="0">
                <a:latin typeface="Arial Narrow" pitchFamily="34" charset="0"/>
              </a:rPr>
              <a:t>SAARC Payments Council </a:t>
            </a:r>
            <a:r>
              <a:rPr lang="en-US" sz="4400" b="1" dirty="0" smtClean="0">
                <a:latin typeface="Arial Narrow" pitchFamily="34" charset="0"/>
              </a:rPr>
              <a:t>Meeting</a:t>
            </a:r>
            <a:r>
              <a:rPr lang="en-US" sz="4400" b="1" dirty="0" smtClean="0">
                <a:solidFill>
                  <a:srgbClr val="00B0F0"/>
                </a:solidFill>
                <a:latin typeface="Arial Narrow" pitchFamily="34" charset="0"/>
              </a:rPr>
              <a:t/>
            </a:r>
            <a:br>
              <a:rPr lang="en-US" sz="4400" b="1" dirty="0" smtClean="0">
                <a:solidFill>
                  <a:srgbClr val="00B0F0"/>
                </a:solidFill>
                <a:latin typeface="Arial Narrow" pitchFamily="34" charset="0"/>
              </a:rPr>
            </a:br>
            <a:r>
              <a:rPr lang="en-US" sz="4400" b="1" dirty="0" smtClean="0">
                <a:solidFill>
                  <a:srgbClr val="006600"/>
                </a:solidFill>
                <a:latin typeface="Arial Narrow" pitchFamily="34" charset="0"/>
              </a:rPr>
              <a:t/>
            </a:r>
            <a:br>
              <a:rPr lang="en-US" sz="4400" b="1" dirty="0" smtClean="0">
                <a:solidFill>
                  <a:srgbClr val="006600"/>
                </a:solidFill>
                <a:latin typeface="Arial Narrow" pitchFamily="34" charset="0"/>
              </a:rPr>
            </a:br>
            <a:r>
              <a:rPr lang="en-US" sz="4400" b="1" dirty="0" smtClean="0">
                <a:solidFill>
                  <a:srgbClr val="006600"/>
                </a:solidFill>
                <a:latin typeface="Arial Narrow" pitchFamily="34" charset="0"/>
              </a:rPr>
              <a:t>	  </a:t>
            </a:r>
            <a:r>
              <a:rPr lang="en-US" sz="4400" b="1" dirty="0" smtClean="0">
                <a:latin typeface="Arial Narrow" pitchFamily="34" charset="0"/>
              </a:rPr>
              <a:t>July 29</a:t>
            </a:r>
            <a:r>
              <a:rPr lang="en-US" sz="4000" b="1" dirty="0" smtClean="0">
                <a:latin typeface="Arial Narrow" pitchFamily="34" charset="0"/>
              </a:rPr>
              <a:t> </a:t>
            </a:r>
            <a:r>
              <a:rPr lang="en-US" sz="4000" b="1" dirty="0" err="1" smtClean="0">
                <a:latin typeface="Arial Narrow" pitchFamily="34" charset="0"/>
              </a:rPr>
              <a:t>Thimpu</a:t>
            </a:r>
            <a:r>
              <a:rPr lang="en-US" sz="4000" b="1" dirty="0" smtClean="0">
                <a:latin typeface="Arial Narrow" pitchFamily="34" charset="0"/>
              </a:rPr>
              <a:t>, Bhutan</a:t>
            </a:r>
            <a:r>
              <a:rPr lang="en-US" sz="3600" b="1" dirty="0" smtClean="0">
                <a:latin typeface="Arial Narrow" pitchFamily="34" charset="0"/>
              </a:rPr>
              <a:t> </a:t>
            </a:r>
            <a:r>
              <a:rPr lang="en-US" sz="4400" dirty="0">
                <a:solidFill>
                  <a:schemeClr val="accent1">
                    <a:tint val="83000"/>
                    <a:satMod val="150000"/>
                  </a:schemeClr>
                </a:solidFill>
              </a:rPr>
              <a:t/>
            </a:r>
            <a:br>
              <a:rPr lang="en-US" sz="4400" dirty="0">
                <a:solidFill>
                  <a:schemeClr val="accent1">
                    <a:tint val="83000"/>
                    <a:satMod val="150000"/>
                  </a:schemeClr>
                </a:solidFill>
              </a:rPr>
            </a:br>
            <a:endParaRPr lang="en-GB" sz="4400" dirty="0">
              <a:solidFill>
                <a:schemeClr val="accent1">
                  <a:tint val="83000"/>
                  <a:satMod val="150000"/>
                </a:schemeClr>
              </a:solidFill>
            </a:endParaRPr>
          </a:p>
        </p:txBody>
      </p:sp>
      <p:sp>
        <p:nvSpPr>
          <p:cNvPr id="1669123" name="Rectangle 3"/>
          <p:cNvSpPr>
            <a:spLocks noGrp="1" noChangeArrowheads="1"/>
          </p:cNvSpPr>
          <p:nvPr>
            <p:ph idx="1"/>
          </p:nvPr>
        </p:nvSpPr>
        <p:spPr>
          <a:xfrm>
            <a:off x="206375" y="2509838"/>
            <a:ext cx="9594850" cy="4821237"/>
          </a:xfrm>
        </p:spPr>
        <p:txBody>
          <a:bodyPr>
            <a:normAutofit fontScale="55000" lnSpcReduction="20000"/>
          </a:bodyPr>
          <a:lstStyle/>
          <a:p>
            <a:pPr marL="400050" indent="-400050" algn="ctr" eaLnBrk="1" fontAlgn="auto" hangingPunct="1">
              <a:spcAft>
                <a:spcPts val="0"/>
              </a:spcAft>
              <a:buClr>
                <a:schemeClr val="tx1">
                  <a:shade val="95000"/>
                </a:schemeClr>
              </a:buClr>
              <a:buFont typeface="Wingdings 2"/>
              <a:buNone/>
              <a:defRPr/>
            </a:pPr>
            <a:r>
              <a:rPr lang="en-US" sz="5200" b="1" dirty="0" smtClean="0">
                <a:solidFill>
                  <a:srgbClr val="660033"/>
                </a:solidFill>
                <a:latin typeface="Arial Narrow" pitchFamily="34" charset="0"/>
              </a:rPr>
              <a:t>      </a:t>
            </a:r>
          </a:p>
          <a:p>
            <a:pPr marL="400050" indent="-400050" algn="ctr" eaLnBrk="1" fontAlgn="auto" hangingPunct="1">
              <a:spcAft>
                <a:spcPts val="0"/>
              </a:spcAft>
              <a:buClr>
                <a:schemeClr val="tx1">
                  <a:shade val="95000"/>
                </a:schemeClr>
              </a:buClr>
              <a:buFont typeface="Wingdings 2"/>
              <a:buNone/>
              <a:defRPr/>
            </a:pPr>
            <a:r>
              <a:rPr lang="en-US" sz="8600" b="1" dirty="0" smtClean="0">
                <a:effectLst>
                  <a:outerShdw blurRad="38100" dist="38100" dir="2700000" algn="tl">
                    <a:srgbClr val="000000">
                      <a:alpha val="43137"/>
                    </a:srgbClr>
                  </a:outerShdw>
                </a:effectLst>
                <a:latin typeface="Arial Narrow" pitchFamily="34" charset="0"/>
              </a:rPr>
              <a:t>Latest Payment System Development / measures For SPC Objectives</a:t>
            </a:r>
          </a:p>
          <a:p>
            <a:pPr marL="400050" indent="-400050" eaLnBrk="1" fontAlgn="auto" hangingPunct="1">
              <a:spcAft>
                <a:spcPts val="0"/>
              </a:spcAft>
              <a:buClr>
                <a:schemeClr val="tx1">
                  <a:shade val="95000"/>
                </a:schemeClr>
              </a:buClr>
              <a:buFont typeface="Wingdings" pitchFamily="2" charset="2"/>
              <a:buAutoNum type="arabicPeriod"/>
              <a:defRPr/>
            </a:pPr>
            <a:endParaRPr lang="en-GB" b="1" dirty="0" smtClean="0">
              <a:effectLst>
                <a:outerShdw blurRad="38100" dist="38100" dir="2700000" algn="tl">
                  <a:srgbClr val="000000">
                    <a:alpha val="43137"/>
                  </a:srgbClr>
                </a:outerShdw>
              </a:effectLst>
              <a:latin typeface="Arial Narrow" pitchFamily="34" charset="0"/>
            </a:endParaRPr>
          </a:p>
          <a:p>
            <a:pPr marL="400050" indent="-400050" eaLnBrk="1" fontAlgn="auto" hangingPunct="1">
              <a:spcAft>
                <a:spcPts val="0"/>
              </a:spcAft>
              <a:buClr>
                <a:schemeClr val="tx1">
                  <a:shade val="95000"/>
                </a:schemeClr>
              </a:buClr>
              <a:buFont typeface="Wingdings 2"/>
              <a:buNone/>
              <a:defRPr/>
            </a:pPr>
            <a:r>
              <a:rPr lang="en-US" sz="2400" b="1" dirty="0" smtClean="0">
                <a:effectLst>
                  <a:outerShdw blurRad="38100" dist="38100" dir="2700000" algn="tl">
                    <a:srgbClr val="000000">
                      <a:alpha val="43137"/>
                    </a:srgbClr>
                  </a:outerShdw>
                </a:effectLst>
                <a:latin typeface="Arial Narrow" pitchFamily="34" charset="0"/>
              </a:rPr>
              <a:t>					</a:t>
            </a:r>
            <a:r>
              <a:rPr lang="en-US" sz="4400" b="1" dirty="0" smtClean="0">
                <a:effectLst>
                  <a:outerShdw blurRad="38100" dist="38100" dir="2700000" algn="tl">
                    <a:srgbClr val="000000">
                      <a:alpha val="43137"/>
                    </a:srgbClr>
                  </a:outerShdw>
                </a:effectLst>
                <a:latin typeface="Arial Narrow" pitchFamily="34" charset="0"/>
              </a:rPr>
              <a:t>   </a:t>
            </a:r>
          </a:p>
          <a:p>
            <a:pPr marL="400050" indent="-400050" eaLnBrk="1" fontAlgn="auto" hangingPunct="1">
              <a:spcAft>
                <a:spcPts val="0"/>
              </a:spcAft>
              <a:buClr>
                <a:schemeClr val="tx1">
                  <a:shade val="95000"/>
                </a:schemeClr>
              </a:buClr>
              <a:buFont typeface="Wingdings 2"/>
              <a:buNone/>
              <a:defRPr/>
            </a:pPr>
            <a:r>
              <a:rPr lang="en-US" sz="4400" b="1" dirty="0" smtClean="0">
                <a:effectLst>
                  <a:outerShdw blurRad="38100" dist="38100" dir="2700000" algn="tl">
                    <a:srgbClr val="000000">
                      <a:alpha val="43137"/>
                    </a:srgbClr>
                  </a:outerShdw>
                </a:effectLst>
                <a:latin typeface="Arial Narrow" pitchFamily="34" charset="0"/>
              </a:rPr>
              <a:t>					             </a:t>
            </a:r>
            <a:r>
              <a:rPr lang="en-US" sz="6700" b="1" dirty="0" smtClean="0">
                <a:effectLst>
                  <a:outerShdw blurRad="38100" dist="38100" dir="2700000" algn="tl">
                    <a:srgbClr val="000000">
                      <a:alpha val="43137"/>
                    </a:srgbClr>
                  </a:outerShdw>
                </a:effectLst>
                <a:latin typeface="Arial Narrow" pitchFamily="34" charset="0"/>
              </a:rPr>
              <a:t>Presented By :</a:t>
            </a:r>
          </a:p>
          <a:p>
            <a:pPr marL="400050" indent="-400050" eaLnBrk="1" fontAlgn="auto" hangingPunct="1">
              <a:spcAft>
                <a:spcPts val="0"/>
              </a:spcAft>
              <a:buClr>
                <a:schemeClr val="tx1">
                  <a:shade val="95000"/>
                </a:schemeClr>
              </a:buClr>
              <a:buFont typeface="Wingdings 2"/>
              <a:buNone/>
              <a:defRPr/>
            </a:pPr>
            <a:r>
              <a:rPr lang="en-US" sz="4400" b="1" dirty="0" smtClean="0">
                <a:effectLst>
                  <a:outerShdw blurRad="38100" dist="38100" dir="2700000" algn="tl">
                    <a:srgbClr val="000000">
                      <a:alpha val="43137"/>
                    </a:srgbClr>
                  </a:outerShdw>
                </a:effectLst>
                <a:latin typeface="Arial Narrow" pitchFamily="34" charset="0"/>
              </a:rPr>
              <a:t>				     </a:t>
            </a:r>
            <a:r>
              <a:rPr lang="en-US" sz="10100" b="1" dirty="0" smtClean="0">
                <a:effectLst>
                  <a:outerShdw blurRad="38100" dist="38100" dir="2700000" algn="tl">
                    <a:srgbClr val="000000">
                      <a:alpha val="43137"/>
                    </a:srgbClr>
                  </a:outerShdw>
                </a:effectLst>
                <a:latin typeface="Arial Narrow" pitchFamily="34" charset="0"/>
              </a:rPr>
              <a:t>Nepal </a:t>
            </a:r>
            <a:r>
              <a:rPr lang="en-US" sz="10100" b="1" dirty="0" err="1" smtClean="0">
                <a:effectLst>
                  <a:outerShdw blurRad="38100" dist="38100" dir="2700000" algn="tl">
                    <a:srgbClr val="000000">
                      <a:alpha val="43137"/>
                    </a:srgbClr>
                  </a:outerShdw>
                </a:effectLst>
                <a:latin typeface="Arial Narrow" pitchFamily="34" charset="0"/>
              </a:rPr>
              <a:t>Rastra</a:t>
            </a:r>
            <a:r>
              <a:rPr lang="en-US" sz="10100" b="1" dirty="0" smtClean="0">
                <a:effectLst>
                  <a:outerShdw blurRad="38100" dist="38100" dir="2700000" algn="tl">
                    <a:srgbClr val="000000">
                      <a:alpha val="43137"/>
                    </a:srgbClr>
                  </a:outerShdw>
                </a:effectLst>
                <a:latin typeface="Arial Narrow" pitchFamily="34" charset="0"/>
              </a:rPr>
              <a:t> Bank</a:t>
            </a:r>
          </a:p>
          <a:p>
            <a:pPr marL="400050" indent="-400050" eaLnBrk="1" fontAlgn="auto" hangingPunct="1">
              <a:spcAft>
                <a:spcPts val="0"/>
              </a:spcAft>
              <a:buClr>
                <a:schemeClr val="tx1">
                  <a:shade val="95000"/>
                </a:schemeClr>
              </a:buClr>
              <a:buFont typeface="Wingdings 2"/>
              <a:buNone/>
              <a:defRPr/>
            </a:pPr>
            <a:r>
              <a:rPr lang="en-US" sz="6200" b="1" dirty="0" smtClean="0">
                <a:latin typeface="Arial Narrow" pitchFamily="34" charset="0"/>
              </a:rPr>
              <a:t>					</a:t>
            </a:r>
            <a:endParaRPr lang="en-US" sz="5800" b="1" dirty="0" smtClean="0">
              <a:latin typeface="Arial Narrow" pitchFamily="34" charset="0"/>
            </a:endParaRPr>
          </a:p>
          <a:p>
            <a:pPr marL="400050" indent="-400050" eaLnBrk="1" fontAlgn="auto" hangingPunct="1">
              <a:spcAft>
                <a:spcPts val="0"/>
              </a:spcAft>
              <a:buClr>
                <a:schemeClr val="tx1">
                  <a:shade val="95000"/>
                </a:schemeClr>
              </a:buClr>
              <a:buFont typeface="Wingdings 2"/>
              <a:buNone/>
              <a:defRPr/>
            </a:pPr>
            <a:endParaRPr lang="en-US" sz="4000" b="1" dirty="0" smtClean="0">
              <a:solidFill>
                <a:srgbClr val="006600"/>
              </a:solidFill>
              <a:latin typeface="Arial Narrow" pitchFamily="34" charset="0"/>
            </a:endParaRPr>
          </a:p>
          <a:p>
            <a:pPr marL="400050" indent="-400050" eaLnBrk="1" fontAlgn="auto" hangingPunct="1">
              <a:spcAft>
                <a:spcPts val="0"/>
              </a:spcAft>
              <a:buClr>
                <a:schemeClr val="tx1">
                  <a:shade val="95000"/>
                </a:schemeClr>
              </a:buClr>
              <a:buFont typeface="Wingdings" pitchFamily="2" charset="2"/>
              <a:buAutoNum type="arabicPeriod"/>
              <a:defRPr/>
            </a:pPr>
            <a:endParaRPr lang="en-GB" dirty="0"/>
          </a:p>
        </p:txBody>
      </p:sp>
    </p:spTree>
  </p:cSld>
  <p:clrMapOvr>
    <a:masterClrMapping/>
  </p:clrMapOvr>
  <p:transition advTm="5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7" presetClass="entr" presetSubtype="0" fill="hold" nodeType="clickEffect">
                                  <p:stCondLst>
                                    <p:cond delay="0"/>
                                  </p:stCondLst>
                                  <p:iterate type="lt">
                                    <p:tmPct val="50000"/>
                                  </p:iterate>
                                  <p:childTnLst>
                                    <p:set>
                                      <p:cBhvr>
                                        <p:cTn id="6" dur="1" fill="hold">
                                          <p:stCondLst>
                                            <p:cond delay="0"/>
                                          </p:stCondLst>
                                        </p:cTn>
                                        <p:tgtEl>
                                          <p:spTgt spid="1669123">
                                            <p:txEl>
                                              <p:pRg st="1" end="1"/>
                                            </p:txEl>
                                          </p:spTgt>
                                        </p:tgtEl>
                                        <p:attrNameLst>
                                          <p:attrName>style.visibility</p:attrName>
                                        </p:attrNameLst>
                                      </p:cBhvr>
                                      <p:to>
                                        <p:strVal val="visible"/>
                                      </p:to>
                                    </p:set>
                                    <p:anim calcmode="discrete" valueType="clr">
                                      <p:cBhvr override="childStyle">
                                        <p:cTn id="7" dur="80"/>
                                        <p:tgtEl>
                                          <p:spTgt spid="1669123">
                                            <p:txEl>
                                              <p:pRg st="1" end="1"/>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1669123">
                                            <p:txEl>
                                              <p:pRg st="1" end="1"/>
                                            </p:txEl>
                                          </p:spTgt>
                                        </p:tgtEl>
                                        <p:attrNameLst>
                                          <p:attrName>fillcolor</p:attrName>
                                        </p:attrNameLst>
                                      </p:cBhvr>
                                      <p:tavLst>
                                        <p:tav tm="0">
                                          <p:val>
                                            <p:clrVal>
                                              <a:schemeClr val="accent2"/>
                                            </p:clrVal>
                                          </p:val>
                                        </p:tav>
                                        <p:tav tm="50000">
                                          <p:val>
                                            <p:clrVal>
                                              <a:schemeClr val="hlink"/>
                                            </p:clrVal>
                                          </p:val>
                                        </p:tav>
                                      </p:tavLst>
                                    </p:anim>
                                    <p:set>
                                      <p:cBhvr>
                                        <p:cTn id="9" dur="80"/>
                                        <p:tgtEl>
                                          <p:spTgt spid="1669123">
                                            <p:txEl>
                                              <p:pRg st="1" end="1"/>
                                            </p:txEl>
                                          </p:spTgt>
                                        </p:tgtEl>
                                        <p:attrNameLst>
                                          <p:attrName>fill.type</p:attrName>
                                        </p:attrNameLst>
                                      </p:cBhvr>
                                      <p:to>
                                        <p:strVal val="solid"/>
                                      </p:to>
                                    </p:set>
                                  </p:childTnLst>
                                </p:cTn>
                              </p:par>
                            </p:childTnLst>
                          </p:cTn>
                        </p:par>
                      </p:childTnLst>
                    </p:cTn>
                  </p:par>
                  <p:par>
                    <p:cTn id="10" fill="hold">
                      <p:stCondLst>
                        <p:cond delay="indefinite"/>
                      </p:stCondLst>
                      <p:childTnLst>
                        <p:par>
                          <p:cTn id="11" fill="hold">
                            <p:stCondLst>
                              <p:cond delay="0"/>
                            </p:stCondLst>
                            <p:childTnLst>
                              <p:par>
                                <p:cTn id="12" presetID="27" presetClass="entr" presetSubtype="0" fill="hold" nodeType="clickEffect">
                                  <p:stCondLst>
                                    <p:cond delay="0"/>
                                  </p:stCondLst>
                                  <p:iterate type="lt">
                                    <p:tmPct val="50000"/>
                                  </p:iterate>
                                  <p:childTnLst>
                                    <p:set>
                                      <p:cBhvr>
                                        <p:cTn id="13" dur="1" fill="hold">
                                          <p:stCondLst>
                                            <p:cond delay="0"/>
                                          </p:stCondLst>
                                        </p:cTn>
                                        <p:tgtEl>
                                          <p:spTgt spid="1669123">
                                            <p:txEl>
                                              <p:pRg st="4" end="4"/>
                                            </p:txEl>
                                          </p:spTgt>
                                        </p:tgtEl>
                                        <p:attrNameLst>
                                          <p:attrName>style.visibility</p:attrName>
                                        </p:attrNameLst>
                                      </p:cBhvr>
                                      <p:to>
                                        <p:strVal val="visible"/>
                                      </p:to>
                                    </p:set>
                                    <p:anim calcmode="discrete" valueType="clr">
                                      <p:cBhvr override="childStyle">
                                        <p:cTn id="14" dur="80"/>
                                        <p:tgtEl>
                                          <p:spTgt spid="1669123">
                                            <p:txEl>
                                              <p:pRg st="4" end="4"/>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15" dur="80"/>
                                        <p:tgtEl>
                                          <p:spTgt spid="1669123">
                                            <p:txEl>
                                              <p:pRg st="4" end="4"/>
                                            </p:txEl>
                                          </p:spTgt>
                                        </p:tgtEl>
                                        <p:attrNameLst>
                                          <p:attrName>fillcolor</p:attrName>
                                        </p:attrNameLst>
                                      </p:cBhvr>
                                      <p:tavLst>
                                        <p:tav tm="0">
                                          <p:val>
                                            <p:clrVal>
                                              <a:schemeClr val="accent2"/>
                                            </p:clrVal>
                                          </p:val>
                                        </p:tav>
                                        <p:tav tm="50000">
                                          <p:val>
                                            <p:clrVal>
                                              <a:schemeClr val="hlink"/>
                                            </p:clrVal>
                                          </p:val>
                                        </p:tav>
                                      </p:tavLst>
                                    </p:anim>
                                    <p:set>
                                      <p:cBhvr>
                                        <p:cTn id="16" dur="80"/>
                                        <p:tgtEl>
                                          <p:spTgt spid="1669123">
                                            <p:txEl>
                                              <p:pRg st="4" end="4"/>
                                            </p:txEl>
                                          </p:spTgt>
                                        </p:tgtEl>
                                        <p:attrNameLst>
                                          <p:attrName>fill.type</p:attrName>
                                        </p:attrNameLst>
                                      </p:cBhvr>
                                      <p:to>
                                        <p:strVal val="solid"/>
                                      </p:to>
                                    </p:set>
                                  </p:childTnLst>
                                </p:cTn>
                              </p:par>
                            </p:childTnLst>
                          </p:cTn>
                        </p:par>
                      </p:childTnLst>
                    </p:cTn>
                  </p:par>
                  <p:par>
                    <p:cTn id="17" fill="hold">
                      <p:stCondLst>
                        <p:cond delay="indefinite"/>
                      </p:stCondLst>
                      <p:childTnLst>
                        <p:par>
                          <p:cTn id="18" fill="hold">
                            <p:stCondLst>
                              <p:cond delay="0"/>
                            </p:stCondLst>
                            <p:childTnLst>
                              <p:par>
                                <p:cTn id="19" presetID="27" presetClass="entr" presetSubtype="0" fill="hold" nodeType="clickEffect">
                                  <p:stCondLst>
                                    <p:cond delay="0"/>
                                  </p:stCondLst>
                                  <p:iterate type="lt">
                                    <p:tmPct val="50000"/>
                                  </p:iterate>
                                  <p:childTnLst>
                                    <p:set>
                                      <p:cBhvr>
                                        <p:cTn id="20" dur="1" fill="hold">
                                          <p:stCondLst>
                                            <p:cond delay="0"/>
                                          </p:stCondLst>
                                        </p:cTn>
                                        <p:tgtEl>
                                          <p:spTgt spid="1669123">
                                            <p:txEl>
                                              <p:pRg st="5" end="5"/>
                                            </p:txEl>
                                          </p:spTgt>
                                        </p:tgtEl>
                                        <p:attrNameLst>
                                          <p:attrName>style.visibility</p:attrName>
                                        </p:attrNameLst>
                                      </p:cBhvr>
                                      <p:to>
                                        <p:strVal val="visible"/>
                                      </p:to>
                                    </p:set>
                                    <p:anim calcmode="discrete" valueType="clr">
                                      <p:cBhvr override="childStyle">
                                        <p:cTn id="21" dur="80"/>
                                        <p:tgtEl>
                                          <p:spTgt spid="1669123">
                                            <p:txEl>
                                              <p:pRg st="5" end="5"/>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22" dur="80"/>
                                        <p:tgtEl>
                                          <p:spTgt spid="1669123">
                                            <p:txEl>
                                              <p:pRg st="5" end="5"/>
                                            </p:txEl>
                                          </p:spTgt>
                                        </p:tgtEl>
                                        <p:attrNameLst>
                                          <p:attrName>fillcolor</p:attrName>
                                        </p:attrNameLst>
                                      </p:cBhvr>
                                      <p:tavLst>
                                        <p:tav tm="0">
                                          <p:val>
                                            <p:clrVal>
                                              <a:schemeClr val="accent2"/>
                                            </p:clrVal>
                                          </p:val>
                                        </p:tav>
                                        <p:tav tm="50000">
                                          <p:val>
                                            <p:clrVal>
                                              <a:schemeClr val="hlink"/>
                                            </p:clrVal>
                                          </p:val>
                                        </p:tav>
                                      </p:tavLst>
                                    </p:anim>
                                    <p:set>
                                      <p:cBhvr>
                                        <p:cTn id="23" dur="80"/>
                                        <p:tgtEl>
                                          <p:spTgt spid="1669123">
                                            <p:txEl>
                                              <p:pRg st="5" end="5"/>
                                            </p:txEl>
                                          </p:spTgt>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69122" name="Rectangle 2"/>
          <p:cNvSpPr>
            <a:spLocks noGrp="1" noChangeArrowheads="1"/>
          </p:cNvSpPr>
          <p:nvPr>
            <p:ph type="title"/>
          </p:nvPr>
        </p:nvSpPr>
        <p:spPr>
          <a:xfrm>
            <a:off x="0" y="235008"/>
            <a:ext cx="9840035" cy="1887706"/>
          </a:xfrm>
        </p:spPr>
        <p:txBody>
          <a:bodyPr>
            <a:normAutofit fontScale="90000"/>
          </a:bodyPr>
          <a:lstStyle/>
          <a:p>
            <a:pPr marL="539977" indent="0" algn="ctr" eaLnBrk="1" fontAlgn="auto" hangingPunct="1">
              <a:spcAft>
                <a:spcPts val="0"/>
              </a:spcAft>
              <a:defRPr/>
            </a:pPr>
            <a:r>
              <a:rPr lang="en-US" sz="2200" dirty="0" smtClean="0">
                <a:solidFill>
                  <a:srgbClr val="00B0F0"/>
                </a:solidFill>
                <a:latin typeface="Arial Narrow" pitchFamily="34" charset="0"/>
              </a:rPr>
              <a:t/>
            </a:r>
            <a:br>
              <a:rPr lang="en-US" sz="2200" dirty="0" smtClean="0">
                <a:solidFill>
                  <a:srgbClr val="00B0F0"/>
                </a:solidFill>
                <a:latin typeface="Arial Narrow" pitchFamily="34" charset="0"/>
              </a:rPr>
            </a:br>
            <a:r>
              <a:rPr lang="en-US" sz="2200" dirty="0" smtClean="0">
                <a:solidFill>
                  <a:srgbClr val="00B0F0"/>
                </a:solidFill>
                <a:latin typeface="Arial Narrow" pitchFamily="34" charset="0"/>
              </a:rPr>
              <a:t/>
            </a:r>
            <a:br>
              <a:rPr lang="en-US" sz="2200" dirty="0" smtClean="0">
                <a:solidFill>
                  <a:srgbClr val="00B0F0"/>
                </a:solidFill>
                <a:latin typeface="Arial Narrow" pitchFamily="34" charset="0"/>
              </a:rPr>
            </a:br>
            <a:r>
              <a:rPr lang="en-US" sz="2200" dirty="0" smtClean="0">
                <a:solidFill>
                  <a:srgbClr val="00B0F0"/>
                </a:solidFill>
                <a:latin typeface="Arial Narrow" pitchFamily="34" charset="0"/>
              </a:rPr>
              <a:t/>
            </a:r>
            <a:br>
              <a:rPr lang="en-US" sz="2200" dirty="0" smtClean="0">
                <a:solidFill>
                  <a:srgbClr val="00B0F0"/>
                </a:solidFill>
                <a:latin typeface="Arial Narrow" pitchFamily="34" charset="0"/>
              </a:rPr>
            </a:br>
            <a:r>
              <a:rPr lang="en-US" sz="2200" dirty="0" smtClean="0">
                <a:solidFill>
                  <a:srgbClr val="00B0F0"/>
                </a:solidFill>
                <a:latin typeface="Arial Narrow" pitchFamily="34" charset="0"/>
              </a:rPr>
              <a:t/>
            </a:r>
            <a:br>
              <a:rPr lang="en-US" sz="2200" dirty="0" smtClean="0">
                <a:solidFill>
                  <a:srgbClr val="00B0F0"/>
                </a:solidFill>
                <a:latin typeface="Arial Narrow" pitchFamily="34" charset="0"/>
              </a:rPr>
            </a:br>
            <a:r>
              <a:rPr lang="en-US" sz="4400" b="1" dirty="0" smtClean="0">
                <a:solidFill>
                  <a:srgbClr val="0000FF"/>
                </a:solidFill>
                <a:latin typeface="Arial Narrow" pitchFamily="34" charset="0"/>
              </a:rPr>
              <a:t>NEPAL RASTRA BANK </a:t>
            </a:r>
            <a:r>
              <a:rPr lang="en-US" sz="2000" b="1" dirty="0" smtClean="0">
                <a:solidFill>
                  <a:srgbClr val="FFFF00"/>
                </a:solidFill>
                <a:latin typeface="Arial Narrow" pitchFamily="34" charset="0"/>
              </a:rPr>
              <a:t/>
            </a:r>
            <a:br>
              <a:rPr lang="en-US" sz="2000" b="1" dirty="0" smtClean="0">
                <a:solidFill>
                  <a:srgbClr val="FFFF00"/>
                </a:solidFill>
                <a:latin typeface="Arial Narrow" pitchFamily="34" charset="0"/>
              </a:rPr>
            </a:br>
            <a:r>
              <a:rPr lang="en-US" sz="5300" b="1" dirty="0" smtClean="0">
                <a:latin typeface="Arial Narrow" pitchFamily="34" charset="0"/>
              </a:rPr>
              <a:t>Areas requiring more Improvement</a:t>
            </a:r>
            <a:r>
              <a:rPr lang="en-US" sz="2000" b="1" dirty="0" smtClean="0">
                <a:latin typeface="Arial Narrow" pitchFamily="34" charset="0"/>
              </a:rPr>
              <a:t/>
            </a:r>
            <a:br>
              <a:rPr lang="en-US" sz="2000" b="1" dirty="0" smtClean="0">
                <a:latin typeface="Arial Narrow" pitchFamily="34" charset="0"/>
              </a:rPr>
            </a:br>
            <a:r>
              <a:rPr lang="en-US" sz="2000" dirty="0" smtClean="0">
                <a:latin typeface="Arial Narrow" pitchFamily="34" charset="0"/>
              </a:rPr>
              <a:t/>
            </a:r>
            <a:br>
              <a:rPr lang="en-US" sz="2000" dirty="0" smtClean="0">
                <a:latin typeface="Arial Narrow" pitchFamily="34" charset="0"/>
              </a:rPr>
            </a:br>
            <a:r>
              <a:rPr lang="en-US" sz="2000" dirty="0" smtClean="0">
                <a:latin typeface="Arial Narrow" pitchFamily="34" charset="0"/>
              </a:rPr>
              <a:t> </a:t>
            </a:r>
            <a:r>
              <a:rPr lang="en-US" sz="1800" dirty="0" smtClean="0">
                <a:latin typeface="Arial Narrow" pitchFamily="34" charset="0"/>
              </a:rPr>
              <a:t> </a:t>
            </a:r>
            <a:r>
              <a:rPr lang="en-US" dirty="0" smtClean="0">
                <a:latin typeface="Arial Narrow" pitchFamily="34" charset="0"/>
              </a:rPr>
              <a:t/>
            </a:r>
            <a:br>
              <a:rPr lang="en-US" dirty="0" smtClean="0">
                <a:latin typeface="Arial Narrow" pitchFamily="34" charset="0"/>
              </a:rPr>
            </a:br>
            <a:endParaRPr lang="en-GB" sz="2200" dirty="0"/>
          </a:p>
        </p:txBody>
      </p:sp>
      <p:sp>
        <p:nvSpPr>
          <p:cNvPr id="1669123" name="Rectangle 3"/>
          <p:cNvSpPr>
            <a:spLocks noGrp="1" noChangeArrowheads="1"/>
          </p:cNvSpPr>
          <p:nvPr>
            <p:ph idx="1"/>
          </p:nvPr>
        </p:nvSpPr>
        <p:spPr>
          <a:xfrm>
            <a:off x="1387475" y="2468563"/>
            <a:ext cx="7742238" cy="5075237"/>
          </a:xfrm>
        </p:spPr>
        <p:txBody>
          <a:bodyPr>
            <a:normAutofit/>
          </a:bodyPr>
          <a:lstStyle/>
          <a:p>
            <a:pPr marL="660400" indent="-660400" eaLnBrk="1" fontAlgn="auto" hangingPunct="1">
              <a:lnSpc>
                <a:spcPct val="90000"/>
              </a:lnSpc>
              <a:spcAft>
                <a:spcPts val="0"/>
              </a:spcAft>
              <a:buClr>
                <a:schemeClr val="tx1">
                  <a:shade val="95000"/>
                </a:schemeClr>
              </a:buClr>
              <a:buFont typeface="Wingdings" pitchFamily="2" charset="2"/>
              <a:buChar char="Ø"/>
              <a:defRPr/>
            </a:pPr>
            <a:r>
              <a:rPr lang="en-GB" sz="3600" b="1" dirty="0" smtClean="0">
                <a:effectLst>
                  <a:outerShdw blurRad="38100" dist="38100" dir="2700000" algn="tl">
                    <a:srgbClr val="000000">
                      <a:alpha val="43137"/>
                    </a:srgbClr>
                  </a:outerShdw>
                </a:effectLst>
                <a:latin typeface="Arial Narrow" pitchFamily="34" charset="0"/>
              </a:rPr>
              <a:t>Payment Instruments</a:t>
            </a:r>
          </a:p>
          <a:p>
            <a:pPr marL="660400" indent="-660400" eaLnBrk="1" fontAlgn="auto" hangingPunct="1">
              <a:lnSpc>
                <a:spcPct val="90000"/>
              </a:lnSpc>
              <a:spcAft>
                <a:spcPts val="0"/>
              </a:spcAft>
              <a:buClr>
                <a:schemeClr val="tx1">
                  <a:shade val="95000"/>
                </a:schemeClr>
              </a:buClr>
              <a:buFont typeface="Wingdings" pitchFamily="2" charset="2"/>
              <a:buChar char="Ø"/>
              <a:defRPr/>
            </a:pPr>
            <a:r>
              <a:rPr lang="en-GB" sz="3600" b="1" dirty="0" smtClean="0">
                <a:effectLst>
                  <a:outerShdw blurRad="38100" dist="38100" dir="2700000" algn="tl">
                    <a:srgbClr val="000000">
                      <a:alpha val="43137"/>
                    </a:srgbClr>
                  </a:outerShdw>
                </a:effectLst>
                <a:latin typeface="Arial Narrow" pitchFamily="34" charset="0"/>
              </a:rPr>
              <a:t>Legal and Regulatory Framework</a:t>
            </a:r>
          </a:p>
          <a:p>
            <a:pPr marL="660400" indent="-660400" eaLnBrk="1" fontAlgn="auto" hangingPunct="1">
              <a:lnSpc>
                <a:spcPct val="90000"/>
              </a:lnSpc>
              <a:spcAft>
                <a:spcPts val="0"/>
              </a:spcAft>
              <a:buClr>
                <a:schemeClr val="tx1">
                  <a:shade val="95000"/>
                </a:schemeClr>
              </a:buClr>
              <a:buFont typeface="Wingdings" pitchFamily="2" charset="2"/>
              <a:buChar char="Ø"/>
              <a:defRPr/>
            </a:pPr>
            <a:r>
              <a:rPr lang="en-GB" sz="3600" b="1" dirty="0" smtClean="0">
                <a:effectLst>
                  <a:outerShdw blurRad="38100" dist="38100" dir="2700000" algn="tl">
                    <a:srgbClr val="000000">
                      <a:alpha val="43137"/>
                    </a:srgbClr>
                  </a:outerShdw>
                </a:effectLst>
                <a:latin typeface="Arial Narrow" pitchFamily="34" charset="0"/>
              </a:rPr>
              <a:t>Payment Technology</a:t>
            </a:r>
            <a:r>
              <a:rPr lang="en-US" sz="3600" b="1" dirty="0" smtClean="0">
                <a:effectLst>
                  <a:outerShdw blurRad="38100" dist="38100" dir="2700000" algn="tl">
                    <a:srgbClr val="000000">
                      <a:alpha val="43137"/>
                    </a:srgbClr>
                  </a:outerShdw>
                </a:effectLst>
                <a:latin typeface="Arial Narrow" pitchFamily="34" charset="0"/>
              </a:rPr>
              <a:t> </a:t>
            </a:r>
          </a:p>
          <a:p>
            <a:pPr marL="660400" indent="-660400" eaLnBrk="1" fontAlgn="auto" hangingPunct="1">
              <a:lnSpc>
                <a:spcPct val="90000"/>
              </a:lnSpc>
              <a:spcAft>
                <a:spcPts val="0"/>
              </a:spcAft>
              <a:buClr>
                <a:schemeClr val="tx1">
                  <a:shade val="95000"/>
                </a:schemeClr>
              </a:buClr>
              <a:buFont typeface="Wingdings" pitchFamily="2" charset="2"/>
              <a:buChar char="Ø"/>
              <a:defRPr/>
            </a:pPr>
            <a:r>
              <a:rPr lang="en-GB" sz="3600" b="1" dirty="0" smtClean="0">
                <a:effectLst>
                  <a:outerShdw blurRad="38100" dist="38100" dir="2700000" algn="tl">
                    <a:srgbClr val="000000">
                      <a:alpha val="43137"/>
                    </a:srgbClr>
                  </a:outerShdw>
                </a:effectLst>
                <a:latin typeface="Arial Narrow" pitchFamily="34" charset="0"/>
              </a:rPr>
              <a:t>Clearing and Settlement Systems</a:t>
            </a:r>
          </a:p>
          <a:p>
            <a:pPr marL="660400" indent="-660400" eaLnBrk="1" fontAlgn="auto" hangingPunct="1">
              <a:lnSpc>
                <a:spcPct val="90000"/>
              </a:lnSpc>
              <a:spcAft>
                <a:spcPts val="0"/>
              </a:spcAft>
              <a:buClr>
                <a:schemeClr val="tx1">
                  <a:shade val="95000"/>
                </a:schemeClr>
              </a:buClr>
              <a:buFont typeface="Wingdings" pitchFamily="2" charset="2"/>
              <a:buChar char="Ø"/>
              <a:defRPr/>
            </a:pPr>
            <a:r>
              <a:rPr lang="en-GB" sz="3600" b="1" dirty="0" smtClean="0">
                <a:effectLst>
                  <a:outerShdw blurRad="38100" dist="38100" dir="2700000" algn="tl">
                    <a:srgbClr val="000000">
                      <a:alpha val="43137"/>
                    </a:srgbClr>
                  </a:outerShdw>
                </a:effectLst>
                <a:latin typeface="Arial Narrow" pitchFamily="34" charset="0"/>
              </a:rPr>
              <a:t>Institutional Framework</a:t>
            </a:r>
          </a:p>
          <a:p>
            <a:pPr marL="660400" indent="-660400" eaLnBrk="1" fontAlgn="auto" hangingPunct="1">
              <a:lnSpc>
                <a:spcPct val="90000"/>
              </a:lnSpc>
              <a:spcAft>
                <a:spcPts val="0"/>
              </a:spcAft>
              <a:buClr>
                <a:schemeClr val="tx1">
                  <a:shade val="95000"/>
                </a:schemeClr>
              </a:buClr>
              <a:buFont typeface="Wingdings" pitchFamily="2" charset="2"/>
              <a:buChar char="Ø"/>
              <a:defRPr/>
            </a:pPr>
            <a:r>
              <a:rPr lang="en-GB" sz="3600" b="1" dirty="0" smtClean="0">
                <a:effectLst>
                  <a:outerShdw blurRad="38100" dist="38100" dir="2700000" algn="tl">
                    <a:srgbClr val="000000">
                      <a:alpha val="43137"/>
                    </a:srgbClr>
                  </a:outerShdw>
                </a:effectLst>
                <a:latin typeface="Arial Narrow" pitchFamily="34" charset="0"/>
              </a:rPr>
              <a:t>Physical Infrastructure</a:t>
            </a:r>
          </a:p>
          <a:p>
            <a:pPr marL="660400" indent="-660400" eaLnBrk="1" fontAlgn="auto" hangingPunct="1">
              <a:lnSpc>
                <a:spcPct val="90000"/>
              </a:lnSpc>
              <a:spcAft>
                <a:spcPts val="0"/>
              </a:spcAft>
              <a:buClr>
                <a:schemeClr val="tx1">
                  <a:shade val="95000"/>
                </a:schemeClr>
              </a:buClr>
              <a:buFont typeface="Wingdings" pitchFamily="2" charset="2"/>
              <a:buChar char="Ø"/>
              <a:defRPr/>
            </a:pPr>
            <a:r>
              <a:rPr lang="en-GB" sz="3600" b="1" dirty="0" smtClean="0">
                <a:effectLst>
                  <a:outerShdw blurRad="38100" dist="38100" dir="2700000" algn="tl">
                    <a:srgbClr val="000000">
                      <a:alpha val="43137"/>
                    </a:srgbClr>
                  </a:outerShdw>
                </a:effectLst>
                <a:latin typeface="Arial Narrow" pitchFamily="34" charset="0"/>
              </a:rPr>
              <a:t>Risks Mitigation</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entr" presetSubtype="0" fill="hold" nodeType="clickEffect">
                                  <p:stCondLst>
                                    <p:cond delay="0"/>
                                  </p:stCondLst>
                                  <p:childTnLst>
                                    <p:set>
                                      <p:cBhvr>
                                        <p:cTn id="6" dur="1" fill="hold">
                                          <p:stCondLst>
                                            <p:cond delay="0"/>
                                          </p:stCondLst>
                                        </p:cTn>
                                        <p:tgtEl>
                                          <p:spTgt spid="1669123">
                                            <p:txEl>
                                              <p:pRg st="0" end="0"/>
                                            </p:txEl>
                                          </p:spTgt>
                                        </p:tgtEl>
                                        <p:attrNameLst>
                                          <p:attrName>style.visibility</p:attrName>
                                        </p:attrNameLst>
                                      </p:cBhvr>
                                      <p:to>
                                        <p:strVal val="visible"/>
                                      </p:to>
                                    </p:set>
                                    <p:animEffect transition="in" filter="fade">
                                      <p:cBhvr>
                                        <p:cTn id="7" dur="500"/>
                                        <p:tgtEl>
                                          <p:spTgt spid="1669123">
                                            <p:txEl>
                                              <p:pRg st="0" end="0"/>
                                            </p:txEl>
                                          </p:spTgt>
                                        </p:tgtEl>
                                      </p:cBhvr>
                                    </p:animEffect>
                                    <p:anim calcmode="lin" valueType="num">
                                      <p:cBhvr>
                                        <p:cTn id="8" dur="500" fill="hold"/>
                                        <p:tgtEl>
                                          <p:spTgt spid="1669123">
                                            <p:txEl>
                                              <p:pRg st="0" end="0"/>
                                            </p:txEl>
                                          </p:spTgt>
                                        </p:tgtEl>
                                        <p:attrNameLst>
                                          <p:attrName>ppt_x</p:attrName>
                                        </p:attrNameLst>
                                      </p:cBhvr>
                                      <p:tavLst>
                                        <p:tav tm="0">
                                          <p:val>
                                            <p:strVal val="#ppt_x"/>
                                          </p:val>
                                        </p:tav>
                                        <p:tav tm="100000">
                                          <p:val>
                                            <p:strVal val="#ppt_x"/>
                                          </p:val>
                                        </p:tav>
                                      </p:tavLst>
                                    </p:anim>
                                    <p:anim calcmode="lin" valueType="num">
                                      <p:cBhvr>
                                        <p:cTn id="9" dur="450" decel="100000" fill="hold"/>
                                        <p:tgtEl>
                                          <p:spTgt spid="1669123">
                                            <p:txEl>
                                              <p:pRg st="0" end="0"/>
                                            </p:txEl>
                                          </p:spTgt>
                                        </p:tgtEl>
                                        <p:attrNameLst>
                                          <p:attrName>ppt_y</p:attrName>
                                        </p:attrNameLst>
                                      </p:cBhvr>
                                      <p:tavLst>
                                        <p:tav tm="0">
                                          <p:val>
                                            <p:strVal val="#ppt_y+1"/>
                                          </p:val>
                                        </p:tav>
                                        <p:tav tm="100000">
                                          <p:val>
                                            <p:strVal val="#ppt_y-.03"/>
                                          </p:val>
                                        </p:tav>
                                      </p:tavLst>
                                    </p:anim>
                                    <p:anim calcmode="lin" valueType="num">
                                      <p:cBhvr>
                                        <p:cTn id="10" dur="50" accel="100000" fill="hold">
                                          <p:stCondLst>
                                            <p:cond delay="450"/>
                                          </p:stCondLst>
                                        </p:cTn>
                                        <p:tgtEl>
                                          <p:spTgt spid="1669123">
                                            <p:txEl>
                                              <p:pRg st="0" end="0"/>
                                            </p:txEl>
                                          </p:spTgt>
                                        </p:tgtEl>
                                        <p:attrNameLst>
                                          <p:attrName>ppt_y</p:attrName>
                                        </p:attrNameLst>
                                      </p:cBhvr>
                                      <p:tavLst>
                                        <p:tav tm="0">
                                          <p:val>
                                            <p:strVal val="#ppt_y-.03"/>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29" presetClass="entr" presetSubtype="0" fill="hold" nodeType="clickEffect">
                                  <p:stCondLst>
                                    <p:cond delay="0"/>
                                  </p:stCondLst>
                                  <p:childTnLst>
                                    <p:set>
                                      <p:cBhvr>
                                        <p:cTn id="14" dur="1" fill="hold">
                                          <p:stCondLst>
                                            <p:cond delay="0"/>
                                          </p:stCondLst>
                                        </p:cTn>
                                        <p:tgtEl>
                                          <p:spTgt spid="1669123">
                                            <p:txEl>
                                              <p:pRg st="1" end="1"/>
                                            </p:txEl>
                                          </p:spTgt>
                                        </p:tgtEl>
                                        <p:attrNameLst>
                                          <p:attrName>style.visibility</p:attrName>
                                        </p:attrNameLst>
                                      </p:cBhvr>
                                      <p:to>
                                        <p:strVal val="visible"/>
                                      </p:to>
                                    </p:set>
                                    <p:anim calcmode="lin" valueType="num">
                                      <p:cBhvr>
                                        <p:cTn id="15" dur="500" fill="hold"/>
                                        <p:tgtEl>
                                          <p:spTgt spid="1669123">
                                            <p:txEl>
                                              <p:pRg st="1" end="1"/>
                                            </p:txEl>
                                          </p:spTgt>
                                        </p:tgtEl>
                                        <p:attrNameLst>
                                          <p:attrName>ppt_x</p:attrName>
                                        </p:attrNameLst>
                                      </p:cBhvr>
                                      <p:tavLst>
                                        <p:tav tm="0">
                                          <p:val>
                                            <p:strVal val="#ppt_x-.2"/>
                                          </p:val>
                                        </p:tav>
                                        <p:tav tm="100000">
                                          <p:val>
                                            <p:strVal val="#ppt_x"/>
                                          </p:val>
                                        </p:tav>
                                      </p:tavLst>
                                    </p:anim>
                                    <p:anim calcmode="lin" valueType="num">
                                      <p:cBhvr>
                                        <p:cTn id="16" dur="500" fill="hold"/>
                                        <p:tgtEl>
                                          <p:spTgt spid="1669123">
                                            <p:txEl>
                                              <p:pRg st="1" end="1"/>
                                            </p:txEl>
                                          </p:spTgt>
                                        </p:tgtEl>
                                        <p:attrNameLst>
                                          <p:attrName>ppt_y</p:attrName>
                                        </p:attrNameLst>
                                      </p:cBhvr>
                                      <p:tavLst>
                                        <p:tav tm="0">
                                          <p:val>
                                            <p:strVal val="#ppt_y"/>
                                          </p:val>
                                        </p:tav>
                                        <p:tav tm="100000">
                                          <p:val>
                                            <p:strVal val="#ppt_y"/>
                                          </p:val>
                                        </p:tav>
                                      </p:tavLst>
                                    </p:anim>
                                    <p:animEffect transition="in" filter="wipe(right)" prLst="gradientSize: 0.1">
                                      <p:cBhvr>
                                        <p:cTn id="17" dur="500"/>
                                        <p:tgtEl>
                                          <p:spTgt spid="166912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7" presetClass="entr" presetSubtype="0" fill="hold" nodeType="clickEffect">
                                  <p:stCondLst>
                                    <p:cond delay="0"/>
                                  </p:stCondLst>
                                  <p:childTnLst>
                                    <p:set>
                                      <p:cBhvr>
                                        <p:cTn id="21" dur="1" fill="hold">
                                          <p:stCondLst>
                                            <p:cond delay="0"/>
                                          </p:stCondLst>
                                        </p:cTn>
                                        <p:tgtEl>
                                          <p:spTgt spid="1669123">
                                            <p:txEl>
                                              <p:pRg st="2" end="2"/>
                                            </p:txEl>
                                          </p:spTgt>
                                        </p:tgtEl>
                                        <p:attrNameLst>
                                          <p:attrName>style.visibility</p:attrName>
                                        </p:attrNameLst>
                                      </p:cBhvr>
                                      <p:to>
                                        <p:strVal val="visible"/>
                                      </p:to>
                                    </p:set>
                                    <p:animEffect transition="in" filter="fade">
                                      <p:cBhvr>
                                        <p:cTn id="22" dur="500"/>
                                        <p:tgtEl>
                                          <p:spTgt spid="1669123">
                                            <p:txEl>
                                              <p:pRg st="2" end="2"/>
                                            </p:txEl>
                                          </p:spTgt>
                                        </p:tgtEl>
                                      </p:cBhvr>
                                    </p:animEffect>
                                    <p:anim calcmode="lin" valueType="num">
                                      <p:cBhvr>
                                        <p:cTn id="23" dur="500" fill="hold"/>
                                        <p:tgtEl>
                                          <p:spTgt spid="1669123">
                                            <p:txEl>
                                              <p:pRg st="2" end="2"/>
                                            </p:txEl>
                                          </p:spTgt>
                                        </p:tgtEl>
                                        <p:attrNameLst>
                                          <p:attrName>ppt_x</p:attrName>
                                        </p:attrNameLst>
                                      </p:cBhvr>
                                      <p:tavLst>
                                        <p:tav tm="0">
                                          <p:val>
                                            <p:strVal val="#ppt_x"/>
                                          </p:val>
                                        </p:tav>
                                        <p:tav tm="100000">
                                          <p:val>
                                            <p:strVal val="#ppt_x"/>
                                          </p:val>
                                        </p:tav>
                                      </p:tavLst>
                                    </p:anim>
                                    <p:anim calcmode="lin" valueType="num">
                                      <p:cBhvr>
                                        <p:cTn id="24" dur="450" decel="100000" fill="hold"/>
                                        <p:tgtEl>
                                          <p:spTgt spid="1669123">
                                            <p:txEl>
                                              <p:pRg st="2" end="2"/>
                                            </p:txEl>
                                          </p:spTgt>
                                        </p:tgtEl>
                                        <p:attrNameLst>
                                          <p:attrName>ppt_y</p:attrName>
                                        </p:attrNameLst>
                                      </p:cBhvr>
                                      <p:tavLst>
                                        <p:tav tm="0">
                                          <p:val>
                                            <p:strVal val="#ppt_y+1"/>
                                          </p:val>
                                        </p:tav>
                                        <p:tav tm="100000">
                                          <p:val>
                                            <p:strVal val="#ppt_y-.03"/>
                                          </p:val>
                                        </p:tav>
                                      </p:tavLst>
                                    </p:anim>
                                    <p:anim calcmode="lin" valueType="num">
                                      <p:cBhvr>
                                        <p:cTn id="25" dur="50" accel="100000" fill="hold">
                                          <p:stCondLst>
                                            <p:cond delay="450"/>
                                          </p:stCondLst>
                                        </p:cTn>
                                        <p:tgtEl>
                                          <p:spTgt spid="1669123">
                                            <p:txEl>
                                              <p:pRg st="2" end="2"/>
                                            </p:txEl>
                                          </p:spTgt>
                                        </p:tgtEl>
                                        <p:attrNameLst>
                                          <p:attrName>ppt_y</p:attrName>
                                        </p:attrNameLst>
                                      </p:cBhvr>
                                      <p:tavLst>
                                        <p:tav tm="0">
                                          <p:val>
                                            <p:strVal val="#ppt_y-.03"/>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37" presetClass="entr" presetSubtype="0" fill="hold" nodeType="clickEffect">
                                  <p:stCondLst>
                                    <p:cond delay="0"/>
                                  </p:stCondLst>
                                  <p:childTnLst>
                                    <p:set>
                                      <p:cBhvr>
                                        <p:cTn id="29" dur="1" fill="hold">
                                          <p:stCondLst>
                                            <p:cond delay="0"/>
                                          </p:stCondLst>
                                        </p:cTn>
                                        <p:tgtEl>
                                          <p:spTgt spid="1669123">
                                            <p:txEl>
                                              <p:pRg st="3" end="3"/>
                                            </p:txEl>
                                          </p:spTgt>
                                        </p:tgtEl>
                                        <p:attrNameLst>
                                          <p:attrName>style.visibility</p:attrName>
                                        </p:attrNameLst>
                                      </p:cBhvr>
                                      <p:to>
                                        <p:strVal val="visible"/>
                                      </p:to>
                                    </p:set>
                                    <p:animEffect transition="in" filter="fade">
                                      <p:cBhvr>
                                        <p:cTn id="30" dur="500"/>
                                        <p:tgtEl>
                                          <p:spTgt spid="1669123">
                                            <p:txEl>
                                              <p:pRg st="3" end="3"/>
                                            </p:txEl>
                                          </p:spTgt>
                                        </p:tgtEl>
                                      </p:cBhvr>
                                    </p:animEffect>
                                    <p:anim calcmode="lin" valueType="num">
                                      <p:cBhvr>
                                        <p:cTn id="31" dur="500" fill="hold"/>
                                        <p:tgtEl>
                                          <p:spTgt spid="1669123">
                                            <p:txEl>
                                              <p:pRg st="3" end="3"/>
                                            </p:txEl>
                                          </p:spTgt>
                                        </p:tgtEl>
                                        <p:attrNameLst>
                                          <p:attrName>ppt_x</p:attrName>
                                        </p:attrNameLst>
                                      </p:cBhvr>
                                      <p:tavLst>
                                        <p:tav tm="0">
                                          <p:val>
                                            <p:strVal val="#ppt_x"/>
                                          </p:val>
                                        </p:tav>
                                        <p:tav tm="100000">
                                          <p:val>
                                            <p:strVal val="#ppt_x"/>
                                          </p:val>
                                        </p:tav>
                                      </p:tavLst>
                                    </p:anim>
                                    <p:anim calcmode="lin" valueType="num">
                                      <p:cBhvr>
                                        <p:cTn id="32" dur="450" decel="100000" fill="hold"/>
                                        <p:tgtEl>
                                          <p:spTgt spid="1669123">
                                            <p:txEl>
                                              <p:pRg st="3" end="3"/>
                                            </p:txEl>
                                          </p:spTgt>
                                        </p:tgtEl>
                                        <p:attrNameLst>
                                          <p:attrName>ppt_y</p:attrName>
                                        </p:attrNameLst>
                                      </p:cBhvr>
                                      <p:tavLst>
                                        <p:tav tm="0">
                                          <p:val>
                                            <p:strVal val="#ppt_y+1"/>
                                          </p:val>
                                        </p:tav>
                                        <p:tav tm="100000">
                                          <p:val>
                                            <p:strVal val="#ppt_y-.03"/>
                                          </p:val>
                                        </p:tav>
                                      </p:tavLst>
                                    </p:anim>
                                    <p:anim calcmode="lin" valueType="num">
                                      <p:cBhvr>
                                        <p:cTn id="33" dur="50" accel="100000" fill="hold">
                                          <p:stCondLst>
                                            <p:cond delay="450"/>
                                          </p:stCondLst>
                                        </p:cTn>
                                        <p:tgtEl>
                                          <p:spTgt spid="1669123">
                                            <p:txEl>
                                              <p:pRg st="3" end="3"/>
                                            </p:txEl>
                                          </p:spTgt>
                                        </p:tgtEl>
                                        <p:attrNameLst>
                                          <p:attrName>ppt_y</p:attrName>
                                        </p:attrNameLst>
                                      </p:cBhvr>
                                      <p:tavLst>
                                        <p:tav tm="0">
                                          <p:val>
                                            <p:strVal val="#ppt_y-.03"/>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37" presetClass="entr" presetSubtype="0" fill="hold" nodeType="clickEffect">
                                  <p:stCondLst>
                                    <p:cond delay="0"/>
                                  </p:stCondLst>
                                  <p:childTnLst>
                                    <p:set>
                                      <p:cBhvr>
                                        <p:cTn id="37" dur="1" fill="hold">
                                          <p:stCondLst>
                                            <p:cond delay="0"/>
                                          </p:stCondLst>
                                        </p:cTn>
                                        <p:tgtEl>
                                          <p:spTgt spid="1669123">
                                            <p:txEl>
                                              <p:pRg st="4" end="4"/>
                                            </p:txEl>
                                          </p:spTgt>
                                        </p:tgtEl>
                                        <p:attrNameLst>
                                          <p:attrName>style.visibility</p:attrName>
                                        </p:attrNameLst>
                                      </p:cBhvr>
                                      <p:to>
                                        <p:strVal val="visible"/>
                                      </p:to>
                                    </p:set>
                                    <p:animEffect transition="in" filter="fade">
                                      <p:cBhvr>
                                        <p:cTn id="38" dur="500"/>
                                        <p:tgtEl>
                                          <p:spTgt spid="1669123">
                                            <p:txEl>
                                              <p:pRg st="4" end="4"/>
                                            </p:txEl>
                                          </p:spTgt>
                                        </p:tgtEl>
                                      </p:cBhvr>
                                    </p:animEffect>
                                    <p:anim calcmode="lin" valueType="num">
                                      <p:cBhvr>
                                        <p:cTn id="39" dur="500" fill="hold"/>
                                        <p:tgtEl>
                                          <p:spTgt spid="1669123">
                                            <p:txEl>
                                              <p:pRg st="4" end="4"/>
                                            </p:txEl>
                                          </p:spTgt>
                                        </p:tgtEl>
                                        <p:attrNameLst>
                                          <p:attrName>ppt_x</p:attrName>
                                        </p:attrNameLst>
                                      </p:cBhvr>
                                      <p:tavLst>
                                        <p:tav tm="0">
                                          <p:val>
                                            <p:strVal val="#ppt_x"/>
                                          </p:val>
                                        </p:tav>
                                        <p:tav tm="100000">
                                          <p:val>
                                            <p:strVal val="#ppt_x"/>
                                          </p:val>
                                        </p:tav>
                                      </p:tavLst>
                                    </p:anim>
                                    <p:anim calcmode="lin" valueType="num">
                                      <p:cBhvr>
                                        <p:cTn id="40" dur="450" decel="100000" fill="hold"/>
                                        <p:tgtEl>
                                          <p:spTgt spid="1669123">
                                            <p:txEl>
                                              <p:pRg st="4" end="4"/>
                                            </p:txEl>
                                          </p:spTgt>
                                        </p:tgtEl>
                                        <p:attrNameLst>
                                          <p:attrName>ppt_y</p:attrName>
                                        </p:attrNameLst>
                                      </p:cBhvr>
                                      <p:tavLst>
                                        <p:tav tm="0">
                                          <p:val>
                                            <p:strVal val="#ppt_y+1"/>
                                          </p:val>
                                        </p:tav>
                                        <p:tav tm="100000">
                                          <p:val>
                                            <p:strVal val="#ppt_y-.03"/>
                                          </p:val>
                                        </p:tav>
                                      </p:tavLst>
                                    </p:anim>
                                    <p:anim calcmode="lin" valueType="num">
                                      <p:cBhvr>
                                        <p:cTn id="41" dur="50" accel="100000" fill="hold">
                                          <p:stCondLst>
                                            <p:cond delay="450"/>
                                          </p:stCondLst>
                                        </p:cTn>
                                        <p:tgtEl>
                                          <p:spTgt spid="1669123">
                                            <p:txEl>
                                              <p:pRg st="4" end="4"/>
                                            </p:txEl>
                                          </p:spTgt>
                                        </p:tgtEl>
                                        <p:attrNameLst>
                                          <p:attrName>ppt_y</p:attrName>
                                        </p:attrNameLst>
                                      </p:cBhvr>
                                      <p:tavLst>
                                        <p:tav tm="0">
                                          <p:val>
                                            <p:strVal val="#ppt_y-.03"/>
                                          </p:val>
                                        </p:tav>
                                        <p:tav tm="100000">
                                          <p:val>
                                            <p:strVal val="#ppt_y"/>
                                          </p:val>
                                        </p:tav>
                                      </p:tavLst>
                                    </p:anim>
                                  </p:childTnLst>
                                </p:cTn>
                              </p:par>
                            </p:childTnLst>
                          </p:cTn>
                        </p:par>
                      </p:childTnLst>
                    </p:cTn>
                  </p:par>
                  <p:par>
                    <p:cTn id="42" fill="hold">
                      <p:stCondLst>
                        <p:cond delay="indefinite"/>
                      </p:stCondLst>
                      <p:childTnLst>
                        <p:par>
                          <p:cTn id="43" fill="hold">
                            <p:stCondLst>
                              <p:cond delay="0"/>
                            </p:stCondLst>
                            <p:childTnLst>
                              <p:par>
                                <p:cTn id="44" presetID="37" presetClass="entr" presetSubtype="0" fill="hold" nodeType="clickEffect">
                                  <p:stCondLst>
                                    <p:cond delay="0"/>
                                  </p:stCondLst>
                                  <p:childTnLst>
                                    <p:set>
                                      <p:cBhvr>
                                        <p:cTn id="45" dur="1" fill="hold">
                                          <p:stCondLst>
                                            <p:cond delay="0"/>
                                          </p:stCondLst>
                                        </p:cTn>
                                        <p:tgtEl>
                                          <p:spTgt spid="1669123">
                                            <p:txEl>
                                              <p:pRg st="5" end="5"/>
                                            </p:txEl>
                                          </p:spTgt>
                                        </p:tgtEl>
                                        <p:attrNameLst>
                                          <p:attrName>style.visibility</p:attrName>
                                        </p:attrNameLst>
                                      </p:cBhvr>
                                      <p:to>
                                        <p:strVal val="visible"/>
                                      </p:to>
                                    </p:set>
                                    <p:animEffect transition="in" filter="fade">
                                      <p:cBhvr>
                                        <p:cTn id="46" dur="500"/>
                                        <p:tgtEl>
                                          <p:spTgt spid="1669123">
                                            <p:txEl>
                                              <p:pRg st="5" end="5"/>
                                            </p:txEl>
                                          </p:spTgt>
                                        </p:tgtEl>
                                      </p:cBhvr>
                                    </p:animEffect>
                                    <p:anim calcmode="lin" valueType="num">
                                      <p:cBhvr>
                                        <p:cTn id="47" dur="500" fill="hold"/>
                                        <p:tgtEl>
                                          <p:spTgt spid="1669123">
                                            <p:txEl>
                                              <p:pRg st="5" end="5"/>
                                            </p:txEl>
                                          </p:spTgt>
                                        </p:tgtEl>
                                        <p:attrNameLst>
                                          <p:attrName>ppt_x</p:attrName>
                                        </p:attrNameLst>
                                      </p:cBhvr>
                                      <p:tavLst>
                                        <p:tav tm="0">
                                          <p:val>
                                            <p:strVal val="#ppt_x"/>
                                          </p:val>
                                        </p:tav>
                                        <p:tav tm="100000">
                                          <p:val>
                                            <p:strVal val="#ppt_x"/>
                                          </p:val>
                                        </p:tav>
                                      </p:tavLst>
                                    </p:anim>
                                    <p:anim calcmode="lin" valueType="num">
                                      <p:cBhvr>
                                        <p:cTn id="48" dur="450" decel="100000" fill="hold"/>
                                        <p:tgtEl>
                                          <p:spTgt spid="1669123">
                                            <p:txEl>
                                              <p:pRg st="5" end="5"/>
                                            </p:txEl>
                                          </p:spTgt>
                                        </p:tgtEl>
                                        <p:attrNameLst>
                                          <p:attrName>ppt_y</p:attrName>
                                        </p:attrNameLst>
                                      </p:cBhvr>
                                      <p:tavLst>
                                        <p:tav tm="0">
                                          <p:val>
                                            <p:strVal val="#ppt_y+1"/>
                                          </p:val>
                                        </p:tav>
                                        <p:tav tm="100000">
                                          <p:val>
                                            <p:strVal val="#ppt_y-.03"/>
                                          </p:val>
                                        </p:tav>
                                      </p:tavLst>
                                    </p:anim>
                                    <p:anim calcmode="lin" valueType="num">
                                      <p:cBhvr>
                                        <p:cTn id="49" dur="50" accel="100000" fill="hold">
                                          <p:stCondLst>
                                            <p:cond delay="450"/>
                                          </p:stCondLst>
                                        </p:cTn>
                                        <p:tgtEl>
                                          <p:spTgt spid="1669123">
                                            <p:txEl>
                                              <p:pRg st="5" end="5"/>
                                            </p:txEl>
                                          </p:spTgt>
                                        </p:tgtEl>
                                        <p:attrNameLst>
                                          <p:attrName>ppt_y</p:attrName>
                                        </p:attrNameLst>
                                      </p:cBhvr>
                                      <p:tavLst>
                                        <p:tav tm="0">
                                          <p:val>
                                            <p:strVal val="#ppt_y-.03"/>
                                          </p:val>
                                        </p:tav>
                                        <p:tav tm="100000">
                                          <p:val>
                                            <p:strVal val="#ppt_y"/>
                                          </p:val>
                                        </p:tav>
                                      </p:tavLst>
                                    </p:anim>
                                  </p:childTnLst>
                                </p:cTn>
                              </p:par>
                            </p:childTnLst>
                          </p:cTn>
                        </p:par>
                      </p:childTnLst>
                    </p:cTn>
                  </p:par>
                  <p:par>
                    <p:cTn id="50" fill="hold">
                      <p:stCondLst>
                        <p:cond delay="indefinite"/>
                      </p:stCondLst>
                      <p:childTnLst>
                        <p:par>
                          <p:cTn id="51" fill="hold">
                            <p:stCondLst>
                              <p:cond delay="0"/>
                            </p:stCondLst>
                            <p:childTnLst>
                              <p:par>
                                <p:cTn id="52" presetID="37" presetClass="entr" presetSubtype="0" fill="hold" nodeType="clickEffect">
                                  <p:stCondLst>
                                    <p:cond delay="0"/>
                                  </p:stCondLst>
                                  <p:childTnLst>
                                    <p:set>
                                      <p:cBhvr>
                                        <p:cTn id="53" dur="1" fill="hold">
                                          <p:stCondLst>
                                            <p:cond delay="0"/>
                                          </p:stCondLst>
                                        </p:cTn>
                                        <p:tgtEl>
                                          <p:spTgt spid="1669123">
                                            <p:txEl>
                                              <p:pRg st="6" end="6"/>
                                            </p:txEl>
                                          </p:spTgt>
                                        </p:tgtEl>
                                        <p:attrNameLst>
                                          <p:attrName>style.visibility</p:attrName>
                                        </p:attrNameLst>
                                      </p:cBhvr>
                                      <p:to>
                                        <p:strVal val="visible"/>
                                      </p:to>
                                    </p:set>
                                    <p:animEffect transition="in" filter="fade">
                                      <p:cBhvr>
                                        <p:cTn id="54" dur="500"/>
                                        <p:tgtEl>
                                          <p:spTgt spid="1669123">
                                            <p:txEl>
                                              <p:pRg st="6" end="6"/>
                                            </p:txEl>
                                          </p:spTgt>
                                        </p:tgtEl>
                                      </p:cBhvr>
                                    </p:animEffect>
                                    <p:anim calcmode="lin" valueType="num">
                                      <p:cBhvr>
                                        <p:cTn id="55" dur="500" fill="hold"/>
                                        <p:tgtEl>
                                          <p:spTgt spid="1669123">
                                            <p:txEl>
                                              <p:pRg st="6" end="6"/>
                                            </p:txEl>
                                          </p:spTgt>
                                        </p:tgtEl>
                                        <p:attrNameLst>
                                          <p:attrName>ppt_x</p:attrName>
                                        </p:attrNameLst>
                                      </p:cBhvr>
                                      <p:tavLst>
                                        <p:tav tm="0">
                                          <p:val>
                                            <p:strVal val="#ppt_x"/>
                                          </p:val>
                                        </p:tav>
                                        <p:tav tm="100000">
                                          <p:val>
                                            <p:strVal val="#ppt_x"/>
                                          </p:val>
                                        </p:tav>
                                      </p:tavLst>
                                    </p:anim>
                                    <p:anim calcmode="lin" valueType="num">
                                      <p:cBhvr>
                                        <p:cTn id="56" dur="450" decel="100000" fill="hold"/>
                                        <p:tgtEl>
                                          <p:spTgt spid="1669123">
                                            <p:txEl>
                                              <p:pRg st="6" end="6"/>
                                            </p:txEl>
                                          </p:spTgt>
                                        </p:tgtEl>
                                        <p:attrNameLst>
                                          <p:attrName>ppt_y</p:attrName>
                                        </p:attrNameLst>
                                      </p:cBhvr>
                                      <p:tavLst>
                                        <p:tav tm="0">
                                          <p:val>
                                            <p:strVal val="#ppt_y+1"/>
                                          </p:val>
                                        </p:tav>
                                        <p:tav tm="100000">
                                          <p:val>
                                            <p:strVal val="#ppt_y-.03"/>
                                          </p:val>
                                        </p:tav>
                                      </p:tavLst>
                                    </p:anim>
                                    <p:anim calcmode="lin" valueType="num">
                                      <p:cBhvr>
                                        <p:cTn id="57" dur="50" accel="100000" fill="hold">
                                          <p:stCondLst>
                                            <p:cond delay="450"/>
                                          </p:stCondLst>
                                        </p:cTn>
                                        <p:tgtEl>
                                          <p:spTgt spid="1669123">
                                            <p:txEl>
                                              <p:pRg st="6" end="6"/>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69122" name="Rectangle 2"/>
          <p:cNvSpPr>
            <a:spLocks noGrp="1" noChangeArrowheads="1"/>
          </p:cNvSpPr>
          <p:nvPr>
            <p:ph type="title"/>
          </p:nvPr>
        </p:nvSpPr>
        <p:spPr>
          <a:xfrm>
            <a:off x="435429" y="228600"/>
            <a:ext cx="9404606" cy="1367971"/>
          </a:xfrm>
        </p:spPr>
        <p:txBody>
          <a:bodyPr>
            <a:normAutofit fontScale="90000"/>
          </a:bodyPr>
          <a:lstStyle/>
          <a:p>
            <a:pPr marL="539977" indent="0" algn="ctr" eaLnBrk="1" fontAlgn="auto" hangingPunct="1">
              <a:spcAft>
                <a:spcPts val="0"/>
              </a:spcAft>
              <a:defRPr/>
            </a:pPr>
            <a:r>
              <a:rPr lang="en-US" sz="2200" dirty="0" smtClean="0">
                <a:solidFill>
                  <a:srgbClr val="00B0F0"/>
                </a:solidFill>
                <a:latin typeface="Arial Narrow" pitchFamily="34" charset="0"/>
              </a:rPr>
              <a:t/>
            </a:r>
            <a:br>
              <a:rPr lang="en-US" sz="2200" dirty="0" smtClean="0">
                <a:solidFill>
                  <a:srgbClr val="00B0F0"/>
                </a:solidFill>
                <a:latin typeface="Arial Narrow" pitchFamily="34" charset="0"/>
              </a:rPr>
            </a:br>
            <a:r>
              <a:rPr lang="en-US" sz="2200" dirty="0" smtClean="0">
                <a:solidFill>
                  <a:srgbClr val="00B0F0"/>
                </a:solidFill>
                <a:latin typeface="Arial Narrow" pitchFamily="34" charset="0"/>
              </a:rPr>
              <a:t/>
            </a:r>
            <a:br>
              <a:rPr lang="en-US" sz="2200" dirty="0" smtClean="0">
                <a:solidFill>
                  <a:srgbClr val="00B0F0"/>
                </a:solidFill>
                <a:latin typeface="Arial Narrow" pitchFamily="34" charset="0"/>
              </a:rPr>
            </a:br>
            <a:r>
              <a:rPr lang="en-US" sz="2200" dirty="0" smtClean="0">
                <a:solidFill>
                  <a:srgbClr val="00B0F0"/>
                </a:solidFill>
                <a:latin typeface="Arial Narrow" pitchFamily="34" charset="0"/>
              </a:rPr>
              <a:t/>
            </a:r>
            <a:br>
              <a:rPr lang="en-US" sz="2200" dirty="0" smtClean="0">
                <a:solidFill>
                  <a:srgbClr val="00B0F0"/>
                </a:solidFill>
                <a:latin typeface="Arial Narrow" pitchFamily="34" charset="0"/>
              </a:rPr>
            </a:br>
            <a:r>
              <a:rPr lang="en-US" sz="4400" b="1" dirty="0" smtClean="0">
                <a:solidFill>
                  <a:srgbClr val="0000FF"/>
                </a:solidFill>
                <a:latin typeface="Arial Narrow" pitchFamily="34" charset="0"/>
              </a:rPr>
              <a:t>NEPAL RASTRA BANK </a:t>
            </a:r>
            <a:r>
              <a:rPr lang="en-US" sz="2700" b="1" dirty="0" smtClean="0">
                <a:solidFill>
                  <a:srgbClr val="660033"/>
                </a:solidFill>
                <a:latin typeface="Arial Narrow" pitchFamily="34" charset="0"/>
              </a:rPr>
              <a:t/>
            </a:r>
            <a:br>
              <a:rPr lang="en-US" sz="2700" b="1" dirty="0" smtClean="0">
                <a:solidFill>
                  <a:srgbClr val="660033"/>
                </a:solidFill>
                <a:latin typeface="Arial Narrow" pitchFamily="34" charset="0"/>
              </a:rPr>
            </a:br>
            <a:r>
              <a:rPr lang="en-US" sz="5300" b="1" dirty="0" smtClean="0">
                <a:latin typeface="Arial Narrow" pitchFamily="34" charset="0"/>
              </a:rPr>
              <a:t>Targeted Program for Improvement</a:t>
            </a:r>
            <a:r>
              <a:rPr lang="en-US" sz="2000" dirty="0" smtClean="0">
                <a:solidFill>
                  <a:srgbClr val="FFFF00"/>
                </a:solidFill>
                <a:latin typeface="Arial Narrow" pitchFamily="34" charset="0"/>
              </a:rPr>
              <a:t/>
            </a:r>
            <a:br>
              <a:rPr lang="en-US" sz="2000" dirty="0" smtClean="0">
                <a:solidFill>
                  <a:srgbClr val="FFFF00"/>
                </a:solidFill>
                <a:latin typeface="Arial Narrow" pitchFamily="34" charset="0"/>
              </a:rPr>
            </a:br>
            <a:r>
              <a:rPr lang="en-US" sz="2000" dirty="0" smtClean="0">
                <a:solidFill>
                  <a:srgbClr val="FFFF00"/>
                </a:solidFill>
                <a:latin typeface="Arial Narrow" pitchFamily="34" charset="0"/>
              </a:rPr>
              <a:t/>
            </a:r>
            <a:br>
              <a:rPr lang="en-US" sz="2000" dirty="0" smtClean="0">
                <a:solidFill>
                  <a:srgbClr val="FFFF00"/>
                </a:solidFill>
                <a:latin typeface="Arial Narrow" pitchFamily="34" charset="0"/>
              </a:rPr>
            </a:br>
            <a:r>
              <a:rPr lang="en-US" sz="2000" dirty="0" smtClean="0">
                <a:solidFill>
                  <a:srgbClr val="FFFF00"/>
                </a:solidFill>
                <a:latin typeface="Arial Narrow" pitchFamily="34" charset="0"/>
              </a:rPr>
              <a:t> </a:t>
            </a:r>
            <a:r>
              <a:rPr lang="en-US" sz="1800" dirty="0" smtClean="0">
                <a:solidFill>
                  <a:srgbClr val="FFFF00"/>
                </a:solidFill>
                <a:latin typeface="Arial Narrow" pitchFamily="34" charset="0"/>
              </a:rPr>
              <a:t> </a:t>
            </a:r>
            <a:r>
              <a:rPr lang="en-US" dirty="0" smtClean="0">
                <a:solidFill>
                  <a:srgbClr val="006600"/>
                </a:solidFill>
                <a:latin typeface="Arial Narrow" pitchFamily="34" charset="0"/>
              </a:rPr>
              <a:t/>
            </a:r>
            <a:br>
              <a:rPr lang="en-US" dirty="0" smtClean="0">
                <a:solidFill>
                  <a:srgbClr val="006600"/>
                </a:solidFill>
                <a:latin typeface="Arial Narrow" pitchFamily="34" charset="0"/>
              </a:rPr>
            </a:br>
            <a:endParaRPr lang="en-GB" sz="2200" dirty="0">
              <a:solidFill>
                <a:srgbClr val="FFFF00"/>
              </a:solidFill>
            </a:endParaRPr>
          </a:p>
        </p:txBody>
      </p:sp>
      <p:sp>
        <p:nvSpPr>
          <p:cNvPr id="1669123" name="Rectangle 3"/>
          <p:cNvSpPr>
            <a:spLocks noGrp="1" noChangeArrowheads="1"/>
          </p:cNvSpPr>
          <p:nvPr>
            <p:ph idx="1"/>
          </p:nvPr>
        </p:nvSpPr>
        <p:spPr>
          <a:xfrm>
            <a:off x="435429" y="1480457"/>
            <a:ext cx="9432471" cy="5929993"/>
          </a:xfrm>
        </p:spPr>
        <p:txBody>
          <a:bodyPr>
            <a:normAutofit/>
          </a:bodyPr>
          <a:lstStyle/>
          <a:p>
            <a:pPr marL="499224" indent="-427906" algn="ctr" eaLnBrk="1" fontAlgn="auto" hangingPunct="1">
              <a:spcAft>
                <a:spcPts val="0"/>
              </a:spcAft>
              <a:buNone/>
              <a:defRPr/>
            </a:pPr>
            <a:r>
              <a:rPr lang="en-US" sz="4000" b="1" dirty="0" smtClean="0">
                <a:effectLst>
                  <a:outerShdw blurRad="38100" dist="38100" dir="2700000" algn="tl">
                    <a:srgbClr val="000000">
                      <a:alpha val="43137"/>
                    </a:srgbClr>
                  </a:outerShdw>
                </a:effectLst>
                <a:latin typeface="Arial Narrow" pitchFamily="34" charset="0"/>
              </a:rPr>
              <a:t>areas of public policy guiding payment system :</a:t>
            </a:r>
          </a:p>
          <a:p>
            <a:pPr marL="499224" indent="-427906" eaLnBrk="1" fontAlgn="auto" hangingPunct="1">
              <a:spcAft>
                <a:spcPts val="0"/>
              </a:spcAft>
              <a:buFont typeface="Wingdings" pitchFamily="2" charset="2"/>
              <a:buChar char="§"/>
              <a:defRPr/>
            </a:pPr>
            <a:r>
              <a:rPr lang="en-US" sz="4000" b="1" dirty="0" smtClean="0">
                <a:effectLst>
                  <a:outerShdw blurRad="38100" dist="38100" dir="2700000" algn="tl">
                    <a:srgbClr val="000000">
                      <a:alpha val="43137"/>
                    </a:srgbClr>
                  </a:outerShdw>
                </a:effectLst>
                <a:latin typeface="Arial Narrow" pitchFamily="34" charset="0"/>
              </a:rPr>
              <a:t>Protecting the rights of users of payment system,</a:t>
            </a:r>
          </a:p>
          <a:p>
            <a:pPr marL="499224" indent="-427906" eaLnBrk="1" fontAlgn="auto" hangingPunct="1">
              <a:spcAft>
                <a:spcPts val="0"/>
              </a:spcAft>
              <a:buFont typeface="Wingdings" pitchFamily="2" charset="2"/>
              <a:buChar char="§"/>
              <a:defRPr/>
            </a:pPr>
            <a:r>
              <a:rPr lang="en-US" sz="4000" b="1" dirty="0" smtClean="0">
                <a:effectLst>
                  <a:outerShdw blurRad="38100" dist="38100" dir="2700000" algn="tl">
                    <a:srgbClr val="000000">
                      <a:alpha val="43137"/>
                    </a:srgbClr>
                  </a:outerShdw>
                </a:effectLst>
                <a:latin typeface="Arial Narrow" pitchFamily="34" charset="0"/>
              </a:rPr>
              <a:t>Enhancing efficiency and competition, and</a:t>
            </a:r>
          </a:p>
          <a:p>
            <a:pPr marL="499224" indent="-427906" eaLnBrk="1" fontAlgn="auto" hangingPunct="1">
              <a:spcAft>
                <a:spcPts val="0"/>
              </a:spcAft>
              <a:buFont typeface="Wingdings" pitchFamily="2" charset="2"/>
              <a:buChar char="§"/>
              <a:defRPr/>
            </a:pPr>
            <a:r>
              <a:rPr lang="en-US" sz="4000" b="1" dirty="0" smtClean="0">
                <a:effectLst>
                  <a:outerShdw blurRad="38100" dist="38100" dir="2700000" algn="tl">
                    <a:srgbClr val="000000">
                      <a:alpha val="43137"/>
                    </a:srgbClr>
                  </a:outerShdw>
                </a:effectLst>
                <a:latin typeface="Arial Narrow" pitchFamily="34" charset="0"/>
              </a:rPr>
              <a:t>Ensuring a safe, secure and reliable payment system.</a:t>
            </a:r>
          </a:p>
          <a:p>
            <a:pPr marL="660400" indent="-660400" eaLnBrk="1" fontAlgn="auto" hangingPunct="1">
              <a:lnSpc>
                <a:spcPct val="90000"/>
              </a:lnSpc>
              <a:spcAft>
                <a:spcPts val="0"/>
              </a:spcAft>
              <a:buClr>
                <a:schemeClr val="tx1">
                  <a:shade val="95000"/>
                </a:schemeClr>
              </a:buClr>
              <a:buNone/>
              <a:defRPr/>
            </a:pPr>
            <a:r>
              <a:rPr lang="en-GB" sz="3600" b="1" dirty="0" smtClean="0">
                <a:effectLst>
                  <a:outerShdw blurRad="38100" dist="38100" dir="2700000" algn="tl">
                    <a:srgbClr val="000000">
                      <a:alpha val="43137"/>
                    </a:srgbClr>
                  </a:outerShdw>
                </a:effectLst>
                <a:latin typeface="Arial Narrow" pitchFamily="34" charset="0"/>
              </a:rPr>
              <a:t>     </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7" presetClass="entr" presetSubtype="0" fill="hold" nodeType="clickEffect">
                                  <p:stCondLst>
                                    <p:cond delay="0"/>
                                  </p:stCondLst>
                                  <p:iterate type="lt">
                                    <p:tmPct val="50000"/>
                                  </p:iterate>
                                  <p:childTnLst>
                                    <p:set>
                                      <p:cBhvr>
                                        <p:cTn id="6" dur="1" fill="hold">
                                          <p:stCondLst>
                                            <p:cond delay="0"/>
                                          </p:stCondLst>
                                        </p:cTn>
                                        <p:tgtEl>
                                          <p:spTgt spid="1669123">
                                            <p:txEl>
                                              <p:pRg st="0" end="0"/>
                                            </p:txEl>
                                          </p:spTgt>
                                        </p:tgtEl>
                                        <p:attrNameLst>
                                          <p:attrName>style.visibility</p:attrName>
                                        </p:attrNameLst>
                                      </p:cBhvr>
                                      <p:to>
                                        <p:strVal val="visible"/>
                                      </p:to>
                                    </p:set>
                                    <p:anim calcmode="discrete" valueType="clr">
                                      <p:cBhvr override="childStyle">
                                        <p:cTn id="7" dur="80"/>
                                        <p:tgtEl>
                                          <p:spTgt spid="1669123">
                                            <p:txEl>
                                              <p:pRg st="0" end="0"/>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1669123">
                                            <p:txEl>
                                              <p:pRg st="0" end="0"/>
                                            </p:txEl>
                                          </p:spTgt>
                                        </p:tgtEl>
                                        <p:attrNameLst>
                                          <p:attrName>fillcolor</p:attrName>
                                        </p:attrNameLst>
                                      </p:cBhvr>
                                      <p:tavLst>
                                        <p:tav tm="0">
                                          <p:val>
                                            <p:clrVal>
                                              <a:schemeClr val="accent2"/>
                                            </p:clrVal>
                                          </p:val>
                                        </p:tav>
                                        <p:tav tm="50000">
                                          <p:val>
                                            <p:clrVal>
                                              <a:schemeClr val="hlink"/>
                                            </p:clrVal>
                                          </p:val>
                                        </p:tav>
                                      </p:tavLst>
                                    </p:anim>
                                    <p:set>
                                      <p:cBhvr>
                                        <p:cTn id="9" dur="80"/>
                                        <p:tgtEl>
                                          <p:spTgt spid="1669123">
                                            <p:txEl>
                                              <p:pRg st="0" end="0"/>
                                            </p:txEl>
                                          </p:spTgt>
                                        </p:tgtEl>
                                        <p:attrNameLst>
                                          <p:attrName>fill.type</p:attrName>
                                        </p:attrNameLst>
                                      </p:cBhvr>
                                      <p:to>
                                        <p:strVal val="solid"/>
                                      </p:to>
                                    </p:set>
                                  </p:childTnLst>
                                </p:cTn>
                              </p:par>
                            </p:childTnLst>
                          </p:cTn>
                        </p:par>
                      </p:childTnLst>
                    </p:cTn>
                  </p:par>
                  <p:par>
                    <p:cTn id="10" fill="hold">
                      <p:stCondLst>
                        <p:cond delay="indefinite"/>
                      </p:stCondLst>
                      <p:childTnLst>
                        <p:par>
                          <p:cTn id="11" fill="hold">
                            <p:stCondLst>
                              <p:cond delay="0"/>
                            </p:stCondLst>
                            <p:childTnLst>
                              <p:par>
                                <p:cTn id="12" presetID="27" presetClass="entr" presetSubtype="0" fill="hold" nodeType="clickEffect">
                                  <p:stCondLst>
                                    <p:cond delay="0"/>
                                  </p:stCondLst>
                                  <p:iterate type="lt">
                                    <p:tmPct val="50000"/>
                                  </p:iterate>
                                  <p:childTnLst>
                                    <p:set>
                                      <p:cBhvr>
                                        <p:cTn id="13" dur="1" fill="hold">
                                          <p:stCondLst>
                                            <p:cond delay="0"/>
                                          </p:stCondLst>
                                        </p:cTn>
                                        <p:tgtEl>
                                          <p:spTgt spid="1669123">
                                            <p:txEl>
                                              <p:pRg st="1" end="1"/>
                                            </p:txEl>
                                          </p:spTgt>
                                        </p:tgtEl>
                                        <p:attrNameLst>
                                          <p:attrName>style.visibility</p:attrName>
                                        </p:attrNameLst>
                                      </p:cBhvr>
                                      <p:to>
                                        <p:strVal val="visible"/>
                                      </p:to>
                                    </p:set>
                                    <p:anim calcmode="discrete" valueType="clr">
                                      <p:cBhvr override="childStyle">
                                        <p:cTn id="14" dur="80"/>
                                        <p:tgtEl>
                                          <p:spTgt spid="1669123">
                                            <p:txEl>
                                              <p:pRg st="1" end="1"/>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15" dur="80"/>
                                        <p:tgtEl>
                                          <p:spTgt spid="1669123">
                                            <p:txEl>
                                              <p:pRg st="1" end="1"/>
                                            </p:txEl>
                                          </p:spTgt>
                                        </p:tgtEl>
                                        <p:attrNameLst>
                                          <p:attrName>fillcolor</p:attrName>
                                        </p:attrNameLst>
                                      </p:cBhvr>
                                      <p:tavLst>
                                        <p:tav tm="0">
                                          <p:val>
                                            <p:clrVal>
                                              <a:schemeClr val="accent2"/>
                                            </p:clrVal>
                                          </p:val>
                                        </p:tav>
                                        <p:tav tm="50000">
                                          <p:val>
                                            <p:clrVal>
                                              <a:schemeClr val="hlink"/>
                                            </p:clrVal>
                                          </p:val>
                                        </p:tav>
                                      </p:tavLst>
                                    </p:anim>
                                    <p:set>
                                      <p:cBhvr>
                                        <p:cTn id="16" dur="80"/>
                                        <p:tgtEl>
                                          <p:spTgt spid="1669123">
                                            <p:txEl>
                                              <p:pRg st="1" end="1"/>
                                            </p:txEl>
                                          </p:spTgt>
                                        </p:tgtEl>
                                        <p:attrNameLst>
                                          <p:attrName>fill.type</p:attrName>
                                        </p:attrNameLst>
                                      </p:cBhvr>
                                      <p:to>
                                        <p:strVal val="solid"/>
                                      </p:to>
                                    </p:set>
                                  </p:childTnLst>
                                </p:cTn>
                              </p:par>
                            </p:childTnLst>
                          </p:cTn>
                        </p:par>
                      </p:childTnLst>
                    </p:cTn>
                  </p:par>
                  <p:par>
                    <p:cTn id="17" fill="hold">
                      <p:stCondLst>
                        <p:cond delay="indefinite"/>
                      </p:stCondLst>
                      <p:childTnLst>
                        <p:par>
                          <p:cTn id="18" fill="hold">
                            <p:stCondLst>
                              <p:cond delay="0"/>
                            </p:stCondLst>
                            <p:childTnLst>
                              <p:par>
                                <p:cTn id="19" presetID="27" presetClass="entr" presetSubtype="0" fill="hold" nodeType="clickEffect">
                                  <p:stCondLst>
                                    <p:cond delay="0"/>
                                  </p:stCondLst>
                                  <p:iterate type="lt">
                                    <p:tmPct val="50000"/>
                                  </p:iterate>
                                  <p:childTnLst>
                                    <p:set>
                                      <p:cBhvr>
                                        <p:cTn id="20" dur="1" fill="hold">
                                          <p:stCondLst>
                                            <p:cond delay="0"/>
                                          </p:stCondLst>
                                        </p:cTn>
                                        <p:tgtEl>
                                          <p:spTgt spid="1669123">
                                            <p:txEl>
                                              <p:pRg st="2" end="2"/>
                                            </p:txEl>
                                          </p:spTgt>
                                        </p:tgtEl>
                                        <p:attrNameLst>
                                          <p:attrName>style.visibility</p:attrName>
                                        </p:attrNameLst>
                                      </p:cBhvr>
                                      <p:to>
                                        <p:strVal val="visible"/>
                                      </p:to>
                                    </p:set>
                                    <p:anim calcmode="discrete" valueType="clr">
                                      <p:cBhvr override="childStyle">
                                        <p:cTn id="21" dur="80"/>
                                        <p:tgtEl>
                                          <p:spTgt spid="1669123">
                                            <p:txEl>
                                              <p:pRg st="2" end="2"/>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22" dur="80"/>
                                        <p:tgtEl>
                                          <p:spTgt spid="1669123">
                                            <p:txEl>
                                              <p:pRg st="2" end="2"/>
                                            </p:txEl>
                                          </p:spTgt>
                                        </p:tgtEl>
                                        <p:attrNameLst>
                                          <p:attrName>fillcolor</p:attrName>
                                        </p:attrNameLst>
                                      </p:cBhvr>
                                      <p:tavLst>
                                        <p:tav tm="0">
                                          <p:val>
                                            <p:clrVal>
                                              <a:schemeClr val="accent2"/>
                                            </p:clrVal>
                                          </p:val>
                                        </p:tav>
                                        <p:tav tm="50000">
                                          <p:val>
                                            <p:clrVal>
                                              <a:schemeClr val="hlink"/>
                                            </p:clrVal>
                                          </p:val>
                                        </p:tav>
                                      </p:tavLst>
                                    </p:anim>
                                    <p:set>
                                      <p:cBhvr>
                                        <p:cTn id="23" dur="80"/>
                                        <p:tgtEl>
                                          <p:spTgt spid="1669123">
                                            <p:txEl>
                                              <p:pRg st="2" end="2"/>
                                            </p:txEl>
                                          </p:spTgt>
                                        </p:tgtEl>
                                        <p:attrNameLst>
                                          <p:attrName>fill.type</p:attrName>
                                        </p:attrNameLst>
                                      </p:cBhvr>
                                      <p:to>
                                        <p:strVal val="solid"/>
                                      </p:to>
                                    </p:set>
                                  </p:childTnLst>
                                </p:cTn>
                              </p:par>
                            </p:childTnLst>
                          </p:cTn>
                        </p:par>
                      </p:childTnLst>
                    </p:cTn>
                  </p:par>
                  <p:par>
                    <p:cTn id="24" fill="hold">
                      <p:stCondLst>
                        <p:cond delay="indefinite"/>
                      </p:stCondLst>
                      <p:childTnLst>
                        <p:par>
                          <p:cTn id="25" fill="hold">
                            <p:stCondLst>
                              <p:cond delay="0"/>
                            </p:stCondLst>
                            <p:childTnLst>
                              <p:par>
                                <p:cTn id="26" presetID="27" presetClass="entr" presetSubtype="0" fill="hold" nodeType="clickEffect">
                                  <p:stCondLst>
                                    <p:cond delay="0"/>
                                  </p:stCondLst>
                                  <p:iterate type="lt">
                                    <p:tmPct val="50000"/>
                                  </p:iterate>
                                  <p:childTnLst>
                                    <p:set>
                                      <p:cBhvr>
                                        <p:cTn id="27" dur="1" fill="hold">
                                          <p:stCondLst>
                                            <p:cond delay="0"/>
                                          </p:stCondLst>
                                        </p:cTn>
                                        <p:tgtEl>
                                          <p:spTgt spid="1669123">
                                            <p:txEl>
                                              <p:pRg st="3" end="3"/>
                                            </p:txEl>
                                          </p:spTgt>
                                        </p:tgtEl>
                                        <p:attrNameLst>
                                          <p:attrName>style.visibility</p:attrName>
                                        </p:attrNameLst>
                                      </p:cBhvr>
                                      <p:to>
                                        <p:strVal val="visible"/>
                                      </p:to>
                                    </p:set>
                                    <p:anim calcmode="discrete" valueType="clr">
                                      <p:cBhvr override="childStyle">
                                        <p:cTn id="28" dur="80"/>
                                        <p:tgtEl>
                                          <p:spTgt spid="1669123">
                                            <p:txEl>
                                              <p:pRg st="3" end="3"/>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29" dur="80"/>
                                        <p:tgtEl>
                                          <p:spTgt spid="1669123">
                                            <p:txEl>
                                              <p:pRg st="3" end="3"/>
                                            </p:txEl>
                                          </p:spTgt>
                                        </p:tgtEl>
                                        <p:attrNameLst>
                                          <p:attrName>fillcolor</p:attrName>
                                        </p:attrNameLst>
                                      </p:cBhvr>
                                      <p:tavLst>
                                        <p:tav tm="0">
                                          <p:val>
                                            <p:clrVal>
                                              <a:schemeClr val="accent2"/>
                                            </p:clrVal>
                                          </p:val>
                                        </p:tav>
                                        <p:tav tm="50000">
                                          <p:val>
                                            <p:clrVal>
                                              <a:schemeClr val="hlink"/>
                                            </p:clrVal>
                                          </p:val>
                                        </p:tav>
                                      </p:tavLst>
                                    </p:anim>
                                    <p:set>
                                      <p:cBhvr>
                                        <p:cTn id="30" dur="80"/>
                                        <p:tgtEl>
                                          <p:spTgt spid="1669123">
                                            <p:txEl>
                                              <p:pRg st="3" end="3"/>
                                            </p:txEl>
                                          </p:spTgt>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69122" name="Rectangle 2"/>
          <p:cNvSpPr>
            <a:spLocks noGrp="1" noChangeArrowheads="1"/>
          </p:cNvSpPr>
          <p:nvPr>
            <p:ph type="title"/>
          </p:nvPr>
        </p:nvSpPr>
        <p:spPr>
          <a:xfrm>
            <a:off x="0" y="312516"/>
            <a:ext cx="9867331" cy="1311568"/>
          </a:xfrm>
        </p:spPr>
        <p:txBody>
          <a:bodyPr>
            <a:normAutofit fontScale="90000"/>
          </a:bodyPr>
          <a:lstStyle/>
          <a:p>
            <a:pPr marL="539977" indent="0" algn="ctr" eaLnBrk="1" fontAlgn="auto" hangingPunct="1">
              <a:spcAft>
                <a:spcPts val="0"/>
              </a:spcAft>
              <a:defRPr/>
            </a:pPr>
            <a:r>
              <a:rPr lang="en-US" sz="2400" dirty="0" smtClean="0">
                <a:solidFill>
                  <a:srgbClr val="00B0F0"/>
                </a:solidFill>
                <a:latin typeface="Arial Narrow" pitchFamily="34" charset="0"/>
              </a:rPr>
              <a:t/>
            </a:r>
            <a:br>
              <a:rPr lang="en-US" sz="2400" dirty="0" smtClean="0">
                <a:solidFill>
                  <a:srgbClr val="00B0F0"/>
                </a:solidFill>
                <a:latin typeface="Arial Narrow" pitchFamily="34" charset="0"/>
              </a:rPr>
            </a:br>
            <a:r>
              <a:rPr lang="en-US" sz="2400" dirty="0" smtClean="0">
                <a:solidFill>
                  <a:srgbClr val="00B0F0"/>
                </a:solidFill>
                <a:latin typeface="Arial Narrow" pitchFamily="34" charset="0"/>
              </a:rPr>
              <a:t/>
            </a:r>
            <a:br>
              <a:rPr lang="en-US" sz="2400" dirty="0" smtClean="0">
                <a:solidFill>
                  <a:srgbClr val="00B0F0"/>
                </a:solidFill>
                <a:latin typeface="Arial Narrow" pitchFamily="34" charset="0"/>
              </a:rPr>
            </a:br>
            <a:r>
              <a:rPr lang="en-US" sz="2400" dirty="0" smtClean="0">
                <a:solidFill>
                  <a:srgbClr val="00B0F0"/>
                </a:solidFill>
                <a:latin typeface="Arial Narrow" pitchFamily="34" charset="0"/>
              </a:rPr>
              <a:t/>
            </a:r>
            <a:br>
              <a:rPr lang="en-US" sz="2400" dirty="0" smtClean="0">
                <a:solidFill>
                  <a:srgbClr val="00B0F0"/>
                </a:solidFill>
                <a:latin typeface="Arial Narrow" pitchFamily="34" charset="0"/>
              </a:rPr>
            </a:br>
            <a:r>
              <a:rPr lang="en-US" sz="4800" b="1" dirty="0" smtClean="0">
                <a:solidFill>
                  <a:srgbClr val="0000FF"/>
                </a:solidFill>
                <a:latin typeface="Arial Narrow" pitchFamily="34" charset="0"/>
              </a:rPr>
              <a:t>NEPAL RASTRA BANK</a:t>
            </a:r>
            <a:r>
              <a:rPr lang="en-US" sz="2700" b="1" dirty="0" smtClean="0">
                <a:solidFill>
                  <a:srgbClr val="660033"/>
                </a:solidFill>
                <a:latin typeface="Arial Narrow" pitchFamily="34" charset="0"/>
              </a:rPr>
              <a:t> </a:t>
            </a:r>
            <a:r>
              <a:rPr lang="en-US" sz="2200" dirty="0" smtClean="0">
                <a:solidFill>
                  <a:srgbClr val="FFFF00"/>
                </a:solidFill>
                <a:latin typeface="Arial Narrow" pitchFamily="34" charset="0"/>
              </a:rPr>
              <a:t/>
            </a:r>
            <a:br>
              <a:rPr lang="en-US" sz="2200" dirty="0" smtClean="0">
                <a:solidFill>
                  <a:srgbClr val="FFFF00"/>
                </a:solidFill>
                <a:latin typeface="Arial Narrow" pitchFamily="34" charset="0"/>
              </a:rPr>
            </a:br>
            <a:r>
              <a:rPr lang="en-US" sz="4900" b="1" dirty="0" smtClean="0">
                <a:latin typeface="Arial Narrow" pitchFamily="34" charset="0"/>
              </a:rPr>
              <a:t>Setting up Payment &amp; Settlement Division</a:t>
            </a:r>
            <a:r>
              <a:rPr lang="en-US" dirty="0" smtClean="0">
                <a:solidFill>
                  <a:schemeClr val="accent1">
                    <a:tint val="83000"/>
                    <a:satMod val="150000"/>
                  </a:schemeClr>
                </a:solidFill>
              </a:rPr>
              <a:t/>
            </a:r>
            <a:br>
              <a:rPr lang="en-US" dirty="0" smtClean="0">
                <a:solidFill>
                  <a:schemeClr val="accent1">
                    <a:tint val="83000"/>
                    <a:satMod val="150000"/>
                  </a:schemeClr>
                </a:solidFill>
              </a:rPr>
            </a:br>
            <a:r>
              <a:rPr lang="en-US" dirty="0" smtClean="0">
                <a:solidFill>
                  <a:srgbClr val="006600"/>
                </a:solidFill>
                <a:latin typeface="Arial Narrow" pitchFamily="34" charset="0"/>
              </a:rPr>
              <a:t/>
            </a:r>
            <a:br>
              <a:rPr lang="en-US" dirty="0" smtClean="0">
                <a:solidFill>
                  <a:srgbClr val="006600"/>
                </a:solidFill>
                <a:latin typeface="Arial Narrow" pitchFamily="34" charset="0"/>
              </a:rPr>
            </a:br>
            <a:endParaRPr lang="en-GB" sz="2200" dirty="0">
              <a:solidFill>
                <a:srgbClr val="FFFF00"/>
              </a:solidFill>
            </a:endParaRPr>
          </a:p>
        </p:txBody>
      </p:sp>
      <p:sp>
        <p:nvSpPr>
          <p:cNvPr id="1669123" name="Rectangle 3"/>
          <p:cNvSpPr>
            <a:spLocks noGrp="1" noChangeArrowheads="1"/>
          </p:cNvSpPr>
          <p:nvPr>
            <p:ph idx="1"/>
          </p:nvPr>
        </p:nvSpPr>
        <p:spPr>
          <a:xfrm>
            <a:off x="478970" y="1349829"/>
            <a:ext cx="9307967" cy="6227309"/>
          </a:xfrm>
        </p:spPr>
        <p:txBody>
          <a:bodyPr>
            <a:normAutofit/>
          </a:bodyPr>
          <a:lstStyle/>
          <a:p>
            <a:pPr marL="400050" indent="-400050" algn="ctr" eaLnBrk="1" fontAlgn="auto" hangingPunct="1">
              <a:spcAft>
                <a:spcPts val="0"/>
              </a:spcAft>
              <a:buClr>
                <a:schemeClr val="tx1">
                  <a:shade val="95000"/>
                </a:schemeClr>
              </a:buClr>
              <a:buNone/>
              <a:defRPr/>
            </a:pPr>
            <a:r>
              <a:rPr lang="en-GB" sz="3600" b="1" u="sng" dirty="0" smtClean="0">
                <a:solidFill>
                  <a:srgbClr val="002060"/>
                </a:solidFill>
                <a:effectLst>
                  <a:outerShdw blurRad="38100" dist="38100" dir="2700000" algn="tl">
                    <a:srgbClr val="000000">
                      <a:alpha val="43137"/>
                    </a:srgbClr>
                  </a:outerShdw>
                </a:effectLst>
                <a:latin typeface="Arial Narrow" pitchFamily="34" charset="0"/>
              </a:rPr>
              <a:t>E</a:t>
            </a:r>
            <a:r>
              <a:rPr lang="en-US" sz="3600" b="1" u="sng" dirty="0" err="1" smtClean="0">
                <a:solidFill>
                  <a:srgbClr val="002060"/>
                </a:solidFill>
                <a:effectLst>
                  <a:outerShdw blurRad="38100" dist="38100" dir="2700000" algn="tl">
                    <a:srgbClr val="000000">
                      <a:alpha val="43137"/>
                    </a:srgbClr>
                  </a:outerShdw>
                </a:effectLst>
                <a:latin typeface="Arial Narrow" pitchFamily="34" charset="0"/>
              </a:rPr>
              <a:t>stablishing</a:t>
            </a:r>
            <a:r>
              <a:rPr lang="en-US" sz="3600" b="1" u="sng" dirty="0" smtClean="0">
                <a:solidFill>
                  <a:srgbClr val="002060"/>
                </a:solidFill>
                <a:effectLst>
                  <a:outerShdw blurRad="38100" dist="38100" dir="2700000" algn="tl">
                    <a:srgbClr val="000000">
                      <a:alpha val="43137"/>
                    </a:srgbClr>
                  </a:outerShdw>
                </a:effectLst>
                <a:latin typeface="Arial Narrow" pitchFamily="34" charset="0"/>
              </a:rPr>
              <a:t> Payment &amp; Settlement Unit</a:t>
            </a:r>
            <a:endParaRPr lang="en-US" sz="3200" b="1" dirty="0" smtClean="0">
              <a:solidFill>
                <a:srgbClr val="002060"/>
              </a:solidFill>
              <a:effectLst>
                <a:outerShdw blurRad="38100" dist="38100" dir="2700000" algn="tl">
                  <a:srgbClr val="000000">
                    <a:alpha val="43137"/>
                  </a:srgbClr>
                </a:outerShdw>
              </a:effectLst>
              <a:latin typeface="Arial Narrow" pitchFamily="34" charset="0"/>
            </a:endParaRPr>
          </a:p>
          <a:p>
            <a:pPr marL="400050" indent="-400050" eaLnBrk="1" fontAlgn="auto" hangingPunct="1">
              <a:spcAft>
                <a:spcPts val="0"/>
              </a:spcAft>
              <a:buClr>
                <a:schemeClr val="tx1">
                  <a:shade val="95000"/>
                </a:schemeClr>
              </a:buClr>
              <a:buNone/>
              <a:defRPr/>
            </a:pPr>
            <a:r>
              <a:rPr lang="en-US" sz="3200" b="1" dirty="0" smtClean="0">
                <a:solidFill>
                  <a:srgbClr val="002060"/>
                </a:solidFill>
                <a:effectLst>
                  <a:outerShdw blurRad="38100" dist="38100" dir="2700000" algn="tl">
                    <a:srgbClr val="000000">
                      <a:alpha val="43137"/>
                    </a:srgbClr>
                  </a:outerShdw>
                </a:effectLst>
                <a:latin typeface="Arial Narrow" pitchFamily="34" charset="0"/>
              </a:rPr>
              <a:t>	With the growing expectations of banking system, there is need to be establish a strong Payment &amp; Settlement Division that can effectively meet modern business expectations, enhance the country’s resource mobilization capacity through improved customer convenience and flexibility, and efficiently contribute to sustainable and positive macroeconomic performance. In materialization of the advanced payment system, NRB has already initiated to make necessary policies in setting up Payment &amp; Settlement Division.</a:t>
            </a:r>
            <a:endParaRPr lang="en-GB" sz="3200" b="1" dirty="0">
              <a:solidFill>
                <a:srgbClr val="002060"/>
              </a:solidFill>
              <a:effectLst>
                <a:outerShdw blurRad="38100" dist="38100" dir="2700000" algn="tl">
                  <a:srgbClr val="000000">
                    <a:alpha val="43137"/>
                  </a:srgbClr>
                </a:outerShdw>
              </a:effectLst>
              <a:latin typeface="Arial Narrow" pitchFamily="34"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7" presetClass="entr" presetSubtype="0" fill="hold" nodeType="clickEffect">
                                  <p:stCondLst>
                                    <p:cond delay="0"/>
                                  </p:stCondLst>
                                  <p:iterate type="lt">
                                    <p:tmPct val="50000"/>
                                  </p:iterate>
                                  <p:childTnLst>
                                    <p:set>
                                      <p:cBhvr>
                                        <p:cTn id="6" dur="1" fill="hold">
                                          <p:stCondLst>
                                            <p:cond delay="0"/>
                                          </p:stCondLst>
                                        </p:cTn>
                                        <p:tgtEl>
                                          <p:spTgt spid="1669123">
                                            <p:txEl>
                                              <p:pRg st="0" end="0"/>
                                            </p:txEl>
                                          </p:spTgt>
                                        </p:tgtEl>
                                        <p:attrNameLst>
                                          <p:attrName>style.visibility</p:attrName>
                                        </p:attrNameLst>
                                      </p:cBhvr>
                                      <p:to>
                                        <p:strVal val="visible"/>
                                      </p:to>
                                    </p:set>
                                    <p:anim calcmode="discrete" valueType="clr">
                                      <p:cBhvr override="childStyle">
                                        <p:cTn id="7" dur="80"/>
                                        <p:tgtEl>
                                          <p:spTgt spid="1669123">
                                            <p:txEl>
                                              <p:pRg st="0" end="0"/>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1669123">
                                            <p:txEl>
                                              <p:pRg st="0" end="0"/>
                                            </p:txEl>
                                          </p:spTgt>
                                        </p:tgtEl>
                                        <p:attrNameLst>
                                          <p:attrName>fillcolor</p:attrName>
                                        </p:attrNameLst>
                                      </p:cBhvr>
                                      <p:tavLst>
                                        <p:tav tm="0">
                                          <p:val>
                                            <p:clrVal>
                                              <a:schemeClr val="accent2"/>
                                            </p:clrVal>
                                          </p:val>
                                        </p:tav>
                                        <p:tav tm="50000">
                                          <p:val>
                                            <p:clrVal>
                                              <a:schemeClr val="hlink"/>
                                            </p:clrVal>
                                          </p:val>
                                        </p:tav>
                                      </p:tavLst>
                                    </p:anim>
                                    <p:set>
                                      <p:cBhvr>
                                        <p:cTn id="9" dur="80"/>
                                        <p:tgtEl>
                                          <p:spTgt spid="1669123">
                                            <p:txEl>
                                              <p:pRg st="0" end="0"/>
                                            </p:txEl>
                                          </p:spTgt>
                                        </p:tgtEl>
                                        <p:attrNameLst>
                                          <p:attrName>fill.type</p:attrName>
                                        </p:attrNameLst>
                                      </p:cBhvr>
                                      <p:to>
                                        <p:strVal val="solid"/>
                                      </p:to>
                                    </p:set>
                                  </p:childTnLst>
                                </p:cTn>
                              </p:par>
                            </p:childTnLst>
                          </p:cTn>
                        </p:par>
                      </p:childTnLst>
                    </p:cTn>
                  </p:par>
                  <p:par>
                    <p:cTn id="10" fill="hold">
                      <p:stCondLst>
                        <p:cond delay="indefinite"/>
                      </p:stCondLst>
                      <p:childTnLst>
                        <p:par>
                          <p:cTn id="11" fill="hold">
                            <p:stCondLst>
                              <p:cond delay="0"/>
                            </p:stCondLst>
                            <p:childTnLst>
                              <p:par>
                                <p:cTn id="12" presetID="27" presetClass="entr" presetSubtype="0" fill="hold" nodeType="clickEffect">
                                  <p:stCondLst>
                                    <p:cond delay="0"/>
                                  </p:stCondLst>
                                  <p:iterate type="lt">
                                    <p:tmPct val="50000"/>
                                  </p:iterate>
                                  <p:childTnLst>
                                    <p:set>
                                      <p:cBhvr>
                                        <p:cTn id="13" dur="1" fill="hold">
                                          <p:stCondLst>
                                            <p:cond delay="0"/>
                                          </p:stCondLst>
                                        </p:cTn>
                                        <p:tgtEl>
                                          <p:spTgt spid="1669123">
                                            <p:txEl>
                                              <p:pRg st="1" end="1"/>
                                            </p:txEl>
                                          </p:spTgt>
                                        </p:tgtEl>
                                        <p:attrNameLst>
                                          <p:attrName>style.visibility</p:attrName>
                                        </p:attrNameLst>
                                      </p:cBhvr>
                                      <p:to>
                                        <p:strVal val="visible"/>
                                      </p:to>
                                    </p:set>
                                    <p:anim calcmode="discrete" valueType="clr">
                                      <p:cBhvr override="childStyle">
                                        <p:cTn id="14" dur="80"/>
                                        <p:tgtEl>
                                          <p:spTgt spid="1669123">
                                            <p:txEl>
                                              <p:pRg st="1" end="1"/>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15" dur="80"/>
                                        <p:tgtEl>
                                          <p:spTgt spid="1669123">
                                            <p:txEl>
                                              <p:pRg st="1" end="1"/>
                                            </p:txEl>
                                          </p:spTgt>
                                        </p:tgtEl>
                                        <p:attrNameLst>
                                          <p:attrName>fillcolor</p:attrName>
                                        </p:attrNameLst>
                                      </p:cBhvr>
                                      <p:tavLst>
                                        <p:tav tm="0">
                                          <p:val>
                                            <p:clrVal>
                                              <a:schemeClr val="accent2"/>
                                            </p:clrVal>
                                          </p:val>
                                        </p:tav>
                                        <p:tav tm="50000">
                                          <p:val>
                                            <p:clrVal>
                                              <a:schemeClr val="hlink"/>
                                            </p:clrVal>
                                          </p:val>
                                        </p:tav>
                                      </p:tavLst>
                                    </p:anim>
                                    <p:set>
                                      <p:cBhvr>
                                        <p:cTn id="16" dur="80"/>
                                        <p:tgtEl>
                                          <p:spTgt spid="1669123">
                                            <p:txEl>
                                              <p:pRg st="1" end="1"/>
                                            </p:txEl>
                                          </p:spTgt>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69122" name="Rectangle 2"/>
          <p:cNvSpPr>
            <a:spLocks noGrp="1" noChangeArrowheads="1"/>
          </p:cNvSpPr>
          <p:nvPr>
            <p:ph type="title"/>
          </p:nvPr>
        </p:nvSpPr>
        <p:spPr>
          <a:xfrm>
            <a:off x="0" y="230630"/>
            <a:ext cx="9880979" cy="1598170"/>
          </a:xfrm>
        </p:spPr>
        <p:txBody>
          <a:bodyPr>
            <a:normAutofit fontScale="90000"/>
          </a:bodyPr>
          <a:lstStyle/>
          <a:p>
            <a:pPr marL="539977" indent="0" algn="ctr" eaLnBrk="1" fontAlgn="auto" hangingPunct="1">
              <a:spcAft>
                <a:spcPts val="0"/>
              </a:spcAft>
              <a:defRPr/>
            </a:pPr>
            <a:r>
              <a:rPr lang="en-US" sz="2400" dirty="0" smtClean="0">
                <a:solidFill>
                  <a:srgbClr val="00B0F0"/>
                </a:solidFill>
                <a:latin typeface="Arial Narrow" pitchFamily="34" charset="0"/>
              </a:rPr>
              <a:t/>
            </a:r>
            <a:br>
              <a:rPr lang="en-US" sz="2400" dirty="0" smtClean="0">
                <a:solidFill>
                  <a:srgbClr val="00B0F0"/>
                </a:solidFill>
                <a:latin typeface="Arial Narrow" pitchFamily="34" charset="0"/>
              </a:rPr>
            </a:br>
            <a:r>
              <a:rPr lang="en-US" sz="2400" dirty="0" smtClean="0">
                <a:solidFill>
                  <a:srgbClr val="00B0F0"/>
                </a:solidFill>
                <a:latin typeface="Arial Narrow" pitchFamily="34" charset="0"/>
              </a:rPr>
              <a:t/>
            </a:r>
            <a:br>
              <a:rPr lang="en-US" sz="2400" dirty="0" smtClean="0">
                <a:solidFill>
                  <a:srgbClr val="00B0F0"/>
                </a:solidFill>
                <a:latin typeface="Arial Narrow" pitchFamily="34" charset="0"/>
              </a:rPr>
            </a:br>
            <a:r>
              <a:rPr lang="en-US" sz="2400" dirty="0" smtClean="0">
                <a:solidFill>
                  <a:srgbClr val="00B0F0"/>
                </a:solidFill>
                <a:latin typeface="Arial Narrow" pitchFamily="34" charset="0"/>
              </a:rPr>
              <a:t/>
            </a:r>
            <a:br>
              <a:rPr lang="en-US" sz="2400" dirty="0" smtClean="0">
                <a:solidFill>
                  <a:srgbClr val="00B0F0"/>
                </a:solidFill>
                <a:latin typeface="Arial Narrow" pitchFamily="34" charset="0"/>
              </a:rPr>
            </a:br>
            <a:r>
              <a:rPr lang="en-US" sz="2400" dirty="0" smtClean="0">
                <a:solidFill>
                  <a:srgbClr val="00B0F0"/>
                </a:solidFill>
                <a:latin typeface="Arial Narrow" pitchFamily="34" charset="0"/>
              </a:rPr>
              <a:t> </a:t>
            </a:r>
            <a:r>
              <a:rPr lang="en-US" sz="4000" b="1" dirty="0" smtClean="0">
                <a:solidFill>
                  <a:srgbClr val="0000FF"/>
                </a:solidFill>
                <a:latin typeface="Arial Narrow" pitchFamily="34" charset="0"/>
              </a:rPr>
              <a:t>NEPAL RASTRA BANK</a:t>
            </a:r>
            <a:r>
              <a:rPr lang="en-US" sz="2200" b="1" dirty="0" smtClean="0">
                <a:solidFill>
                  <a:srgbClr val="FFFF00"/>
                </a:solidFill>
                <a:latin typeface="Arial Narrow" pitchFamily="34" charset="0"/>
              </a:rPr>
              <a:t/>
            </a:r>
            <a:br>
              <a:rPr lang="en-US" sz="2200" b="1" dirty="0" smtClean="0">
                <a:solidFill>
                  <a:srgbClr val="FFFF00"/>
                </a:solidFill>
                <a:latin typeface="Arial Narrow" pitchFamily="34" charset="0"/>
              </a:rPr>
            </a:br>
            <a:r>
              <a:rPr lang="en-US" sz="4900" b="1" dirty="0" smtClean="0">
                <a:latin typeface="Arial Narrow" pitchFamily="34" charset="0"/>
              </a:rPr>
              <a:t>Setting up Payment &amp; Settlement Division</a:t>
            </a:r>
            <a:r>
              <a:rPr lang="en-US" sz="4900" dirty="0" smtClean="0">
                <a:solidFill>
                  <a:srgbClr val="D60093"/>
                </a:solidFill>
              </a:rPr>
              <a:t/>
            </a:r>
            <a:br>
              <a:rPr lang="en-US" sz="4900" dirty="0" smtClean="0">
                <a:solidFill>
                  <a:srgbClr val="D60093"/>
                </a:solidFill>
              </a:rPr>
            </a:br>
            <a:r>
              <a:rPr lang="en-US" dirty="0" smtClean="0">
                <a:solidFill>
                  <a:srgbClr val="006600"/>
                </a:solidFill>
                <a:latin typeface="Arial Narrow" pitchFamily="34" charset="0"/>
              </a:rPr>
              <a:t/>
            </a:r>
            <a:br>
              <a:rPr lang="en-US" dirty="0" smtClean="0">
                <a:solidFill>
                  <a:srgbClr val="006600"/>
                </a:solidFill>
                <a:latin typeface="Arial Narrow" pitchFamily="34" charset="0"/>
              </a:rPr>
            </a:br>
            <a:endParaRPr lang="en-GB" sz="2200" dirty="0">
              <a:solidFill>
                <a:srgbClr val="FFFF00"/>
              </a:solidFill>
            </a:endParaRPr>
          </a:p>
        </p:txBody>
      </p:sp>
      <p:sp>
        <p:nvSpPr>
          <p:cNvPr id="1669123" name="Rectangle 3"/>
          <p:cNvSpPr>
            <a:spLocks noGrp="1" noChangeArrowheads="1"/>
          </p:cNvSpPr>
          <p:nvPr>
            <p:ph idx="1"/>
          </p:nvPr>
        </p:nvSpPr>
        <p:spPr>
          <a:xfrm>
            <a:off x="507999" y="1103086"/>
            <a:ext cx="9337675" cy="6524852"/>
          </a:xfrm>
        </p:spPr>
        <p:txBody>
          <a:bodyPr>
            <a:normAutofit/>
          </a:bodyPr>
          <a:lstStyle/>
          <a:p>
            <a:pPr marL="611295" indent="-458471" eaLnBrk="1" fontAlgn="auto" hangingPunct="1">
              <a:spcAft>
                <a:spcPts val="0"/>
              </a:spcAft>
              <a:buClr>
                <a:schemeClr val="tx1">
                  <a:shade val="95000"/>
                </a:schemeClr>
              </a:buClr>
              <a:buFont typeface="Wingdings 2"/>
              <a:buNone/>
              <a:defRPr/>
            </a:pPr>
            <a:r>
              <a:rPr lang="en-US" sz="3200" dirty="0" smtClean="0"/>
              <a:t>	</a:t>
            </a:r>
            <a:r>
              <a:rPr lang="en-US" sz="3200" b="1" u="sng" dirty="0" smtClean="0">
                <a:effectLst>
                  <a:outerShdw blurRad="38100" dist="38100" dir="2700000" algn="tl">
                    <a:srgbClr val="000000">
                      <a:alpha val="43137"/>
                    </a:srgbClr>
                  </a:outerShdw>
                </a:effectLst>
                <a:latin typeface="Arial Narrow" pitchFamily="34" charset="0"/>
              </a:rPr>
              <a:t>Functions of Payment &amp; Settlement Division </a:t>
            </a:r>
          </a:p>
          <a:p>
            <a:pPr marL="611295" indent="-458471" eaLnBrk="1" fontAlgn="auto" hangingPunct="1">
              <a:spcAft>
                <a:spcPts val="0"/>
              </a:spcAft>
              <a:buClr>
                <a:schemeClr val="tx1">
                  <a:shade val="95000"/>
                </a:schemeClr>
              </a:buClr>
              <a:buFont typeface="Wingdings" pitchFamily="2" charset="2"/>
              <a:buChar char="§"/>
              <a:defRPr/>
            </a:pPr>
            <a:r>
              <a:rPr lang="en-US" sz="3000" b="1" dirty="0" smtClean="0">
                <a:effectLst>
                  <a:outerShdw blurRad="38100" dist="38100" dir="2700000" algn="tl">
                    <a:srgbClr val="000000">
                      <a:alpha val="43137"/>
                    </a:srgbClr>
                  </a:outerShdw>
                </a:effectLst>
                <a:latin typeface="Arial Narrow" pitchFamily="34" charset="0"/>
              </a:rPr>
              <a:t>Provides a variety of adequate payment instruments, and put in place mechanism and processes that can safely and cost-effectively supports the transfer of monetary value from payer to payee.</a:t>
            </a:r>
          </a:p>
          <a:p>
            <a:pPr marL="611295" indent="-458471" eaLnBrk="1" fontAlgn="auto" hangingPunct="1">
              <a:spcAft>
                <a:spcPts val="0"/>
              </a:spcAft>
              <a:buClr>
                <a:schemeClr val="tx1">
                  <a:shade val="95000"/>
                </a:schemeClr>
              </a:buClr>
              <a:buFont typeface="Wingdings" pitchFamily="2" charset="2"/>
              <a:buChar char="§"/>
              <a:defRPr/>
            </a:pPr>
            <a:r>
              <a:rPr lang="en-US" sz="3000" b="1" dirty="0" smtClean="0">
                <a:effectLst>
                  <a:outerShdw blurRad="38100" dist="38100" dir="2700000" algn="tl">
                    <a:srgbClr val="000000">
                      <a:alpha val="43137"/>
                    </a:srgbClr>
                  </a:outerShdw>
                </a:effectLst>
                <a:latin typeface="Arial Narrow" pitchFamily="34" charset="0"/>
              </a:rPr>
              <a:t>Facilitates a quick transfer of funds between transacting parties, with a view to minimizing float and improving efficiency in the circulation and transmission of funds.</a:t>
            </a:r>
          </a:p>
          <a:p>
            <a:pPr marL="611295" indent="-458471" eaLnBrk="1" fontAlgn="auto" hangingPunct="1">
              <a:spcAft>
                <a:spcPts val="0"/>
              </a:spcAft>
              <a:buClr>
                <a:schemeClr val="tx1">
                  <a:shade val="95000"/>
                </a:schemeClr>
              </a:buClr>
              <a:buFont typeface="Wingdings" pitchFamily="2" charset="2"/>
              <a:buChar char="§"/>
              <a:defRPr/>
            </a:pPr>
            <a:r>
              <a:rPr lang="en-US" sz="3000" b="1" dirty="0" smtClean="0">
                <a:effectLst>
                  <a:outerShdw blurRad="38100" dist="38100" dir="2700000" algn="tl">
                    <a:srgbClr val="000000">
                      <a:alpha val="43137"/>
                    </a:srgbClr>
                  </a:outerShdw>
                </a:effectLst>
                <a:latin typeface="Arial Narrow" pitchFamily="34" charset="0"/>
              </a:rPr>
              <a:t>Manages and minimizes risk in a cost-effective manner so as to enhance and strengthen PSS. </a:t>
            </a:r>
            <a:endParaRPr lang="en-GB" sz="3000" b="1" dirty="0">
              <a:effectLst>
                <a:outerShdw blurRad="38100" dist="38100" dir="2700000" algn="tl">
                  <a:srgbClr val="000000">
                    <a:alpha val="43137"/>
                  </a:srgbClr>
                </a:outerShdw>
              </a:effectLst>
              <a:latin typeface="Arial Narrow" pitchFamily="34" charset="0"/>
            </a:endParaRPr>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69122" name="Rectangle 2"/>
          <p:cNvSpPr>
            <a:spLocks noGrp="1" noChangeArrowheads="1"/>
          </p:cNvSpPr>
          <p:nvPr>
            <p:ph type="title"/>
          </p:nvPr>
        </p:nvSpPr>
        <p:spPr>
          <a:xfrm>
            <a:off x="0" y="312516"/>
            <a:ext cx="10058400" cy="1270624"/>
          </a:xfrm>
        </p:spPr>
        <p:txBody>
          <a:bodyPr>
            <a:normAutofit fontScale="90000"/>
          </a:bodyPr>
          <a:lstStyle/>
          <a:p>
            <a:pPr marL="539977" indent="0" algn="ctr" eaLnBrk="1" fontAlgn="auto" hangingPunct="1">
              <a:spcAft>
                <a:spcPts val="0"/>
              </a:spcAft>
              <a:defRPr/>
            </a:pPr>
            <a:r>
              <a:rPr lang="en-US" sz="2400" dirty="0" smtClean="0">
                <a:solidFill>
                  <a:srgbClr val="00B0F0"/>
                </a:solidFill>
                <a:latin typeface="Arial Narrow" pitchFamily="34" charset="0"/>
              </a:rPr>
              <a:t/>
            </a:r>
            <a:br>
              <a:rPr lang="en-US" sz="2400" dirty="0" smtClean="0">
                <a:solidFill>
                  <a:srgbClr val="00B0F0"/>
                </a:solidFill>
                <a:latin typeface="Arial Narrow" pitchFamily="34" charset="0"/>
              </a:rPr>
            </a:br>
            <a:r>
              <a:rPr lang="en-US" sz="2400" dirty="0" smtClean="0">
                <a:solidFill>
                  <a:srgbClr val="00B0F0"/>
                </a:solidFill>
                <a:latin typeface="Arial Narrow" pitchFamily="34" charset="0"/>
              </a:rPr>
              <a:t/>
            </a:r>
            <a:br>
              <a:rPr lang="en-US" sz="2400" dirty="0" smtClean="0">
                <a:solidFill>
                  <a:srgbClr val="00B0F0"/>
                </a:solidFill>
                <a:latin typeface="Arial Narrow" pitchFamily="34" charset="0"/>
              </a:rPr>
            </a:br>
            <a:r>
              <a:rPr lang="en-US" sz="2400" dirty="0" smtClean="0">
                <a:solidFill>
                  <a:srgbClr val="00B0F0"/>
                </a:solidFill>
                <a:latin typeface="Arial Narrow" pitchFamily="34" charset="0"/>
              </a:rPr>
              <a:t/>
            </a:r>
            <a:br>
              <a:rPr lang="en-US" sz="2400" dirty="0" smtClean="0">
                <a:solidFill>
                  <a:srgbClr val="00B0F0"/>
                </a:solidFill>
                <a:latin typeface="Arial Narrow" pitchFamily="34" charset="0"/>
              </a:rPr>
            </a:br>
            <a:r>
              <a:rPr lang="en-US" sz="4000" b="1" dirty="0" smtClean="0">
                <a:solidFill>
                  <a:srgbClr val="0000FF"/>
                </a:solidFill>
                <a:latin typeface="Arial Narrow" pitchFamily="34" charset="0"/>
              </a:rPr>
              <a:t> NEPAL RASTRA BANK </a:t>
            </a:r>
            <a:r>
              <a:rPr lang="en-US" sz="1400" b="1" dirty="0" smtClean="0">
                <a:solidFill>
                  <a:srgbClr val="FF00FF"/>
                </a:solidFill>
                <a:latin typeface="Arial Narrow" pitchFamily="34" charset="0"/>
              </a:rPr>
              <a:t> </a:t>
            </a:r>
            <a:r>
              <a:rPr lang="en-US" sz="2200" b="1" dirty="0" smtClean="0">
                <a:solidFill>
                  <a:srgbClr val="FFFF00"/>
                </a:solidFill>
                <a:latin typeface="Arial Narrow" pitchFamily="34" charset="0"/>
              </a:rPr>
              <a:t/>
            </a:r>
            <a:br>
              <a:rPr lang="en-US" sz="2200" b="1" dirty="0" smtClean="0">
                <a:solidFill>
                  <a:srgbClr val="FFFF00"/>
                </a:solidFill>
                <a:latin typeface="Arial Narrow" pitchFamily="34" charset="0"/>
              </a:rPr>
            </a:br>
            <a:r>
              <a:rPr lang="en-US" sz="2200" b="1" dirty="0" smtClean="0">
                <a:solidFill>
                  <a:srgbClr val="FFFF00"/>
                </a:solidFill>
                <a:latin typeface="Arial Narrow" pitchFamily="34" charset="0"/>
              </a:rPr>
              <a:t> </a:t>
            </a:r>
            <a:r>
              <a:rPr lang="en-US" sz="4900" b="1" dirty="0" smtClean="0">
                <a:latin typeface="Arial Narrow" pitchFamily="34" charset="0"/>
              </a:rPr>
              <a:t>Setting up Payment &amp; Settlement Division</a:t>
            </a:r>
            <a:r>
              <a:rPr lang="en-US" dirty="0" smtClean="0">
                <a:solidFill>
                  <a:schemeClr val="accent1">
                    <a:tint val="83000"/>
                    <a:satMod val="150000"/>
                  </a:schemeClr>
                </a:solidFill>
              </a:rPr>
              <a:t/>
            </a:r>
            <a:br>
              <a:rPr lang="en-US" dirty="0" smtClean="0">
                <a:solidFill>
                  <a:schemeClr val="accent1">
                    <a:tint val="83000"/>
                    <a:satMod val="150000"/>
                  </a:schemeClr>
                </a:solidFill>
              </a:rPr>
            </a:br>
            <a:r>
              <a:rPr lang="en-US" dirty="0" smtClean="0">
                <a:solidFill>
                  <a:srgbClr val="006600"/>
                </a:solidFill>
                <a:latin typeface="Arial Narrow" pitchFamily="34" charset="0"/>
              </a:rPr>
              <a:t/>
            </a:r>
            <a:br>
              <a:rPr lang="en-US" dirty="0" smtClean="0">
                <a:solidFill>
                  <a:srgbClr val="006600"/>
                </a:solidFill>
                <a:latin typeface="Arial Narrow" pitchFamily="34" charset="0"/>
              </a:rPr>
            </a:br>
            <a:endParaRPr lang="en-GB" sz="2200" dirty="0">
              <a:solidFill>
                <a:srgbClr val="FFFF00"/>
              </a:solidFill>
            </a:endParaRPr>
          </a:p>
        </p:txBody>
      </p:sp>
      <p:sp>
        <p:nvSpPr>
          <p:cNvPr id="1669123" name="Rectangle 3"/>
          <p:cNvSpPr>
            <a:spLocks noGrp="1" noChangeArrowheads="1"/>
          </p:cNvSpPr>
          <p:nvPr>
            <p:ph idx="1"/>
          </p:nvPr>
        </p:nvSpPr>
        <p:spPr>
          <a:xfrm>
            <a:off x="420914" y="1248229"/>
            <a:ext cx="9391424" cy="6379709"/>
          </a:xfrm>
        </p:spPr>
        <p:txBody>
          <a:bodyPr>
            <a:normAutofit fontScale="92500"/>
          </a:bodyPr>
          <a:lstStyle/>
          <a:p>
            <a:pPr marL="611295" indent="-458471" eaLnBrk="1" fontAlgn="auto" hangingPunct="1">
              <a:spcAft>
                <a:spcPts val="0"/>
              </a:spcAft>
              <a:buClr>
                <a:schemeClr val="tx1">
                  <a:shade val="95000"/>
                </a:schemeClr>
              </a:buClr>
              <a:buFont typeface="Wingdings 2"/>
              <a:buNone/>
              <a:defRPr/>
            </a:pPr>
            <a:r>
              <a:rPr lang="en-US" sz="3200" dirty="0" smtClean="0">
                <a:solidFill>
                  <a:schemeClr val="accent6">
                    <a:lumMod val="75000"/>
                  </a:schemeClr>
                </a:solidFill>
              </a:rPr>
              <a:t>	</a:t>
            </a:r>
            <a:endParaRPr lang="en-US" sz="2800" b="1" dirty="0" smtClean="0">
              <a:effectLst>
                <a:outerShdw blurRad="38100" dist="38100" dir="2700000" algn="tl">
                  <a:srgbClr val="000000">
                    <a:alpha val="43137"/>
                  </a:srgbClr>
                </a:outerShdw>
              </a:effectLst>
              <a:latin typeface="Arial Narrow" pitchFamily="34" charset="0"/>
            </a:endParaRPr>
          </a:p>
          <a:p>
            <a:pPr marL="667174" indent="-514350" eaLnBrk="1" fontAlgn="auto" hangingPunct="1">
              <a:spcAft>
                <a:spcPts val="0"/>
              </a:spcAft>
              <a:buClr>
                <a:schemeClr val="tx1">
                  <a:shade val="95000"/>
                </a:schemeClr>
              </a:buClr>
              <a:buFont typeface="Wingdings" pitchFamily="2" charset="2"/>
              <a:buChar char="§"/>
              <a:defRPr/>
            </a:pPr>
            <a:r>
              <a:rPr lang="en-US" sz="3200" b="1" dirty="0" smtClean="0">
                <a:effectLst>
                  <a:outerShdw blurRad="38100" dist="38100" dir="2700000" algn="tl">
                    <a:srgbClr val="000000">
                      <a:alpha val="43137"/>
                    </a:srgbClr>
                  </a:outerShdw>
                </a:effectLst>
                <a:latin typeface="Arial Narrow" pitchFamily="34" charset="0"/>
              </a:rPr>
              <a:t>Develop and put in place an adequate legal and regulatory framework that can sufficiently regulate payment system’s activities, and provide for expeditious and cost effective conflict resolution procedures.</a:t>
            </a:r>
          </a:p>
          <a:p>
            <a:pPr marL="667174" indent="-514350" eaLnBrk="1" fontAlgn="auto" hangingPunct="1">
              <a:spcAft>
                <a:spcPts val="0"/>
              </a:spcAft>
              <a:buClr>
                <a:schemeClr val="tx1">
                  <a:shade val="95000"/>
                </a:schemeClr>
              </a:buClr>
              <a:buFont typeface="Wingdings" pitchFamily="2" charset="2"/>
              <a:buChar char="§"/>
              <a:defRPr/>
            </a:pPr>
            <a:r>
              <a:rPr lang="en-US" sz="3200" b="1" dirty="0" smtClean="0">
                <a:effectLst>
                  <a:outerShdw blurRad="38100" dist="38100" dir="2700000" algn="tl">
                    <a:srgbClr val="000000">
                      <a:alpha val="43137"/>
                    </a:srgbClr>
                  </a:outerShdw>
                </a:effectLst>
                <a:latin typeface="Arial Narrow" pitchFamily="34" charset="0"/>
              </a:rPr>
              <a:t>Enhance the country’s macroeconomic management capabilities through the availability of timely and accurate information about the stock and flow of funds.</a:t>
            </a:r>
          </a:p>
          <a:p>
            <a:pPr marL="667174" indent="-514350" eaLnBrk="1" fontAlgn="auto" hangingPunct="1">
              <a:spcAft>
                <a:spcPts val="0"/>
              </a:spcAft>
              <a:buClr>
                <a:schemeClr val="tx1">
                  <a:shade val="95000"/>
                </a:schemeClr>
              </a:buClr>
              <a:buFont typeface="Wingdings" pitchFamily="2" charset="2"/>
              <a:buChar char="§"/>
              <a:defRPr/>
            </a:pPr>
            <a:r>
              <a:rPr lang="en-US" sz="3200" b="1" dirty="0" smtClean="0">
                <a:effectLst>
                  <a:outerShdw blurRad="38100" dist="38100" dir="2700000" algn="tl">
                    <a:srgbClr val="000000">
                      <a:alpha val="43137"/>
                    </a:srgbClr>
                  </a:outerShdw>
                </a:effectLst>
                <a:latin typeface="Arial Narrow" pitchFamily="34" charset="0"/>
              </a:rPr>
              <a:t>Work closely with Government and other infrastructural providers to upgrade the existing infrastructure and processes to levels that can adequately and efficiently support modern Payment practices, delivery channels and trends. </a:t>
            </a:r>
          </a:p>
          <a:p>
            <a:pPr marL="611295" indent="-458471" eaLnBrk="1" fontAlgn="auto" hangingPunct="1">
              <a:spcAft>
                <a:spcPts val="0"/>
              </a:spcAft>
              <a:buClr>
                <a:schemeClr val="tx1">
                  <a:shade val="95000"/>
                </a:schemeClr>
              </a:buClr>
              <a:buFont typeface="Wingdings 2"/>
              <a:buNone/>
              <a:defRPr/>
            </a:pPr>
            <a:endParaRPr lang="en-US" sz="3200" b="1" dirty="0" smtClean="0">
              <a:solidFill>
                <a:srgbClr val="FFC000"/>
              </a:solidFill>
              <a:effectLst>
                <a:outerShdw blurRad="38100" dist="38100" dir="2700000" algn="tl">
                  <a:srgbClr val="000000">
                    <a:alpha val="43137"/>
                  </a:srgbClr>
                </a:outerShdw>
              </a:effectLst>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7" presetClass="entr" presetSubtype="0" fill="hold" nodeType="clickEffect">
                                  <p:stCondLst>
                                    <p:cond delay="0"/>
                                  </p:stCondLst>
                                  <p:iterate type="lt">
                                    <p:tmPct val="50000"/>
                                  </p:iterate>
                                  <p:childTnLst>
                                    <p:set>
                                      <p:cBhvr>
                                        <p:cTn id="6" dur="1" fill="hold">
                                          <p:stCondLst>
                                            <p:cond delay="0"/>
                                          </p:stCondLst>
                                        </p:cTn>
                                        <p:tgtEl>
                                          <p:spTgt spid="1669123">
                                            <p:txEl>
                                              <p:pRg st="1" end="1"/>
                                            </p:txEl>
                                          </p:spTgt>
                                        </p:tgtEl>
                                        <p:attrNameLst>
                                          <p:attrName>style.visibility</p:attrName>
                                        </p:attrNameLst>
                                      </p:cBhvr>
                                      <p:to>
                                        <p:strVal val="visible"/>
                                      </p:to>
                                    </p:set>
                                    <p:anim calcmode="discrete" valueType="clr">
                                      <p:cBhvr override="childStyle">
                                        <p:cTn id="7" dur="80"/>
                                        <p:tgtEl>
                                          <p:spTgt spid="1669123">
                                            <p:txEl>
                                              <p:pRg st="1" end="1"/>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1669123">
                                            <p:txEl>
                                              <p:pRg st="1" end="1"/>
                                            </p:txEl>
                                          </p:spTgt>
                                        </p:tgtEl>
                                        <p:attrNameLst>
                                          <p:attrName>fillcolor</p:attrName>
                                        </p:attrNameLst>
                                      </p:cBhvr>
                                      <p:tavLst>
                                        <p:tav tm="0">
                                          <p:val>
                                            <p:clrVal>
                                              <a:schemeClr val="accent2"/>
                                            </p:clrVal>
                                          </p:val>
                                        </p:tav>
                                        <p:tav tm="50000">
                                          <p:val>
                                            <p:clrVal>
                                              <a:schemeClr val="hlink"/>
                                            </p:clrVal>
                                          </p:val>
                                        </p:tav>
                                      </p:tavLst>
                                    </p:anim>
                                    <p:set>
                                      <p:cBhvr>
                                        <p:cTn id="9" dur="80"/>
                                        <p:tgtEl>
                                          <p:spTgt spid="1669123">
                                            <p:txEl>
                                              <p:pRg st="1" end="1"/>
                                            </p:txEl>
                                          </p:spTgt>
                                        </p:tgtEl>
                                        <p:attrNameLst>
                                          <p:attrName>fill.type</p:attrName>
                                        </p:attrNameLst>
                                      </p:cBhvr>
                                      <p:to>
                                        <p:strVal val="solid"/>
                                      </p:to>
                                    </p:set>
                                  </p:childTnLst>
                                </p:cTn>
                              </p:par>
                            </p:childTnLst>
                          </p:cTn>
                        </p:par>
                      </p:childTnLst>
                    </p:cTn>
                  </p:par>
                  <p:par>
                    <p:cTn id="10" fill="hold">
                      <p:stCondLst>
                        <p:cond delay="indefinite"/>
                      </p:stCondLst>
                      <p:childTnLst>
                        <p:par>
                          <p:cTn id="11" fill="hold">
                            <p:stCondLst>
                              <p:cond delay="0"/>
                            </p:stCondLst>
                            <p:childTnLst>
                              <p:par>
                                <p:cTn id="12" presetID="27" presetClass="entr" presetSubtype="0" fill="hold" nodeType="clickEffect">
                                  <p:stCondLst>
                                    <p:cond delay="0"/>
                                  </p:stCondLst>
                                  <p:iterate type="lt">
                                    <p:tmPct val="50000"/>
                                  </p:iterate>
                                  <p:childTnLst>
                                    <p:set>
                                      <p:cBhvr>
                                        <p:cTn id="13" dur="1" fill="hold">
                                          <p:stCondLst>
                                            <p:cond delay="0"/>
                                          </p:stCondLst>
                                        </p:cTn>
                                        <p:tgtEl>
                                          <p:spTgt spid="1669123">
                                            <p:txEl>
                                              <p:pRg st="2" end="2"/>
                                            </p:txEl>
                                          </p:spTgt>
                                        </p:tgtEl>
                                        <p:attrNameLst>
                                          <p:attrName>style.visibility</p:attrName>
                                        </p:attrNameLst>
                                      </p:cBhvr>
                                      <p:to>
                                        <p:strVal val="visible"/>
                                      </p:to>
                                    </p:set>
                                    <p:anim calcmode="discrete" valueType="clr">
                                      <p:cBhvr override="childStyle">
                                        <p:cTn id="14" dur="80"/>
                                        <p:tgtEl>
                                          <p:spTgt spid="1669123">
                                            <p:txEl>
                                              <p:pRg st="2" end="2"/>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15" dur="80"/>
                                        <p:tgtEl>
                                          <p:spTgt spid="1669123">
                                            <p:txEl>
                                              <p:pRg st="2" end="2"/>
                                            </p:txEl>
                                          </p:spTgt>
                                        </p:tgtEl>
                                        <p:attrNameLst>
                                          <p:attrName>fillcolor</p:attrName>
                                        </p:attrNameLst>
                                      </p:cBhvr>
                                      <p:tavLst>
                                        <p:tav tm="0">
                                          <p:val>
                                            <p:clrVal>
                                              <a:schemeClr val="accent2"/>
                                            </p:clrVal>
                                          </p:val>
                                        </p:tav>
                                        <p:tav tm="50000">
                                          <p:val>
                                            <p:clrVal>
                                              <a:schemeClr val="hlink"/>
                                            </p:clrVal>
                                          </p:val>
                                        </p:tav>
                                      </p:tavLst>
                                    </p:anim>
                                    <p:set>
                                      <p:cBhvr>
                                        <p:cTn id="16" dur="80"/>
                                        <p:tgtEl>
                                          <p:spTgt spid="1669123">
                                            <p:txEl>
                                              <p:pRg st="2" end="2"/>
                                            </p:txEl>
                                          </p:spTgt>
                                        </p:tgtEl>
                                        <p:attrNameLst>
                                          <p:attrName>fill.type</p:attrName>
                                        </p:attrNameLst>
                                      </p:cBhvr>
                                      <p:to>
                                        <p:strVal val="solid"/>
                                      </p:to>
                                    </p:set>
                                  </p:childTnLst>
                                </p:cTn>
                              </p:par>
                            </p:childTnLst>
                          </p:cTn>
                        </p:par>
                      </p:childTnLst>
                    </p:cTn>
                  </p:par>
                  <p:par>
                    <p:cTn id="17" fill="hold">
                      <p:stCondLst>
                        <p:cond delay="indefinite"/>
                      </p:stCondLst>
                      <p:childTnLst>
                        <p:par>
                          <p:cTn id="18" fill="hold">
                            <p:stCondLst>
                              <p:cond delay="0"/>
                            </p:stCondLst>
                            <p:childTnLst>
                              <p:par>
                                <p:cTn id="19" presetID="27" presetClass="entr" presetSubtype="0" fill="hold" nodeType="clickEffect">
                                  <p:stCondLst>
                                    <p:cond delay="0"/>
                                  </p:stCondLst>
                                  <p:iterate type="lt">
                                    <p:tmPct val="50000"/>
                                  </p:iterate>
                                  <p:childTnLst>
                                    <p:set>
                                      <p:cBhvr>
                                        <p:cTn id="20" dur="1" fill="hold">
                                          <p:stCondLst>
                                            <p:cond delay="0"/>
                                          </p:stCondLst>
                                        </p:cTn>
                                        <p:tgtEl>
                                          <p:spTgt spid="1669123">
                                            <p:txEl>
                                              <p:pRg st="3" end="3"/>
                                            </p:txEl>
                                          </p:spTgt>
                                        </p:tgtEl>
                                        <p:attrNameLst>
                                          <p:attrName>style.visibility</p:attrName>
                                        </p:attrNameLst>
                                      </p:cBhvr>
                                      <p:to>
                                        <p:strVal val="visible"/>
                                      </p:to>
                                    </p:set>
                                    <p:anim calcmode="discrete" valueType="clr">
                                      <p:cBhvr override="childStyle">
                                        <p:cTn id="21" dur="80"/>
                                        <p:tgtEl>
                                          <p:spTgt spid="1669123">
                                            <p:txEl>
                                              <p:pRg st="3" end="3"/>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22" dur="80"/>
                                        <p:tgtEl>
                                          <p:spTgt spid="1669123">
                                            <p:txEl>
                                              <p:pRg st="3" end="3"/>
                                            </p:txEl>
                                          </p:spTgt>
                                        </p:tgtEl>
                                        <p:attrNameLst>
                                          <p:attrName>fillcolor</p:attrName>
                                        </p:attrNameLst>
                                      </p:cBhvr>
                                      <p:tavLst>
                                        <p:tav tm="0">
                                          <p:val>
                                            <p:clrVal>
                                              <a:schemeClr val="accent2"/>
                                            </p:clrVal>
                                          </p:val>
                                        </p:tav>
                                        <p:tav tm="50000">
                                          <p:val>
                                            <p:clrVal>
                                              <a:schemeClr val="hlink"/>
                                            </p:clrVal>
                                          </p:val>
                                        </p:tav>
                                      </p:tavLst>
                                    </p:anim>
                                    <p:set>
                                      <p:cBhvr>
                                        <p:cTn id="23" dur="80"/>
                                        <p:tgtEl>
                                          <p:spTgt spid="1669123">
                                            <p:txEl>
                                              <p:pRg st="3" end="3"/>
                                            </p:txEl>
                                          </p:spTgt>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69122" name="Rectangle 2"/>
          <p:cNvSpPr>
            <a:spLocks noGrp="1" noChangeArrowheads="1"/>
          </p:cNvSpPr>
          <p:nvPr>
            <p:ph type="title"/>
          </p:nvPr>
        </p:nvSpPr>
        <p:spPr>
          <a:xfrm>
            <a:off x="377371" y="-1756229"/>
            <a:ext cx="9681028" cy="1930401"/>
          </a:xfrm>
        </p:spPr>
        <p:txBody>
          <a:bodyPr>
            <a:normAutofit fontScale="90000"/>
          </a:bodyPr>
          <a:lstStyle/>
          <a:p>
            <a:pPr marL="539977" algn="ctr">
              <a:defRPr/>
            </a:pPr>
            <a:r>
              <a:rPr lang="en-US" sz="2400" dirty="0" smtClean="0">
                <a:solidFill>
                  <a:srgbClr val="00B0F0"/>
                </a:solidFill>
                <a:latin typeface="Arial Narrow" pitchFamily="34" charset="0"/>
              </a:rPr>
              <a:t/>
            </a:r>
            <a:br>
              <a:rPr lang="en-US" sz="2400" dirty="0" smtClean="0">
                <a:solidFill>
                  <a:srgbClr val="00B0F0"/>
                </a:solidFill>
                <a:latin typeface="Arial Narrow" pitchFamily="34" charset="0"/>
              </a:rPr>
            </a:br>
            <a:r>
              <a:rPr lang="en-US" sz="2400" dirty="0" smtClean="0">
                <a:solidFill>
                  <a:srgbClr val="00B0F0"/>
                </a:solidFill>
                <a:latin typeface="Arial Narrow" pitchFamily="34" charset="0"/>
              </a:rPr>
              <a:t/>
            </a:r>
            <a:br>
              <a:rPr lang="en-US" sz="2400" dirty="0" smtClean="0">
                <a:solidFill>
                  <a:srgbClr val="00B0F0"/>
                </a:solidFill>
                <a:latin typeface="Arial Narrow" pitchFamily="34" charset="0"/>
              </a:rPr>
            </a:br>
            <a:r>
              <a:rPr lang="en-US" sz="2400" dirty="0" smtClean="0">
                <a:solidFill>
                  <a:srgbClr val="00B0F0"/>
                </a:solidFill>
                <a:latin typeface="Arial Narrow" pitchFamily="34" charset="0"/>
              </a:rPr>
              <a:t/>
            </a:r>
            <a:br>
              <a:rPr lang="en-US" sz="2400" dirty="0" smtClean="0">
                <a:solidFill>
                  <a:srgbClr val="00B0F0"/>
                </a:solidFill>
                <a:latin typeface="Arial Narrow" pitchFamily="34" charset="0"/>
              </a:rPr>
            </a:br>
            <a:r>
              <a:rPr lang="en-US" sz="2400" dirty="0" smtClean="0">
                <a:solidFill>
                  <a:srgbClr val="00B0F0"/>
                </a:solidFill>
                <a:latin typeface="Arial Narrow" pitchFamily="34" charset="0"/>
              </a:rPr>
              <a:t/>
            </a:r>
            <a:br>
              <a:rPr lang="en-US" sz="2400" dirty="0" smtClean="0">
                <a:solidFill>
                  <a:srgbClr val="00B0F0"/>
                </a:solidFill>
                <a:latin typeface="Arial Narrow" pitchFamily="34" charset="0"/>
              </a:rPr>
            </a:br>
            <a:r>
              <a:rPr lang="en-US" sz="2400" dirty="0" smtClean="0">
                <a:solidFill>
                  <a:srgbClr val="00B0F0"/>
                </a:solidFill>
                <a:latin typeface="Arial Narrow" pitchFamily="34" charset="0"/>
              </a:rPr>
              <a:t/>
            </a:r>
            <a:br>
              <a:rPr lang="en-US" sz="2400" dirty="0" smtClean="0">
                <a:solidFill>
                  <a:srgbClr val="00B0F0"/>
                </a:solidFill>
                <a:latin typeface="Arial Narrow" pitchFamily="34" charset="0"/>
              </a:rPr>
            </a:br>
            <a:r>
              <a:rPr lang="en-US" sz="4000" b="1" dirty="0" smtClean="0">
                <a:solidFill>
                  <a:srgbClr val="0000FF"/>
                </a:solidFill>
                <a:latin typeface="Arial Narrow" pitchFamily="34" charset="0"/>
              </a:rPr>
              <a:t> </a:t>
            </a:r>
            <a:r>
              <a:rPr lang="en-US" dirty="0" smtClean="0">
                <a:solidFill>
                  <a:schemeClr val="accent1">
                    <a:tint val="83000"/>
                    <a:satMod val="150000"/>
                  </a:schemeClr>
                </a:solidFill>
              </a:rPr>
              <a:t/>
            </a:r>
            <a:br>
              <a:rPr lang="en-US" dirty="0" smtClean="0">
                <a:solidFill>
                  <a:schemeClr val="accent1">
                    <a:tint val="83000"/>
                    <a:satMod val="150000"/>
                  </a:schemeClr>
                </a:solidFill>
              </a:rPr>
            </a:br>
            <a:r>
              <a:rPr lang="en-US" sz="4000" b="1" dirty="0" smtClean="0">
                <a:solidFill>
                  <a:srgbClr val="0000FF"/>
                </a:solidFill>
                <a:latin typeface="Arial Narrow" pitchFamily="34" charset="0"/>
              </a:rPr>
              <a:t>NEPAL RASTRA BANK</a:t>
            </a:r>
            <a:br>
              <a:rPr lang="en-US" sz="4000" b="1" dirty="0" smtClean="0">
                <a:solidFill>
                  <a:srgbClr val="0000FF"/>
                </a:solidFill>
                <a:latin typeface="Arial Narrow" pitchFamily="34" charset="0"/>
              </a:rPr>
            </a:br>
            <a:r>
              <a:rPr lang="en-US" sz="2200" b="1" dirty="0" smtClean="0">
                <a:solidFill>
                  <a:srgbClr val="FFFF00"/>
                </a:solidFill>
                <a:latin typeface="Arial Narrow" pitchFamily="34" charset="0"/>
              </a:rPr>
              <a:t> </a:t>
            </a:r>
            <a:br>
              <a:rPr lang="en-US" sz="2200" b="1" dirty="0" smtClean="0">
                <a:solidFill>
                  <a:srgbClr val="FFFF00"/>
                </a:solidFill>
                <a:latin typeface="Arial Narrow" pitchFamily="34" charset="0"/>
              </a:rPr>
            </a:br>
            <a:r>
              <a:rPr lang="en-US" sz="2200" b="1" dirty="0" smtClean="0">
                <a:solidFill>
                  <a:srgbClr val="FFFF00"/>
                </a:solidFill>
                <a:latin typeface="Arial Narrow" pitchFamily="34" charset="0"/>
              </a:rPr>
              <a:t/>
            </a:r>
            <a:br>
              <a:rPr lang="en-US" sz="2200" b="1" dirty="0" smtClean="0">
                <a:solidFill>
                  <a:srgbClr val="FFFF00"/>
                </a:solidFill>
                <a:latin typeface="Arial Narrow" pitchFamily="34" charset="0"/>
              </a:rPr>
            </a:br>
            <a:r>
              <a:rPr lang="en-US" sz="2200" b="1" dirty="0" smtClean="0">
                <a:solidFill>
                  <a:srgbClr val="FFFF00"/>
                </a:solidFill>
                <a:latin typeface="Arial Narrow" pitchFamily="34" charset="0"/>
              </a:rPr>
              <a:t/>
            </a:r>
            <a:br>
              <a:rPr lang="en-US" sz="2200" b="1" dirty="0" smtClean="0">
                <a:solidFill>
                  <a:srgbClr val="FFFF00"/>
                </a:solidFill>
                <a:latin typeface="Arial Narrow" pitchFamily="34" charset="0"/>
              </a:rPr>
            </a:br>
            <a:r>
              <a:rPr lang="en-US" sz="2200" b="1" dirty="0" smtClean="0">
                <a:solidFill>
                  <a:srgbClr val="FFFF00"/>
                </a:solidFill>
                <a:latin typeface="Arial Narrow" pitchFamily="34" charset="0"/>
              </a:rPr>
              <a:t/>
            </a:r>
            <a:br>
              <a:rPr lang="en-US" sz="2200" b="1" dirty="0" smtClean="0">
                <a:solidFill>
                  <a:srgbClr val="FFFF00"/>
                </a:solidFill>
                <a:latin typeface="Arial Narrow" pitchFamily="34" charset="0"/>
              </a:rPr>
            </a:br>
            <a:r>
              <a:rPr lang="en-US" sz="2200" b="1" dirty="0" smtClean="0">
                <a:solidFill>
                  <a:srgbClr val="FFFF00"/>
                </a:solidFill>
                <a:latin typeface="Arial Narrow" pitchFamily="34" charset="0"/>
              </a:rPr>
              <a:t/>
            </a:r>
            <a:br>
              <a:rPr lang="en-US" sz="2200" b="1" dirty="0" smtClean="0">
                <a:solidFill>
                  <a:srgbClr val="FFFF00"/>
                </a:solidFill>
                <a:latin typeface="Arial Narrow" pitchFamily="34" charset="0"/>
              </a:rPr>
            </a:br>
            <a:r>
              <a:rPr lang="en-US" b="1" dirty="0" smtClean="0"/>
              <a:t>Action Plan on SPC Objectives  </a:t>
            </a:r>
            <a:br>
              <a:rPr lang="en-US" b="1" dirty="0" smtClean="0"/>
            </a:br>
            <a:r>
              <a:rPr lang="en-US" dirty="0" smtClean="0">
                <a:solidFill>
                  <a:srgbClr val="006600"/>
                </a:solidFill>
                <a:latin typeface="Arial Narrow" pitchFamily="34" charset="0"/>
              </a:rPr>
              <a:t/>
            </a:r>
            <a:br>
              <a:rPr lang="en-US" dirty="0" smtClean="0">
                <a:solidFill>
                  <a:srgbClr val="006600"/>
                </a:solidFill>
                <a:latin typeface="Arial Narrow" pitchFamily="34" charset="0"/>
              </a:rPr>
            </a:br>
            <a:endParaRPr lang="en-GB" sz="2200" dirty="0">
              <a:solidFill>
                <a:srgbClr val="FFFF00"/>
              </a:solidFill>
            </a:endParaRPr>
          </a:p>
        </p:txBody>
      </p:sp>
      <p:sp>
        <p:nvSpPr>
          <p:cNvPr id="1669123" name="Rectangle 3"/>
          <p:cNvSpPr>
            <a:spLocks noGrp="1" noChangeArrowheads="1"/>
          </p:cNvSpPr>
          <p:nvPr>
            <p:ph idx="1"/>
          </p:nvPr>
        </p:nvSpPr>
        <p:spPr>
          <a:xfrm>
            <a:off x="319314" y="1277257"/>
            <a:ext cx="9493024" cy="6350681"/>
          </a:xfrm>
        </p:spPr>
        <p:txBody>
          <a:bodyPr>
            <a:normAutofit/>
          </a:bodyPr>
          <a:lstStyle/>
          <a:p>
            <a:pPr>
              <a:defRPr/>
            </a:pPr>
            <a:r>
              <a:rPr lang="en-US" sz="4800" b="1" dirty="0" smtClean="0">
                <a:effectLst>
                  <a:outerShdw blurRad="38100" dist="38100" dir="2700000" algn="tl">
                    <a:srgbClr val="000000">
                      <a:alpha val="43137"/>
                    </a:srgbClr>
                  </a:outerShdw>
                </a:effectLst>
              </a:rPr>
              <a:t>Putting in place appropriate mechanism for on-site inspections </a:t>
            </a:r>
          </a:p>
          <a:p>
            <a:pPr>
              <a:defRPr/>
            </a:pPr>
            <a:r>
              <a:rPr lang="en-US" sz="4800" b="1" dirty="0" smtClean="0">
                <a:effectLst>
                  <a:outerShdw blurRad="38100" dist="38100" dir="2700000" algn="tl">
                    <a:srgbClr val="000000">
                      <a:alpha val="43137"/>
                    </a:srgbClr>
                  </a:outerShdw>
                </a:effectLst>
              </a:rPr>
              <a:t> off-site surveillance.</a:t>
            </a:r>
          </a:p>
          <a:p>
            <a:pPr>
              <a:defRPr/>
            </a:pPr>
            <a:r>
              <a:rPr lang="en-US" sz="4800" b="1" dirty="0" smtClean="0">
                <a:effectLst>
                  <a:outerShdw blurRad="38100" dist="38100" dir="2700000" algn="tl">
                    <a:srgbClr val="000000">
                      <a:alpha val="43137"/>
                    </a:srgbClr>
                  </a:outerShdw>
                </a:effectLst>
              </a:rPr>
              <a:t>Infrastructure development</a:t>
            </a:r>
            <a:endParaRPr lang="en-US" sz="5400" b="1" dirty="0" smtClean="0">
              <a:solidFill>
                <a:srgbClr val="0000CC"/>
              </a:solidFill>
              <a:effectLst>
                <a:outerShdw blurRad="38100" dist="38100" dir="2700000" algn="tl">
                  <a:srgbClr val="000000">
                    <a:alpha val="43137"/>
                  </a:srgbClr>
                </a:outerShdw>
              </a:effectLst>
              <a:latin typeface="Arial Narrow" pitchFamily="34" charset="0"/>
            </a:endParaRPr>
          </a:p>
          <a:p>
            <a:pPr>
              <a:defRPr/>
            </a:pPr>
            <a:endParaRPr lang="en-US" sz="3600" b="1" dirty="0" smtClean="0">
              <a:solidFill>
                <a:srgbClr val="0000CC"/>
              </a:solidFill>
              <a:effectLst>
                <a:outerShdw blurRad="38100" dist="38100" dir="2700000" algn="tl">
                  <a:srgbClr val="000000">
                    <a:alpha val="43137"/>
                  </a:srgbClr>
                </a:outerShdw>
              </a:effectLst>
              <a:latin typeface="Arial Narrow" pitchFamily="34" charset="0"/>
            </a:endParaRPr>
          </a:p>
          <a:p>
            <a:pPr marL="611295" indent="-458471" eaLnBrk="1" fontAlgn="auto" hangingPunct="1">
              <a:spcAft>
                <a:spcPts val="0"/>
              </a:spcAft>
              <a:buClr>
                <a:schemeClr val="tx1">
                  <a:shade val="95000"/>
                </a:schemeClr>
              </a:buClr>
              <a:buFont typeface="Wingdings 2"/>
              <a:buNone/>
              <a:defRPr/>
            </a:pPr>
            <a:endParaRPr lang="en-US" sz="3200" b="1" dirty="0" smtClean="0">
              <a:solidFill>
                <a:srgbClr val="FFC000"/>
              </a:solidFill>
              <a:effectLst>
                <a:outerShdw blurRad="38100" dist="38100" dir="2700000" algn="tl">
                  <a:srgbClr val="000000">
                    <a:alpha val="43137"/>
                  </a:srgbClr>
                </a:outerShdw>
              </a:effectLst>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7" presetClass="entr" presetSubtype="0" fill="hold" nodeType="clickEffect">
                                  <p:stCondLst>
                                    <p:cond delay="0"/>
                                  </p:stCondLst>
                                  <p:iterate type="lt">
                                    <p:tmPct val="50000"/>
                                  </p:iterate>
                                  <p:childTnLst>
                                    <p:set>
                                      <p:cBhvr>
                                        <p:cTn id="6" dur="1" fill="hold">
                                          <p:stCondLst>
                                            <p:cond delay="0"/>
                                          </p:stCondLst>
                                        </p:cTn>
                                        <p:tgtEl>
                                          <p:spTgt spid="1669123">
                                            <p:txEl>
                                              <p:pRg st="0" end="0"/>
                                            </p:txEl>
                                          </p:spTgt>
                                        </p:tgtEl>
                                        <p:attrNameLst>
                                          <p:attrName>style.visibility</p:attrName>
                                        </p:attrNameLst>
                                      </p:cBhvr>
                                      <p:to>
                                        <p:strVal val="visible"/>
                                      </p:to>
                                    </p:set>
                                    <p:anim calcmode="discrete" valueType="clr">
                                      <p:cBhvr override="childStyle">
                                        <p:cTn id="7" dur="80"/>
                                        <p:tgtEl>
                                          <p:spTgt spid="1669123">
                                            <p:txEl>
                                              <p:pRg st="0" end="0"/>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1669123">
                                            <p:txEl>
                                              <p:pRg st="0" end="0"/>
                                            </p:txEl>
                                          </p:spTgt>
                                        </p:tgtEl>
                                        <p:attrNameLst>
                                          <p:attrName>fillcolor</p:attrName>
                                        </p:attrNameLst>
                                      </p:cBhvr>
                                      <p:tavLst>
                                        <p:tav tm="0">
                                          <p:val>
                                            <p:clrVal>
                                              <a:schemeClr val="accent2"/>
                                            </p:clrVal>
                                          </p:val>
                                        </p:tav>
                                        <p:tav tm="50000">
                                          <p:val>
                                            <p:clrVal>
                                              <a:schemeClr val="hlink"/>
                                            </p:clrVal>
                                          </p:val>
                                        </p:tav>
                                      </p:tavLst>
                                    </p:anim>
                                    <p:set>
                                      <p:cBhvr>
                                        <p:cTn id="9" dur="80"/>
                                        <p:tgtEl>
                                          <p:spTgt spid="1669123">
                                            <p:txEl>
                                              <p:pRg st="0" end="0"/>
                                            </p:txEl>
                                          </p:spTgt>
                                        </p:tgtEl>
                                        <p:attrNameLst>
                                          <p:attrName>fill.type</p:attrName>
                                        </p:attrNameLst>
                                      </p:cBhvr>
                                      <p:to>
                                        <p:strVal val="solid"/>
                                      </p:to>
                                    </p:set>
                                  </p:childTnLst>
                                </p:cTn>
                              </p:par>
                            </p:childTnLst>
                          </p:cTn>
                        </p:par>
                      </p:childTnLst>
                    </p:cTn>
                  </p:par>
                  <p:par>
                    <p:cTn id="10" fill="hold">
                      <p:stCondLst>
                        <p:cond delay="indefinite"/>
                      </p:stCondLst>
                      <p:childTnLst>
                        <p:par>
                          <p:cTn id="11" fill="hold">
                            <p:stCondLst>
                              <p:cond delay="0"/>
                            </p:stCondLst>
                            <p:childTnLst>
                              <p:par>
                                <p:cTn id="12" presetID="27" presetClass="entr" presetSubtype="0" fill="hold" nodeType="clickEffect">
                                  <p:stCondLst>
                                    <p:cond delay="0"/>
                                  </p:stCondLst>
                                  <p:iterate type="lt">
                                    <p:tmPct val="50000"/>
                                  </p:iterate>
                                  <p:childTnLst>
                                    <p:set>
                                      <p:cBhvr>
                                        <p:cTn id="13" dur="1" fill="hold">
                                          <p:stCondLst>
                                            <p:cond delay="0"/>
                                          </p:stCondLst>
                                        </p:cTn>
                                        <p:tgtEl>
                                          <p:spTgt spid="1669123">
                                            <p:txEl>
                                              <p:pRg st="1" end="1"/>
                                            </p:txEl>
                                          </p:spTgt>
                                        </p:tgtEl>
                                        <p:attrNameLst>
                                          <p:attrName>style.visibility</p:attrName>
                                        </p:attrNameLst>
                                      </p:cBhvr>
                                      <p:to>
                                        <p:strVal val="visible"/>
                                      </p:to>
                                    </p:set>
                                    <p:anim calcmode="discrete" valueType="clr">
                                      <p:cBhvr override="childStyle">
                                        <p:cTn id="14" dur="80"/>
                                        <p:tgtEl>
                                          <p:spTgt spid="1669123">
                                            <p:txEl>
                                              <p:pRg st="1" end="1"/>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15" dur="80"/>
                                        <p:tgtEl>
                                          <p:spTgt spid="1669123">
                                            <p:txEl>
                                              <p:pRg st="1" end="1"/>
                                            </p:txEl>
                                          </p:spTgt>
                                        </p:tgtEl>
                                        <p:attrNameLst>
                                          <p:attrName>fillcolor</p:attrName>
                                        </p:attrNameLst>
                                      </p:cBhvr>
                                      <p:tavLst>
                                        <p:tav tm="0">
                                          <p:val>
                                            <p:clrVal>
                                              <a:schemeClr val="accent2"/>
                                            </p:clrVal>
                                          </p:val>
                                        </p:tav>
                                        <p:tav tm="50000">
                                          <p:val>
                                            <p:clrVal>
                                              <a:schemeClr val="hlink"/>
                                            </p:clrVal>
                                          </p:val>
                                        </p:tav>
                                      </p:tavLst>
                                    </p:anim>
                                    <p:set>
                                      <p:cBhvr>
                                        <p:cTn id="16" dur="80"/>
                                        <p:tgtEl>
                                          <p:spTgt spid="1669123">
                                            <p:txEl>
                                              <p:pRg st="1" end="1"/>
                                            </p:txEl>
                                          </p:spTgt>
                                        </p:tgtEl>
                                        <p:attrNameLst>
                                          <p:attrName>fill.type</p:attrName>
                                        </p:attrNameLst>
                                      </p:cBhvr>
                                      <p:to>
                                        <p:strVal val="solid"/>
                                      </p:to>
                                    </p:set>
                                  </p:childTnLst>
                                </p:cTn>
                              </p:par>
                            </p:childTnLst>
                          </p:cTn>
                        </p:par>
                      </p:childTnLst>
                    </p:cTn>
                  </p:par>
                  <p:par>
                    <p:cTn id="17" fill="hold">
                      <p:stCondLst>
                        <p:cond delay="indefinite"/>
                      </p:stCondLst>
                      <p:childTnLst>
                        <p:par>
                          <p:cTn id="18" fill="hold">
                            <p:stCondLst>
                              <p:cond delay="0"/>
                            </p:stCondLst>
                            <p:childTnLst>
                              <p:par>
                                <p:cTn id="19" presetID="27" presetClass="entr" presetSubtype="0" fill="hold" nodeType="clickEffect">
                                  <p:stCondLst>
                                    <p:cond delay="0"/>
                                  </p:stCondLst>
                                  <p:iterate type="lt">
                                    <p:tmPct val="50000"/>
                                  </p:iterate>
                                  <p:childTnLst>
                                    <p:set>
                                      <p:cBhvr>
                                        <p:cTn id="20" dur="1" fill="hold">
                                          <p:stCondLst>
                                            <p:cond delay="0"/>
                                          </p:stCondLst>
                                        </p:cTn>
                                        <p:tgtEl>
                                          <p:spTgt spid="1669123">
                                            <p:txEl>
                                              <p:pRg st="2" end="2"/>
                                            </p:txEl>
                                          </p:spTgt>
                                        </p:tgtEl>
                                        <p:attrNameLst>
                                          <p:attrName>style.visibility</p:attrName>
                                        </p:attrNameLst>
                                      </p:cBhvr>
                                      <p:to>
                                        <p:strVal val="visible"/>
                                      </p:to>
                                    </p:set>
                                    <p:anim calcmode="discrete" valueType="clr">
                                      <p:cBhvr override="childStyle">
                                        <p:cTn id="21" dur="80"/>
                                        <p:tgtEl>
                                          <p:spTgt spid="1669123">
                                            <p:txEl>
                                              <p:pRg st="2" end="2"/>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22" dur="80"/>
                                        <p:tgtEl>
                                          <p:spTgt spid="1669123">
                                            <p:txEl>
                                              <p:pRg st="2" end="2"/>
                                            </p:txEl>
                                          </p:spTgt>
                                        </p:tgtEl>
                                        <p:attrNameLst>
                                          <p:attrName>fillcolor</p:attrName>
                                        </p:attrNameLst>
                                      </p:cBhvr>
                                      <p:tavLst>
                                        <p:tav tm="0">
                                          <p:val>
                                            <p:clrVal>
                                              <a:schemeClr val="accent2"/>
                                            </p:clrVal>
                                          </p:val>
                                        </p:tav>
                                        <p:tav tm="50000">
                                          <p:val>
                                            <p:clrVal>
                                              <a:schemeClr val="hlink"/>
                                            </p:clrVal>
                                          </p:val>
                                        </p:tav>
                                      </p:tavLst>
                                    </p:anim>
                                    <p:set>
                                      <p:cBhvr>
                                        <p:cTn id="23" dur="80"/>
                                        <p:tgtEl>
                                          <p:spTgt spid="1669123">
                                            <p:txEl>
                                              <p:pRg st="2" end="2"/>
                                            </p:txEl>
                                          </p:spTgt>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69122" name="Rectangle 2"/>
          <p:cNvSpPr>
            <a:spLocks noGrp="1" noChangeArrowheads="1"/>
          </p:cNvSpPr>
          <p:nvPr>
            <p:ph type="title"/>
          </p:nvPr>
        </p:nvSpPr>
        <p:spPr>
          <a:xfrm>
            <a:off x="0" y="189686"/>
            <a:ext cx="10058400" cy="2373900"/>
          </a:xfrm>
        </p:spPr>
        <p:txBody>
          <a:bodyPr>
            <a:normAutofit fontScale="90000"/>
          </a:bodyPr>
          <a:lstStyle/>
          <a:p>
            <a:pPr marL="539977" indent="0" algn="ctr" eaLnBrk="1" fontAlgn="auto" hangingPunct="1">
              <a:spcAft>
                <a:spcPts val="0"/>
              </a:spcAft>
              <a:defRPr/>
            </a:pPr>
            <a:r>
              <a:rPr lang="en-US" sz="2400" dirty="0" smtClean="0">
                <a:solidFill>
                  <a:srgbClr val="00B0F0"/>
                </a:solidFill>
                <a:latin typeface="Arial Narrow" pitchFamily="34" charset="0"/>
              </a:rPr>
              <a:t/>
            </a:r>
            <a:br>
              <a:rPr lang="en-US" sz="2400" dirty="0" smtClean="0">
                <a:solidFill>
                  <a:srgbClr val="00B0F0"/>
                </a:solidFill>
                <a:latin typeface="Arial Narrow" pitchFamily="34" charset="0"/>
              </a:rPr>
            </a:br>
            <a:r>
              <a:rPr lang="en-US" sz="2400" dirty="0" smtClean="0">
                <a:solidFill>
                  <a:srgbClr val="00B0F0"/>
                </a:solidFill>
                <a:latin typeface="Arial Narrow" pitchFamily="34" charset="0"/>
              </a:rPr>
              <a:t/>
            </a:r>
            <a:br>
              <a:rPr lang="en-US" sz="2400" dirty="0" smtClean="0">
                <a:solidFill>
                  <a:srgbClr val="00B0F0"/>
                </a:solidFill>
                <a:latin typeface="Arial Narrow" pitchFamily="34" charset="0"/>
              </a:rPr>
            </a:br>
            <a:r>
              <a:rPr lang="en-US" sz="2400" dirty="0" smtClean="0">
                <a:solidFill>
                  <a:srgbClr val="00B0F0"/>
                </a:solidFill>
                <a:latin typeface="Arial Narrow" pitchFamily="34" charset="0"/>
              </a:rPr>
              <a:t/>
            </a:r>
            <a:br>
              <a:rPr lang="en-US" sz="2400" dirty="0" smtClean="0">
                <a:solidFill>
                  <a:srgbClr val="00B0F0"/>
                </a:solidFill>
                <a:latin typeface="Arial Narrow" pitchFamily="34" charset="0"/>
              </a:rPr>
            </a:br>
            <a:r>
              <a:rPr lang="en-US" sz="2400" dirty="0" smtClean="0">
                <a:solidFill>
                  <a:srgbClr val="00B0F0"/>
                </a:solidFill>
                <a:latin typeface="Arial Narrow" pitchFamily="34" charset="0"/>
              </a:rPr>
              <a:t/>
            </a:r>
            <a:br>
              <a:rPr lang="en-US" sz="2400" dirty="0" smtClean="0">
                <a:solidFill>
                  <a:srgbClr val="00B0F0"/>
                </a:solidFill>
                <a:latin typeface="Arial Narrow" pitchFamily="34" charset="0"/>
              </a:rPr>
            </a:br>
            <a:r>
              <a:rPr lang="en-US" sz="2400" dirty="0" smtClean="0">
                <a:solidFill>
                  <a:srgbClr val="00B0F0"/>
                </a:solidFill>
                <a:latin typeface="Arial Narrow" pitchFamily="34" charset="0"/>
              </a:rPr>
              <a:t/>
            </a:r>
            <a:br>
              <a:rPr lang="en-US" sz="2400" dirty="0" smtClean="0">
                <a:solidFill>
                  <a:srgbClr val="00B0F0"/>
                </a:solidFill>
                <a:latin typeface="Arial Narrow" pitchFamily="34" charset="0"/>
              </a:rPr>
            </a:br>
            <a:r>
              <a:rPr lang="en-US" sz="4900" b="1" dirty="0" smtClean="0">
                <a:solidFill>
                  <a:srgbClr val="0000FF"/>
                </a:solidFill>
                <a:latin typeface="Arial Narrow" pitchFamily="34" charset="0"/>
              </a:rPr>
              <a:t>NEPAL RASTRA BANK </a:t>
            </a:r>
            <a:r>
              <a:rPr lang="en-US" sz="4900" b="1" dirty="0" smtClean="0">
                <a:solidFill>
                  <a:srgbClr val="FF00FF"/>
                </a:solidFill>
                <a:latin typeface="Arial Narrow" pitchFamily="34" charset="0"/>
              </a:rPr>
              <a:t> </a:t>
            </a:r>
            <a:r>
              <a:rPr lang="en-US" dirty="0" smtClean="0">
                <a:solidFill>
                  <a:schemeClr val="accent1">
                    <a:tint val="83000"/>
                    <a:satMod val="150000"/>
                  </a:schemeClr>
                </a:solidFill>
              </a:rPr>
              <a:t/>
            </a:r>
            <a:br>
              <a:rPr lang="en-US" dirty="0" smtClean="0">
                <a:solidFill>
                  <a:schemeClr val="accent1">
                    <a:tint val="83000"/>
                    <a:satMod val="150000"/>
                  </a:schemeClr>
                </a:solidFill>
              </a:rPr>
            </a:br>
            <a:r>
              <a:rPr lang="en-US" dirty="0" smtClean="0">
                <a:solidFill>
                  <a:schemeClr val="accent1">
                    <a:tint val="83000"/>
                    <a:satMod val="150000"/>
                  </a:schemeClr>
                </a:solidFill>
              </a:rPr>
              <a:t/>
            </a:r>
            <a:br>
              <a:rPr lang="en-US" dirty="0" smtClean="0">
                <a:solidFill>
                  <a:schemeClr val="accent1">
                    <a:tint val="83000"/>
                    <a:satMod val="150000"/>
                  </a:schemeClr>
                </a:solidFill>
              </a:rPr>
            </a:br>
            <a:r>
              <a:rPr lang="en-US" dirty="0" smtClean="0">
                <a:solidFill>
                  <a:srgbClr val="006600"/>
                </a:solidFill>
                <a:latin typeface="Arial Narrow" pitchFamily="34" charset="0"/>
              </a:rPr>
              <a:t/>
            </a:r>
            <a:br>
              <a:rPr lang="en-US" dirty="0" smtClean="0">
                <a:solidFill>
                  <a:srgbClr val="006600"/>
                </a:solidFill>
                <a:latin typeface="Arial Narrow" pitchFamily="34" charset="0"/>
              </a:rPr>
            </a:br>
            <a:endParaRPr lang="en-GB" sz="2200" dirty="0">
              <a:solidFill>
                <a:srgbClr val="FFFF00"/>
              </a:solidFill>
            </a:endParaRPr>
          </a:p>
        </p:txBody>
      </p:sp>
      <p:sp>
        <p:nvSpPr>
          <p:cNvPr id="1669123" name="Rectangle 3"/>
          <p:cNvSpPr>
            <a:spLocks noGrp="1" noChangeArrowheads="1"/>
          </p:cNvSpPr>
          <p:nvPr>
            <p:ph idx="1"/>
          </p:nvPr>
        </p:nvSpPr>
        <p:spPr>
          <a:xfrm>
            <a:off x="219075" y="2179638"/>
            <a:ext cx="9648825" cy="5448300"/>
          </a:xfrm>
        </p:spPr>
        <p:txBody>
          <a:bodyPr>
            <a:normAutofit/>
          </a:bodyPr>
          <a:lstStyle/>
          <a:p>
            <a:pPr>
              <a:buFont typeface="Wingdings 2" pitchFamily="18" charset="2"/>
              <a:buNone/>
              <a:defRPr/>
            </a:pPr>
            <a:endParaRPr lang="en-US" sz="2800" dirty="0" smtClean="0"/>
          </a:p>
          <a:p>
            <a:pPr>
              <a:buFont typeface="Wingdings 2" pitchFamily="18" charset="2"/>
              <a:buNone/>
              <a:defRPr/>
            </a:pPr>
            <a:endParaRPr lang="en-US" sz="2800" dirty="0" smtClean="0"/>
          </a:p>
          <a:p>
            <a:pPr>
              <a:buFont typeface="Wingdings 2" pitchFamily="18" charset="2"/>
              <a:buNone/>
              <a:defRPr/>
            </a:pPr>
            <a:r>
              <a:rPr lang="en-US" sz="16600" b="1" dirty="0" smtClean="0">
                <a:solidFill>
                  <a:srgbClr val="FFC000"/>
                </a:solidFill>
                <a:effectLst>
                  <a:outerShdw blurRad="38100" dist="38100" dir="2700000" algn="tl">
                    <a:srgbClr val="000000">
                      <a:alpha val="43137"/>
                    </a:srgbClr>
                  </a:outerShdw>
                </a:effectLst>
              </a:rPr>
              <a:t>Thanks</a:t>
            </a: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5943" y="286831"/>
            <a:ext cx="9862457" cy="1585570"/>
          </a:xfrm>
        </p:spPr>
        <p:txBody>
          <a:bodyPr/>
          <a:lstStyle/>
          <a:p>
            <a:pPr algn="ctr">
              <a:defRPr/>
            </a:pPr>
            <a:r>
              <a:rPr lang="en-US" sz="3600" b="1" dirty="0" smtClean="0">
                <a:solidFill>
                  <a:srgbClr val="0000FF"/>
                </a:solidFill>
                <a:latin typeface="Arial Narrow" pitchFamily="34" charset="0"/>
              </a:rPr>
              <a:t>NEPAL RASTRA BANK </a:t>
            </a:r>
            <a:r>
              <a:rPr lang="en-US" sz="3200" b="1" dirty="0" smtClean="0">
                <a:solidFill>
                  <a:srgbClr val="660033"/>
                </a:solidFill>
                <a:latin typeface="Arial Narrow" pitchFamily="34" charset="0"/>
              </a:rPr>
              <a:t/>
            </a:r>
            <a:br>
              <a:rPr lang="en-US" sz="3200" b="1" dirty="0" smtClean="0">
                <a:solidFill>
                  <a:srgbClr val="660033"/>
                </a:solidFill>
                <a:latin typeface="Arial Narrow" pitchFamily="34" charset="0"/>
              </a:rPr>
            </a:br>
            <a:endParaRPr lang="en-US" sz="6000" dirty="0">
              <a:solidFill>
                <a:srgbClr val="D60093"/>
              </a:solidFill>
            </a:endParaRPr>
          </a:p>
        </p:txBody>
      </p:sp>
      <p:sp>
        <p:nvSpPr>
          <p:cNvPr id="3" name="Content Placeholder 2"/>
          <p:cNvSpPr>
            <a:spLocks noGrp="1"/>
          </p:cNvSpPr>
          <p:nvPr>
            <p:ph idx="1"/>
          </p:nvPr>
        </p:nvSpPr>
        <p:spPr>
          <a:xfrm>
            <a:off x="244475" y="2133600"/>
            <a:ext cx="9601200" cy="5426075"/>
          </a:xfrm>
        </p:spPr>
        <p:txBody>
          <a:bodyPr/>
          <a:lstStyle/>
          <a:p>
            <a:pPr>
              <a:defRPr/>
            </a:pPr>
            <a:r>
              <a:rPr lang="en-US" sz="3200" b="1" dirty="0" smtClean="0">
                <a:effectLst>
                  <a:outerShdw blurRad="38100" dist="38100" dir="2700000" algn="tl">
                    <a:srgbClr val="000000">
                      <a:alpha val="43137"/>
                    </a:srgbClr>
                  </a:outerShdw>
                </a:effectLst>
              </a:rPr>
              <a:t>As per the objectives of NRB Act 2002, payment system in Nepal should be regulated and monitored by Nepal </a:t>
            </a:r>
            <a:r>
              <a:rPr lang="en-US" sz="3200" b="1" dirty="0" err="1" smtClean="0">
                <a:effectLst>
                  <a:outerShdw blurRad="38100" dist="38100" dir="2700000" algn="tl">
                    <a:srgbClr val="000000">
                      <a:alpha val="43137"/>
                    </a:srgbClr>
                  </a:outerShdw>
                </a:effectLst>
              </a:rPr>
              <a:t>Rastra</a:t>
            </a:r>
            <a:r>
              <a:rPr lang="en-US" sz="3200" b="1" dirty="0" smtClean="0">
                <a:effectLst>
                  <a:outerShdw blurRad="38100" dist="38100" dir="2700000" algn="tl">
                    <a:srgbClr val="000000">
                      <a:alpha val="43137"/>
                    </a:srgbClr>
                  </a:outerShdw>
                </a:effectLst>
              </a:rPr>
              <a:t> Bank.</a:t>
            </a:r>
          </a:p>
          <a:p>
            <a:pPr>
              <a:defRPr/>
            </a:pPr>
            <a:r>
              <a:rPr lang="en-US" sz="3200" b="1" dirty="0" smtClean="0">
                <a:effectLst>
                  <a:outerShdw blurRad="38100" dist="38100" dir="2700000" algn="tl">
                    <a:srgbClr val="000000">
                      <a:alpha val="43137"/>
                    </a:srgbClr>
                  </a:outerShdw>
                </a:effectLst>
              </a:rPr>
              <a:t>Safe, sound and faithful payment system is the basic objective of Nepal </a:t>
            </a:r>
            <a:r>
              <a:rPr lang="en-US" sz="3200" b="1" dirty="0" err="1" smtClean="0">
                <a:effectLst>
                  <a:outerShdw blurRad="38100" dist="38100" dir="2700000" algn="tl">
                    <a:srgbClr val="000000">
                      <a:alpha val="43137"/>
                    </a:srgbClr>
                  </a:outerShdw>
                </a:effectLst>
              </a:rPr>
              <a:t>Rastra</a:t>
            </a:r>
            <a:r>
              <a:rPr lang="en-US" sz="3200" b="1" dirty="0" smtClean="0">
                <a:effectLst>
                  <a:outerShdw blurRad="38100" dist="38100" dir="2700000" algn="tl">
                    <a:srgbClr val="000000">
                      <a:alpha val="43137"/>
                    </a:srgbClr>
                  </a:outerShdw>
                </a:effectLst>
              </a:rPr>
              <a:t> Bank.</a:t>
            </a:r>
          </a:p>
          <a:p>
            <a:pPr>
              <a:defRPr/>
            </a:pPr>
            <a:endParaRPr lang="en-US" sz="3200" b="1" dirty="0" smtClean="0">
              <a:solidFill>
                <a:srgbClr val="660033"/>
              </a:solidFill>
              <a:effectLst>
                <a:outerShdw blurRad="38100" dist="38100" dir="2700000" algn="tl">
                  <a:srgbClr val="000000">
                    <a:alpha val="43137"/>
                  </a:srgbClr>
                </a:outerShdw>
              </a:effectLst>
            </a:endParaRPr>
          </a:p>
          <a:p>
            <a:pPr>
              <a:defRPr/>
            </a:pPr>
            <a:endParaRPr lang="en-US" sz="3200" dirty="0" smtClean="0">
              <a:solidFill>
                <a:srgbClr val="5E0239"/>
              </a:solidFill>
            </a:endParaRPr>
          </a:p>
          <a:p>
            <a:pPr>
              <a:buFont typeface="Wingdings 2" pitchFamily="18" charset="2"/>
              <a:buNone/>
              <a:defRPr/>
            </a:pPr>
            <a:endParaRPr lang="en-US" sz="32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7" presetClass="entr" presetSubtype="0" fill="hold" nodeType="clickEffect">
                                  <p:stCondLst>
                                    <p:cond delay="0"/>
                                  </p:stCondLst>
                                  <p:iterate type="lt">
                                    <p:tmPct val="50000"/>
                                  </p:iterate>
                                  <p:childTnLst>
                                    <p:set>
                                      <p:cBhvr>
                                        <p:cTn id="6" dur="1" fill="hold">
                                          <p:stCondLst>
                                            <p:cond delay="0"/>
                                          </p:stCondLst>
                                        </p:cTn>
                                        <p:tgtEl>
                                          <p:spTgt spid="3">
                                            <p:txEl>
                                              <p:pRg st="0" end="0"/>
                                            </p:txEl>
                                          </p:spTgt>
                                        </p:tgtEl>
                                        <p:attrNameLst>
                                          <p:attrName>style.visibility</p:attrName>
                                        </p:attrNameLst>
                                      </p:cBhvr>
                                      <p:to>
                                        <p:strVal val="visible"/>
                                      </p:to>
                                    </p:set>
                                    <p:anim calcmode="discrete" valueType="clr">
                                      <p:cBhvr override="childStyle">
                                        <p:cTn id="7" dur="80"/>
                                        <p:tgtEl>
                                          <p:spTgt spid="3">
                                            <p:txEl>
                                              <p:pRg st="0" end="0"/>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3">
                                            <p:txEl>
                                              <p:pRg st="0" end="0"/>
                                            </p:txEl>
                                          </p:spTgt>
                                        </p:tgtEl>
                                        <p:attrNameLst>
                                          <p:attrName>fillcolor</p:attrName>
                                        </p:attrNameLst>
                                      </p:cBhvr>
                                      <p:tavLst>
                                        <p:tav tm="0">
                                          <p:val>
                                            <p:clrVal>
                                              <a:schemeClr val="accent2"/>
                                            </p:clrVal>
                                          </p:val>
                                        </p:tav>
                                        <p:tav tm="50000">
                                          <p:val>
                                            <p:clrVal>
                                              <a:schemeClr val="hlink"/>
                                            </p:clrVal>
                                          </p:val>
                                        </p:tav>
                                      </p:tavLst>
                                    </p:anim>
                                    <p:set>
                                      <p:cBhvr>
                                        <p:cTn id="9" dur="80"/>
                                        <p:tgtEl>
                                          <p:spTgt spid="3">
                                            <p:txEl>
                                              <p:pRg st="0" end="0"/>
                                            </p:txEl>
                                          </p:spTgt>
                                        </p:tgtEl>
                                        <p:attrNameLst>
                                          <p:attrName>fill.type</p:attrName>
                                        </p:attrNameLst>
                                      </p:cBhvr>
                                      <p:to>
                                        <p:strVal val="solid"/>
                                      </p:to>
                                    </p:set>
                                  </p:childTnLst>
                                </p:cTn>
                              </p:par>
                            </p:childTnLst>
                          </p:cTn>
                        </p:par>
                      </p:childTnLst>
                    </p:cTn>
                  </p:par>
                  <p:par>
                    <p:cTn id="10" fill="hold">
                      <p:stCondLst>
                        <p:cond delay="indefinite"/>
                      </p:stCondLst>
                      <p:childTnLst>
                        <p:par>
                          <p:cTn id="11" fill="hold">
                            <p:stCondLst>
                              <p:cond delay="0"/>
                            </p:stCondLst>
                            <p:childTnLst>
                              <p:par>
                                <p:cTn id="12" presetID="27" presetClass="entr" presetSubtype="0" fill="hold" nodeType="clickEffect">
                                  <p:stCondLst>
                                    <p:cond delay="0"/>
                                  </p:stCondLst>
                                  <p:iterate type="lt">
                                    <p:tmPct val="50000"/>
                                  </p:iterate>
                                  <p:childTnLst>
                                    <p:set>
                                      <p:cBhvr>
                                        <p:cTn id="13" dur="1" fill="hold">
                                          <p:stCondLst>
                                            <p:cond delay="0"/>
                                          </p:stCondLst>
                                        </p:cTn>
                                        <p:tgtEl>
                                          <p:spTgt spid="3">
                                            <p:txEl>
                                              <p:pRg st="1" end="1"/>
                                            </p:txEl>
                                          </p:spTgt>
                                        </p:tgtEl>
                                        <p:attrNameLst>
                                          <p:attrName>style.visibility</p:attrName>
                                        </p:attrNameLst>
                                      </p:cBhvr>
                                      <p:to>
                                        <p:strVal val="visible"/>
                                      </p:to>
                                    </p:set>
                                    <p:anim calcmode="discrete" valueType="clr">
                                      <p:cBhvr override="childStyle">
                                        <p:cTn id="14" dur="80"/>
                                        <p:tgtEl>
                                          <p:spTgt spid="3">
                                            <p:txEl>
                                              <p:pRg st="1" end="1"/>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15" dur="80"/>
                                        <p:tgtEl>
                                          <p:spTgt spid="3">
                                            <p:txEl>
                                              <p:pRg st="1" end="1"/>
                                            </p:txEl>
                                          </p:spTgt>
                                        </p:tgtEl>
                                        <p:attrNameLst>
                                          <p:attrName>fillcolor</p:attrName>
                                        </p:attrNameLst>
                                      </p:cBhvr>
                                      <p:tavLst>
                                        <p:tav tm="0">
                                          <p:val>
                                            <p:clrVal>
                                              <a:schemeClr val="accent2"/>
                                            </p:clrVal>
                                          </p:val>
                                        </p:tav>
                                        <p:tav tm="50000">
                                          <p:val>
                                            <p:clrVal>
                                              <a:schemeClr val="hlink"/>
                                            </p:clrVal>
                                          </p:val>
                                        </p:tav>
                                      </p:tavLst>
                                    </p:anim>
                                    <p:set>
                                      <p:cBhvr>
                                        <p:cTn id="16" dur="80"/>
                                        <p:tgtEl>
                                          <p:spTgt spid="3">
                                            <p:txEl>
                                              <p:pRg st="1" end="1"/>
                                            </p:txEl>
                                          </p:spTgt>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5943" y="286831"/>
            <a:ext cx="9862457" cy="1585570"/>
          </a:xfrm>
        </p:spPr>
        <p:txBody>
          <a:bodyPr/>
          <a:lstStyle/>
          <a:p>
            <a:pPr algn="ctr">
              <a:defRPr/>
            </a:pPr>
            <a:r>
              <a:rPr lang="en-US" sz="3600" b="1" dirty="0" smtClean="0">
                <a:solidFill>
                  <a:srgbClr val="0000FF"/>
                </a:solidFill>
                <a:latin typeface="Arial Narrow" pitchFamily="34" charset="0"/>
              </a:rPr>
              <a:t>NEPAL RASTRA BANK </a:t>
            </a:r>
            <a:r>
              <a:rPr lang="en-US" sz="3200" b="1" dirty="0" smtClean="0">
                <a:solidFill>
                  <a:srgbClr val="660033"/>
                </a:solidFill>
                <a:latin typeface="Arial Narrow" pitchFamily="34" charset="0"/>
              </a:rPr>
              <a:t/>
            </a:r>
            <a:br>
              <a:rPr lang="en-US" sz="3200" b="1" dirty="0" smtClean="0">
                <a:solidFill>
                  <a:srgbClr val="660033"/>
                </a:solidFill>
                <a:latin typeface="Arial Narrow" pitchFamily="34" charset="0"/>
              </a:rPr>
            </a:br>
            <a:endParaRPr lang="en-US" sz="6000" dirty="0">
              <a:solidFill>
                <a:srgbClr val="D60093"/>
              </a:solidFill>
            </a:endParaRPr>
          </a:p>
        </p:txBody>
      </p:sp>
      <p:sp>
        <p:nvSpPr>
          <p:cNvPr id="3" name="Content Placeholder 2"/>
          <p:cNvSpPr>
            <a:spLocks noGrp="1"/>
          </p:cNvSpPr>
          <p:nvPr>
            <p:ph idx="1"/>
          </p:nvPr>
        </p:nvSpPr>
        <p:spPr>
          <a:xfrm>
            <a:off x="244475" y="2133600"/>
            <a:ext cx="9601200" cy="5426075"/>
          </a:xfrm>
        </p:spPr>
        <p:txBody>
          <a:bodyPr>
            <a:normAutofit lnSpcReduction="10000"/>
          </a:bodyPr>
          <a:lstStyle/>
          <a:p>
            <a:pPr>
              <a:defRPr/>
            </a:pPr>
            <a:r>
              <a:rPr lang="en-US" sz="3200" b="1" dirty="0" smtClean="0">
                <a:effectLst>
                  <a:outerShdw blurRad="38100" dist="38100" dir="2700000" algn="tl">
                    <a:srgbClr val="000000">
                      <a:alpha val="43137"/>
                    </a:srgbClr>
                  </a:outerShdw>
                </a:effectLst>
              </a:rPr>
              <a:t>As per the strategic plan 2012-2016, Nepal </a:t>
            </a:r>
            <a:r>
              <a:rPr lang="en-US" sz="3200" b="1" dirty="0" err="1" smtClean="0">
                <a:effectLst>
                  <a:outerShdw blurRad="38100" dist="38100" dir="2700000" algn="tl">
                    <a:srgbClr val="000000">
                      <a:alpha val="43137"/>
                    </a:srgbClr>
                  </a:outerShdw>
                </a:effectLst>
              </a:rPr>
              <a:t>Rastra</a:t>
            </a:r>
            <a:r>
              <a:rPr lang="en-US" sz="3200" b="1" dirty="0" smtClean="0">
                <a:effectLst>
                  <a:outerShdw blurRad="38100" dist="38100" dir="2700000" algn="tl">
                    <a:srgbClr val="000000">
                      <a:alpha val="43137"/>
                    </a:srgbClr>
                  </a:outerShdw>
                </a:effectLst>
              </a:rPr>
              <a:t> Bank has committed to introduce RTGS and e-payment system efficiently.</a:t>
            </a:r>
          </a:p>
          <a:p>
            <a:pPr>
              <a:defRPr/>
            </a:pPr>
            <a:r>
              <a:rPr lang="en-US" sz="3200" b="1" dirty="0" smtClean="0">
                <a:effectLst>
                  <a:outerShdw blurRad="38100" dist="38100" dir="2700000" algn="tl">
                    <a:srgbClr val="000000">
                      <a:alpha val="43137"/>
                    </a:srgbClr>
                  </a:outerShdw>
                </a:effectLst>
              </a:rPr>
              <a:t>Monetary Policy of FY 2013/014 has mentioned that recently implemented automated clearing system will be strengthened and necessary policy shall be formulated to consolidate the matter. </a:t>
            </a:r>
          </a:p>
          <a:p>
            <a:pPr>
              <a:defRPr/>
            </a:pPr>
            <a:r>
              <a:rPr lang="en-US" sz="3200" b="1" dirty="0" smtClean="0">
                <a:effectLst>
                  <a:outerShdw blurRad="38100" dist="38100" dir="2700000" algn="tl">
                    <a:srgbClr val="000000">
                      <a:alpha val="43137"/>
                    </a:srgbClr>
                  </a:outerShdw>
                </a:effectLst>
              </a:rPr>
              <a:t>Preparation of “payment system development strategy concept paper” with technical assistance of IFC is under consultation process.</a:t>
            </a:r>
            <a:endParaRPr lang="en-US" sz="3200" dirty="0" smtClean="0"/>
          </a:p>
          <a:p>
            <a:pPr>
              <a:buFont typeface="Wingdings 2" pitchFamily="18" charset="2"/>
              <a:buNone/>
              <a:defRPr/>
            </a:pPr>
            <a:endParaRPr lang="en-US" sz="32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5943" y="286831"/>
            <a:ext cx="9862457" cy="1585570"/>
          </a:xfrm>
        </p:spPr>
        <p:txBody>
          <a:bodyPr>
            <a:normAutofit/>
          </a:bodyPr>
          <a:lstStyle/>
          <a:p>
            <a:pPr algn="ctr">
              <a:defRPr/>
            </a:pPr>
            <a:r>
              <a:rPr lang="en-US" sz="3600" b="1" dirty="0" smtClean="0">
                <a:solidFill>
                  <a:srgbClr val="0000FF"/>
                </a:solidFill>
                <a:latin typeface="Arial Narrow" pitchFamily="34" charset="0"/>
              </a:rPr>
              <a:t>NEPAL RASTRA BANK </a:t>
            </a:r>
            <a:br>
              <a:rPr lang="en-US" sz="3600" b="1" dirty="0" smtClean="0">
                <a:solidFill>
                  <a:srgbClr val="0000FF"/>
                </a:solidFill>
                <a:latin typeface="Arial Narrow" pitchFamily="34" charset="0"/>
              </a:rPr>
            </a:br>
            <a:r>
              <a:rPr lang="en-US" sz="6000" b="1" dirty="0" smtClean="0">
                <a:latin typeface="Arial Narrow" pitchFamily="34" charset="0"/>
              </a:rPr>
              <a:t>Recent Developments</a:t>
            </a:r>
            <a:endParaRPr lang="en-US" sz="6000" dirty="0"/>
          </a:p>
        </p:txBody>
      </p:sp>
      <p:sp>
        <p:nvSpPr>
          <p:cNvPr id="3" name="Content Placeholder 2"/>
          <p:cNvSpPr>
            <a:spLocks noGrp="1"/>
          </p:cNvSpPr>
          <p:nvPr>
            <p:ph idx="1"/>
          </p:nvPr>
        </p:nvSpPr>
        <p:spPr>
          <a:xfrm>
            <a:off x="244475" y="2133600"/>
            <a:ext cx="9601200" cy="5426075"/>
          </a:xfrm>
        </p:spPr>
        <p:txBody>
          <a:bodyPr/>
          <a:lstStyle/>
          <a:p>
            <a:pPr>
              <a:defRPr/>
            </a:pPr>
            <a:r>
              <a:rPr lang="en-US" sz="3200" b="1" dirty="0" smtClean="0">
                <a:solidFill>
                  <a:srgbClr val="002060"/>
                </a:solidFill>
                <a:effectLst>
                  <a:outerShdw blurRad="38100" dist="38100" dir="2700000" algn="tl">
                    <a:srgbClr val="000000">
                      <a:alpha val="43137"/>
                    </a:srgbClr>
                  </a:outerShdw>
                </a:effectLst>
              </a:rPr>
              <a:t>NRB is responsible for Automated Clearing of </a:t>
            </a:r>
            <a:r>
              <a:rPr lang="en-US" sz="3200" b="1" dirty="0" err="1" smtClean="0">
                <a:solidFill>
                  <a:srgbClr val="002060"/>
                </a:solidFill>
                <a:effectLst>
                  <a:outerShdw blurRad="38100" dist="38100" dir="2700000" algn="tl">
                    <a:srgbClr val="000000">
                      <a:alpha val="43137"/>
                    </a:srgbClr>
                  </a:outerShdw>
                </a:effectLst>
              </a:rPr>
              <a:t>Cheques</a:t>
            </a:r>
            <a:r>
              <a:rPr lang="en-US" sz="3200" b="1" dirty="0" smtClean="0">
                <a:solidFill>
                  <a:srgbClr val="002060"/>
                </a:solidFill>
                <a:effectLst>
                  <a:outerShdw blurRad="38100" dist="38100" dir="2700000" algn="tl">
                    <a:srgbClr val="000000">
                      <a:alpha val="43137"/>
                    </a:srgbClr>
                  </a:outerShdw>
                </a:effectLst>
              </a:rPr>
              <a:t>, called Nepal Clearing House Limited (NCHL)</a:t>
            </a:r>
          </a:p>
          <a:p>
            <a:pPr>
              <a:defRPr/>
            </a:pPr>
            <a:r>
              <a:rPr lang="en-US" sz="3200" b="1" dirty="0" smtClean="0">
                <a:solidFill>
                  <a:srgbClr val="002060"/>
                </a:solidFill>
                <a:effectLst>
                  <a:outerShdw blurRad="38100" dist="38100" dir="2700000" algn="tl">
                    <a:srgbClr val="000000">
                      <a:alpha val="43137"/>
                    </a:srgbClr>
                  </a:outerShdw>
                </a:effectLst>
              </a:rPr>
              <a:t>NCHL has been established on March 2012, an entity which is gaining is popularity and momentum in the recent days.</a:t>
            </a:r>
          </a:p>
          <a:p>
            <a:pPr>
              <a:defRPr/>
            </a:pPr>
            <a:r>
              <a:rPr lang="en-US" sz="3200" b="1" dirty="0" smtClean="0">
                <a:solidFill>
                  <a:srgbClr val="002060"/>
                </a:solidFill>
                <a:effectLst>
                  <a:outerShdw blurRad="38100" dist="38100" dir="2700000" algn="tl">
                    <a:srgbClr val="000000">
                      <a:alpha val="43137"/>
                    </a:srgbClr>
                  </a:outerShdw>
                </a:effectLst>
              </a:rPr>
              <a:t>In total 100 members are having their </a:t>
            </a:r>
            <a:r>
              <a:rPr lang="en-US" sz="3200" b="1" dirty="0" err="1" smtClean="0">
                <a:solidFill>
                  <a:srgbClr val="002060"/>
                </a:solidFill>
                <a:effectLst>
                  <a:outerShdw blurRad="38100" dist="38100" dir="2700000" algn="tl">
                    <a:srgbClr val="000000">
                      <a:alpha val="43137"/>
                    </a:srgbClr>
                  </a:outerShdw>
                </a:effectLst>
              </a:rPr>
              <a:t>cheques</a:t>
            </a:r>
            <a:r>
              <a:rPr lang="en-US" sz="3200" b="1" dirty="0" smtClean="0">
                <a:solidFill>
                  <a:srgbClr val="002060"/>
                </a:solidFill>
                <a:effectLst>
                  <a:outerShdw blurRad="38100" dist="38100" dir="2700000" algn="tl">
                    <a:srgbClr val="000000">
                      <a:alpha val="43137"/>
                    </a:srgbClr>
                  </a:outerShdw>
                </a:effectLst>
              </a:rPr>
              <a:t> cleared on daily basis. </a:t>
            </a:r>
          </a:p>
          <a:p>
            <a:pPr>
              <a:buFont typeface="Wingdings 2" pitchFamily="18" charset="2"/>
              <a:buNone/>
              <a:defRPr/>
            </a:pPr>
            <a:r>
              <a:rPr lang="en-US" sz="3200" dirty="0" smtClean="0">
                <a:solidFill>
                  <a:srgbClr val="002060"/>
                </a:solidFill>
              </a:rPr>
              <a:t>    </a:t>
            </a:r>
          </a:p>
          <a:p>
            <a:pPr>
              <a:defRPr/>
            </a:pPr>
            <a:endParaRPr lang="en-US" sz="3200" dirty="0" smtClean="0">
              <a:solidFill>
                <a:srgbClr val="5E0239"/>
              </a:solidFill>
            </a:endParaRPr>
          </a:p>
          <a:p>
            <a:pPr>
              <a:buFont typeface="Wingdings 2" pitchFamily="18" charset="2"/>
              <a:buNone/>
              <a:defRPr/>
            </a:pPr>
            <a:endParaRPr lang="en-US" sz="32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7" presetClass="entr" presetSubtype="0" fill="hold" nodeType="clickEffect">
                                  <p:stCondLst>
                                    <p:cond delay="0"/>
                                  </p:stCondLst>
                                  <p:iterate type="lt">
                                    <p:tmPct val="50000"/>
                                  </p:iterate>
                                  <p:childTnLst>
                                    <p:set>
                                      <p:cBhvr>
                                        <p:cTn id="6" dur="1" fill="hold">
                                          <p:stCondLst>
                                            <p:cond delay="0"/>
                                          </p:stCondLst>
                                        </p:cTn>
                                        <p:tgtEl>
                                          <p:spTgt spid="3">
                                            <p:txEl>
                                              <p:pRg st="0" end="0"/>
                                            </p:txEl>
                                          </p:spTgt>
                                        </p:tgtEl>
                                        <p:attrNameLst>
                                          <p:attrName>style.visibility</p:attrName>
                                        </p:attrNameLst>
                                      </p:cBhvr>
                                      <p:to>
                                        <p:strVal val="visible"/>
                                      </p:to>
                                    </p:set>
                                    <p:anim calcmode="discrete" valueType="clr">
                                      <p:cBhvr override="childStyle">
                                        <p:cTn id="7" dur="80"/>
                                        <p:tgtEl>
                                          <p:spTgt spid="3">
                                            <p:txEl>
                                              <p:pRg st="0" end="0"/>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3">
                                            <p:txEl>
                                              <p:pRg st="0" end="0"/>
                                            </p:txEl>
                                          </p:spTgt>
                                        </p:tgtEl>
                                        <p:attrNameLst>
                                          <p:attrName>fillcolor</p:attrName>
                                        </p:attrNameLst>
                                      </p:cBhvr>
                                      <p:tavLst>
                                        <p:tav tm="0">
                                          <p:val>
                                            <p:clrVal>
                                              <a:schemeClr val="accent2"/>
                                            </p:clrVal>
                                          </p:val>
                                        </p:tav>
                                        <p:tav tm="50000">
                                          <p:val>
                                            <p:clrVal>
                                              <a:schemeClr val="hlink"/>
                                            </p:clrVal>
                                          </p:val>
                                        </p:tav>
                                      </p:tavLst>
                                    </p:anim>
                                    <p:set>
                                      <p:cBhvr>
                                        <p:cTn id="9" dur="80"/>
                                        <p:tgtEl>
                                          <p:spTgt spid="3">
                                            <p:txEl>
                                              <p:pRg st="0" end="0"/>
                                            </p:txEl>
                                          </p:spTgt>
                                        </p:tgtEl>
                                        <p:attrNameLst>
                                          <p:attrName>fill.type</p:attrName>
                                        </p:attrNameLst>
                                      </p:cBhvr>
                                      <p:to>
                                        <p:strVal val="solid"/>
                                      </p:to>
                                    </p:set>
                                  </p:childTnLst>
                                </p:cTn>
                              </p:par>
                            </p:childTnLst>
                          </p:cTn>
                        </p:par>
                      </p:childTnLst>
                    </p:cTn>
                  </p:par>
                  <p:par>
                    <p:cTn id="10" fill="hold">
                      <p:stCondLst>
                        <p:cond delay="indefinite"/>
                      </p:stCondLst>
                      <p:childTnLst>
                        <p:par>
                          <p:cTn id="11" fill="hold">
                            <p:stCondLst>
                              <p:cond delay="0"/>
                            </p:stCondLst>
                            <p:childTnLst>
                              <p:par>
                                <p:cTn id="12" presetID="27" presetClass="entr" presetSubtype="0" fill="hold" nodeType="clickEffect">
                                  <p:stCondLst>
                                    <p:cond delay="0"/>
                                  </p:stCondLst>
                                  <p:iterate type="lt">
                                    <p:tmPct val="50000"/>
                                  </p:iterate>
                                  <p:childTnLst>
                                    <p:set>
                                      <p:cBhvr>
                                        <p:cTn id="13" dur="1" fill="hold">
                                          <p:stCondLst>
                                            <p:cond delay="0"/>
                                          </p:stCondLst>
                                        </p:cTn>
                                        <p:tgtEl>
                                          <p:spTgt spid="3">
                                            <p:txEl>
                                              <p:pRg st="1" end="1"/>
                                            </p:txEl>
                                          </p:spTgt>
                                        </p:tgtEl>
                                        <p:attrNameLst>
                                          <p:attrName>style.visibility</p:attrName>
                                        </p:attrNameLst>
                                      </p:cBhvr>
                                      <p:to>
                                        <p:strVal val="visible"/>
                                      </p:to>
                                    </p:set>
                                    <p:anim calcmode="discrete" valueType="clr">
                                      <p:cBhvr override="childStyle">
                                        <p:cTn id="14" dur="80"/>
                                        <p:tgtEl>
                                          <p:spTgt spid="3">
                                            <p:txEl>
                                              <p:pRg st="1" end="1"/>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15" dur="80"/>
                                        <p:tgtEl>
                                          <p:spTgt spid="3">
                                            <p:txEl>
                                              <p:pRg st="1" end="1"/>
                                            </p:txEl>
                                          </p:spTgt>
                                        </p:tgtEl>
                                        <p:attrNameLst>
                                          <p:attrName>fillcolor</p:attrName>
                                        </p:attrNameLst>
                                      </p:cBhvr>
                                      <p:tavLst>
                                        <p:tav tm="0">
                                          <p:val>
                                            <p:clrVal>
                                              <a:schemeClr val="accent2"/>
                                            </p:clrVal>
                                          </p:val>
                                        </p:tav>
                                        <p:tav tm="50000">
                                          <p:val>
                                            <p:clrVal>
                                              <a:schemeClr val="hlink"/>
                                            </p:clrVal>
                                          </p:val>
                                        </p:tav>
                                      </p:tavLst>
                                    </p:anim>
                                    <p:set>
                                      <p:cBhvr>
                                        <p:cTn id="16" dur="80"/>
                                        <p:tgtEl>
                                          <p:spTgt spid="3">
                                            <p:txEl>
                                              <p:pRg st="1" end="1"/>
                                            </p:txEl>
                                          </p:spTgt>
                                        </p:tgtEl>
                                        <p:attrNameLst>
                                          <p:attrName>fill.type</p:attrName>
                                        </p:attrNameLst>
                                      </p:cBhvr>
                                      <p:to>
                                        <p:strVal val="solid"/>
                                      </p:to>
                                    </p:set>
                                  </p:childTnLst>
                                </p:cTn>
                              </p:par>
                            </p:childTnLst>
                          </p:cTn>
                        </p:par>
                      </p:childTnLst>
                    </p:cTn>
                  </p:par>
                  <p:par>
                    <p:cTn id="17" fill="hold">
                      <p:stCondLst>
                        <p:cond delay="indefinite"/>
                      </p:stCondLst>
                      <p:childTnLst>
                        <p:par>
                          <p:cTn id="18" fill="hold">
                            <p:stCondLst>
                              <p:cond delay="0"/>
                            </p:stCondLst>
                            <p:childTnLst>
                              <p:par>
                                <p:cTn id="19" presetID="27" presetClass="entr" presetSubtype="0" fill="hold" nodeType="clickEffect">
                                  <p:stCondLst>
                                    <p:cond delay="0"/>
                                  </p:stCondLst>
                                  <p:iterate type="lt">
                                    <p:tmPct val="50000"/>
                                  </p:iterate>
                                  <p:childTnLst>
                                    <p:set>
                                      <p:cBhvr>
                                        <p:cTn id="20" dur="1" fill="hold">
                                          <p:stCondLst>
                                            <p:cond delay="0"/>
                                          </p:stCondLst>
                                        </p:cTn>
                                        <p:tgtEl>
                                          <p:spTgt spid="3">
                                            <p:txEl>
                                              <p:pRg st="2" end="2"/>
                                            </p:txEl>
                                          </p:spTgt>
                                        </p:tgtEl>
                                        <p:attrNameLst>
                                          <p:attrName>style.visibility</p:attrName>
                                        </p:attrNameLst>
                                      </p:cBhvr>
                                      <p:to>
                                        <p:strVal val="visible"/>
                                      </p:to>
                                    </p:set>
                                    <p:anim calcmode="discrete" valueType="clr">
                                      <p:cBhvr override="childStyle">
                                        <p:cTn id="21" dur="80"/>
                                        <p:tgtEl>
                                          <p:spTgt spid="3">
                                            <p:txEl>
                                              <p:pRg st="2" end="2"/>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22" dur="80"/>
                                        <p:tgtEl>
                                          <p:spTgt spid="3">
                                            <p:txEl>
                                              <p:pRg st="2" end="2"/>
                                            </p:txEl>
                                          </p:spTgt>
                                        </p:tgtEl>
                                        <p:attrNameLst>
                                          <p:attrName>fillcolor</p:attrName>
                                        </p:attrNameLst>
                                      </p:cBhvr>
                                      <p:tavLst>
                                        <p:tav tm="0">
                                          <p:val>
                                            <p:clrVal>
                                              <a:schemeClr val="accent2"/>
                                            </p:clrVal>
                                          </p:val>
                                        </p:tav>
                                        <p:tav tm="50000">
                                          <p:val>
                                            <p:clrVal>
                                              <a:schemeClr val="hlink"/>
                                            </p:clrVal>
                                          </p:val>
                                        </p:tav>
                                      </p:tavLst>
                                    </p:anim>
                                    <p:set>
                                      <p:cBhvr>
                                        <p:cTn id="23" dur="80"/>
                                        <p:tgtEl>
                                          <p:spTgt spid="3">
                                            <p:txEl>
                                              <p:pRg st="2" end="2"/>
                                            </p:txEl>
                                          </p:spTgt>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5943" y="286831"/>
            <a:ext cx="9862457" cy="1585570"/>
          </a:xfrm>
        </p:spPr>
        <p:txBody>
          <a:bodyPr>
            <a:normAutofit/>
          </a:bodyPr>
          <a:lstStyle/>
          <a:p>
            <a:pPr algn="ctr">
              <a:defRPr/>
            </a:pPr>
            <a:r>
              <a:rPr lang="en-US" sz="3600" b="1" dirty="0" smtClean="0">
                <a:solidFill>
                  <a:srgbClr val="0000FF"/>
                </a:solidFill>
                <a:latin typeface="Arial Narrow" pitchFamily="34" charset="0"/>
              </a:rPr>
              <a:t>NEPAL RASTRA BANK </a:t>
            </a:r>
            <a:br>
              <a:rPr lang="en-US" sz="3600" b="1" dirty="0" smtClean="0">
                <a:solidFill>
                  <a:srgbClr val="0000FF"/>
                </a:solidFill>
                <a:latin typeface="Arial Narrow" pitchFamily="34" charset="0"/>
              </a:rPr>
            </a:br>
            <a:r>
              <a:rPr lang="en-US" sz="6000" b="1" dirty="0" smtClean="0">
                <a:latin typeface="Arial Narrow" pitchFamily="34" charset="0"/>
              </a:rPr>
              <a:t>Recent Developments</a:t>
            </a:r>
            <a:endParaRPr lang="en-US" sz="6000" dirty="0"/>
          </a:p>
        </p:txBody>
      </p:sp>
      <p:sp>
        <p:nvSpPr>
          <p:cNvPr id="3" name="Content Placeholder 2"/>
          <p:cNvSpPr>
            <a:spLocks noGrp="1"/>
          </p:cNvSpPr>
          <p:nvPr>
            <p:ph idx="1"/>
          </p:nvPr>
        </p:nvSpPr>
        <p:spPr>
          <a:xfrm>
            <a:off x="244475" y="2133600"/>
            <a:ext cx="9601200" cy="5426075"/>
          </a:xfrm>
        </p:spPr>
        <p:txBody>
          <a:bodyPr/>
          <a:lstStyle/>
          <a:p>
            <a:pPr>
              <a:buFont typeface="Wingdings 2" pitchFamily="18" charset="2"/>
              <a:buNone/>
              <a:defRPr/>
            </a:pPr>
            <a:r>
              <a:rPr lang="en-US" sz="3200" dirty="0" smtClean="0"/>
              <a:t>Banks and </a:t>
            </a:r>
            <a:r>
              <a:rPr lang="en-US" sz="3200" dirty="0" err="1" smtClean="0"/>
              <a:t>Fis</a:t>
            </a:r>
            <a:r>
              <a:rPr lang="en-US" sz="3200" dirty="0" smtClean="0"/>
              <a:t> in Nepal as of date 2013 mid July.</a:t>
            </a:r>
          </a:p>
          <a:p>
            <a:pPr>
              <a:buFont typeface="Wingdings 2" pitchFamily="18" charset="2"/>
              <a:buNone/>
              <a:defRPr/>
            </a:pPr>
            <a:endParaRPr lang="en-US" sz="3200" dirty="0"/>
          </a:p>
        </p:txBody>
      </p:sp>
      <p:graphicFrame>
        <p:nvGraphicFramePr>
          <p:cNvPr id="4" name="Table 3"/>
          <p:cNvGraphicFramePr>
            <a:graphicFrameLocks noGrp="1"/>
          </p:cNvGraphicFramePr>
          <p:nvPr>
            <p:extLst>
              <p:ext uri="{D42A27DB-BD31-4B8C-83A1-F6EECF244321}">
                <p14:modId xmlns:p14="http://schemas.microsoft.com/office/powerpoint/2010/main" xmlns="" val="1842273795"/>
              </p:ext>
            </p:extLst>
          </p:nvPr>
        </p:nvGraphicFramePr>
        <p:xfrm>
          <a:off x="696684" y="2815773"/>
          <a:ext cx="7794175" cy="4223655"/>
        </p:xfrm>
        <a:graphic>
          <a:graphicData uri="http://schemas.openxmlformats.org/drawingml/2006/table">
            <a:tbl>
              <a:tblPr firstRow="1" bandRow="1">
                <a:tableStyleId>{5C22544A-7EE6-4342-B048-85BDC9FD1C3A}</a:tableStyleId>
              </a:tblPr>
              <a:tblGrid>
                <a:gridCol w="1558835"/>
                <a:gridCol w="1558835"/>
                <a:gridCol w="1558835"/>
                <a:gridCol w="1558835"/>
                <a:gridCol w="1558835"/>
              </a:tblGrid>
              <a:tr h="844731">
                <a:tc>
                  <a:txBody>
                    <a:bodyPr/>
                    <a:lstStyle/>
                    <a:p>
                      <a:endParaRPr lang="en-US" dirty="0"/>
                    </a:p>
                  </a:txBody>
                  <a:tcPr/>
                </a:tc>
                <a:tc>
                  <a:txBody>
                    <a:bodyPr/>
                    <a:lstStyle/>
                    <a:p>
                      <a:r>
                        <a:rPr lang="en-US" dirty="0" smtClean="0"/>
                        <a:t>Number</a:t>
                      </a:r>
                      <a:r>
                        <a:rPr lang="en-US" baseline="0" dirty="0" smtClean="0"/>
                        <a:t> </a:t>
                      </a:r>
                      <a:endParaRPr lang="en-US" dirty="0"/>
                    </a:p>
                  </a:txBody>
                  <a:tcPr/>
                </a:tc>
                <a:tc>
                  <a:txBody>
                    <a:bodyPr/>
                    <a:lstStyle/>
                    <a:p>
                      <a:r>
                        <a:rPr lang="en-US" dirty="0" smtClean="0"/>
                        <a:t>Branches</a:t>
                      </a:r>
                      <a:endParaRPr lang="en-US" dirty="0"/>
                    </a:p>
                  </a:txBody>
                  <a:tcPr/>
                </a:tc>
                <a:tc>
                  <a:txBody>
                    <a:bodyPr/>
                    <a:lstStyle/>
                    <a:p>
                      <a:r>
                        <a:rPr lang="en-US" dirty="0" smtClean="0"/>
                        <a:t>Deposit a/c</a:t>
                      </a:r>
                      <a:endParaRPr lang="en-US" dirty="0"/>
                    </a:p>
                  </a:txBody>
                  <a:tcPr/>
                </a:tc>
                <a:tc>
                  <a:txBody>
                    <a:bodyPr/>
                    <a:lstStyle/>
                    <a:p>
                      <a:r>
                        <a:rPr lang="en-US" dirty="0" smtClean="0"/>
                        <a:t>No. of </a:t>
                      </a:r>
                      <a:r>
                        <a:rPr lang="en-US" dirty="0" err="1" smtClean="0"/>
                        <a:t>loanee</a:t>
                      </a:r>
                      <a:endParaRPr lang="en-US" dirty="0"/>
                    </a:p>
                  </a:txBody>
                  <a:tcPr/>
                </a:tc>
              </a:tr>
              <a:tr h="844731">
                <a:tc>
                  <a:txBody>
                    <a:bodyPr/>
                    <a:lstStyle/>
                    <a:p>
                      <a:r>
                        <a:rPr lang="en-US" dirty="0" smtClean="0"/>
                        <a:t>Commercial</a:t>
                      </a:r>
                      <a:r>
                        <a:rPr lang="en-US" baseline="0" dirty="0" smtClean="0"/>
                        <a:t> Banks</a:t>
                      </a:r>
                      <a:endParaRPr lang="en-US" dirty="0"/>
                    </a:p>
                  </a:txBody>
                  <a:tcPr/>
                </a:tc>
                <a:tc>
                  <a:txBody>
                    <a:bodyPr/>
                    <a:lstStyle/>
                    <a:p>
                      <a:r>
                        <a:rPr lang="en-US" smtClean="0"/>
                        <a:t>31</a:t>
                      </a:r>
                      <a:endParaRPr lang="en-US" dirty="0"/>
                    </a:p>
                  </a:txBody>
                  <a:tcPr/>
                </a:tc>
                <a:tc>
                  <a:txBody>
                    <a:bodyPr/>
                    <a:lstStyle/>
                    <a:p>
                      <a:r>
                        <a:rPr lang="en-US" dirty="0" smtClean="0"/>
                        <a:t>1486</a:t>
                      </a:r>
                      <a:endParaRPr lang="en-US" dirty="0"/>
                    </a:p>
                  </a:txBody>
                  <a:tcPr/>
                </a:tc>
                <a:tc rowSpan="3">
                  <a:txBody>
                    <a:bodyPr/>
                    <a:lstStyle/>
                    <a:p>
                      <a:r>
                        <a:rPr lang="en-US" dirty="0" smtClean="0"/>
                        <a:t>11.10 million</a:t>
                      </a:r>
                      <a:endParaRPr lang="en-US" dirty="0"/>
                    </a:p>
                  </a:txBody>
                  <a:tcPr/>
                </a:tc>
                <a:tc rowSpan="3">
                  <a:txBody>
                    <a:bodyPr/>
                    <a:lstStyle/>
                    <a:p>
                      <a:r>
                        <a:rPr lang="en-US" dirty="0" smtClean="0"/>
                        <a:t>.845 million</a:t>
                      </a:r>
                      <a:endParaRPr lang="en-US" dirty="0"/>
                    </a:p>
                  </a:txBody>
                  <a:tcPr/>
                </a:tc>
              </a:tr>
              <a:tr h="844731">
                <a:tc>
                  <a:txBody>
                    <a:bodyPr/>
                    <a:lstStyle/>
                    <a:p>
                      <a:r>
                        <a:rPr lang="en-US" dirty="0" smtClean="0"/>
                        <a:t>Dev</a:t>
                      </a:r>
                      <a:r>
                        <a:rPr lang="en-US" baseline="0" dirty="0" smtClean="0"/>
                        <a:t> Banks</a:t>
                      </a:r>
                      <a:endParaRPr lang="en-US" dirty="0"/>
                    </a:p>
                  </a:txBody>
                  <a:tcPr/>
                </a:tc>
                <a:tc>
                  <a:txBody>
                    <a:bodyPr/>
                    <a:lstStyle/>
                    <a:p>
                      <a:r>
                        <a:rPr lang="en-US" dirty="0" smtClean="0"/>
                        <a:t>86</a:t>
                      </a:r>
                      <a:endParaRPr lang="en-US" dirty="0"/>
                    </a:p>
                  </a:txBody>
                  <a:tcPr/>
                </a:tc>
                <a:tc>
                  <a:txBody>
                    <a:bodyPr/>
                    <a:lstStyle/>
                    <a:p>
                      <a:r>
                        <a:rPr lang="en-US" dirty="0" smtClean="0"/>
                        <a:t>764</a:t>
                      </a:r>
                      <a:endParaRPr lang="en-US" dirty="0"/>
                    </a:p>
                  </a:txBody>
                  <a:tcPr/>
                </a:tc>
                <a:tc vMerge="1">
                  <a:txBody>
                    <a:bodyPr/>
                    <a:lstStyle/>
                    <a:p>
                      <a:endParaRPr lang="en-US" dirty="0"/>
                    </a:p>
                  </a:txBody>
                  <a:tcPr/>
                </a:tc>
                <a:tc vMerge="1">
                  <a:txBody>
                    <a:bodyPr/>
                    <a:lstStyle/>
                    <a:p>
                      <a:endParaRPr lang="en-US" dirty="0"/>
                    </a:p>
                  </a:txBody>
                  <a:tcPr/>
                </a:tc>
              </a:tr>
              <a:tr h="844731">
                <a:tc>
                  <a:txBody>
                    <a:bodyPr/>
                    <a:lstStyle/>
                    <a:p>
                      <a:r>
                        <a:rPr lang="en-US" dirty="0" smtClean="0"/>
                        <a:t>Finance Cos</a:t>
                      </a:r>
                      <a:endParaRPr lang="en-US" dirty="0"/>
                    </a:p>
                  </a:txBody>
                  <a:tcPr/>
                </a:tc>
                <a:tc>
                  <a:txBody>
                    <a:bodyPr/>
                    <a:lstStyle/>
                    <a:p>
                      <a:r>
                        <a:rPr lang="en-US" dirty="0" smtClean="0"/>
                        <a:t>59</a:t>
                      </a:r>
                      <a:endParaRPr lang="en-US" dirty="0"/>
                    </a:p>
                  </a:txBody>
                  <a:tcPr/>
                </a:tc>
                <a:tc>
                  <a:txBody>
                    <a:bodyPr/>
                    <a:lstStyle/>
                    <a:p>
                      <a:r>
                        <a:rPr lang="en-US" dirty="0" smtClean="0"/>
                        <a:t>242</a:t>
                      </a:r>
                      <a:endParaRPr lang="en-US" dirty="0"/>
                    </a:p>
                  </a:txBody>
                  <a:tcPr/>
                </a:tc>
                <a:tc vMerge="1">
                  <a:txBody>
                    <a:bodyPr/>
                    <a:lstStyle/>
                    <a:p>
                      <a:endParaRPr lang="en-US" dirty="0"/>
                    </a:p>
                  </a:txBody>
                  <a:tcPr/>
                </a:tc>
                <a:tc vMerge="1">
                  <a:txBody>
                    <a:bodyPr/>
                    <a:lstStyle/>
                    <a:p>
                      <a:endParaRPr lang="en-US" dirty="0"/>
                    </a:p>
                  </a:txBody>
                  <a:tcPr/>
                </a:tc>
              </a:tr>
              <a:tr h="844731">
                <a:tc>
                  <a:txBody>
                    <a:bodyPr/>
                    <a:lstStyle/>
                    <a:p>
                      <a:r>
                        <a:rPr lang="en-US" dirty="0" smtClean="0"/>
                        <a:t>Micro Finance</a:t>
                      </a:r>
                      <a:endParaRPr lang="en-US" dirty="0"/>
                    </a:p>
                  </a:txBody>
                  <a:tcPr/>
                </a:tc>
                <a:tc>
                  <a:txBody>
                    <a:bodyPr/>
                    <a:lstStyle/>
                    <a:p>
                      <a:r>
                        <a:rPr lang="en-US" dirty="0" smtClean="0"/>
                        <a:t>31</a:t>
                      </a:r>
                      <a:endParaRPr lang="en-US" dirty="0"/>
                    </a:p>
                  </a:txBody>
                  <a:tcPr/>
                </a:tc>
                <a:tc>
                  <a:txBody>
                    <a:bodyPr/>
                    <a:lstStyle/>
                    <a:p>
                      <a:r>
                        <a:rPr lang="en-US" dirty="0" smtClean="0"/>
                        <a:t>634</a:t>
                      </a:r>
                      <a:endParaRPr lang="en-US" dirty="0"/>
                    </a:p>
                  </a:txBody>
                  <a:tcPr/>
                </a:tc>
                <a:tc>
                  <a:txBody>
                    <a:bodyPr/>
                    <a:lstStyle/>
                    <a:p>
                      <a:r>
                        <a:rPr lang="en-US" dirty="0" smtClean="0"/>
                        <a:t>1.164 million</a:t>
                      </a:r>
                      <a:endParaRPr lang="en-US" dirty="0"/>
                    </a:p>
                  </a:txBody>
                  <a:tcPr/>
                </a:tc>
                <a:tc>
                  <a:txBody>
                    <a:bodyPr/>
                    <a:lstStyle/>
                    <a:p>
                      <a:r>
                        <a:rPr lang="en-US" dirty="0" smtClean="0"/>
                        <a:t>.849 million</a:t>
                      </a:r>
                      <a:endParaRPr lang="en-US" dirty="0"/>
                    </a:p>
                  </a:txBody>
                  <a:tcPr/>
                </a:tc>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7" presetClass="entr" presetSubtype="0" fill="hold" nodeType="clickEffect">
                                  <p:stCondLst>
                                    <p:cond delay="0"/>
                                  </p:stCondLst>
                                  <p:iterate type="lt">
                                    <p:tmPct val="50000"/>
                                  </p:iterate>
                                  <p:childTnLst>
                                    <p:set>
                                      <p:cBhvr>
                                        <p:cTn id="6" dur="1" fill="hold">
                                          <p:stCondLst>
                                            <p:cond delay="0"/>
                                          </p:stCondLst>
                                        </p:cTn>
                                        <p:tgtEl>
                                          <p:spTgt spid="3">
                                            <p:txEl>
                                              <p:pRg st="0" end="0"/>
                                            </p:txEl>
                                          </p:spTgt>
                                        </p:tgtEl>
                                        <p:attrNameLst>
                                          <p:attrName>style.visibility</p:attrName>
                                        </p:attrNameLst>
                                      </p:cBhvr>
                                      <p:to>
                                        <p:strVal val="visible"/>
                                      </p:to>
                                    </p:set>
                                    <p:anim calcmode="discrete" valueType="clr">
                                      <p:cBhvr override="childStyle">
                                        <p:cTn id="7" dur="80"/>
                                        <p:tgtEl>
                                          <p:spTgt spid="3">
                                            <p:txEl>
                                              <p:pRg st="0" end="0"/>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3">
                                            <p:txEl>
                                              <p:pRg st="0" end="0"/>
                                            </p:txEl>
                                          </p:spTgt>
                                        </p:tgtEl>
                                        <p:attrNameLst>
                                          <p:attrName>fillcolor</p:attrName>
                                        </p:attrNameLst>
                                      </p:cBhvr>
                                      <p:tavLst>
                                        <p:tav tm="0">
                                          <p:val>
                                            <p:clrVal>
                                              <a:schemeClr val="accent2"/>
                                            </p:clrVal>
                                          </p:val>
                                        </p:tav>
                                        <p:tav tm="50000">
                                          <p:val>
                                            <p:clrVal>
                                              <a:schemeClr val="hlink"/>
                                            </p:clrVal>
                                          </p:val>
                                        </p:tav>
                                      </p:tavLst>
                                    </p:anim>
                                    <p:set>
                                      <p:cBhvr>
                                        <p:cTn id="9" dur="80"/>
                                        <p:tgtEl>
                                          <p:spTgt spid="3">
                                            <p:txEl>
                                              <p:pRg st="0" end="0"/>
                                            </p:txEl>
                                          </p:spTgt>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69122" name="Rectangle 2"/>
          <p:cNvSpPr>
            <a:spLocks noGrp="1" noChangeArrowheads="1"/>
          </p:cNvSpPr>
          <p:nvPr>
            <p:ph type="title"/>
          </p:nvPr>
        </p:nvSpPr>
        <p:spPr>
          <a:xfrm>
            <a:off x="0" y="173964"/>
            <a:ext cx="10058399" cy="1504711"/>
          </a:xfrm>
        </p:spPr>
        <p:txBody>
          <a:bodyPr>
            <a:normAutofit fontScale="90000"/>
          </a:bodyPr>
          <a:lstStyle/>
          <a:p>
            <a:pPr marL="539977" indent="0" algn="ctr" eaLnBrk="1" fontAlgn="auto" hangingPunct="1">
              <a:spcAft>
                <a:spcPts val="0"/>
              </a:spcAft>
              <a:defRPr/>
            </a:pPr>
            <a:r>
              <a:rPr lang="en-US" sz="2400" dirty="0" smtClean="0">
                <a:solidFill>
                  <a:srgbClr val="00B0F0"/>
                </a:solidFill>
                <a:latin typeface="Arial Narrow" pitchFamily="34" charset="0"/>
              </a:rPr>
              <a:t/>
            </a:r>
            <a:br>
              <a:rPr lang="en-US" sz="2400" dirty="0" smtClean="0">
                <a:solidFill>
                  <a:srgbClr val="00B0F0"/>
                </a:solidFill>
                <a:latin typeface="Arial Narrow" pitchFamily="34" charset="0"/>
              </a:rPr>
            </a:br>
            <a:r>
              <a:rPr lang="en-US" sz="2400" dirty="0" smtClean="0">
                <a:solidFill>
                  <a:srgbClr val="00B0F0"/>
                </a:solidFill>
                <a:latin typeface="Arial Narrow" pitchFamily="34" charset="0"/>
              </a:rPr>
              <a:t/>
            </a:r>
            <a:br>
              <a:rPr lang="en-US" sz="2400" dirty="0" smtClean="0">
                <a:solidFill>
                  <a:srgbClr val="00B0F0"/>
                </a:solidFill>
                <a:latin typeface="Arial Narrow" pitchFamily="34" charset="0"/>
              </a:rPr>
            </a:br>
            <a:r>
              <a:rPr lang="en-US" sz="2400" dirty="0" smtClean="0">
                <a:solidFill>
                  <a:srgbClr val="00B0F0"/>
                </a:solidFill>
                <a:latin typeface="Arial Narrow" pitchFamily="34" charset="0"/>
              </a:rPr>
              <a:t/>
            </a:r>
            <a:br>
              <a:rPr lang="en-US" sz="2400" dirty="0" smtClean="0">
                <a:solidFill>
                  <a:srgbClr val="00B0F0"/>
                </a:solidFill>
                <a:latin typeface="Arial Narrow" pitchFamily="34" charset="0"/>
              </a:rPr>
            </a:br>
            <a:r>
              <a:rPr lang="en-US" sz="2400" dirty="0" smtClean="0">
                <a:solidFill>
                  <a:srgbClr val="00B0F0"/>
                </a:solidFill>
                <a:latin typeface="Arial Narrow" pitchFamily="34" charset="0"/>
              </a:rPr>
              <a:t/>
            </a:r>
            <a:br>
              <a:rPr lang="en-US" sz="2400" dirty="0" smtClean="0">
                <a:solidFill>
                  <a:srgbClr val="00B0F0"/>
                </a:solidFill>
                <a:latin typeface="Arial Narrow" pitchFamily="34" charset="0"/>
              </a:rPr>
            </a:br>
            <a:r>
              <a:rPr lang="en-US" sz="2400" dirty="0" smtClean="0">
                <a:solidFill>
                  <a:srgbClr val="00B0F0"/>
                </a:solidFill>
                <a:latin typeface="Arial Narrow" pitchFamily="34" charset="0"/>
              </a:rPr>
              <a:t> </a:t>
            </a:r>
            <a:r>
              <a:rPr lang="en-US" sz="4900" b="1" dirty="0" smtClean="0">
                <a:solidFill>
                  <a:srgbClr val="0000FF"/>
                </a:solidFill>
                <a:latin typeface="Arial Narrow" pitchFamily="34" charset="0"/>
              </a:rPr>
              <a:t>NEPAL RASTRA BANK </a:t>
            </a:r>
            <a:r>
              <a:rPr lang="en-US" sz="2700" b="1" dirty="0" smtClean="0">
                <a:solidFill>
                  <a:srgbClr val="660033"/>
                </a:solidFill>
                <a:latin typeface="Arial Narrow" pitchFamily="34" charset="0"/>
              </a:rPr>
              <a:t/>
            </a:r>
            <a:br>
              <a:rPr lang="en-US" sz="2700" b="1" dirty="0" smtClean="0">
                <a:solidFill>
                  <a:srgbClr val="660033"/>
                </a:solidFill>
                <a:latin typeface="Arial Narrow" pitchFamily="34" charset="0"/>
              </a:rPr>
            </a:br>
            <a:r>
              <a:rPr lang="en-US" sz="2000" b="1" dirty="0" smtClean="0">
                <a:solidFill>
                  <a:srgbClr val="FFFF00"/>
                </a:solidFill>
                <a:latin typeface="Arial Narrow" pitchFamily="34" charset="0"/>
              </a:rPr>
              <a:t/>
            </a:r>
            <a:br>
              <a:rPr lang="en-US" sz="2000" b="1" dirty="0" smtClean="0">
                <a:solidFill>
                  <a:srgbClr val="FFFF00"/>
                </a:solidFill>
                <a:latin typeface="Arial Narrow" pitchFamily="34" charset="0"/>
              </a:rPr>
            </a:br>
            <a:r>
              <a:rPr lang="en-US" sz="6000" b="1" dirty="0" smtClean="0">
                <a:solidFill>
                  <a:srgbClr val="FFFF00"/>
                </a:solidFill>
                <a:latin typeface="Arial Narrow" pitchFamily="34" charset="0"/>
              </a:rPr>
              <a:t> </a:t>
            </a:r>
            <a:r>
              <a:rPr lang="en-US" sz="6000" b="1" dirty="0" smtClean="0">
                <a:latin typeface="Arial Narrow" pitchFamily="34" charset="0"/>
              </a:rPr>
              <a:t>Recent Developments         </a:t>
            </a:r>
            <a:r>
              <a:rPr lang="en-US" sz="4400" b="1" dirty="0" smtClean="0">
                <a:solidFill>
                  <a:srgbClr val="D60093"/>
                </a:solidFill>
                <a:latin typeface="Arial Narrow" pitchFamily="34" charset="0"/>
              </a:rPr>
              <a:t/>
            </a:r>
            <a:br>
              <a:rPr lang="en-US" sz="4400" b="1" dirty="0" smtClean="0">
                <a:solidFill>
                  <a:srgbClr val="D60093"/>
                </a:solidFill>
                <a:latin typeface="Arial Narrow" pitchFamily="34" charset="0"/>
              </a:rPr>
            </a:br>
            <a:r>
              <a:rPr lang="en-US" sz="2000" dirty="0" smtClean="0">
                <a:solidFill>
                  <a:srgbClr val="FFFF00"/>
                </a:solidFill>
                <a:latin typeface="Arial Narrow" pitchFamily="34" charset="0"/>
              </a:rPr>
              <a:t> </a:t>
            </a:r>
            <a:br>
              <a:rPr lang="en-US" sz="2000" dirty="0" smtClean="0">
                <a:solidFill>
                  <a:srgbClr val="FFFF00"/>
                </a:solidFill>
                <a:latin typeface="Arial Narrow" pitchFamily="34" charset="0"/>
              </a:rPr>
            </a:br>
            <a:r>
              <a:rPr lang="en-US" dirty="0" smtClean="0">
                <a:solidFill>
                  <a:srgbClr val="006600"/>
                </a:solidFill>
                <a:latin typeface="Arial Narrow" pitchFamily="34" charset="0"/>
              </a:rPr>
              <a:t/>
            </a:r>
            <a:br>
              <a:rPr lang="en-US" dirty="0" smtClean="0">
                <a:solidFill>
                  <a:srgbClr val="006600"/>
                </a:solidFill>
                <a:latin typeface="Arial Narrow" pitchFamily="34" charset="0"/>
              </a:rPr>
            </a:br>
            <a:endParaRPr lang="en-GB" sz="2200" dirty="0">
              <a:solidFill>
                <a:srgbClr val="FFFF00"/>
              </a:solidFill>
            </a:endParaRPr>
          </a:p>
        </p:txBody>
      </p:sp>
      <p:sp>
        <p:nvSpPr>
          <p:cNvPr id="1669123" name="Rectangle 3"/>
          <p:cNvSpPr>
            <a:spLocks noGrp="1" noChangeArrowheads="1"/>
          </p:cNvSpPr>
          <p:nvPr>
            <p:ph idx="1"/>
          </p:nvPr>
        </p:nvSpPr>
        <p:spPr>
          <a:xfrm>
            <a:off x="212725" y="2003425"/>
            <a:ext cx="9617075" cy="5768975"/>
          </a:xfrm>
        </p:spPr>
        <p:txBody>
          <a:bodyPr>
            <a:normAutofit/>
          </a:bodyPr>
          <a:lstStyle/>
          <a:p>
            <a:pPr marL="660400" indent="-660400" eaLnBrk="1" fontAlgn="auto" hangingPunct="1">
              <a:lnSpc>
                <a:spcPct val="90000"/>
              </a:lnSpc>
              <a:spcAft>
                <a:spcPts val="0"/>
              </a:spcAft>
              <a:buClr>
                <a:schemeClr val="tx1">
                  <a:shade val="95000"/>
                </a:schemeClr>
              </a:buClr>
              <a:buFont typeface="Wingdings" pitchFamily="2" charset="2"/>
              <a:buChar char="v"/>
              <a:defRPr/>
            </a:pPr>
            <a:endParaRPr lang="en-US" b="1" dirty="0" smtClean="0">
              <a:solidFill>
                <a:srgbClr val="0000FF"/>
              </a:solidFill>
              <a:effectLst>
                <a:outerShdw blurRad="38100" dist="38100" dir="2700000" algn="tl">
                  <a:srgbClr val="000000">
                    <a:alpha val="43137"/>
                  </a:srgbClr>
                </a:outerShdw>
              </a:effectLst>
              <a:latin typeface="Arial Narrow" pitchFamily="34" charset="0"/>
            </a:endParaRPr>
          </a:p>
          <a:p>
            <a:pPr marL="660400" indent="-660400" eaLnBrk="1" fontAlgn="auto" hangingPunct="1">
              <a:lnSpc>
                <a:spcPct val="90000"/>
              </a:lnSpc>
              <a:spcAft>
                <a:spcPts val="0"/>
              </a:spcAft>
              <a:buClr>
                <a:schemeClr val="tx1">
                  <a:shade val="95000"/>
                </a:schemeClr>
              </a:buClr>
              <a:buFont typeface="Wingdings" pitchFamily="2" charset="2"/>
              <a:buChar char="q"/>
              <a:defRPr/>
            </a:pPr>
            <a:r>
              <a:rPr lang="en-US" sz="4800" b="1" dirty="0" smtClean="0">
                <a:effectLst>
                  <a:outerShdw blurRad="38100" dist="38100" dir="2700000" algn="tl">
                    <a:srgbClr val="000000">
                      <a:alpha val="43137"/>
                    </a:srgbClr>
                  </a:outerShdw>
                </a:effectLst>
                <a:latin typeface="Arial Narrow" pitchFamily="34" charset="0"/>
              </a:rPr>
              <a:t>On an average 10K to 12K </a:t>
            </a:r>
            <a:r>
              <a:rPr lang="en-US" sz="4800" b="1" dirty="0" err="1" smtClean="0">
                <a:effectLst>
                  <a:outerShdw blurRad="38100" dist="38100" dir="2700000" algn="tl">
                    <a:srgbClr val="000000">
                      <a:alpha val="43137"/>
                    </a:srgbClr>
                  </a:outerShdw>
                </a:effectLst>
                <a:latin typeface="Arial Narrow" pitchFamily="34" charset="0"/>
              </a:rPr>
              <a:t>cheques</a:t>
            </a:r>
            <a:r>
              <a:rPr lang="en-US" sz="4800" b="1" dirty="0" smtClean="0">
                <a:effectLst>
                  <a:outerShdw blurRad="38100" dist="38100" dir="2700000" algn="tl">
                    <a:srgbClr val="000000">
                      <a:alpha val="43137"/>
                    </a:srgbClr>
                  </a:outerShdw>
                </a:effectLst>
                <a:latin typeface="Arial Narrow" pitchFamily="34" charset="0"/>
              </a:rPr>
              <a:t> are cleared per day through NCHL. </a:t>
            </a:r>
          </a:p>
          <a:p>
            <a:pPr marL="660400" indent="-660400" eaLnBrk="1" fontAlgn="auto" hangingPunct="1">
              <a:lnSpc>
                <a:spcPct val="90000"/>
              </a:lnSpc>
              <a:spcAft>
                <a:spcPts val="0"/>
              </a:spcAft>
              <a:buClr>
                <a:schemeClr val="tx1">
                  <a:shade val="95000"/>
                </a:schemeClr>
              </a:buClr>
              <a:buFont typeface="Wingdings" pitchFamily="2" charset="2"/>
              <a:buChar char="q"/>
              <a:defRPr/>
            </a:pPr>
            <a:r>
              <a:rPr lang="en-US" sz="4800" b="1" dirty="0" smtClean="0">
                <a:effectLst>
                  <a:outerShdw blurRad="38100" dist="38100" dir="2700000" algn="tl">
                    <a:srgbClr val="000000">
                      <a:alpha val="43137"/>
                    </a:srgbClr>
                  </a:outerShdw>
                </a:effectLst>
                <a:latin typeface="Arial Narrow" pitchFamily="34" charset="0"/>
              </a:rPr>
              <a:t>From August 2011, Central Depository System (CDS) has been partially started its functioning</a:t>
            </a:r>
            <a:r>
              <a:rPr lang="en-US" sz="4800" b="1" dirty="0" smtClean="0">
                <a:solidFill>
                  <a:srgbClr val="006600"/>
                </a:solidFill>
                <a:effectLst>
                  <a:outerShdw blurRad="38100" dist="38100" dir="2700000" algn="tl">
                    <a:srgbClr val="000000">
                      <a:alpha val="43137"/>
                    </a:srgbClr>
                  </a:outerShdw>
                </a:effectLst>
                <a:latin typeface="Arial Narrow" pitchFamily="34" charset="0"/>
              </a:rPr>
              <a:t>.</a:t>
            </a:r>
          </a:p>
          <a:p>
            <a:pPr marL="400050" indent="-400050" eaLnBrk="1" fontAlgn="auto" hangingPunct="1">
              <a:spcAft>
                <a:spcPts val="0"/>
              </a:spcAft>
              <a:buClr>
                <a:schemeClr val="tx1">
                  <a:shade val="95000"/>
                </a:schemeClr>
              </a:buClr>
              <a:buFont typeface="Wingdings 2"/>
              <a:buNone/>
              <a:defRPr/>
            </a:pPr>
            <a:endParaRPr lang="en-GB" sz="4800"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7" presetClass="entr" presetSubtype="0" fill="hold" nodeType="clickEffect">
                                  <p:stCondLst>
                                    <p:cond delay="0"/>
                                  </p:stCondLst>
                                  <p:iterate type="lt">
                                    <p:tmPct val="50000"/>
                                  </p:iterate>
                                  <p:childTnLst>
                                    <p:set>
                                      <p:cBhvr>
                                        <p:cTn id="6" dur="1" fill="hold">
                                          <p:stCondLst>
                                            <p:cond delay="0"/>
                                          </p:stCondLst>
                                        </p:cTn>
                                        <p:tgtEl>
                                          <p:spTgt spid="1669123">
                                            <p:txEl>
                                              <p:pRg st="1" end="1"/>
                                            </p:txEl>
                                          </p:spTgt>
                                        </p:tgtEl>
                                        <p:attrNameLst>
                                          <p:attrName>style.visibility</p:attrName>
                                        </p:attrNameLst>
                                      </p:cBhvr>
                                      <p:to>
                                        <p:strVal val="visible"/>
                                      </p:to>
                                    </p:set>
                                    <p:anim calcmode="discrete" valueType="clr">
                                      <p:cBhvr override="childStyle">
                                        <p:cTn id="7" dur="80"/>
                                        <p:tgtEl>
                                          <p:spTgt spid="1669123">
                                            <p:txEl>
                                              <p:pRg st="1" end="1"/>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1669123">
                                            <p:txEl>
                                              <p:pRg st="1" end="1"/>
                                            </p:txEl>
                                          </p:spTgt>
                                        </p:tgtEl>
                                        <p:attrNameLst>
                                          <p:attrName>fillcolor</p:attrName>
                                        </p:attrNameLst>
                                      </p:cBhvr>
                                      <p:tavLst>
                                        <p:tav tm="0">
                                          <p:val>
                                            <p:clrVal>
                                              <a:schemeClr val="accent2"/>
                                            </p:clrVal>
                                          </p:val>
                                        </p:tav>
                                        <p:tav tm="50000">
                                          <p:val>
                                            <p:clrVal>
                                              <a:schemeClr val="hlink"/>
                                            </p:clrVal>
                                          </p:val>
                                        </p:tav>
                                      </p:tavLst>
                                    </p:anim>
                                    <p:set>
                                      <p:cBhvr>
                                        <p:cTn id="9" dur="80"/>
                                        <p:tgtEl>
                                          <p:spTgt spid="1669123">
                                            <p:txEl>
                                              <p:pRg st="1" end="1"/>
                                            </p:txEl>
                                          </p:spTgt>
                                        </p:tgtEl>
                                        <p:attrNameLst>
                                          <p:attrName>fill.type</p:attrName>
                                        </p:attrNameLst>
                                      </p:cBhvr>
                                      <p:to>
                                        <p:strVal val="solid"/>
                                      </p:to>
                                    </p:set>
                                  </p:childTnLst>
                                </p:cTn>
                              </p:par>
                            </p:childTnLst>
                          </p:cTn>
                        </p:par>
                      </p:childTnLst>
                    </p:cTn>
                  </p:par>
                  <p:par>
                    <p:cTn id="10" fill="hold">
                      <p:stCondLst>
                        <p:cond delay="indefinite"/>
                      </p:stCondLst>
                      <p:childTnLst>
                        <p:par>
                          <p:cTn id="11" fill="hold">
                            <p:stCondLst>
                              <p:cond delay="0"/>
                            </p:stCondLst>
                            <p:childTnLst>
                              <p:par>
                                <p:cTn id="12" presetID="27" presetClass="entr" presetSubtype="0" fill="hold" nodeType="clickEffect">
                                  <p:stCondLst>
                                    <p:cond delay="0"/>
                                  </p:stCondLst>
                                  <p:iterate type="lt">
                                    <p:tmPct val="50000"/>
                                  </p:iterate>
                                  <p:childTnLst>
                                    <p:set>
                                      <p:cBhvr>
                                        <p:cTn id="13" dur="1" fill="hold">
                                          <p:stCondLst>
                                            <p:cond delay="0"/>
                                          </p:stCondLst>
                                        </p:cTn>
                                        <p:tgtEl>
                                          <p:spTgt spid="1669123">
                                            <p:txEl>
                                              <p:pRg st="2" end="2"/>
                                            </p:txEl>
                                          </p:spTgt>
                                        </p:tgtEl>
                                        <p:attrNameLst>
                                          <p:attrName>style.visibility</p:attrName>
                                        </p:attrNameLst>
                                      </p:cBhvr>
                                      <p:to>
                                        <p:strVal val="visible"/>
                                      </p:to>
                                    </p:set>
                                    <p:anim calcmode="discrete" valueType="clr">
                                      <p:cBhvr override="childStyle">
                                        <p:cTn id="14" dur="80"/>
                                        <p:tgtEl>
                                          <p:spTgt spid="1669123">
                                            <p:txEl>
                                              <p:pRg st="2" end="2"/>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15" dur="80"/>
                                        <p:tgtEl>
                                          <p:spTgt spid="1669123">
                                            <p:txEl>
                                              <p:pRg st="2" end="2"/>
                                            </p:txEl>
                                          </p:spTgt>
                                        </p:tgtEl>
                                        <p:attrNameLst>
                                          <p:attrName>fillcolor</p:attrName>
                                        </p:attrNameLst>
                                      </p:cBhvr>
                                      <p:tavLst>
                                        <p:tav tm="0">
                                          <p:val>
                                            <p:clrVal>
                                              <a:schemeClr val="accent2"/>
                                            </p:clrVal>
                                          </p:val>
                                        </p:tav>
                                        <p:tav tm="50000">
                                          <p:val>
                                            <p:clrVal>
                                              <a:schemeClr val="hlink"/>
                                            </p:clrVal>
                                          </p:val>
                                        </p:tav>
                                      </p:tavLst>
                                    </p:anim>
                                    <p:set>
                                      <p:cBhvr>
                                        <p:cTn id="16" dur="80"/>
                                        <p:tgtEl>
                                          <p:spTgt spid="1669123">
                                            <p:txEl>
                                              <p:pRg st="2" end="2"/>
                                            </p:txEl>
                                          </p:spTgt>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69122" name="Rectangle 2"/>
          <p:cNvSpPr>
            <a:spLocks noGrp="1" noChangeArrowheads="1"/>
          </p:cNvSpPr>
          <p:nvPr>
            <p:ph type="title"/>
          </p:nvPr>
        </p:nvSpPr>
        <p:spPr>
          <a:xfrm>
            <a:off x="566057" y="324091"/>
            <a:ext cx="9492342" cy="633852"/>
          </a:xfrm>
        </p:spPr>
        <p:txBody>
          <a:bodyPr>
            <a:normAutofit fontScale="90000"/>
          </a:bodyPr>
          <a:lstStyle/>
          <a:p>
            <a:pPr marL="539977" indent="0" algn="ctr" eaLnBrk="1" fontAlgn="auto" hangingPunct="1">
              <a:spcAft>
                <a:spcPts val="0"/>
              </a:spcAft>
              <a:defRPr/>
            </a:pPr>
            <a:r>
              <a:rPr lang="en-US" sz="2400" dirty="0" smtClean="0">
                <a:solidFill>
                  <a:srgbClr val="00B0F0"/>
                </a:solidFill>
                <a:latin typeface="Arial Narrow" pitchFamily="34" charset="0"/>
              </a:rPr>
              <a:t/>
            </a:r>
            <a:br>
              <a:rPr lang="en-US" sz="2400" dirty="0" smtClean="0">
                <a:solidFill>
                  <a:srgbClr val="00B0F0"/>
                </a:solidFill>
                <a:latin typeface="Arial Narrow" pitchFamily="34" charset="0"/>
              </a:rPr>
            </a:br>
            <a:r>
              <a:rPr lang="en-US" sz="2400" dirty="0" smtClean="0">
                <a:solidFill>
                  <a:srgbClr val="00B0F0"/>
                </a:solidFill>
                <a:latin typeface="Arial Narrow" pitchFamily="34" charset="0"/>
              </a:rPr>
              <a:t/>
            </a:r>
            <a:br>
              <a:rPr lang="en-US" sz="2400" dirty="0" smtClean="0">
                <a:solidFill>
                  <a:srgbClr val="00B0F0"/>
                </a:solidFill>
                <a:latin typeface="Arial Narrow" pitchFamily="34" charset="0"/>
              </a:rPr>
            </a:br>
            <a:r>
              <a:rPr lang="en-US" sz="2400" dirty="0" smtClean="0">
                <a:solidFill>
                  <a:srgbClr val="00B0F0"/>
                </a:solidFill>
                <a:latin typeface="Arial Narrow" pitchFamily="34" charset="0"/>
              </a:rPr>
              <a:t/>
            </a:r>
            <a:br>
              <a:rPr lang="en-US" sz="2400" dirty="0" smtClean="0">
                <a:solidFill>
                  <a:srgbClr val="00B0F0"/>
                </a:solidFill>
                <a:latin typeface="Arial Narrow" pitchFamily="34" charset="0"/>
              </a:rPr>
            </a:br>
            <a:r>
              <a:rPr lang="en-US" sz="2400" dirty="0" smtClean="0">
                <a:solidFill>
                  <a:srgbClr val="00B0F0"/>
                </a:solidFill>
                <a:latin typeface="Arial Narrow" pitchFamily="34" charset="0"/>
              </a:rPr>
              <a:t/>
            </a:r>
            <a:br>
              <a:rPr lang="en-US" sz="2400" dirty="0" smtClean="0">
                <a:solidFill>
                  <a:srgbClr val="00B0F0"/>
                </a:solidFill>
                <a:latin typeface="Arial Narrow" pitchFamily="34" charset="0"/>
              </a:rPr>
            </a:br>
            <a:r>
              <a:rPr lang="en-US" sz="3600" b="1" dirty="0" smtClean="0">
                <a:solidFill>
                  <a:srgbClr val="0000FF"/>
                </a:solidFill>
                <a:latin typeface="Arial Narrow" pitchFamily="34" charset="0"/>
              </a:rPr>
              <a:t> </a:t>
            </a:r>
            <a:r>
              <a:rPr lang="en-US" sz="4400" b="1" dirty="0" smtClean="0">
                <a:solidFill>
                  <a:srgbClr val="0000FF"/>
                </a:solidFill>
                <a:latin typeface="Arial Narrow" pitchFamily="34" charset="0"/>
              </a:rPr>
              <a:t>NEPAL RASTRA BANK </a:t>
            </a:r>
            <a:r>
              <a:rPr lang="en-US" sz="4400" b="1" dirty="0" smtClean="0">
                <a:solidFill>
                  <a:srgbClr val="FF00FF"/>
                </a:solidFill>
                <a:latin typeface="Arial Narrow" pitchFamily="34" charset="0"/>
              </a:rPr>
              <a:t> </a:t>
            </a:r>
            <a:r>
              <a:rPr lang="en-US" sz="2000" b="1" dirty="0" smtClean="0">
                <a:solidFill>
                  <a:srgbClr val="FFFF00"/>
                </a:solidFill>
                <a:latin typeface="Arial Narrow" pitchFamily="34" charset="0"/>
              </a:rPr>
              <a:t/>
            </a:r>
            <a:br>
              <a:rPr lang="en-US" sz="2000" b="1" dirty="0" smtClean="0">
                <a:solidFill>
                  <a:srgbClr val="FFFF00"/>
                </a:solidFill>
                <a:latin typeface="Arial Narrow" pitchFamily="34" charset="0"/>
              </a:rPr>
            </a:br>
            <a:r>
              <a:rPr lang="en-US" sz="6000" b="1" dirty="0" smtClean="0">
                <a:solidFill>
                  <a:srgbClr val="FFFF00"/>
                </a:solidFill>
                <a:latin typeface="Arial Narrow" pitchFamily="34" charset="0"/>
              </a:rPr>
              <a:t>   </a:t>
            </a:r>
            <a:r>
              <a:rPr lang="en-US" dirty="0" smtClean="0">
                <a:solidFill>
                  <a:srgbClr val="006600"/>
                </a:solidFill>
                <a:latin typeface="Arial Narrow" pitchFamily="34" charset="0"/>
              </a:rPr>
              <a:t/>
            </a:r>
            <a:br>
              <a:rPr lang="en-US" dirty="0" smtClean="0">
                <a:solidFill>
                  <a:srgbClr val="006600"/>
                </a:solidFill>
                <a:latin typeface="Arial Narrow" pitchFamily="34" charset="0"/>
              </a:rPr>
            </a:br>
            <a:endParaRPr lang="en-GB" sz="2200" dirty="0">
              <a:solidFill>
                <a:srgbClr val="FFFF00"/>
              </a:solidFill>
            </a:endParaRPr>
          </a:p>
        </p:txBody>
      </p:sp>
      <p:sp>
        <p:nvSpPr>
          <p:cNvPr id="1669123" name="Rectangle 3"/>
          <p:cNvSpPr>
            <a:spLocks noGrp="1" noChangeArrowheads="1"/>
          </p:cNvSpPr>
          <p:nvPr>
            <p:ph idx="1"/>
          </p:nvPr>
        </p:nvSpPr>
        <p:spPr>
          <a:xfrm>
            <a:off x="522513" y="1393371"/>
            <a:ext cx="9273949" cy="6101217"/>
          </a:xfrm>
        </p:spPr>
        <p:txBody>
          <a:bodyPr>
            <a:normAutofit/>
          </a:bodyPr>
          <a:lstStyle/>
          <a:p>
            <a:pPr marL="660400" indent="-660400" eaLnBrk="1" fontAlgn="auto" hangingPunct="1">
              <a:lnSpc>
                <a:spcPct val="90000"/>
              </a:lnSpc>
              <a:spcAft>
                <a:spcPts val="0"/>
              </a:spcAft>
              <a:buClr>
                <a:schemeClr val="tx1">
                  <a:shade val="95000"/>
                </a:schemeClr>
              </a:buClr>
              <a:buNone/>
              <a:defRPr/>
            </a:pPr>
            <a:r>
              <a:rPr lang="en-US" sz="3200" b="1" dirty="0" smtClean="0">
                <a:effectLst>
                  <a:outerShdw blurRad="38100" dist="38100" dir="2700000" algn="tl">
                    <a:srgbClr val="000000">
                      <a:alpha val="43137"/>
                    </a:srgbClr>
                  </a:outerShdw>
                </a:effectLst>
                <a:latin typeface="Arial Narrow" pitchFamily="34" charset="0"/>
              </a:rPr>
              <a:t>Two categories of payment mechanism:</a:t>
            </a:r>
          </a:p>
          <a:p>
            <a:pPr marL="660400" indent="-660400" eaLnBrk="1" fontAlgn="auto" hangingPunct="1">
              <a:lnSpc>
                <a:spcPct val="90000"/>
              </a:lnSpc>
              <a:spcAft>
                <a:spcPts val="0"/>
              </a:spcAft>
              <a:buClr>
                <a:schemeClr val="tx1">
                  <a:shade val="95000"/>
                </a:schemeClr>
              </a:buClr>
              <a:buNone/>
              <a:defRPr/>
            </a:pPr>
            <a:endParaRPr lang="en-US" sz="3200" b="1" dirty="0" smtClean="0">
              <a:effectLst>
                <a:outerShdw blurRad="38100" dist="38100" dir="2700000" algn="tl">
                  <a:srgbClr val="000000">
                    <a:alpha val="43137"/>
                  </a:srgbClr>
                </a:outerShdw>
              </a:effectLst>
              <a:latin typeface="Arial Narrow" pitchFamily="34" charset="0"/>
            </a:endParaRPr>
          </a:p>
          <a:p>
            <a:pPr marL="400050" indent="-400050" eaLnBrk="1" fontAlgn="auto" hangingPunct="1">
              <a:spcAft>
                <a:spcPts val="0"/>
              </a:spcAft>
              <a:buClr>
                <a:schemeClr val="tx1">
                  <a:shade val="95000"/>
                </a:schemeClr>
              </a:buClr>
              <a:buFont typeface="Wingdings 2"/>
              <a:buNone/>
              <a:defRPr/>
            </a:pPr>
            <a:endParaRPr lang="en-GB" dirty="0"/>
          </a:p>
        </p:txBody>
      </p:sp>
      <p:graphicFrame>
        <p:nvGraphicFramePr>
          <p:cNvPr id="4" name="Table 3"/>
          <p:cNvGraphicFramePr>
            <a:graphicFrameLocks noGrp="1"/>
          </p:cNvGraphicFramePr>
          <p:nvPr/>
        </p:nvGraphicFramePr>
        <p:xfrm>
          <a:off x="899886" y="2090055"/>
          <a:ext cx="7852227" cy="4615546"/>
        </p:xfrm>
        <a:graphic>
          <a:graphicData uri="http://schemas.openxmlformats.org/drawingml/2006/table">
            <a:tbl>
              <a:tblPr firstRow="1" bandRow="1">
                <a:tableStyleId>{5C22544A-7EE6-4342-B048-85BDC9FD1C3A}</a:tableStyleId>
              </a:tblPr>
              <a:tblGrid>
                <a:gridCol w="3878811"/>
                <a:gridCol w="3973416"/>
              </a:tblGrid>
              <a:tr h="585053">
                <a:tc>
                  <a:txBody>
                    <a:bodyPr/>
                    <a:lstStyle/>
                    <a:p>
                      <a:r>
                        <a:rPr lang="en-US" dirty="0" smtClean="0"/>
                        <a:t>Internal</a:t>
                      </a:r>
                      <a:endParaRPr lang="en-US" dirty="0"/>
                    </a:p>
                  </a:txBody>
                  <a:tcPr/>
                </a:tc>
                <a:tc>
                  <a:txBody>
                    <a:bodyPr/>
                    <a:lstStyle/>
                    <a:p>
                      <a:r>
                        <a:rPr lang="en-US" dirty="0" smtClean="0"/>
                        <a:t>External</a:t>
                      </a:r>
                      <a:endParaRPr lang="en-US" dirty="0"/>
                    </a:p>
                  </a:txBody>
                  <a:tcPr/>
                </a:tc>
              </a:tr>
              <a:tr h="4030493">
                <a:tc>
                  <a:txBody>
                    <a:bodyPr/>
                    <a:lstStyle/>
                    <a:p>
                      <a:pPr marL="457200" indent="-457200">
                        <a:buAutoNum type="arabicPeriod"/>
                      </a:pPr>
                      <a:r>
                        <a:rPr lang="en-US" sz="2800" dirty="0" smtClean="0"/>
                        <a:t>Govt. Account</a:t>
                      </a:r>
                    </a:p>
                    <a:p>
                      <a:pPr marL="457200" indent="-457200">
                        <a:buAutoNum type="arabicPeriod"/>
                      </a:pPr>
                      <a:r>
                        <a:rPr lang="en-US" sz="2800" dirty="0" smtClean="0"/>
                        <a:t>Banks and Financial Institutions Account</a:t>
                      </a:r>
                    </a:p>
                    <a:p>
                      <a:pPr marL="457200" indent="-457200">
                        <a:buAutoNum type="arabicPeriod"/>
                      </a:pPr>
                      <a:r>
                        <a:rPr lang="en-US" sz="2800" dirty="0" smtClean="0"/>
                        <a:t>SWIFT</a:t>
                      </a:r>
                    </a:p>
                    <a:p>
                      <a:pPr marL="457200" indent="-457200">
                        <a:buAutoNum type="arabicPeriod"/>
                      </a:pPr>
                      <a:r>
                        <a:rPr lang="en-US" sz="2800" dirty="0" smtClean="0"/>
                        <a:t>Internal Fund Transfer</a:t>
                      </a:r>
                    </a:p>
                    <a:p>
                      <a:pPr marL="457200" indent="-457200">
                        <a:buAutoNum type="arabicPeriod"/>
                      </a:pPr>
                      <a:r>
                        <a:rPr lang="en-US" sz="2800" dirty="0" smtClean="0"/>
                        <a:t>Draft/T.T.</a:t>
                      </a:r>
                    </a:p>
                    <a:p>
                      <a:pPr marL="457200" indent="-457200">
                        <a:buAutoNum type="arabicPeriod"/>
                      </a:pPr>
                      <a:r>
                        <a:rPr lang="en-US" sz="2800" dirty="0" smtClean="0"/>
                        <a:t>Clearing House management</a:t>
                      </a:r>
                      <a:endParaRPr lang="en-US" sz="2800" dirty="0"/>
                    </a:p>
                  </a:txBody>
                  <a:tcPr/>
                </a:tc>
                <a:tc>
                  <a:txBody>
                    <a:bodyPr/>
                    <a:lstStyle/>
                    <a:p>
                      <a:pPr marL="457200" indent="-457200">
                        <a:buAutoNum type="arabicPeriod"/>
                      </a:pPr>
                      <a:r>
                        <a:rPr lang="en-US" sz="2800" dirty="0" smtClean="0"/>
                        <a:t>Foreign Exchange management</a:t>
                      </a:r>
                    </a:p>
                    <a:p>
                      <a:pPr marL="457200" indent="-457200">
                        <a:buAutoNum type="arabicPeriod"/>
                      </a:pPr>
                      <a:r>
                        <a:rPr lang="en-US" sz="2800" dirty="0" smtClean="0"/>
                        <a:t>Market Intervention</a:t>
                      </a:r>
                    </a:p>
                    <a:p>
                      <a:pPr marL="457200" indent="-457200">
                        <a:buAutoNum type="arabicPeriod"/>
                      </a:pPr>
                      <a:r>
                        <a:rPr lang="en-US" sz="2800" dirty="0" smtClean="0"/>
                        <a:t>Letter of Credit</a:t>
                      </a:r>
                    </a:p>
                    <a:p>
                      <a:pPr marL="457200" indent="-457200">
                        <a:buAutoNum type="arabicPeriod"/>
                      </a:pPr>
                      <a:r>
                        <a:rPr lang="en-US" sz="2800" dirty="0" smtClean="0"/>
                        <a:t>Management of</a:t>
                      </a:r>
                      <a:r>
                        <a:rPr lang="en-US" sz="2800" baseline="0" dirty="0" smtClean="0"/>
                        <a:t> Money transfers.</a:t>
                      </a:r>
                    </a:p>
                    <a:p>
                      <a:pPr marL="457200" indent="-457200">
                        <a:buAutoNum type="arabicPeriod"/>
                      </a:pPr>
                      <a:r>
                        <a:rPr lang="en-US" sz="2800" baseline="0" dirty="0" smtClean="0"/>
                        <a:t>Maintaining Agency/</a:t>
                      </a:r>
                      <a:r>
                        <a:rPr lang="en-US" sz="2800" baseline="0" dirty="0" err="1" smtClean="0"/>
                        <a:t>Nostro</a:t>
                      </a:r>
                      <a:r>
                        <a:rPr lang="en-US" sz="2800" baseline="0" dirty="0" smtClean="0"/>
                        <a:t> </a:t>
                      </a:r>
                      <a:r>
                        <a:rPr lang="en-US" sz="2800" baseline="0" dirty="0" err="1" smtClean="0"/>
                        <a:t>Accounsts</a:t>
                      </a:r>
                      <a:endParaRPr lang="en-US" sz="2800" dirty="0"/>
                    </a:p>
                  </a:txBody>
                  <a:tcPr/>
                </a:tc>
              </a:tr>
            </a:tbl>
          </a:graphicData>
        </a:graphic>
      </p:graphicFrame>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69122" name="Rectangle 2"/>
          <p:cNvSpPr>
            <a:spLocks noGrp="1" noChangeArrowheads="1"/>
          </p:cNvSpPr>
          <p:nvPr>
            <p:ph type="title"/>
          </p:nvPr>
        </p:nvSpPr>
        <p:spPr>
          <a:xfrm>
            <a:off x="0" y="324091"/>
            <a:ext cx="10058399" cy="1651666"/>
          </a:xfrm>
        </p:spPr>
        <p:txBody>
          <a:bodyPr>
            <a:normAutofit fontScale="90000"/>
          </a:bodyPr>
          <a:lstStyle/>
          <a:p>
            <a:pPr marL="539977" indent="0" algn="ctr" eaLnBrk="1" fontAlgn="auto" hangingPunct="1">
              <a:spcAft>
                <a:spcPts val="0"/>
              </a:spcAft>
              <a:defRPr/>
            </a:pPr>
            <a:r>
              <a:rPr lang="en-US" sz="2400" dirty="0" smtClean="0">
                <a:solidFill>
                  <a:srgbClr val="00B0F0"/>
                </a:solidFill>
                <a:latin typeface="Arial Narrow" pitchFamily="34" charset="0"/>
              </a:rPr>
              <a:t/>
            </a:r>
            <a:br>
              <a:rPr lang="en-US" sz="2400" dirty="0" smtClean="0">
                <a:solidFill>
                  <a:srgbClr val="00B0F0"/>
                </a:solidFill>
                <a:latin typeface="Arial Narrow" pitchFamily="34" charset="0"/>
              </a:rPr>
            </a:br>
            <a:r>
              <a:rPr lang="en-US" sz="2400" dirty="0" smtClean="0">
                <a:solidFill>
                  <a:srgbClr val="00B0F0"/>
                </a:solidFill>
                <a:latin typeface="Arial Narrow" pitchFamily="34" charset="0"/>
              </a:rPr>
              <a:t/>
            </a:r>
            <a:br>
              <a:rPr lang="en-US" sz="2400" dirty="0" smtClean="0">
                <a:solidFill>
                  <a:srgbClr val="00B0F0"/>
                </a:solidFill>
                <a:latin typeface="Arial Narrow" pitchFamily="34" charset="0"/>
              </a:rPr>
            </a:br>
            <a:r>
              <a:rPr lang="en-US" sz="2400" dirty="0" smtClean="0">
                <a:solidFill>
                  <a:srgbClr val="00B0F0"/>
                </a:solidFill>
                <a:latin typeface="Arial Narrow" pitchFamily="34" charset="0"/>
              </a:rPr>
              <a:t/>
            </a:r>
            <a:br>
              <a:rPr lang="en-US" sz="2400" dirty="0" smtClean="0">
                <a:solidFill>
                  <a:srgbClr val="00B0F0"/>
                </a:solidFill>
                <a:latin typeface="Arial Narrow" pitchFamily="34" charset="0"/>
              </a:rPr>
            </a:br>
            <a:r>
              <a:rPr lang="en-US" sz="2400" dirty="0" smtClean="0">
                <a:solidFill>
                  <a:srgbClr val="00B0F0"/>
                </a:solidFill>
                <a:latin typeface="Arial Narrow" pitchFamily="34" charset="0"/>
              </a:rPr>
              <a:t/>
            </a:r>
            <a:br>
              <a:rPr lang="en-US" sz="2400" dirty="0" smtClean="0">
                <a:solidFill>
                  <a:srgbClr val="00B0F0"/>
                </a:solidFill>
                <a:latin typeface="Arial Narrow" pitchFamily="34" charset="0"/>
              </a:rPr>
            </a:br>
            <a:r>
              <a:rPr lang="en-US" sz="3600" b="1" dirty="0" smtClean="0">
                <a:solidFill>
                  <a:srgbClr val="0000FF"/>
                </a:solidFill>
                <a:latin typeface="Arial Narrow" pitchFamily="34" charset="0"/>
              </a:rPr>
              <a:t> </a:t>
            </a:r>
            <a:r>
              <a:rPr lang="en-US" sz="4400" b="1" dirty="0" smtClean="0">
                <a:solidFill>
                  <a:srgbClr val="0000FF"/>
                </a:solidFill>
                <a:latin typeface="Arial Narrow" pitchFamily="34" charset="0"/>
              </a:rPr>
              <a:t>NEPAL RASTRA BANK </a:t>
            </a:r>
            <a:r>
              <a:rPr lang="en-US" sz="4400" b="1" dirty="0" smtClean="0">
                <a:solidFill>
                  <a:srgbClr val="FF00FF"/>
                </a:solidFill>
                <a:latin typeface="Arial Narrow" pitchFamily="34" charset="0"/>
              </a:rPr>
              <a:t> </a:t>
            </a:r>
            <a:r>
              <a:rPr lang="en-US" sz="2000" b="1" dirty="0" smtClean="0">
                <a:solidFill>
                  <a:srgbClr val="FFFF00"/>
                </a:solidFill>
                <a:latin typeface="Arial Narrow" pitchFamily="34" charset="0"/>
              </a:rPr>
              <a:t/>
            </a:r>
            <a:br>
              <a:rPr lang="en-US" sz="2000" b="1" dirty="0" smtClean="0">
                <a:solidFill>
                  <a:srgbClr val="FFFF00"/>
                </a:solidFill>
                <a:latin typeface="Arial Narrow" pitchFamily="34" charset="0"/>
              </a:rPr>
            </a:br>
            <a:r>
              <a:rPr lang="en-US" sz="6000" b="1" dirty="0" smtClean="0">
                <a:solidFill>
                  <a:srgbClr val="FFFF00"/>
                </a:solidFill>
                <a:latin typeface="Arial Narrow" pitchFamily="34" charset="0"/>
              </a:rPr>
              <a:t>   </a:t>
            </a:r>
            <a:r>
              <a:rPr lang="en-US" sz="6000" b="1" dirty="0" smtClean="0">
                <a:latin typeface="Arial Narrow" pitchFamily="34" charset="0"/>
              </a:rPr>
              <a:t>Recent Developments</a:t>
            </a:r>
            <a:r>
              <a:rPr lang="en-US" sz="5300" b="1" dirty="0" smtClean="0">
                <a:solidFill>
                  <a:srgbClr val="FF00FF"/>
                </a:solidFill>
                <a:latin typeface="Arial Narrow" pitchFamily="34" charset="0"/>
              </a:rPr>
              <a:t>	</a:t>
            </a:r>
            <a:r>
              <a:rPr lang="en-US" sz="4400" b="1" dirty="0" smtClean="0">
                <a:solidFill>
                  <a:srgbClr val="FF00FF"/>
                </a:solidFill>
                <a:latin typeface="Arial Narrow" pitchFamily="34" charset="0"/>
              </a:rPr>
              <a:t> </a:t>
            </a:r>
            <a:r>
              <a:rPr lang="en-US" sz="2000" dirty="0" smtClean="0">
                <a:solidFill>
                  <a:srgbClr val="FFFF00"/>
                </a:solidFill>
                <a:latin typeface="Arial Narrow" pitchFamily="34" charset="0"/>
              </a:rPr>
              <a:t/>
            </a:r>
            <a:br>
              <a:rPr lang="en-US" sz="2000" dirty="0" smtClean="0">
                <a:solidFill>
                  <a:srgbClr val="FFFF00"/>
                </a:solidFill>
                <a:latin typeface="Arial Narrow" pitchFamily="34" charset="0"/>
              </a:rPr>
            </a:br>
            <a:r>
              <a:rPr lang="en-US" sz="2000" dirty="0" smtClean="0">
                <a:solidFill>
                  <a:srgbClr val="FFFF00"/>
                </a:solidFill>
                <a:latin typeface="Arial Narrow" pitchFamily="34" charset="0"/>
              </a:rPr>
              <a:t> </a:t>
            </a:r>
            <a:br>
              <a:rPr lang="en-US" sz="2000" dirty="0" smtClean="0">
                <a:solidFill>
                  <a:srgbClr val="FFFF00"/>
                </a:solidFill>
                <a:latin typeface="Arial Narrow" pitchFamily="34" charset="0"/>
              </a:rPr>
            </a:br>
            <a:r>
              <a:rPr lang="en-US" dirty="0" smtClean="0">
                <a:solidFill>
                  <a:srgbClr val="006600"/>
                </a:solidFill>
                <a:latin typeface="Arial Narrow" pitchFamily="34" charset="0"/>
              </a:rPr>
              <a:t/>
            </a:r>
            <a:br>
              <a:rPr lang="en-US" dirty="0" smtClean="0">
                <a:solidFill>
                  <a:srgbClr val="006600"/>
                </a:solidFill>
                <a:latin typeface="Arial Narrow" pitchFamily="34" charset="0"/>
              </a:rPr>
            </a:br>
            <a:endParaRPr lang="en-GB" sz="2200" dirty="0">
              <a:solidFill>
                <a:srgbClr val="FFFF00"/>
              </a:solidFill>
            </a:endParaRPr>
          </a:p>
        </p:txBody>
      </p:sp>
      <p:sp>
        <p:nvSpPr>
          <p:cNvPr id="1669123" name="Rectangle 3"/>
          <p:cNvSpPr>
            <a:spLocks noGrp="1" noChangeArrowheads="1"/>
          </p:cNvSpPr>
          <p:nvPr>
            <p:ph idx="1"/>
          </p:nvPr>
        </p:nvSpPr>
        <p:spPr>
          <a:xfrm>
            <a:off x="506413" y="1955800"/>
            <a:ext cx="9290050" cy="5538788"/>
          </a:xfrm>
        </p:spPr>
        <p:txBody>
          <a:bodyPr>
            <a:normAutofit lnSpcReduction="10000"/>
          </a:bodyPr>
          <a:lstStyle/>
          <a:p>
            <a:pPr marL="660400" indent="-660400" eaLnBrk="1" fontAlgn="auto" hangingPunct="1">
              <a:lnSpc>
                <a:spcPct val="90000"/>
              </a:lnSpc>
              <a:spcAft>
                <a:spcPts val="0"/>
              </a:spcAft>
              <a:buClr>
                <a:schemeClr val="tx1">
                  <a:shade val="95000"/>
                </a:schemeClr>
              </a:buClr>
              <a:buFont typeface="Wingdings" pitchFamily="2" charset="2"/>
              <a:buChar char="v"/>
              <a:defRPr/>
            </a:pPr>
            <a:endParaRPr lang="en-US" sz="3200" b="1" dirty="0" smtClean="0">
              <a:solidFill>
                <a:srgbClr val="0000FF"/>
              </a:solidFill>
              <a:effectLst>
                <a:outerShdw blurRad="38100" dist="38100" dir="2700000" algn="tl">
                  <a:srgbClr val="000000">
                    <a:alpha val="43137"/>
                  </a:srgbClr>
                </a:outerShdw>
              </a:effectLst>
              <a:latin typeface="Arial Narrow" pitchFamily="34" charset="0"/>
            </a:endParaRPr>
          </a:p>
          <a:p>
            <a:pPr marL="660400" indent="-660400" eaLnBrk="1" fontAlgn="auto" hangingPunct="1">
              <a:lnSpc>
                <a:spcPct val="90000"/>
              </a:lnSpc>
              <a:spcAft>
                <a:spcPts val="0"/>
              </a:spcAft>
              <a:buClr>
                <a:schemeClr val="tx1">
                  <a:shade val="95000"/>
                </a:schemeClr>
              </a:buClr>
              <a:buFont typeface="Wingdings" pitchFamily="2" charset="2"/>
              <a:buChar char="v"/>
              <a:defRPr/>
            </a:pPr>
            <a:r>
              <a:rPr lang="en-US" sz="3200" b="1" dirty="0" smtClean="0">
                <a:effectLst>
                  <a:outerShdw blurRad="38100" dist="38100" dir="2700000" algn="tl">
                    <a:srgbClr val="000000">
                      <a:alpha val="43137"/>
                    </a:srgbClr>
                  </a:outerShdw>
                </a:effectLst>
                <a:latin typeface="Arial Narrow" pitchFamily="34" charset="0"/>
              </a:rPr>
              <a:t>Policy on merger and acquisition of banks and financial institutions is on implementation phase. As a result  43 Financial institutions (including 2 Commercial Banks) already merged into 18 FIs &amp; 15 FIs are in process for merging.</a:t>
            </a:r>
          </a:p>
          <a:p>
            <a:pPr marL="660400" indent="-660400" eaLnBrk="1" fontAlgn="auto" hangingPunct="1">
              <a:lnSpc>
                <a:spcPct val="90000"/>
              </a:lnSpc>
              <a:spcAft>
                <a:spcPts val="0"/>
              </a:spcAft>
              <a:buClr>
                <a:schemeClr val="tx1">
                  <a:shade val="95000"/>
                </a:schemeClr>
              </a:buClr>
              <a:buFont typeface="Wingdings 2"/>
              <a:buNone/>
              <a:defRPr/>
            </a:pPr>
            <a:endParaRPr lang="en-US" sz="3200" b="1" dirty="0" smtClean="0">
              <a:effectLst>
                <a:outerShdw blurRad="38100" dist="38100" dir="2700000" algn="tl">
                  <a:srgbClr val="000000">
                    <a:alpha val="43137"/>
                  </a:srgbClr>
                </a:outerShdw>
              </a:effectLst>
              <a:latin typeface="Arial Narrow" pitchFamily="34" charset="0"/>
            </a:endParaRPr>
          </a:p>
          <a:p>
            <a:pPr marL="660400" indent="-660400" eaLnBrk="1" fontAlgn="auto" hangingPunct="1">
              <a:lnSpc>
                <a:spcPct val="90000"/>
              </a:lnSpc>
              <a:spcAft>
                <a:spcPts val="0"/>
              </a:spcAft>
              <a:buClr>
                <a:schemeClr val="tx1">
                  <a:shade val="95000"/>
                </a:schemeClr>
              </a:buClr>
              <a:buFont typeface="Wingdings" pitchFamily="2" charset="2"/>
              <a:buChar char="v"/>
              <a:defRPr/>
            </a:pPr>
            <a:r>
              <a:rPr lang="en-US" sz="3200" b="1" dirty="0" smtClean="0">
                <a:effectLst>
                  <a:outerShdw blurRad="38100" dist="38100" dir="2700000" algn="tl">
                    <a:srgbClr val="000000">
                      <a:alpha val="43137"/>
                    </a:srgbClr>
                  </a:outerShdw>
                </a:effectLst>
                <a:latin typeface="Arial Narrow" pitchFamily="34" charset="0"/>
              </a:rPr>
              <a:t>“ Modern G L System (Olympic software) ” which is already implemented since April 15, 2013. By which we are able to update information as  “Online Data System”. Thus transaction of domestic &amp; international payment and settlement have improved to international standard.</a:t>
            </a:r>
          </a:p>
          <a:p>
            <a:pPr marL="660400" indent="-660400" eaLnBrk="1" fontAlgn="auto" hangingPunct="1">
              <a:lnSpc>
                <a:spcPct val="90000"/>
              </a:lnSpc>
              <a:spcAft>
                <a:spcPts val="0"/>
              </a:spcAft>
              <a:buClr>
                <a:schemeClr val="tx1">
                  <a:shade val="95000"/>
                </a:schemeClr>
              </a:buClr>
              <a:buFont typeface="Wingdings" pitchFamily="2" charset="2"/>
              <a:buChar char="v"/>
              <a:defRPr/>
            </a:pPr>
            <a:endParaRPr lang="en-US" sz="3200" b="1" dirty="0" smtClean="0">
              <a:solidFill>
                <a:srgbClr val="0000FF"/>
              </a:solidFill>
              <a:effectLst>
                <a:outerShdw blurRad="38100" dist="38100" dir="2700000" algn="tl">
                  <a:srgbClr val="000000">
                    <a:alpha val="43137"/>
                  </a:srgbClr>
                </a:outerShdw>
              </a:effectLst>
              <a:latin typeface="Arial Narrow" pitchFamily="34" charset="0"/>
            </a:endParaRPr>
          </a:p>
          <a:p>
            <a:pPr marL="660400" indent="-660400" eaLnBrk="1" fontAlgn="auto" hangingPunct="1">
              <a:lnSpc>
                <a:spcPct val="90000"/>
              </a:lnSpc>
              <a:spcAft>
                <a:spcPts val="0"/>
              </a:spcAft>
              <a:buClr>
                <a:schemeClr val="tx1">
                  <a:shade val="95000"/>
                </a:schemeClr>
              </a:buClr>
              <a:buFont typeface="Wingdings" pitchFamily="2" charset="2"/>
              <a:buChar char="v"/>
              <a:defRPr/>
            </a:pPr>
            <a:endParaRPr lang="en-US" b="1" dirty="0" smtClean="0">
              <a:solidFill>
                <a:srgbClr val="0000FF"/>
              </a:solidFill>
              <a:effectLst>
                <a:outerShdw blurRad="38100" dist="38100" dir="2700000" algn="tl">
                  <a:srgbClr val="000000">
                    <a:alpha val="43137"/>
                  </a:srgbClr>
                </a:outerShdw>
              </a:effectLst>
              <a:latin typeface="Arial Narrow" pitchFamily="34" charset="0"/>
            </a:endParaRPr>
          </a:p>
          <a:p>
            <a:pPr marL="400050" indent="-400050" eaLnBrk="1" fontAlgn="auto" hangingPunct="1">
              <a:spcAft>
                <a:spcPts val="0"/>
              </a:spcAft>
              <a:buClr>
                <a:schemeClr val="tx1">
                  <a:shade val="95000"/>
                </a:schemeClr>
              </a:buClr>
              <a:buFont typeface="Wingdings 2"/>
              <a:buNone/>
              <a:defRPr/>
            </a:pPr>
            <a:endParaRPr lang="en-GB" dirty="0"/>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69122" name="Rectangle 2"/>
          <p:cNvSpPr>
            <a:spLocks noGrp="1" noChangeArrowheads="1"/>
          </p:cNvSpPr>
          <p:nvPr>
            <p:ph type="title"/>
          </p:nvPr>
        </p:nvSpPr>
        <p:spPr>
          <a:xfrm>
            <a:off x="209861" y="324091"/>
            <a:ext cx="9578715" cy="1744552"/>
          </a:xfrm>
        </p:spPr>
        <p:txBody>
          <a:bodyPr>
            <a:normAutofit fontScale="90000"/>
          </a:bodyPr>
          <a:lstStyle/>
          <a:p>
            <a:pPr marL="539977" indent="0" algn="ctr" eaLnBrk="1" fontAlgn="auto" hangingPunct="1">
              <a:spcAft>
                <a:spcPts val="0"/>
              </a:spcAft>
              <a:defRPr/>
            </a:pPr>
            <a:r>
              <a:rPr lang="en-US" sz="2400" dirty="0" smtClean="0">
                <a:solidFill>
                  <a:srgbClr val="00B0F0"/>
                </a:solidFill>
                <a:latin typeface="Arial Narrow" pitchFamily="34" charset="0"/>
              </a:rPr>
              <a:t/>
            </a:r>
            <a:br>
              <a:rPr lang="en-US" sz="2400" dirty="0" smtClean="0">
                <a:solidFill>
                  <a:srgbClr val="00B0F0"/>
                </a:solidFill>
                <a:latin typeface="Arial Narrow" pitchFamily="34" charset="0"/>
              </a:rPr>
            </a:br>
            <a:r>
              <a:rPr lang="en-US" sz="2400" dirty="0" smtClean="0">
                <a:solidFill>
                  <a:srgbClr val="00B0F0"/>
                </a:solidFill>
                <a:latin typeface="Arial Narrow" pitchFamily="34" charset="0"/>
              </a:rPr>
              <a:t/>
            </a:r>
            <a:br>
              <a:rPr lang="en-US" sz="2400" dirty="0" smtClean="0">
                <a:solidFill>
                  <a:srgbClr val="00B0F0"/>
                </a:solidFill>
                <a:latin typeface="Arial Narrow" pitchFamily="34" charset="0"/>
              </a:rPr>
            </a:br>
            <a:r>
              <a:rPr lang="en-US" sz="2400" dirty="0" smtClean="0">
                <a:solidFill>
                  <a:srgbClr val="00B0F0"/>
                </a:solidFill>
                <a:latin typeface="Arial Narrow" pitchFamily="34" charset="0"/>
              </a:rPr>
              <a:t/>
            </a:r>
            <a:br>
              <a:rPr lang="en-US" sz="2400" dirty="0" smtClean="0">
                <a:solidFill>
                  <a:srgbClr val="00B0F0"/>
                </a:solidFill>
                <a:latin typeface="Arial Narrow" pitchFamily="34" charset="0"/>
              </a:rPr>
            </a:br>
            <a:r>
              <a:rPr lang="en-US" sz="2400" dirty="0" smtClean="0">
                <a:solidFill>
                  <a:srgbClr val="00B0F0"/>
                </a:solidFill>
                <a:latin typeface="Arial Narrow" pitchFamily="34" charset="0"/>
              </a:rPr>
              <a:t/>
            </a:r>
            <a:br>
              <a:rPr lang="en-US" sz="2400" dirty="0" smtClean="0">
                <a:solidFill>
                  <a:srgbClr val="00B0F0"/>
                </a:solidFill>
                <a:latin typeface="Arial Narrow" pitchFamily="34" charset="0"/>
              </a:rPr>
            </a:br>
            <a:r>
              <a:rPr lang="en-US" sz="4400" b="1" dirty="0" smtClean="0">
                <a:solidFill>
                  <a:srgbClr val="0000FF"/>
                </a:solidFill>
                <a:latin typeface="Arial Narrow" pitchFamily="34" charset="0"/>
              </a:rPr>
              <a:t>NEPAL RASTRA BANK </a:t>
            </a:r>
            <a:r>
              <a:rPr lang="en-US" sz="4400" b="1" dirty="0" smtClean="0">
                <a:solidFill>
                  <a:srgbClr val="FF00FF"/>
                </a:solidFill>
                <a:latin typeface="Arial Narrow" pitchFamily="34" charset="0"/>
              </a:rPr>
              <a:t> </a:t>
            </a:r>
            <a:r>
              <a:rPr lang="en-US" sz="2700" b="1" dirty="0" smtClean="0">
                <a:solidFill>
                  <a:srgbClr val="660033"/>
                </a:solidFill>
                <a:latin typeface="Arial Narrow" pitchFamily="34" charset="0"/>
              </a:rPr>
              <a:t/>
            </a:r>
            <a:br>
              <a:rPr lang="en-US" sz="2700" b="1" dirty="0" smtClean="0">
                <a:solidFill>
                  <a:srgbClr val="660033"/>
                </a:solidFill>
                <a:latin typeface="Arial Narrow" pitchFamily="34" charset="0"/>
              </a:rPr>
            </a:br>
            <a:r>
              <a:rPr lang="en-US" sz="2000" b="1" dirty="0" smtClean="0">
                <a:solidFill>
                  <a:srgbClr val="FFFF00"/>
                </a:solidFill>
                <a:latin typeface="Arial Narrow" pitchFamily="34" charset="0"/>
              </a:rPr>
              <a:t/>
            </a:r>
            <a:br>
              <a:rPr lang="en-US" sz="2000" b="1" dirty="0" smtClean="0">
                <a:solidFill>
                  <a:srgbClr val="FFFF00"/>
                </a:solidFill>
                <a:latin typeface="Arial Narrow" pitchFamily="34" charset="0"/>
              </a:rPr>
            </a:br>
            <a:r>
              <a:rPr lang="en-US" sz="2000" b="1" dirty="0" smtClean="0">
                <a:solidFill>
                  <a:srgbClr val="FFFF00"/>
                </a:solidFill>
                <a:latin typeface="Arial Narrow" pitchFamily="34" charset="0"/>
              </a:rPr>
              <a:t/>
            </a:r>
            <a:br>
              <a:rPr lang="en-US" sz="2000" b="1" dirty="0" smtClean="0">
                <a:solidFill>
                  <a:srgbClr val="FFFF00"/>
                </a:solidFill>
                <a:latin typeface="Arial Narrow" pitchFamily="34" charset="0"/>
              </a:rPr>
            </a:br>
            <a:r>
              <a:rPr lang="en-US" sz="4900" b="1" dirty="0" smtClean="0">
                <a:solidFill>
                  <a:srgbClr val="FFFF00"/>
                </a:solidFill>
                <a:latin typeface="Arial Narrow" pitchFamily="34" charset="0"/>
              </a:rPr>
              <a:t> </a:t>
            </a:r>
            <a:r>
              <a:rPr lang="en-US" sz="6000" b="1" dirty="0" smtClean="0">
                <a:latin typeface="Arial Narrow" pitchFamily="34" charset="0"/>
              </a:rPr>
              <a:t>Recent Developments </a:t>
            </a:r>
            <a:r>
              <a:rPr lang="en-US" sz="4900" b="1" dirty="0" smtClean="0">
                <a:latin typeface="Arial Narrow" pitchFamily="34" charset="0"/>
              </a:rPr>
              <a:t>	</a:t>
            </a:r>
            <a:r>
              <a:rPr lang="en-US" sz="2000" dirty="0" smtClean="0">
                <a:solidFill>
                  <a:srgbClr val="FFFF00"/>
                </a:solidFill>
                <a:latin typeface="Arial Narrow" pitchFamily="34" charset="0"/>
              </a:rPr>
              <a:t/>
            </a:r>
            <a:br>
              <a:rPr lang="en-US" sz="2000" dirty="0" smtClean="0">
                <a:solidFill>
                  <a:srgbClr val="FFFF00"/>
                </a:solidFill>
                <a:latin typeface="Arial Narrow" pitchFamily="34" charset="0"/>
              </a:rPr>
            </a:br>
            <a:r>
              <a:rPr lang="en-US" sz="2000" dirty="0" smtClean="0">
                <a:solidFill>
                  <a:srgbClr val="FFFF00"/>
                </a:solidFill>
                <a:latin typeface="Arial Narrow" pitchFamily="34" charset="0"/>
              </a:rPr>
              <a:t> </a:t>
            </a:r>
            <a:br>
              <a:rPr lang="en-US" sz="2000" dirty="0" smtClean="0">
                <a:solidFill>
                  <a:srgbClr val="FFFF00"/>
                </a:solidFill>
                <a:latin typeface="Arial Narrow" pitchFamily="34" charset="0"/>
              </a:rPr>
            </a:br>
            <a:r>
              <a:rPr lang="en-US" dirty="0" smtClean="0">
                <a:solidFill>
                  <a:srgbClr val="006600"/>
                </a:solidFill>
                <a:latin typeface="Arial Narrow" pitchFamily="34" charset="0"/>
              </a:rPr>
              <a:t/>
            </a:r>
            <a:br>
              <a:rPr lang="en-US" dirty="0" smtClean="0">
                <a:solidFill>
                  <a:srgbClr val="006600"/>
                </a:solidFill>
                <a:latin typeface="Arial Narrow" pitchFamily="34" charset="0"/>
              </a:rPr>
            </a:br>
            <a:endParaRPr lang="en-GB" sz="2200" dirty="0">
              <a:solidFill>
                <a:srgbClr val="FFFF00"/>
              </a:solidFill>
            </a:endParaRPr>
          </a:p>
        </p:txBody>
      </p:sp>
      <p:sp>
        <p:nvSpPr>
          <p:cNvPr id="1669123" name="Rectangle 3"/>
          <p:cNvSpPr>
            <a:spLocks noGrp="1" noChangeArrowheads="1"/>
          </p:cNvSpPr>
          <p:nvPr>
            <p:ph idx="1"/>
          </p:nvPr>
        </p:nvSpPr>
        <p:spPr>
          <a:xfrm>
            <a:off x="423863" y="1955800"/>
            <a:ext cx="9444037" cy="5632450"/>
          </a:xfrm>
        </p:spPr>
        <p:txBody>
          <a:bodyPr>
            <a:normAutofit/>
          </a:bodyPr>
          <a:lstStyle/>
          <a:p>
            <a:pPr marL="660400" indent="-660400" eaLnBrk="1" fontAlgn="auto" hangingPunct="1">
              <a:lnSpc>
                <a:spcPct val="90000"/>
              </a:lnSpc>
              <a:spcAft>
                <a:spcPts val="0"/>
              </a:spcAft>
              <a:buClr>
                <a:schemeClr val="tx1">
                  <a:shade val="95000"/>
                </a:schemeClr>
              </a:buClr>
              <a:buFont typeface="Wingdings" pitchFamily="2" charset="2"/>
              <a:buChar char="v"/>
              <a:defRPr/>
            </a:pPr>
            <a:endParaRPr lang="en-US" b="1" dirty="0" smtClean="0">
              <a:solidFill>
                <a:srgbClr val="0000FF"/>
              </a:solidFill>
              <a:effectLst>
                <a:outerShdw blurRad="38100" dist="38100" dir="2700000" algn="tl">
                  <a:srgbClr val="000000">
                    <a:alpha val="43137"/>
                  </a:srgbClr>
                </a:outerShdw>
              </a:effectLst>
              <a:latin typeface="Arial Narrow" pitchFamily="34" charset="0"/>
            </a:endParaRPr>
          </a:p>
          <a:p>
            <a:pPr marL="660400" indent="-660400" eaLnBrk="1" fontAlgn="auto" hangingPunct="1">
              <a:lnSpc>
                <a:spcPct val="90000"/>
              </a:lnSpc>
              <a:spcAft>
                <a:spcPts val="0"/>
              </a:spcAft>
              <a:buClr>
                <a:schemeClr val="tx1">
                  <a:shade val="95000"/>
                </a:schemeClr>
              </a:buClr>
              <a:buFont typeface="Wingdings" pitchFamily="2" charset="2"/>
              <a:buChar char="v"/>
              <a:defRPr/>
            </a:pPr>
            <a:r>
              <a:rPr lang="en-US" sz="3600" b="1" dirty="0" smtClean="0">
                <a:effectLst>
                  <a:outerShdw blurRad="38100" dist="38100" dir="2700000" algn="tl">
                    <a:srgbClr val="000000">
                      <a:alpha val="43137"/>
                    </a:srgbClr>
                  </a:outerShdw>
                </a:effectLst>
                <a:latin typeface="Arial Narrow" pitchFamily="34" charset="0"/>
              </a:rPr>
              <a:t>New software is helping to maintain liquidity status, updating balance in currency chest for secured transaction purpose, maintaining agency balance for smooth international transaction. In this way it become very helpful for faster transaction.  Thus, we may ensure for fast, effective, efficient, reliable, accessible, secured and sound payment and settlement system in banking sector of Nepal. </a:t>
            </a:r>
          </a:p>
          <a:p>
            <a:pPr marL="660400" indent="-660400" eaLnBrk="1" fontAlgn="auto" hangingPunct="1">
              <a:lnSpc>
                <a:spcPct val="90000"/>
              </a:lnSpc>
              <a:spcAft>
                <a:spcPts val="0"/>
              </a:spcAft>
              <a:buClr>
                <a:schemeClr val="tx1">
                  <a:shade val="95000"/>
                </a:schemeClr>
              </a:buClr>
              <a:buFont typeface="Wingdings 2"/>
              <a:buNone/>
              <a:defRPr/>
            </a:pPr>
            <a:endParaRPr lang="en-US" b="1" dirty="0" smtClean="0">
              <a:solidFill>
                <a:srgbClr val="0000FF"/>
              </a:solidFill>
              <a:effectLst>
                <a:outerShdw blurRad="38100" dist="38100" dir="2700000" algn="tl">
                  <a:srgbClr val="000000">
                    <a:alpha val="43137"/>
                  </a:srgbClr>
                </a:outerShdw>
              </a:effectLst>
              <a:latin typeface="Arial Narrow" pitchFamily="34" charset="0"/>
            </a:endParaRPr>
          </a:p>
          <a:p>
            <a:pPr marL="660400" indent="-660400" eaLnBrk="1" fontAlgn="auto" hangingPunct="1">
              <a:lnSpc>
                <a:spcPct val="90000"/>
              </a:lnSpc>
              <a:spcAft>
                <a:spcPts val="0"/>
              </a:spcAft>
              <a:buClr>
                <a:schemeClr val="tx1">
                  <a:shade val="95000"/>
                </a:schemeClr>
              </a:buClr>
              <a:buFont typeface="Wingdings 2"/>
              <a:buNone/>
              <a:defRPr/>
            </a:pPr>
            <a:endParaRPr lang="en-US" b="1" dirty="0" smtClean="0">
              <a:solidFill>
                <a:srgbClr val="0000FF"/>
              </a:solidFill>
              <a:effectLst>
                <a:outerShdw blurRad="38100" dist="38100" dir="2700000" algn="tl">
                  <a:srgbClr val="000000">
                    <a:alpha val="43137"/>
                  </a:srgbClr>
                </a:outerShdw>
              </a:effectLst>
              <a:latin typeface="Arial Narrow" pitchFamily="34" charset="0"/>
            </a:endParaRPr>
          </a:p>
          <a:p>
            <a:pPr marL="660400" indent="-660400" eaLnBrk="1" fontAlgn="auto" hangingPunct="1">
              <a:lnSpc>
                <a:spcPct val="90000"/>
              </a:lnSpc>
              <a:spcAft>
                <a:spcPts val="0"/>
              </a:spcAft>
              <a:buClr>
                <a:schemeClr val="tx1">
                  <a:shade val="95000"/>
                </a:schemeClr>
              </a:buClr>
              <a:buFont typeface="Wingdings 2"/>
              <a:buNone/>
              <a:defRPr/>
            </a:pPr>
            <a:endParaRPr lang="en-US" b="1" dirty="0" smtClean="0">
              <a:solidFill>
                <a:srgbClr val="0000FF"/>
              </a:solidFill>
              <a:effectLst>
                <a:outerShdw blurRad="38100" dist="38100" dir="2700000" algn="tl">
                  <a:srgbClr val="000000">
                    <a:alpha val="43137"/>
                  </a:srgbClr>
                </a:outerShdw>
              </a:effectLst>
              <a:latin typeface="Arial Narrow" pitchFamily="34" charset="0"/>
            </a:endParaRPr>
          </a:p>
          <a:p>
            <a:pPr marL="660400" indent="-660400" eaLnBrk="1" fontAlgn="auto" hangingPunct="1">
              <a:lnSpc>
                <a:spcPct val="90000"/>
              </a:lnSpc>
              <a:spcAft>
                <a:spcPts val="0"/>
              </a:spcAft>
              <a:buClr>
                <a:schemeClr val="tx1">
                  <a:shade val="95000"/>
                </a:schemeClr>
              </a:buClr>
              <a:buFont typeface="Wingdings 2"/>
              <a:buNone/>
              <a:defRPr/>
            </a:pPr>
            <a:endParaRPr lang="en-US" b="1" dirty="0" smtClean="0">
              <a:solidFill>
                <a:srgbClr val="0000FF"/>
              </a:solidFill>
              <a:effectLst>
                <a:outerShdw blurRad="38100" dist="38100" dir="2700000" algn="tl">
                  <a:srgbClr val="000000">
                    <a:alpha val="43137"/>
                  </a:srgbClr>
                </a:outerShdw>
              </a:effectLst>
              <a:latin typeface="Arial Narrow" pitchFamily="34" charset="0"/>
            </a:endParaRPr>
          </a:p>
          <a:p>
            <a:pPr marL="400050" indent="-400050" eaLnBrk="1" fontAlgn="auto" hangingPunct="1">
              <a:spcAft>
                <a:spcPts val="0"/>
              </a:spcAft>
              <a:buClr>
                <a:schemeClr val="tx1">
                  <a:shade val="95000"/>
                </a:schemeClr>
              </a:buClr>
              <a:buFont typeface="Wingdings 2"/>
              <a:buNone/>
              <a:defRPr/>
            </a:pPr>
            <a:endParaRPr lang="en-GB" dirty="0"/>
          </a:p>
        </p:txBody>
      </p:sp>
    </p:spTree>
  </p:cSld>
  <p:clrMapOvr>
    <a:masterClrMapping/>
  </p:clrMapOvr>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8070</TotalTime>
  <Pages>49</Pages>
  <Words>531</Words>
  <Application>Microsoft Office PowerPoint</Application>
  <PresentationFormat>Custom</PresentationFormat>
  <Paragraphs>110</Paragraphs>
  <Slides>16</Slides>
  <Notes>1</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Flow</vt:lpstr>
      <vt:lpstr>   13th SAARC Payments Council Meeting     July 29 Thimpu, Bhutan  </vt:lpstr>
      <vt:lpstr>NEPAL RASTRA BANK  </vt:lpstr>
      <vt:lpstr>NEPAL RASTRA BANK  </vt:lpstr>
      <vt:lpstr>NEPAL RASTRA BANK  Recent Developments</vt:lpstr>
      <vt:lpstr>NEPAL RASTRA BANK  Recent Developments</vt:lpstr>
      <vt:lpstr>     NEPAL RASTRA BANK    Recent Developments             </vt:lpstr>
      <vt:lpstr>     NEPAL RASTRA BANK       </vt:lpstr>
      <vt:lpstr>     NEPAL RASTRA BANK      Recent Developments      </vt:lpstr>
      <vt:lpstr>    NEPAL RASTRA BANK      Recent Developments      </vt:lpstr>
      <vt:lpstr>    NEPAL RASTRA BANK  Areas requiring more Improvement     </vt:lpstr>
      <vt:lpstr>   NEPAL RASTRA BANK  Targeted Program for Improvement     </vt:lpstr>
      <vt:lpstr>   NEPAL RASTRA BANK  Setting up Payment &amp; Settlement Division  </vt:lpstr>
      <vt:lpstr>    NEPAL RASTRA BANK Setting up Payment &amp; Settlement Division  </vt:lpstr>
      <vt:lpstr>    NEPAL RASTRA BANK    Setting up Payment &amp; Settlement Division  </vt:lpstr>
      <vt:lpstr>       NEPAL RASTRA BANK       Action Plan on SPC Objectives    </vt:lpstr>
      <vt:lpstr>     NEPAL RASTRA BANK     </vt:lpstr>
    </vt:vector>
  </TitlesOfParts>
  <Company>Investment Banking</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Page</dc:title>
  <dc:subject>J.P. Morgan Slide Template</dc:subject>
  <dc:creator>J.P.Morgan &amp; Co. Inc.</dc:creator>
  <cp:lastModifiedBy>arshad8828</cp:lastModifiedBy>
  <cp:revision>486</cp:revision>
  <cp:lastPrinted>2000-11-09T15:21:31Z</cp:lastPrinted>
  <dcterms:created xsi:type="dcterms:W3CDTF">1997-10-07T20:38:43Z</dcterms:created>
  <dcterms:modified xsi:type="dcterms:W3CDTF">2013-11-05T06:35:43Z</dcterms:modified>
  <cp:category>slide</cp:category>
</cp:coreProperties>
</file>