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1"/>
  </p:sldMasterIdLst>
  <p:notesMasterIdLst>
    <p:notesMasterId r:id="rId29"/>
  </p:notesMasterIdLst>
  <p:handoutMasterIdLst>
    <p:handoutMasterId r:id="rId30"/>
  </p:handoutMasterIdLst>
  <p:sldIdLst>
    <p:sldId id="270" r:id="rId2"/>
    <p:sldId id="306" r:id="rId3"/>
    <p:sldId id="271" r:id="rId4"/>
    <p:sldId id="299" r:id="rId5"/>
    <p:sldId id="304" r:id="rId6"/>
    <p:sldId id="308" r:id="rId7"/>
    <p:sldId id="309" r:id="rId8"/>
    <p:sldId id="305" r:id="rId9"/>
    <p:sldId id="310" r:id="rId10"/>
    <p:sldId id="284" r:id="rId11"/>
    <p:sldId id="285" r:id="rId12"/>
    <p:sldId id="298" r:id="rId13"/>
    <p:sldId id="290" r:id="rId14"/>
    <p:sldId id="300" r:id="rId15"/>
    <p:sldId id="314" r:id="rId16"/>
    <p:sldId id="295" r:id="rId17"/>
    <p:sldId id="301" r:id="rId18"/>
    <p:sldId id="302" r:id="rId19"/>
    <p:sldId id="307" r:id="rId20"/>
    <p:sldId id="303" r:id="rId21"/>
    <p:sldId id="296" r:id="rId22"/>
    <p:sldId id="287" r:id="rId23"/>
    <p:sldId id="297" r:id="rId24"/>
    <p:sldId id="286" r:id="rId25"/>
    <p:sldId id="312" r:id="rId26"/>
    <p:sldId id="313" r:id="rId27"/>
    <p:sldId id="283" r:id="rId28"/>
  </p:sldIdLst>
  <p:sldSz cx="9144000" cy="6858000" type="screen4x3"/>
  <p:notesSz cx="9144000" cy="6858000"/>
  <p:defaultTextStyle>
    <a:defPPr>
      <a:defRPr lang="th-TH"/>
    </a:defPPr>
    <a:lvl1pPr algn="l" rtl="0" fontAlgn="base">
      <a:spcBef>
        <a:spcPct val="0"/>
      </a:spcBef>
      <a:spcAft>
        <a:spcPct val="0"/>
      </a:spcAft>
      <a:defRPr kern="1200">
        <a:solidFill>
          <a:schemeClr val="tx1"/>
        </a:solidFill>
        <a:latin typeface="Verdana" pitchFamily="34" charset="0"/>
        <a:ea typeface="+mn-ea"/>
        <a:cs typeface="Angsana New" pitchFamily="18" charset="-34"/>
      </a:defRPr>
    </a:lvl1pPr>
    <a:lvl2pPr marL="457200" algn="l" rtl="0" fontAlgn="base">
      <a:spcBef>
        <a:spcPct val="0"/>
      </a:spcBef>
      <a:spcAft>
        <a:spcPct val="0"/>
      </a:spcAft>
      <a:defRPr kern="1200">
        <a:solidFill>
          <a:schemeClr val="tx1"/>
        </a:solidFill>
        <a:latin typeface="Verdana" pitchFamily="34" charset="0"/>
        <a:ea typeface="+mn-ea"/>
        <a:cs typeface="Angsana New" pitchFamily="18" charset="-34"/>
      </a:defRPr>
    </a:lvl2pPr>
    <a:lvl3pPr marL="914400" algn="l" rtl="0" fontAlgn="base">
      <a:spcBef>
        <a:spcPct val="0"/>
      </a:spcBef>
      <a:spcAft>
        <a:spcPct val="0"/>
      </a:spcAft>
      <a:defRPr kern="1200">
        <a:solidFill>
          <a:schemeClr val="tx1"/>
        </a:solidFill>
        <a:latin typeface="Verdana" pitchFamily="34" charset="0"/>
        <a:ea typeface="+mn-ea"/>
        <a:cs typeface="Angsana New" pitchFamily="18" charset="-34"/>
      </a:defRPr>
    </a:lvl3pPr>
    <a:lvl4pPr marL="1371600" algn="l" rtl="0" fontAlgn="base">
      <a:spcBef>
        <a:spcPct val="0"/>
      </a:spcBef>
      <a:spcAft>
        <a:spcPct val="0"/>
      </a:spcAft>
      <a:defRPr kern="1200">
        <a:solidFill>
          <a:schemeClr val="tx1"/>
        </a:solidFill>
        <a:latin typeface="Verdana" pitchFamily="34" charset="0"/>
        <a:ea typeface="+mn-ea"/>
        <a:cs typeface="Angsana New" pitchFamily="18" charset="-34"/>
      </a:defRPr>
    </a:lvl4pPr>
    <a:lvl5pPr marL="1828800" algn="l" rtl="0" fontAlgn="base">
      <a:spcBef>
        <a:spcPct val="0"/>
      </a:spcBef>
      <a:spcAft>
        <a:spcPct val="0"/>
      </a:spcAft>
      <a:defRPr kern="1200">
        <a:solidFill>
          <a:schemeClr val="tx1"/>
        </a:solidFill>
        <a:latin typeface="Verdana" pitchFamily="34" charset="0"/>
        <a:ea typeface="+mn-ea"/>
        <a:cs typeface="Angsana New" pitchFamily="18" charset="-34"/>
      </a:defRPr>
    </a:lvl5pPr>
    <a:lvl6pPr marL="2286000" algn="l" defTabSz="914400" rtl="0" eaLnBrk="1" latinLnBrk="0" hangingPunct="1">
      <a:defRPr kern="1200">
        <a:solidFill>
          <a:schemeClr val="tx1"/>
        </a:solidFill>
        <a:latin typeface="Verdana" pitchFamily="34" charset="0"/>
        <a:ea typeface="+mn-ea"/>
        <a:cs typeface="Angsana New" pitchFamily="18" charset="-34"/>
      </a:defRPr>
    </a:lvl6pPr>
    <a:lvl7pPr marL="2743200" algn="l" defTabSz="914400" rtl="0" eaLnBrk="1" latinLnBrk="0" hangingPunct="1">
      <a:defRPr kern="1200">
        <a:solidFill>
          <a:schemeClr val="tx1"/>
        </a:solidFill>
        <a:latin typeface="Verdana" pitchFamily="34" charset="0"/>
        <a:ea typeface="+mn-ea"/>
        <a:cs typeface="Angsana New" pitchFamily="18" charset="-34"/>
      </a:defRPr>
    </a:lvl7pPr>
    <a:lvl8pPr marL="3200400" algn="l" defTabSz="914400" rtl="0" eaLnBrk="1" latinLnBrk="0" hangingPunct="1">
      <a:defRPr kern="1200">
        <a:solidFill>
          <a:schemeClr val="tx1"/>
        </a:solidFill>
        <a:latin typeface="Verdana" pitchFamily="34" charset="0"/>
        <a:ea typeface="+mn-ea"/>
        <a:cs typeface="Angsana New" pitchFamily="18" charset="-34"/>
      </a:defRPr>
    </a:lvl8pPr>
    <a:lvl9pPr marL="3657600" algn="l" defTabSz="914400" rtl="0" eaLnBrk="1" latinLnBrk="0" hangingPunct="1">
      <a:defRPr kern="1200">
        <a:solidFill>
          <a:schemeClr val="tx1"/>
        </a:solidFill>
        <a:latin typeface="Verdana"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62" autoAdjust="0"/>
    <p:restoredTop sz="94660"/>
  </p:normalViewPr>
  <p:slideViewPr>
    <p:cSldViewPr>
      <p:cViewPr>
        <p:scale>
          <a:sx n="70" d="100"/>
          <a:sy n="70" d="100"/>
        </p:scale>
        <p:origin x="-1146" y="-834"/>
      </p:cViewPr>
      <p:guideLst>
        <p:guide orient="horz" pos="2160"/>
        <p:guide pos="2880"/>
      </p:guideLst>
    </p:cSldViewPr>
  </p:slideViewPr>
  <p:notesTextViewPr>
    <p:cViewPr>
      <p:scale>
        <a:sx n="100" d="100"/>
        <a:sy n="100" d="100"/>
      </p:scale>
      <p:origin x="0" y="0"/>
    </p:cViewPr>
  </p:notesTextViewPr>
  <p:notesViewPr>
    <p:cSldViewPr>
      <p:cViewPr varScale="1">
        <p:scale>
          <a:sx n="75" d="100"/>
          <a:sy n="75" d="100"/>
        </p:scale>
        <p:origin x="-1308" y="-84"/>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khlas\Desktop\BATCH%20data\Comparis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khlas\Desktop\BATCH%20data\Comparis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khlas\Desktop\BATCH%20data\Comparis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khlas\Desktop\BATCH%20data\Comparis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akhlas\Desktop\BATCH%20data\Comparis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akhlas\Desktop\BATCH%20data\Comparis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RV!$B$1</c:f>
              <c:strCache>
                <c:ptCount val="1"/>
                <c:pt idx="0">
                  <c:v>No of RV Items
2011-12</c:v>
                </c:pt>
              </c:strCache>
            </c:strRef>
          </c:tx>
          <c:spPr>
            <a:solidFill>
              <a:srgbClr val="00B0F0"/>
            </a:solidFill>
          </c:spPr>
          <c:cat>
            <c:strRef>
              <c:f>RV!$A$2:$A$13</c:f>
              <c:strCache>
                <c:ptCount val="12"/>
                <c:pt idx="0">
                  <c:v>July</c:v>
                </c:pt>
                <c:pt idx="1">
                  <c:v>Aug</c:v>
                </c:pt>
                <c:pt idx="2">
                  <c:v>Sep</c:v>
                </c:pt>
                <c:pt idx="3">
                  <c:v>Oct</c:v>
                </c:pt>
                <c:pt idx="4">
                  <c:v>Nov</c:v>
                </c:pt>
                <c:pt idx="5">
                  <c:v>Dec</c:v>
                </c:pt>
                <c:pt idx="6">
                  <c:v>Jan</c:v>
                </c:pt>
                <c:pt idx="7">
                  <c:v>Feb</c:v>
                </c:pt>
                <c:pt idx="8">
                  <c:v>Mar</c:v>
                </c:pt>
                <c:pt idx="9">
                  <c:v>Apr</c:v>
                </c:pt>
                <c:pt idx="10">
                  <c:v>May</c:v>
                </c:pt>
                <c:pt idx="11">
                  <c:v>June</c:v>
                </c:pt>
              </c:strCache>
            </c:strRef>
          </c:cat>
          <c:val>
            <c:numRef>
              <c:f>RV!$B$2:$B$13</c:f>
              <c:numCache>
                <c:formatCode>_(* #,##0_);_(* \(#,##0\);_(* "-"??_);_(@_)</c:formatCode>
                <c:ptCount val="12"/>
                <c:pt idx="0">
                  <c:v>1538832</c:v>
                </c:pt>
                <c:pt idx="1">
                  <c:v>1431371</c:v>
                </c:pt>
                <c:pt idx="2">
                  <c:v>1351618</c:v>
                </c:pt>
                <c:pt idx="3">
                  <c:v>1798598</c:v>
                </c:pt>
                <c:pt idx="4">
                  <c:v>1383006</c:v>
                </c:pt>
                <c:pt idx="5">
                  <c:v>1452730</c:v>
                </c:pt>
                <c:pt idx="6">
                  <c:v>1702000</c:v>
                </c:pt>
                <c:pt idx="7">
                  <c:v>1502020</c:v>
                </c:pt>
                <c:pt idx="8">
                  <c:v>1536681</c:v>
                </c:pt>
                <c:pt idx="9">
                  <c:v>1566835</c:v>
                </c:pt>
                <c:pt idx="10">
                  <c:v>1589973</c:v>
                </c:pt>
                <c:pt idx="11">
                  <c:v>1551071</c:v>
                </c:pt>
              </c:numCache>
            </c:numRef>
          </c:val>
        </c:ser>
        <c:ser>
          <c:idx val="1"/>
          <c:order val="1"/>
          <c:tx>
            <c:strRef>
              <c:f>RV!$C$1</c:f>
              <c:strCache>
                <c:ptCount val="1"/>
                <c:pt idx="0">
                  <c:v>No of RV Items
2012-13</c:v>
                </c:pt>
              </c:strCache>
            </c:strRef>
          </c:tx>
          <c:spPr>
            <a:solidFill>
              <a:srgbClr val="FF0000"/>
            </a:solidFill>
          </c:spPr>
          <c:cat>
            <c:strRef>
              <c:f>RV!$A$2:$A$13</c:f>
              <c:strCache>
                <c:ptCount val="12"/>
                <c:pt idx="0">
                  <c:v>July</c:v>
                </c:pt>
                <c:pt idx="1">
                  <c:v>Aug</c:v>
                </c:pt>
                <c:pt idx="2">
                  <c:v>Sep</c:v>
                </c:pt>
                <c:pt idx="3">
                  <c:v>Oct</c:v>
                </c:pt>
                <c:pt idx="4">
                  <c:v>Nov</c:v>
                </c:pt>
                <c:pt idx="5">
                  <c:v>Dec</c:v>
                </c:pt>
                <c:pt idx="6">
                  <c:v>Jan</c:v>
                </c:pt>
                <c:pt idx="7">
                  <c:v>Feb</c:v>
                </c:pt>
                <c:pt idx="8">
                  <c:v>Mar</c:v>
                </c:pt>
                <c:pt idx="9">
                  <c:v>Apr</c:v>
                </c:pt>
                <c:pt idx="10">
                  <c:v>May</c:v>
                </c:pt>
                <c:pt idx="11">
                  <c:v>June</c:v>
                </c:pt>
              </c:strCache>
            </c:strRef>
          </c:cat>
          <c:val>
            <c:numRef>
              <c:f>RV!$C$2:$C$13</c:f>
              <c:numCache>
                <c:formatCode>_(* #,##0_);_(* \(#,##0\);_(* "-"??_);_(@_)</c:formatCode>
                <c:ptCount val="12"/>
                <c:pt idx="0">
                  <c:v>1683442</c:v>
                </c:pt>
                <c:pt idx="1">
                  <c:v>1228336</c:v>
                </c:pt>
                <c:pt idx="2">
                  <c:v>1591302</c:v>
                </c:pt>
                <c:pt idx="3">
                  <c:v>1665956</c:v>
                </c:pt>
                <c:pt idx="4">
                  <c:v>1483382</c:v>
                </c:pt>
                <c:pt idx="5">
                  <c:v>1723424</c:v>
                </c:pt>
                <c:pt idx="6">
                  <c:v>1974766</c:v>
                </c:pt>
                <c:pt idx="7">
                  <c:v>1683858</c:v>
                </c:pt>
                <c:pt idx="8">
                  <c:v>1675472</c:v>
                </c:pt>
                <c:pt idx="9">
                  <c:v>1648090</c:v>
                </c:pt>
                <c:pt idx="10">
                  <c:v>1643615</c:v>
                </c:pt>
                <c:pt idx="11">
                  <c:v>1627183</c:v>
                </c:pt>
              </c:numCache>
            </c:numRef>
          </c:val>
        </c:ser>
        <c:axId val="61439360"/>
        <c:axId val="61508608"/>
      </c:barChart>
      <c:catAx>
        <c:axId val="61439360"/>
        <c:scaling>
          <c:orientation val="minMax"/>
        </c:scaling>
        <c:axPos val="b"/>
        <c:numFmt formatCode="[$-409]mmmmm;@" sourceLinked="1"/>
        <c:tickLblPos val="nextTo"/>
        <c:crossAx val="61508608"/>
        <c:crosses val="autoZero"/>
        <c:auto val="1"/>
        <c:lblAlgn val="ctr"/>
        <c:lblOffset val="100"/>
      </c:catAx>
      <c:valAx>
        <c:axId val="61508608"/>
        <c:scaling>
          <c:orientation val="minMax"/>
        </c:scaling>
        <c:axPos val="l"/>
        <c:majorGridlines/>
        <c:numFmt formatCode="_(* #,##0_);_(* \(#,##0\);_(* &quot;-&quot;??_);_(@_)" sourceLinked="1"/>
        <c:tickLblPos val="nextTo"/>
        <c:crossAx val="61439360"/>
        <c:crosses val="autoZero"/>
        <c:crossBetween val="between"/>
      </c:valAx>
    </c:plotArea>
    <c:legend>
      <c:legendPos val="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RV!$B$16</c:f>
              <c:strCache>
                <c:ptCount val="1"/>
                <c:pt idx="0">
                  <c:v>Value in Billion 
2011-12</c:v>
                </c:pt>
              </c:strCache>
            </c:strRef>
          </c:tx>
          <c:spPr>
            <a:solidFill>
              <a:srgbClr val="00B0F0"/>
            </a:solidFill>
          </c:spPr>
          <c:cat>
            <c:strRef>
              <c:f>RV!$A$17:$A$28</c:f>
              <c:strCache>
                <c:ptCount val="12"/>
                <c:pt idx="0">
                  <c:v>July</c:v>
                </c:pt>
                <c:pt idx="1">
                  <c:v>Aug</c:v>
                </c:pt>
                <c:pt idx="2">
                  <c:v>Sep</c:v>
                </c:pt>
                <c:pt idx="3">
                  <c:v>Oct</c:v>
                </c:pt>
                <c:pt idx="4">
                  <c:v>Nov</c:v>
                </c:pt>
                <c:pt idx="5">
                  <c:v>Dec</c:v>
                </c:pt>
                <c:pt idx="6">
                  <c:v>Jan</c:v>
                </c:pt>
                <c:pt idx="7">
                  <c:v>Feb</c:v>
                </c:pt>
                <c:pt idx="8">
                  <c:v>Mar</c:v>
                </c:pt>
                <c:pt idx="9">
                  <c:v>Apr</c:v>
                </c:pt>
                <c:pt idx="10">
                  <c:v>May</c:v>
                </c:pt>
                <c:pt idx="11">
                  <c:v>June</c:v>
                </c:pt>
              </c:strCache>
            </c:strRef>
          </c:cat>
          <c:val>
            <c:numRef>
              <c:f>RV!$B$17:$B$28</c:f>
              <c:numCache>
                <c:formatCode>_(* #,##0.00_);_(* \(#,##0.00\);_(* "-"??_);_(@_)</c:formatCode>
                <c:ptCount val="12"/>
                <c:pt idx="0">
                  <c:v>457.28436852762974</c:v>
                </c:pt>
                <c:pt idx="1">
                  <c:v>406.91446526222961</c:v>
                </c:pt>
                <c:pt idx="2">
                  <c:v>407.63974240003</c:v>
                </c:pt>
                <c:pt idx="3">
                  <c:v>494.46611402798925</c:v>
                </c:pt>
                <c:pt idx="4">
                  <c:v>396.20866660189097</c:v>
                </c:pt>
                <c:pt idx="5">
                  <c:v>427.89377289485128</c:v>
                </c:pt>
                <c:pt idx="6">
                  <c:v>524.58674262437069</c:v>
                </c:pt>
                <c:pt idx="7">
                  <c:v>387.92991889263959</c:v>
                </c:pt>
                <c:pt idx="8">
                  <c:v>406.83261110617968</c:v>
                </c:pt>
                <c:pt idx="9">
                  <c:v>416.84329698415996</c:v>
                </c:pt>
                <c:pt idx="10">
                  <c:v>422.24875255021959</c:v>
                </c:pt>
                <c:pt idx="11">
                  <c:v>408.69090880896999</c:v>
                </c:pt>
              </c:numCache>
            </c:numRef>
          </c:val>
        </c:ser>
        <c:ser>
          <c:idx val="1"/>
          <c:order val="1"/>
          <c:tx>
            <c:strRef>
              <c:f>RV!$C$16</c:f>
              <c:strCache>
                <c:ptCount val="1"/>
                <c:pt idx="0">
                  <c:v>Value in Billion 
2012-13</c:v>
                </c:pt>
              </c:strCache>
            </c:strRef>
          </c:tx>
          <c:spPr>
            <a:solidFill>
              <a:srgbClr val="FF0000"/>
            </a:solidFill>
          </c:spPr>
          <c:cat>
            <c:strRef>
              <c:f>RV!$A$17:$A$28</c:f>
              <c:strCache>
                <c:ptCount val="12"/>
                <c:pt idx="0">
                  <c:v>July</c:v>
                </c:pt>
                <c:pt idx="1">
                  <c:v>Aug</c:v>
                </c:pt>
                <c:pt idx="2">
                  <c:v>Sep</c:v>
                </c:pt>
                <c:pt idx="3">
                  <c:v>Oct</c:v>
                </c:pt>
                <c:pt idx="4">
                  <c:v>Nov</c:v>
                </c:pt>
                <c:pt idx="5">
                  <c:v>Dec</c:v>
                </c:pt>
                <c:pt idx="6">
                  <c:v>Jan</c:v>
                </c:pt>
                <c:pt idx="7">
                  <c:v>Feb</c:v>
                </c:pt>
                <c:pt idx="8">
                  <c:v>Mar</c:v>
                </c:pt>
                <c:pt idx="9">
                  <c:v>Apr</c:v>
                </c:pt>
                <c:pt idx="10">
                  <c:v>May</c:v>
                </c:pt>
                <c:pt idx="11">
                  <c:v>June</c:v>
                </c:pt>
              </c:strCache>
            </c:strRef>
          </c:cat>
          <c:val>
            <c:numRef>
              <c:f>RV!$C$17:$C$28</c:f>
              <c:numCache>
                <c:formatCode>_(* #,##0.00_);_(* \(#,##0.00\);_(* "-"??_);_(@_)</c:formatCode>
                <c:ptCount val="12"/>
                <c:pt idx="0">
                  <c:v>464.97339194599925</c:v>
                </c:pt>
                <c:pt idx="1">
                  <c:v>332.66941108400027</c:v>
                </c:pt>
                <c:pt idx="2">
                  <c:v>408.28917999599946</c:v>
                </c:pt>
                <c:pt idx="3">
                  <c:v>371.82600566699966</c:v>
                </c:pt>
                <c:pt idx="4">
                  <c:v>341.4560533169996</c:v>
                </c:pt>
                <c:pt idx="5">
                  <c:v>341.09402165099999</c:v>
                </c:pt>
                <c:pt idx="6">
                  <c:v>488.15565659599997</c:v>
                </c:pt>
                <c:pt idx="7">
                  <c:v>386.0076314469996</c:v>
                </c:pt>
                <c:pt idx="8">
                  <c:v>398.53460580199999</c:v>
                </c:pt>
                <c:pt idx="9">
                  <c:v>453.26221106999969</c:v>
                </c:pt>
                <c:pt idx="10">
                  <c:v>405.79525261799967</c:v>
                </c:pt>
                <c:pt idx="11">
                  <c:v>457.5066374889995</c:v>
                </c:pt>
              </c:numCache>
            </c:numRef>
          </c:val>
        </c:ser>
        <c:axId val="62663680"/>
        <c:axId val="62681856"/>
      </c:barChart>
      <c:catAx>
        <c:axId val="62663680"/>
        <c:scaling>
          <c:orientation val="minMax"/>
        </c:scaling>
        <c:axPos val="b"/>
        <c:tickLblPos val="nextTo"/>
        <c:crossAx val="62681856"/>
        <c:crosses val="autoZero"/>
        <c:auto val="1"/>
        <c:lblAlgn val="ctr"/>
        <c:lblOffset val="100"/>
      </c:catAx>
      <c:valAx>
        <c:axId val="62681856"/>
        <c:scaling>
          <c:orientation val="minMax"/>
        </c:scaling>
        <c:axPos val="l"/>
        <c:majorGridlines/>
        <c:numFmt formatCode="_(* #,##0.00_);_(* \(#,##0.00\);_(* &quot;-&quot;??_);_(@_)" sourceLinked="1"/>
        <c:tickLblPos val="nextTo"/>
        <c:crossAx val="62663680"/>
        <c:crosses val="autoZero"/>
        <c:crossBetween val="between"/>
      </c:valAx>
    </c:plotArea>
    <c:legend>
      <c:legendPos val="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HV!$B$1</c:f>
              <c:strCache>
                <c:ptCount val="1"/>
                <c:pt idx="0">
                  <c:v>No of HV Items 
2011-12</c:v>
                </c:pt>
              </c:strCache>
            </c:strRef>
          </c:tx>
          <c:spPr>
            <a:solidFill>
              <a:srgbClr val="00B0F0"/>
            </a:solidFill>
          </c:spPr>
          <c:cat>
            <c:strRef>
              <c:f>HV!$A$2:$A$13</c:f>
              <c:strCache>
                <c:ptCount val="12"/>
                <c:pt idx="0">
                  <c:v>July</c:v>
                </c:pt>
                <c:pt idx="1">
                  <c:v>Aug</c:v>
                </c:pt>
                <c:pt idx="2">
                  <c:v>Sep</c:v>
                </c:pt>
                <c:pt idx="3">
                  <c:v>Oct</c:v>
                </c:pt>
                <c:pt idx="4">
                  <c:v>Nov</c:v>
                </c:pt>
                <c:pt idx="5">
                  <c:v>Dec</c:v>
                </c:pt>
                <c:pt idx="6">
                  <c:v>Jan</c:v>
                </c:pt>
                <c:pt idx="7">
                  <c:v>Fen</c:v>
                </c:pt>
                <c:pt idx="8">
                  <c:v>Mar</c:v>
                </c:pt>
                <c:pt idx="9">
                  <c:v>Apr</c:v>
                </c:pt>
                <c:pt idx="10">
                  <c:v>May</c:v>
                </c:pt>
                <c:pt idx="11">
                  <c:v>June</c:v>
                </c:pt>
              </c:strCache>
            </c:strRef>
          </c:cat>
          <c:val>
            <c:numRef>
              <c:f>HV!$B$2:$B$13</c:f>
              <c:numCache>
                <c:formatCode>_(* #,##0_);_(* \(#,##0\);_(* "-"??_);_(@_)</c:formatCode>
                <c:ptCount val="12"/>
                <c:pt idx="0">
                  <c:v>67695</c:v>
                </c:pt>
                <c:pt idx="1">
                  <c:v>68081</c:v>
                </c:pt>
                <c:pt idx="2">
                  <c:v>64847</c:v>
                </c:pt>
                <c:pt idx="3">
                  <c:v>76822</c:v>
                </c:pt>
                <c:pt idx="4">
                  <c:v>64640</c:v>
                </c:pt>
                <c:pt idx="5">
                  <c:v>72300</c:v>
                </c:pt>
                <c:pt idx="6">
                  <c:v>88859</c:v>
                </c:pt>
                <c:pt idx="7">
                  <c:v>90006</c:v>
                </c:pt>
                <c:pt idx="8">
                  <c:v>93535</c:v>
                </c:pt>
                <c:pt idx="9">
                  <c:v>104146</c:v>
                </c:pt>
                <c:pt idx="10">
                  <c:v>112509</c:v>
                </c:pt>
                <c:pt idx="11">
                  <c:v>112661</c:v>
                </c:pt>
              </c:numCache>
            </c:numRef>
          </c:val>
        </c:ser>
        <c:ser>
          <c:idx val="1"/>
          <c:order val="1"/>
          <c:tx>
            <c:strRef>
              <c:f>HV!$C$1</c:f>
              <c:strCache>
                <c:ptCount val="1"/>
                <c:pt idx="0">
                  <c:v>No of HV Items 
2012-13</c:v>
                </c:pt>
              </c:strCache>
            </c:strRef>
          </c:tx>
          <c:spPr>
            <a:solidFill>
              <a:srgbClr val="FF0000"/>
            </a:solidFill>
          </c:spPr>
          <c:cat>
            <c:strRef>
              <c:f>HV!$A$2:$A$13</c:f>
              <c:strCache>
                <c:ptCount val="12"/>
                <c:pt idx="0">
                  <c:v>July</c:v>
                </c:pt>
                <c:pt idx="1">
                  <c:v>Aug</c:v>
                </c:pt>
                <c:pt idx="2">
                  <c:v>Sep</c:v>
                </c:pt>
                <c:pt idx="3">
                  <c:v>Oct</c:v>
                </c:pt>
                <c:pt idx="4">
                  <c:v>Nov</c:v>
                </c:pt>
                <c:pt idx="5">
                  <c:v>Dec</c:v>
                </c:pt>
                <c:pt idx="6">
                  <c:v>Jan</c:v>
                </c:pt>
                <c:pt idx="7">
                  <c:v>Fen</c:v>
                </c:pt>
                <c:pt idx="8">
                  <c:v>Mar</c:v>
                </c:pt>
                <c:pt idx="9">
                  <c:v>Apr</c:v>
                </c:pt>
                <c:pt idx="10">
                  <c:v>May</c:v>
                </c:pt>
                <c:pt idx="11">
                  <c:v>June</c:v>
                </c:pt>
              </c:strCache>
            </c:strRef>
          </c:cat>
          <c:val>
            <c:numRef>
              <c:f>HV!$C$2:$C$13</c:f>
              <c:numCache>
                <c:formatCode>_(* #,##0_);_(* \(#,##0\);_(* "-"??_);_(@_)</c:formatCode>
                <c:ptCount val="12"/>
                <c:pt idx="0">
                  <c:v>117884</c:v>
                </c:pt>
                <c:pt idx="1">
                  <c:v>88590</c:v>
                </c:pt>
                <c:pt idx="2">
                  <c:v>116824</c:v>
                </c:pt>
                <c:pt idx="3">
                  <c:v>120340</c:v>
                </c:pt>
                <c:pt idx="4">
                  <c:v>104121</c:v>
                </c:pt>
                <c:pt idx="5">
                  <c:v>113081</c:v>
                </c:pt>
                <c:pt idx="6">
                  <c:v>121528</c:v>
                </c:pt>
                <c:pt idx="7">
                  <c:v>98935</c:v>
                </c:pt>
                <c:pt idx="8">
                  <c:v>103590</c:v>
                </c:pt>
                <c:pt idx="9">
                  <c:v>117545</c:v>
                </c:pt>
                <c:pt idx="10">
                  <c:v>110781</c:v>
                </c:pt>
                <c:pt idx="11">
                  <c:v>123082</c:v>
                </c:pt>
              </c:numCache>
            </c:numRef>
          </c:val>
        </c:ser>
        <c:axId val="62706816"/>
        <c:axId val="62708352"/>
      </c:barChart>
      <c:catAx>
        <c:axId val="62706816"/>
        <c:scaling>
          <c:orientation val="minMax"/>
        </c:scaling>
        <c:axPos val="b"/>
        <c:tickLblPos val="nextTo"/>
        <c:crossAx val="62708352"/>
        <c:crosses val="autoZero"/>
        <c:auto val="1"/>
        <c:lblAlgn val="ctr"/>
        <c:lblOffset val="100"/>
      </c:catAx>
      <c:valAx>
        <c:axId val="62708352"/>
        <c:scaling>
          <c:orientation val="minMax"/>
        </c:scaling>
        <c:axPos val="l"/>
        <c:majorGridlines/>
        <c:numFmt formatCode="_(* #,##0_);_(* \(#,##0\);_(* &quot;-&quot;??_);_(@_)" sourceLinked="1"/>
        <c:tickLblPos val="nextTo"/>
        <c:crossAx val="62706816"/>
        <c:crosses val="autoZero"/>
        <c:crossBetween val="between"/>
      </c:valAx>
    </c:plotArea>
    <c:legend>
      <c:legendPos val="t"/>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HV!$B$18</c:f>
              <c:strCache>
                <c:ptCount val="1"/>
                <c:pt idx="0">
                  <c:v>Value in Billion
2011-12</c:v>
                </c:pt>
              </c:strCache>
            </c:strRef>
          </c:tx>
          <c:spPr>
            <a:solidFill>
              <a:srgbClr val="00B0F0"/>
            </a:solidFill>
          </c:spPr>
          <c:cat>
            <c:strRef>
              <c:f>HV!$A$19:$A$30</c:f>
              <c:strCache>
                <c:ptCount val="12"/>
                <c:pt idx="0">
                  <c:v>July</c:v>
                </c:pt>
                <c:pt idx="1">
                  <c:v>Aug</c:v>
                </c:pt>
                <c:pt idx="2">
                  <c:v>Sep</c:v>
                </c:pt>
                <c:pt idx="3">
                  <c:v>Oct</c:v>
                </c:pt>
                <c:pt idx="4">
                  <c:v>Nov</c:v>
                </c:pt>
                <c:pt idx="5">
                  <c:v>Dec</c:v>
                </c:pt>
                <c:pt idx="6">
                  <c:v>Jan</c:v>
                </c:pt>
                <c:pt idx="7">
                  <c:v>Fen</c:v>
                </c:pt>
                <c:pt idx="8">
                  <c:v>Mar</c:v>
                </c:pt>
                <c:pt idx="9">
                  <c:v>Apr</c:v>
                </c:pt>
                <c:pt idx="10">
                  <c:v>May</c:v>
                </c:pt>
                <c:pt idx="11">
                  <c:v>June</c:v>
                </c:pt>
              </c:strCache>
            </c:strRef>
          </c:cat>
          <c:val>
            <c:numRef>
              <c:f>HV!$B$19:$B$30</c:f>
              <c:numCache>
                <c:formatCode>_(* #,##0.00_);_(* \(#,##0.00\);_(* "-"??_);_(@_)</c:formatCode>
                <c:ptCount val="12"/>
                <c:pt idx="0">
                  <c:v>375.0262427759796</c:v>
                </c:pt>
                <c:pt idx="1">
                  <c:v>337.50257176533</c:v>
                </c:pt>
                <c:pt idx="2">
                  <c:v>373.29228031846031</c:v>
                </c:pt>
                <c:pt idx="3">
                  <c:v>398.17387612393043</c:v>
                </c:pt>
                <c:pt idx="4">
                  <c:v>394.62432057290005</c:v>
                </c:pt>
                <c:pt idx="5">
                  <c:v>365.0413909492396</c:v>
                </c:pt>
                <c:pt idx="6">
                  <c:v>431.50919262281002</c:v>
                </c:pt>
                <c:pt idx="7">
                  <c:v>427.91613021003946</c:v>
                </c:pt>
                <c:pt idx="8">
                  <c:v>466.78026774634969</c:v>
                </c:pt>
                <c:pt idx="9">
                  <c:v>509.25426593773028</c:v>
                </c:pt>
                <c:pt idx="10">
                  <c:v>510.7269971487396</c:v>
                </c:pt>
                <c:pt idx="11">
                  <c:v>542.73009735204994</c:v>
                </c:pt>
              </c:numCache>
            </c:numRef>
          </c:val>
        </c:ser>
        <c:ser>
          <c:idx val="1"/>
          <c:order val="1"/>
          <c:tx>
            <c:strRef>
              <c:f>HV!$C$18</c:f>
              <c:strCache>
                <c:ptCount val="1"/>
                <c:pt idx="0">
                  <c:v>Value in Billion
2012-13</c:v>
                </c:pt>
              </c:strCache>
            </c:strRef>
          </c:tx>
          <c:spPr>
            <a:solidFill>
              <a:srgbClr val="FF0000"/>
            </a:solidFill>
          </c:spPr>
          <c:cat>
            <c:strRef>
              <c:f>HV!$A$19:$A$30</c:f>
              <c:strCache>
                <c:ptCount val="12"/>
                <c:pt idx="0">
                  <c:v>July</c:v>
                </c:pt>
                <c:pt idx="1">
                  <c:v>Aug</c:v>
                </c:pt>
                <c:pt idx="2">
                  <c:v>Sep</c:v>
                </c:pt>
                <c:pt idx="3">
                  <c:v>Oct</c:v>
                </c:pt>
                <c:pt idx="4">
                  <c:v>Nov</c:v>
                </c:pt>
                <c:pt idx="5">
                  <c:v>Dec</c:v>
                </c:pt>
                <c:pt idx="6">
                  <c:v>Jan</c:v>
                </c:pt>
                <c:pt idx="7">
                  <c:v>Fen</c:v>
                </c:pt>
                <c:pt idx="8">
                  <c:v>Mar</c:v>
                </c:pt>
                <c:pt idx="9">
                  <c:v>Apr</c:v>
                </c:pt>
                <c:pt idx="10">
                  <c:v>May</c:v>
                </c:pt>
                <c:pt idx="11">
                  <c:v>June</c:v>
                </c:pt>
              </c:strCache>
            </c:strRef>
          </c:cat>
          <c:val>
            <c:numRef>
              <c:f>HV!$C$19:$C$30</c:f>
              <c:numCache>
                <c:formatCode>_(* #,##0.00_);_(* \(#,##0.00\);_(* "-"??_);_(@_)</c:formatCode>
                <c:ptCount val="12"/>
                <c:pt idx="0">
                  <c:v>536.77834904900112</c:v>
                </c:pt>
                <c:pt idx="1">
                  <c:v>396.23804163400001</c:v>
                </c:pt>
                <c:pt idx="2">
                  <c:v>592.77873913700125</c:v>
                </c:pt>
                <c:pt idx="3">
                  <c:v>537.84184526499996</c:v>
                </c:pt>
                <c:pt idx="4">
                  <c:v>498.70547253299969</c:v>
                </c:pt>
                <c:pt idx="5">
                  <c:v>526.16557294700056</c:v>
                </c:pt>
                <c:pt idx="6">
                  <c:v>561.87646705899999</c:v>
                </c:pt>
                <c:pt idx="7">
                  <c:v>451.69170985699947</c:v>
                </c:pt>
                <c:pt idx="8">
                  <c:v>488.272742403</c:v>
                </c:pt>
                <c:pt idx="9">
                  <c:v>549.23893009800054</c:v>
                </c:pt>
                <c:pt idx="10">
                  <c:v>559.88709975699999</c:v>
                </c:pt>
                <c:pt idx="11">
                  <c:v>642.27151234099995</c:v>
                </c:pt>
              </c:numCache>
            </c:numRef>
          </c:val>
        </c:ser>
        <c:axId val="63060608"/>
        <c:axId val="63070592"/>
      </c:barChart>
      <c:catAx>
        <c:axId val="63060608"/>
        <c:scaling>
          <c:orientation val="minMax"/>
        </c:scaling>
        <c:axPos val="b"/>
        <c:tickLblPos val="nextTo"/>
        <c:crossAx val="63070592"/>
        <c:crosses val="autoZero"/>
        <c:auto val="1"/>
        <c:lblAlgn val="ctr"/>
        <c:lblOffset val="100"/>
      </c:catAx>
      <c:valAx>
        <c:axId val="63070592"/>
        <c:scaling>
          <c:orientation val="minMax"/>
        </c:scaling>
        <c:axPos val="l"/>
        <c:majorGridlines/>
        <c:numFmt formatCode="_(* #,##0.00_);_(* \(#,##0.00\);_(* &quot;-&quot;??_);_(@_)" sourceLinked="1"/>
        <c:tickLblPos val="nextTo"/>
        <c:crossAx val="63060608"/>
        <c:crosses val="autoZero"/>
        <c:crossBetween val="between"/>
      </c:valAx>
    </c:plotArea>
    <c:legend>
      <c:legendPos val="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'EFT '!$B$1</c:f>
              <c:strCache>
                <c:ptCount val="1"/>
                <c:pt idx="0">
                  <c:v>No of EFT
 2011-12</c:v>
                </c:pt>
              </c:strCache>
            </c:strRef>
          </c:tx>
          <c:spPr>
            <a:solidFill>
              <a:srgbClr val="00B0F0"/>
            </a:solidFill>
          </c:spPr>
          <c:cat>
            <c:strRef>
              <c:f>'EFT '!$A$2:$A$13</c:f>
              <c:strCache>
                <c:ptCount val="12"/>
                <c:pt idx="0">
                  <c:v>July</c:v>
                </c:pt>
                <c:pt idx="1">
                  <c:v>Aug</c:v>
                </c:pt>
                <c:pt idx="2">
                  <c:v>Sep</c:v>
                </c:pt>
                <c:pt idx="3">
                  <c:v>Oct</c:v>
                </c:pt>
                <c:pt idx="4">
                  <c:v>Nov</c:v>
                </c:pt>
                <c:pt idx="5">
                  <c:v>Dec</c:v>
                </c:pt>
                <c:pt idx="6">
                  <c:v>Jan</c:v>
                </c:pt>
                <c:pt idx="7">
                  <c:v>Feb</c:v>
                </c:pt>
                <c:pt idx="8">
                  <c:v>Mar</c:v>
                </c:pt>
                <c:pt idx="9">
                  <c:v>Apr</c:v>
                </c:pt>
                <c:pt idx="10">
                  <c:v>May</c:v>
                </c:pt>
                <c:pt idx="11">
                  <c:v>June</c:v>
                </c:pt>
              </c:strCache>
            </c:strRef>
          </c:cat>
          <c:val>
            <c:numRef>
              <c:f>'EFT '!$B$2:$B$13</c:f>
              <c:numCache>
                <c:formatCode>_(* #,##0_);_(* \(#,##0\);_(* "-"??_);_(@_)</c:formatCode>
                <c:ptCount val="12"/>
                <c:pt idx="0">
                  <c:v>60815</c:v>
                </c:pt>
                <c:pt idx="1">
                  <c:v>75504</c:v>
                </c:pt>
                <c:pt idx="2">
                  <c:v>86500</c:v>
                </c:pt>
                <c:pt idx="3">
                  <c:v>169314</c:v>
                </c:pt>
                <c:pt idx="4">
                  <c:v>128383</c:v>
                </c:pt>
                <c:pt idx="5">
                  <c:v>183183</c:v>
                </c:pt>
                <c:pt idx="6">
                  <c:v>237990</c:v>
                </c:pt>
                <c:pt idx="7">
                  <c:v>194975</c:v>
                </c:pt>
                <c:pt idx="8">
                  <c:v>225867</c:v>
                </c:pt>
                <c:pt idx="9">
                  <c:v>408963</c:v>
                </c:pt>
                <c:pt idx="10">
                  <c:v>626001</c:v>
                </c:pt>
                <c:pt idx="11">
                  <c:v>627708</c:v>
                </c:pt>
              </c:numCache>
            </c:numRef>
          </c:val>
        </c:ser>
        <c:ser>
          <c:idx val="1"/>
          <c:order val="1"/>
          <c:tx>
            <c:strRef>
              <c:f>'EFT '!$C$1</c:f>
              <c:strCache>
                <c:ptCount val="1"/>
                <c:pt idx="0">
                  <c:v>No of EFT
 2012-13</c:v>
                </c:pt>
              </c:strCache>
            </c:strRef>
          </c:tx>
          <c:spPr>
            <a:solidFill>
              <a:srgbClr val="FF0000"/>
            </a:solidFill>
          </c:spPr>
          <c:cat>
            <c:strRef>
              <c:f>'EFT '!$A$2:$A$13</c:f>
              <c:strCache>
                <c:ptCount val="12"/>
                <c:pt idx="0">
                  <c:v>July</c:v>
                </c:pt>
                <c:pt idx="1">
                  <c:v>Aug</c:v>
                </c:pt>
                <c:pt idx="2">
                  <c:v>Sep</c:v>
                </c:pt>
                <c:pt idx="3">
                  <c:v>Oct</c:v>
                </c:pt>
                <c:pt idx="4">
                  <c:v>Nov</c:v>
                </c:pt>
                <c:pt idx="5">
                  <c:v>Dec</c:v>
                </c:pt>
                <c:pt idx="6">
                  <c:v>Jan</c:v>
                </c:pt>
                <c:pt idx="7">
                  <c:v>Feb</c:v>
                </c:pt>
                <c:pt idx="8">
                  <c:v>Mar</c:v>
                </c:pt>
                <c:pt idx="9">
                  <c:v>Apr</c:v>
                </c:pt>
                <c:pt idx="10">
                  <c:v>May</c:v>
                </c:pt>
                <c:pt idx="11">
                  <c:v>June</c:v>
                </c:pt>
              </c:strCache>
            </c:strRef>
          </c:cat>
          <c:val>
            <c:numRef>
              <c:f>'EFT '!$C$2:$C$13</c:f>
              <c:numCache>
                <c:formatCode>_(* #,##0.00_);_(* \(#,##0.00\);_(* "-"??_);_(@_)</c:formatCode>
                <c:ptCount val="12"/>
                <c:pt idx="0">
                  <c:v>526431</c:v>
                </c:pt>
                <c:pt idx="1">
                  <c:v>474090</c:v>
                </c:pt>
                <c:pt idx="2">
                  <c:v>500297</c:v>
                </c:pt>
                <c:pt idx="3">
                  <c:v>505323</c:v>
                </c:pt>
                <c:pt idx="4">
                  <c:v>397776</c:v>
                </c:pt>
                <c:pt idx="5">
                  <c:v>349409</c:v>
                </c:pt>
                <c:pt idx="6">
                  <c:v>510461</c:v>
                </c:pt>
                <c:pt idx="7">
                  <c:v>326220</c:v>
                </c:pt>
                <c:pt idx="8">
                  <c:v>377970</c:v>
                </c:pt>
                <c:pt idx="9">
                  <c:v>626696</c:v>
                </c:pt>
                <c:pt idx="10">
                  <c:v>690207</c:v>
                </c:pt>
                <c:pt idx="11">
                  <c:v>1243386</c:v>
                </c:pt>
              </c:numCache>
            </c:numRef>
          </c:val>
        </c:ser>
        <c:axId val="63107840"/>
        <c:axId val="63109376"/>
      </c:barChart>
      <c:catAx>
        <c:axId val="63107840"/>
        <c:scaling>
          <c:orientation val="minMax"/>
        </c:scaling>
        <c:axPos val="b"/>
        <c:tickLblPos val="nextTo"/>
        <c:crossAx val="63109376"/>
        <c:crosses val="autoZero"/>
        <c:auto val="1"/>
        <c:lblAlgn val="ctr"/>
        <c:lblOffset val="100"/>
      </c:catAx>
      <c:valAx>
        <c:axId val="63109376"/>
        <c:scaling>
          <c:orientation val="minMax"/>
        </c:scaling>
        <c:axPos val="l"/>
        <c:majorGridlines/>
        <c:numFmt formatCode="_(* #,##0_);_(* \(#,##0\);_(* &quot;-&quot;??_);_(@_)" sourceLinked="1"/>
        <c:tickLblPos val="nextTo"/>
        <c:crossAx val="63107840"/>
        <c:crosses val="autoZero"/>
        <c:crossBetween val="between"/>
      </c:valAx>
    </c:plotArea>
    <c:legend>
      <c:legendPos val="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'EFT '!$B$19</c:f>
              <c:strCache>
                <c:ptCount val="1"/>
                <c:pt idx="0">
                  <c:v>Value in Billion
2011-12</c:v>
                </c:pt>
              </c:strCache>
            </c:strRef>
          </c:tx>
          <c:spPr>
            <a:solidFill>
              <a:srgbClr val="00B0F0"/>
            </a:solidFill>
          </c:spPr>
          <c:cat>
            <c:strRef>
              <c:f>'EFT '!$A$20:$A$31</c:f>
              <c:strCache>
                <c:ptCount val="12"/>
                <c:pt idx="0">
                  <c:v>July</c:v>
                </c:pt>
                <c:pt idx="1">
                  <c:v>Aug</c:v>
                </c:pt>
                <c:pt idx="2">
                  <c:v>Sep</c:v>
                </c:pt>
                <c:pt idx="3">
                  <c:v>Oct</c:v>
                </c:pt>
                <c:pt idx="4">
                  <c:v>Nov</c:v>
                </c:pt>
                <c:pt idx="5">
                  <c:v>Dec</c:v>
                </c:pt>
                <c:pt idx="6">
                  <c:v>Jan</c:v>
                </c:pt>
                <c:pt idx="7">
                  <c:v>Feb</c:v>
                </c:pt>
                <c:pt idx="8">
                  <c:v>Mar</c:v>
                </c:pt>
                <c:pt idx="9">
                  <c:v>Apr</c:v>
                </c:pt>
                <c:pt idx="10">
                  <c:v>May</c:v>
                </c:pt>
                <c:pt idx="11">
                  <c:v>June</c:v>
                </c:pt>
              </c:strCache>
            </c:strRef>
          </c:cat>
          <c:val>
            <c:numRef>
              <c:f>'EFT '!$B$20:$B$31</c:f>
              <c:numCache>
                <c:formatCode>_(* #,##0.00_);_(* \(#,##0.00\);_(* "-"??_);_(@_)</c:formatCode>
                <c:ptCount val="12"/>
                <c:pt idx="0">
                  <c:v>3.93475437733</c:v>
                </c:pt>
                <c:pt idx="1">
                  <c:v>4.3670294723199952</c:v>
                </c:pt>
                <c:pt idx="2">
                  <c:v>5.1810529278299953</c:v>
                </c:pt>
                <c:pt idx="3">
                  <c:v>10.553420114640009</c:v>
                </c:pt>
                <c:pt idx="4">
                  <c:v>10.922343959480004</c:v>
                </c:pt>
                <c:pt idx="5">
                  <c:v>15.788448461349999</c:v>
                </c:pt>
                <c:pt idx="6">
                  <c:v>21.513116826480001</c:v>
                </c:pt>
                <c:pt idx="7">
                  <c:v>18.694225204720002</c:v>
                </c:pt>
                <c:pt idx="8">
                  <c:v>20.02999109277</c:v>
                </c:pt>
                <c:pt idx="9">
                  <c:v>24.42108478195</c:v>
                </c:pt>
                <c:pt idx="10">
                  <c:v>22.902577407359978</c:v>
                </c:pt>
                <c:pt idx="11">
                  <c:v>22.505221277669978</c:v>
                </c:pt>
              </c:numCache>
            </c:numRef>
          </c:val>
        </c:ser>
        <c:ser>
          <c:idx val="1"/>
          <c:order val="1"/>
          <c:tx>
            <c:strRef>
              <c:f>'EFT '!$C$19</c:f>
              <c:strCache>
                <c:ptCount val="1"/>
                <c:pt idx="0">
                  <c:v>Value in Billion
2012-13</c:v>
                </c:pt>
              </c:strCache>
            </c:strRef>
          </c:tx>
          <c:spPr>
            <a:solidFill>
              <a:srgbClr val="FF0000"/>
            </a:solidFill>
          </c:spPr>
          <c:cat>
            <c:strRef>
              <c:f>'EFT '!$A$20:$A$31</c:f>
              <c:strCache>
                <c:ptCount val="12"/>
                <c:pt idx="0">
                  <c:v>July</c:v>
                </c:pt>
                <c:pt idx="1">
                  <c:v>Aug</c:v>
                </c:pt>
                <c:pt idx="2">
                  <c:v>Sep</c:v>
                </c:pt>
                <c:pt idx="3">
                  <c:v>Oct</c:v>
                </c:pt>
                <c:pt idx="4">
                  <c:v>Nov</c:v>
                </c:pt>
                <c:pt idx="5">
                  <c:v>Dec</c:v>
                </c:pt>
                <c:pt idx="6">
                  <c:v>Jan</c:v>
                </c:pt>
                <c:pt idx="7">
                  <c:v>Feb</c:v>
                </c:pt>
                <c:pt idx="8">
                  <c:v>Mar</c:v>
                </c:pt>
                <c:pt idx="9">
                  <c:v>Apr</c:v>
                </c:pt>
                <c:pt idx="10">
                  <c:v>May</c:v>
                </c:pt>
                <c:pt idx="11">
                  <c:v>June</c:v>
                </c:pt>
              </c:strCache>
            </c:strRef>
          </c:cat>
          <c:val>
            <c:numRef>
              <c:f>'EFT '!$C$20:$C$31</c:f>
              <c:numCache>
                <c:formatCode>_(* #,##0.00_);_(* \(#,##0.00\);_(* "-"??_);_(@_)</c:formatCode>
                <c:ptCount val="12"/>
                <c:pt idx="0">
                  <c:v>25.848772805999964</c:v>
                </c:pt>
                <c:pt idx="1">
                  <c:v>20.878436019999977</c:v>
                </c:pt>
                <c:pt idx="2">
                  <c:v>28.490018169999999</c:v>
                </c:pt>
                <c:pt idx="3">
                  <c:v>29.367664591</c:v>
                </c:pt>
                <c:pt idx="4">
                  <c:v>23.663400280999976</c:v>
                </c:pt>
                <c:pt idx="5">
                  <c:v>26.612703909</c:v>
                </c:pt>
                <c:pt idx="6">
                  <c:v>28.541972282</c:v>
                </c:pt>
                <c:pt idx="7">
                  <c:v>29.083099681999975</c:v>
                </c:pt>
                <c:pt idx="8">
                  <c:v>30.930161851000001</c:v>
                </c:pt>
                <c:pt idx="9">
                  <c:v>33.118223715000006</c:v>
                </c:pt>
                <c:pt idx="10">
                  <c:v>30.934480852</c:v>
                </c:pt>
                <c:pt idx="11">
                  <c:v>31.528708194</c:v>
                </c:pt>
              </c:numCache>
            </c:numRef>
          </c:val>
        </c:ser>
        <c:axId val="63195392"/>
        <c:axId val="63205376"/>
      </c:barChart>
      <c:catAx>
        <c:axId val="63195392"/>
        <c:scaling>
          <c:orientation val="minMax"/>
        </c:scaling>
        <c:axPos val="b"/>
        <c:tickLblPos val="nextTo"/>
        <c:crossAx val="63205376"/>
        <c:crosses val="autoZero"/>
        <c:auto val="1"/>
        <c:lblAlgn val="ctr"/>
        <c:lblOffset val="100"/>
      </c:catAx>
      <c:valAx>
        <c:axId val="63205376"/>
        <c:scaling>
          <c:orientation val="minMax"/>
        </c:scaling>
        <c:axPos val="l"/>
        <c:majorGridlines/>
        <c:numFmt formatCode="_(* #,##0.00_);_(* \(#,##0.00\);_(* &quot;-&quot;??_);_(@_)" sourceLinked="1"/>
        <c:tickLblPos val="nextTo"/>
        <c:crossAx val="63195392"/>
        <c:crosses val="autoZero"/>
        <c:crossBetween val="between"/>
      </c:valAx>
    </c:plotArea>
    <c:legend>
      <c:legendPos val="t"/>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th-TH"/>
          </a:p>
        </p:txBody>
      </p:sp>
      <p:sp>
        <p:nvSpPr>
          <p:cNvPr id="55299"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84C4AA65-A085-47B9-8F1A-B81DA0528313}" type="datetime1">
              <a:rPr lang="en-US"/>
              <a:pPr/>
              <a:t>10/8/2015</a:t>
            </a:fld>
            <a:endParaRPr lang="th-TH"/>
          </a:p>
        </p:txBody>
      </p:sp>
      <p:sp>
        <p:nvSpPr>
          <p:cNvPr id="55300"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h-TH"/>
          </a:p>
        </p:txBody>
      </p:sp>
      <p:sp>
        <p:nvSpPr>
          <p:cNvPr id="55301"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41E9A14-EE60-41B2-BAE5-9308C220D209}" type="slidenum">
              <a:rPr lang="en-US"/>
              <a:pPr/>
              <a:t>‹#›</a:t>
            </a:fld>
            <a:endParaRPr lang="th-TH"/>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1"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th-TH" dirty="0"/>
          </a:p>
        </p:txBody>
      </p:sp>
      <p:sp>
        <p:nvSpPr>
          <p:cNvPr id="5325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53253"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p>
        </p:txBody>
      </p:sp>
      <p:sp>
        <p:nvSpPr>
          <p:cNvPr id="53254"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h-TH"/>
          </a:p>
        </p:txBody>
      </p:sp>
      <p:sp>
        <p:nvSpPr>
          <p:cNvPr id="53255"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39DA149-C89E-4729-A83A-FEF9D02FEFF1}" type="slidenum">
              <a:rPr lang="en-US"/>
              <a:pPr/>
              <a:t>‹#›</a:t>
            </a:fld>
            <a:endParaRPr lang="th-TH"/>
          </a:p>
        </p:txBody>
      </p:sp>
      <p:sp>
        <p:nvSpPr>
          <p:cNvPr id="10" name="Header Placeholder 9"/>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Tree>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kern="1200">
        <a:solidFill>
          <a:schemeClr val="tx1"/>
        </a:solidFill>
        <a:latin typeface="Arial" charset="0"/>
        <a:ea typeface="+mn-ea"/>
        <a:cs typeface="Angsana New" pitchFamily="18" charset="-34"/>
      </a:defRPr>
    </a:lvl1pPr>
    <a:lvl2pPr marL="457200" algn="l" rtl="0" fontAlgn="base">
      <a:spcBef>
        <a:spcPct val="30000"/>
      </a:spcBef>
      <a:spcAft>
        <a:spcPct val="0"/>
      </a:spcAft>
      <a:defRPr kern="1200">
        <a:solidFill>
          <a:schemeClr val="tx1"/>
        </a:solidFill>
        <a:latin typeface="Arial" charset="0"/>
        <a:ea typeface="+mn-ea"/>
        <a:cs typeface="Angsana New" pitchFamily="18" charset="-34"/>
      </a:defRPr>
    </a:lvl2pPr>
    <a:lvl3pPr marL="914400" algn="l" rtl="0" fontAlgn="base">
      <a:spcBef>
        <a:spcPct val="30000"/>
      </a:spcBef>
      <a:spcAft>
        <a:spcPct val="0"/>
      </a:spcAft>
      <a:defRPr kern="1200">
        <a:solidFill>
          <a:schemeClr val="tx1"/>
        </a:solidFill>
        <a:latin typeface="Arial" charset="0"/>
        <a:ea typeface="+mn-ea"/>
        <a:cs typeface="Angsana New" pitchFamily="18" charset="-34"/>
      </a:defRPr>
    </a:lvl3pPr>
    <a:lvl4pPr marL="1371600" algn="l" rtl="0" fontAlgn="base">
      <a:spcBef>
        <a:spcPct val="30000"/>
      </a:spcBef>
      <a:spcAft>
        <a:spcPct val="0"/>
      </a:spcAft>
      <a:defRPr kern="1200">
        <a:solidFill>
          <a:schemeClr val="tx1"/>
        </a:solidFill>
        <a:latin typeface="Arial" charset="0"/>
        <a:ea typeface="+mn-ea"/>
        <a:cs typeface="Angsana New" pitchFamily="18" charset="-34"/>
      </a:defRPr>
    </a:lvl4pPr>
    <a:lvl5pPr marL="1828800" algn="l" rtl="0" fontAlgn="base">
      <a:spcBef>
        <a:spcPct val="30000"/>
      </a:spcBef>
      <a:spcAft>
        <a:spcPct val="0"/>
      </a:spcAft>
      <a:defRPr kern="1200">
        <a:solidFill>
          <a:schemeClr val="tx1"/>
        </a:solidFill>
        <a:latin typeface="Arial" charset="0"/>
        <a:ea typeface="+mn-ea"/>
        <a:cs typeface="Angsana New" pitchFamily="18" charset="-34"/>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smtClean="0"/>
          </a:p>
        </p:txBody>
      </p:sp>
      <p:sp>
        <p:nvSpPr>
          <p:cNvPr id="15364" name="Slide Number Placeholder 3"/>
          <p:cNvSpPr>
            <a:spLocks noGrp="1"/>
          </p:cNvSpPr>
          <p:nvPr>
            <p:ph type="sldNum" sz="quarter" idx="5"/>
          </p:nvPr>
        </p:nvSpPr>
        <p:spPr>
          <a:noFill/>
        </p:spPr>
        <p:txBody>
          <a:bodyPr/>
          <a:lstStyle/>
          <a:p>
            <a:fld id="{06ECE281-BCD9-4C49-8B9A-5CE805F01E9F}" type="slidenum">
              <a:rPr lang="en-US" smtClean="0"/>
              <a:pPr/>
              <a:t>1</a:t>
            </a:fld>
            <a:endParaRPr lang="en-US" smtClean="0"/>
          </a:p>
        </p:txBody>
      </p:sp>
      <p:sp>
        <p:nvSpPr>
          <p:cNvPr id="5" name="Header Placeholder 4"/>
          <p:cNvSpPr>
            <a:spLocks noGrp="1"/>
          </p:cNvSpPr>
          <p:nvPr>
            <p:ph type="hdr" sz="quarter" idx="10"/>
          </p:nvPr>
        </p:nvSpPr>
        <p:spPr>
          <a:xfrm>
            <a:off x="0" y="0"/>
            <a:ext cx="3962400" cy="342900"/>
          </a:xfrm>
          <a:prstGeom prst="rect">
            <a:avLst/>
          </a:prstGeom>
        </p:spPr>
        <p:txBody>
          <a:bodyPr/>
          <a:lstStyle/>
          <a:p>
            <a:endParaRPr lang="th-T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fld id="{3BAD5D64-F9DF-4B0D-8DB5-39A06F33F3D2}" type="datetime1">
              <a:rPr lang="en-US" smtClean="0"/>
              <a:pPr/>
              <a:t>10/8/2015</a:t>
            </a:fld>
            <a:endParaRPr lang="th-TH"/>
          </a:p>
        </p:txBody>
      </p:sp>
      <p:sp>
        <p:nvSpPr>
          <p:cNvPr id="5" name="Slide Number Placeholder 4"/>
          <p:cNvSpPr>
            <a:spLocks noGrp="1"/>
          </p:cNvSpPr>
          <p:nvPr>
            <p:ph type="sldNum" sz="quarter" idx="11"/>
          </p:nvPr>
        </p:nvSpPr>
        <p:spPr/>
        <p:txBody>
          <a:bodyPr/>
          <a:lstStyle/>
          <a:p>
            <a:fld id="{D39DA149-C89E-4729-A83A-FEF9D02FEFF1}" type="slidenum">
              <a:rPr lang="en-US" smtClean="0"/>
              <a:pPr/>
              <a:t>2</a:t>
            </a:fld>
            <a:endParaRPr lang="th-TH"/>
          </a:p>
        </p:txBody>
      </p:sp>
      <p:sp>
        <p:nvSpPr>
          <p:cNvPr id="6" name="Header Placeholder 5"/>
          <p:cNvSpPr>
            <a:spLocks noGrp="1"/>
          </p:cNvSpPr>
          <p:nvPr>
            <p:ph type="hdr" sz="quarter" idx="12"/>
          </p:nvPr>
        </p:nvSpPr>
        <p:spPr>
          <a:xfrm>
            <a:off x="0" y="0"/>
            <a:ext cx="3962400" cy="342900"/>
          </a:xfrm>
          <a:prstGeom prst="rect">
            <a:avLst/>
          </a:prstGeom>
        </p:spPr>
        <p:txBody>
          <a:bodyPr/>
          <a:lstStyle/>
          <a:p>
            <a:endParaRPr lang="th-T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p>
        </p:txBody>
      </p:sp>
      <p:sp>
        <p:nvSpPr>
          <p:cNvPr id="16388" name="Slide Number Placeholder 3"/>
          <p:cNvSpPr>
            <a:spLocks noGrp="1"/>
          </p:cNvSpPr>
          <p:nvPr>
            <p:ph type="sldNum" sz="quarter" idx="5"/>
          </p:nvPr>
        </p:nvSpPr>
        <p:spPr>
          <a:noFill/>
        </p:spPr>
        <p:txBody>
          <a:bodyPr/>
          <a:lstStyle/>
          <a:p>
            <a:fld id="{7A538991-9DB2-48EC-B8FE-DE596D0CCA11}" type="slidenum">
              <a:rPr lang="en-US" smtClean="0"/>
              <a:pPr/>
              <a:t>3</a:t>
            </a:fld>
            <a:endParaRPr lang="en-US" smtClean="0"/>
          </a:p>
        </p:txBody>
      </p:sp>
      <p:sp>
        <p:nvSpPr>
          <p:cNvPr id="5" name="Header Placeholder 4"/>
          <p:cNvSpPr>
            <a:spLocks noGrp="1"/>
          </p:cNvSpPr>
          <p:nvPr>
            <p:ph type="hdr" sz="quarter" idx="10"/>
          </p:nvPr>
        </p:nvSpPr>
        <p:spPr>
          <a:xfrm>
            <a:off x="0" y="0"/>
            <a:ext cx="3962400" cy="342900"/>
          </a:xfrm>
          <a:prstGeom prst="rect">
            <a:avLst/>
          </a:prstGeom>
        </p:spPr>
        <p:txBody>
          <a:bodyPr/>
          <a:lstStyle/>
          <a:p>
            <a:endParaRPr lang="th-T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p>
        </p:txBody>
      </p:sp>
      <p:sp>
        <p:nvSpPr>
          <p:cNvPr id="16388" name="Slide Number Placeholder 3"/>
          <p:cNvSpPr>
            <a:spLocks noGrp="1"/>
          </p:cNvSpPr>
          <p:nvPr>
            <p:ph type="sldNum" sz="quarter" idx="5"/>
          </p:nvPr>
        </p:nvSpPr>
        <p:spPr>
          <a:noFill/>
        </p:spPr>
        <p:txBody>
          <a:bodyPr/>
          <a:lstStyle/>
          <a:p>
            <a:fld id="{7A538991-9DB2-48EC-B8FE-DE596D0CCA11}" type="slidenum">
              <a:rPr lang="en-US" smtClean="0"/>
              <a:pPr/>
              <a:t>4</a:t>
            </a:fld>
            <a:endParaRPr lang="en-US" smtClean="0"/>
          </a:p>
        </p:txBody>
      </p:sp>
      <p:sp>
        <p:nvSpPr>
          <p:cNvPr id="5" name="Header Placeholder 4"/>
          <p:cNvSpPr>
            <a:spLocks noGrp="1"/>
          </p:cNvSpPr>
          <p:nvPr>
            <p:ph type="hdr" sz="quarter" idx="10"/>
          </p:nvPr>
        </p:nvSpPr>
        <p:spPr>
          <a:xfrm>
            <a:off x="0" y="0"/>
            <a:ext cx="3962400" cy="342900"/>
          </a:xfrm>
          <a:prstGeom prst="rect">
            <a:avLst/>
          </a:prstGeom>
        </p:spPr>
        <p:txBody>
          <a:bodyPr/>
          <a:lstStyle/>
          <a:p>
            <a:endParaRPr lang="th-T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fld id="{3BAD5D64-F9DF-4B0D-8DB5-39A06F33F3D2}" type="datetime1">
              <a:rPr lang="en-US" smtClean="0"/>
              <a:pPr/>
              <a:t>10/8/2015</a:t>
            </a:fld>
            <a:endParaRPr lang="th-TH"/>
          </a:p>
        </p:txBody>
      </p:sp>
      <p:sp>
        <p:nvSpPr>
          <p:cNvPr id="5" name="Slide Number Placeholder 4"/>
          <p:cNvSpPr>
            <a:spLocks noGrp="1"/>
          </p:cNvSpPr>
          <p:nvPr>
            <p:ph type="sldNum" sz="quarter" idx="11"/>
          </p:nvPr>
        </p:nvSpPr>
        <p:spPr/>
        <p:txBody>
          <a:bodyPr/>
          <a:lstStyle/>
          <a:p>
            <a:fld id="{D39DA149-C89E-4729-A83A-FEF9D02FEFF1}" type="slidenum">
              <a:rPr lang="en-US" smtClean="0"/>
              <a:pPr/>
              <a:t>27</a:t>
            </a:fld>
            <a:endParaRPr lang="th-TH"/>
          </a:p>
        </p:txBody>
      </p:sp>
      <p:sp>
        <p:nvSpPr>
          <p:cNvPr id="6" name="Header Placeholder 5"/>
          <p:cNvSpPr>
            <a:spLocks noGrp="1"/>
          </p:cNvSpPr>
          <p:nvPr>
            <p:ph type="hdr" sz="quarter" idx="12"/>
          </p:nvPr>
        </p:nvSpPr>
        <p:spPr>
          <a:xfrm>
            <a:off x="0" y="0"/>
            <a:ext cx="3962400" cy="342900"/>
          </a:xfrm>
          <a:prstGeom prst="rect">
            <a:avLst/>
          </a:prstGeom>
        </p:spPr>
        <p:txBody>
          <a:bodyPr/>
          <a:lstStyle/>
          <a:p>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4"/>
          <p:cNvPicPr>
            <a:picLocks noChangeAspect="1" noChangeArrowheads="1"/>
          </p:cNvPicPr>
          <p:nvPr userDrawn="1"/>
        </p:nvPicPr>
        <p:blipFill>
          <a:blip r:embed="rId2" cstate="print"/>
          <a:srcRect/>
          <a:stretch>
            <a:fillRect/>
          </a:stretch>
        </p:blipFill>
        <p:spPr bwMode="auto">
          <a:xfrm>
            <a:off x="3810000" y="2895600"/>
            <a:ext cx="1219200" cy="1219200"/>
          </a:xfrm>
          <a:prstGeom prst="rect">
            <a:avLst/>
          </a:prstGeom>
          <a:noFill/>
          <a:ln w="9525">
            <a:noFill/>
            <a:miter lim="800000"/>
            <a:headEnd/>
            <a:tailEnd/>
          </a:ln>
        </p:spPr>
      </p:pic>
      <p:sp>
        <p:nvSpPr>
          <p:cNvPr id="4813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4813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dirty="0"/>
              <a:t>Click to edit Master subtitle style</a:t>
            </a:r>
          </a:p>
        </p:txBody>
      </p:sp>
      <p:sp>
        <p:nvSpPr>
          <p:cNvPr id="48132" name="Rectangle 4"/>
          <p:cNvSpPr>
            <a:spLocks noGrp="1" noChangeArrowheads="1"/>
          </p:cNvSpPr>
          <p:nvPr>
            <p:ph type="dt" sz="half" idx="2"/>
          </p:nvPr>
        </p:nvSpPr>
        <p:spPr>
          <a:xfrm>
            <a:off x="685800" y="6248400"/>
            <a:ext cx="1905000" cy="457200"/>
          </a:xfrm>
        </p:spPr>
        <p:txBody>
          <a:bodyPr/>
          <a:lstStyle>
            <a:lvl1pPr>
              <a:defRPr/>
            </a:lvl1pPr>
          </a:lstStyle>
          <a:p>
            <a:fld id="{F61A9831-8C1A-4B70-80FD-FB44DD05AA1E}" type="datetime1">
              <a:rPr lang="en-US" smtClean="0"/>
              <a:pPr/>
              <a:t>10/8/2015</a:t>
            </a:fld>
            <a:endParaRPr lang="th-TH"/>
          </a:p>
        </p:txBody>
      </p:sp>
      <p:sp>
        <p:nvSpPr>
          <p:cNvPr id="48133" name="Rectangle 5"/>
          <p:cNvSpPr>
            <a:spLocks noGrp="1" noChangeArrowheads="1"/>
          </p:cNvSpPr>
          <p:nvPr>
            <p:ph type="ftr" sz="quarter" idx="3"/>
          </p:nvPr>
        </p:nvSpPr>
        <p:spPr>
          <a:xfrm>
            <a:off x="3124200" y="6248400"/>
            <a:ext cx="2895600" cy="457200"/>
          </a:xfrm>
        </p:spPr>
        <p:txBody>
          <a:bodyPr/>
          <a:lstStyle>
            <a:lvl1pPr>
              <a:defRPr/>
            </a:lvl1pPr>
          </a:lstStyle>
          <a:p>
            <a:r>
              <a:rPr lang="en-US" smtClean="0"/>
              <a:t>Bangladesh Bank</a:t>
            </a:r>
            <a:endParaRPr lang="th-TH"/>
          </a:p>
        </p:txBody>
      </p:sp>
      <p:sp>
        <p:nvSpPr>
          <p:cNvPr id="48134" name="Rectangle 6"/>
          <p:cNvSpPr>
            <a:spLocks noGrp="1" noChangeArrowheads="1"/>
          </p:cNvSpPr>
          <p:nvPr>
            <p:ph type="sldNum" sz="quarter" idx="4"/>
          </p:nvPr>
        </p:nvSpPr>
        <p:spPr>
          <a:xfrm>
            <a:off x="6553200" y="6248400"/>
            <a:ext cx="1905000" cy="457200"/>
          </a:xfrm>
        </p:spPr>
        <p:txBody>
          <a:bodyPr/>
          <a:lstStyle>
            <a:lvl1pPr>
              <a:defRPr/>
            </a:lvl1pPr>
          </a:lstStyle>
          <a:p>
            <a:fld id="{4ECB2F51-0BD8-4FC6-933F-B80F65745ACA}" type="slidenum">
              <a:rPr lang="en-US"/>
              <a:pPr/>
              <a:t>‹#›</a:t>
            </a:fld>
            <a:endParaRPr lang="th-TH"/>
          </a:p>
        </p:txBody>
      </p:sp>
      <p:sp>
        <p:nvSpPr>
          <p:cNvPr id="4813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8E8F86F-BA9A-44C3-B0BA-51EF642E3E06}" type="datetime1">
              <a:rPr lang="en-US" smtClean="0"/>
              <a:pPr/>
              <a:t>10/8/2015</a:t>
            </a:fld>
            <a:endParaRPr lang="th-TH"/>
          </a:p>
        </p:txBody>
      </p:sp>
      <p:sp>
        <p:nvSpPr>
          <p:cNvPr id="5" name="Footer Placeholder 4"/>
          <p:cNvSpPr>
            <a:spLocks noGrp="1"/>
          </p:cNvSpPr>
          <p:nvPr>
            <p:ph type="ftr" sz="quarter" idx="11"/>
          </p:nvPr>
        </p:nvSpPr>
        <p:spPr/>
        <p:txBody>
          <a:bodyPr/>
          <a:lstStyle>
            <a:lvl1pPr>
              <a:defRPr/>
            </a:lvl1pPr>
          </a:lstStyle>
          <a:p>
            <a:r>
              <a:rPr lang="en-US" smtClean="0"/>
              <a:t>Bangladesh Bank</a:t>
            </a:r>
            <a:endParaRPr lang="th-TH"/>
          </a:p>
        </p:txBody>
      </p:sp>
      <p:sp>
        <p:nvSpPr>
          <p:cNvPr id="6" name="Slide Number Placeholder 5"/>
          <p:cNvSpPr>
            <a:spLocks noGrp="1"/>
          </p:cNvSpPr>
          <p:nvPr>
            <p:ph type="sldNum" sz="quarter" idx="12"/>
          </p:nvPr>
        </p:nvSpPr>
        <p:spPr/>
        <p:txBody>
          <a:bodyPr/>
          <a:lstStyle>
            <a:lvl1pPr>
              <a:defRPr/>
            </a:lvl1pPr>
          </a:lstStyle>
          <a:p>
            <a:fld id="{D9761440-C8D3-4D2A-9E07-FC0EFFAFDC88}" type="slidenum">
              <a:rPr lang="en-US"/>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ECF8C8A-9603-4905-B37E-3A359487A405}" type="datetime1">
              <a:rPr lang="en-US" smtClean="0"/>
              <a:pPr/>
              <a:t>10/8/2015</a:t>
            </a:fld>
            <a:endParaRPr lang="th-TH"/>
          </a:p>
        </p:txBody>
      </p:sp>
      <p:sp>
        <p:nvSpPr>
          <p:cNvPr id="5" name="Footer Placeholder 4"/>
          <p:cNvSpPr>
            <a:spLocks noGrp="1"/>
          </p:cNvSpPr>
          <p:nvPr>
            <p:ph type="ftr" sz="quarter" idx="11"/>
          </p:nvPr>
        </p:nvSpPr>
        <p:spPr/>
        <p:txBody>
          <a:bodyPr/>
          <a:lstStyle>
            <a:lvl1pPr>
              <a:defRPr/>
            </a:lvl1pPr>
          </a:lstStyle>
          <a:p>
            <a:r>
              <a:rPr lang="en-US" smtClean="0"/>
              <a:t>Bangladesh Bank</a:t>
            </a:r>
            <a:endParaRPr lang="th-TH"/>
          </a:p>
        </p:txBody>
      </p:sp>
      <p:sp>
        <p:nvSpPr>
          <p:cNvPr id="6" name="Slide Number Placeholder 5"/>
          <p:cNvSpPr>
            <a:spLocks noGrp="1"/>
          </p:cNvSpPr>
          <p:nvPr>
            <p:ph type="sldNum" sz="quarter" idx="12"/>
          </p:nvPr>
        </p:nvSpPr>
        <p:spPr/>
        <p:txBody>
          <a:bodyPr/>
          <a:lstStyle>
            <a:lvl1pPr>
              <a:defRPr/>
            </a:lvl1pPr>
          </a:lstStyle>
          <a:p>
            <a:fld id="{931B86E8-EC38-491D-8998-0A7ECD391562}" type="slidenum">
              <a:rPr lang="en-US"/>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B90021FF-5E58-45F5-9A88-A8A40132FE3E}" type="datetime1">
              <a:rPr lang="en-US" smtClean="0"/>
              <a:pPr/>
              <a:t>10/8/2015</a:t>
            </a:fld>
            <a:endParaRPr lang="th-TH"/>
          </a:p>
        </p:txBody>
      </p:sp>
      <p:sp>
        <p:nvSpPr>
          <p:cNvPr id="5" name="Footer Placeholder 4"/>
          <p:cNvSpPr>
            <a:spLocks noGrp="1"/>
          </p:cNvSpPr>
          <p:nvPr>
            <p:ph type="ftr" sz="quarter" idx="11"/>
          </p:nvPr>
        </p:nvSpPr>
        <p:spPr/>
        <p:txBody>
          <a:bodyPr/>
          <a:lstStyle>
            <a:lvl1pPr>
              <a:defRPr/>
            </a:lvl1pPr>
          </a:lstStyle>
          <a:p>
            <a:r>
              <a:rPr lang="en-US" smtClean="0"/>
              <a:t>Bangladesh Bank</a:t>
            </a:r>
            <a:endParaRPr lang="th-TH"/>
          </a:p>
        </p:txBody>
      </p:sp>
      <p:sp>
        <p:nvSpPr>
          <p:cNvPr id="6" name="Slide Number Placeholder 5"/>
          <p:cNvSpPr>
            <a:spLocks noGrp="1"/>
          </p:cNvSpPr>
          <p:nvPr>
            <p:ph type="sldNum" sz="quarter" idx="12"/>
          </p:nvPr>
        </p:nvSpPr>
        <p:spPr/>
        <p:txBody>
          <a:bodyPr/>
          <a:lstStyle>
            <a:lvl1pPr>
              <a:defRPr/>
            </a:lvl1pPr>
          </a:lstStyle>
          <a:p>
            <a:fld id="{355444A1-9065-4E43-8A1D-0C9936D0BEEF}" type="slidenum">
              <a:rPr lang="en-US"/>
              <a:pPr/>
              <a:t>‹#›</a:t>
            </a:fld>
            <a:endParaRPr lang="th-TH"/>
          </a:p>
        </p:txBody>
      </p:sp>
      <p:pic>
        <p:nvPicPr>
          <p:cNvPr id="7" name="Picture 4"/>
          <p:cNvPicPr>
            <a:picLocks noChangeAspect="1" noChangeArrowheads="1"/>
          </p:cNvPicPr>
          <p:nvPr userDrawn="1"/>
        </p:nvPicPr>
        <p:blipFill>
          <a:blip r:embed="rId2" cstate="print"/>
          <a:srcRect/>
          <a:stretch>
            <a:fillRect/>
          </a:stretch>
        </p:blipFill>
        <p:spPr bwMode="auto">
          <a:xfrm>
            <a:off x="8305800" y="0"/>
            <a:ext cx="838200" cy="8382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2A0DACE-D475-4538-B9A3-144B12E0DF81}" type="datetime1">
              <a:rPr lang="en-US" smtClean="0"/>
              <a:pPr/>
              <a:t>10/8/2015</a:t>
            </a:fld>
            <a:endParaRPr lang="th-TH"/>
          </a:p>
        </p:txBody>
      </p:sp>
      <p:sp>
        <p:nvSpPr>
          <p:cNvPr id="5" name="Footer Placeholder 4"/>
          <p:cNvSpPr>
            <a:spLocks noGrp="1"/>
          </p:cNvSpPr>
          <p:nvPr>
            <p:ph type="ftr" sz="quarter" idx="11"/>
          </p:nvPr>
        </p:nvSpPr>
        <p:spPr/>
        <p:txBody>
          <a:bodyPr/>
          <a:lstStyle>
            <a:lvl1pPr>
              <a:defRPr/>
            </a:lvl1pPr>
          </a:lstStyle>
          <a:p>
            <a:r>
              <a:rPr lang="en-US" smtClean="0"/>
              <a:t>Bangladesh Bank</a:t>
            </a:r>
            <a:endParaRPr lang="th-TH"/>
          </a:p>
        </p:txBody>
      </p:sp>
      <p:sp>
        <p:nvSpPr>
          <p:cNvPr id="6" name="Slide Number Placeholder 5"/>
          <p:cNvSpPr>
            <a:spLocks noGrp="1"/>
          </p:cNvSpPr>
          <p:nvPr>
            <p:ph type="sldNum" sz="quarter" idx="12"/>
          </p:nvPr>
        </p:nvSpPr>
        <p:spPr/>
        <p:txBody>
          <a:bodyPr/>
          <a:lstStyle>
            <a:lvl1pPr>
              <a:defRPr/>
            </a:lvl1pPr>
          </a:lstStyle>
          <a:p>
            <a:fld id="{D33D0CE8-4FA0-41BA-B395-B218916233B6}" type="slidenum">
              <a:rPr lang="en-US"/>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D45BDBC-5834-4266-8559-6337F267DA8B}" type="datetime1">
              <a:rPr lang="en-US" smtClean="0"/>
              <a:pPr/>
              <a:t>10/8/2015</a:t>
            </a:fld>
            <a:endParaRPr lang="th-TH"/>
          </a:p>
        </p:txBody>
      </p:sp>
      <p:sp>
        <p:nvSpPr>
          <p:cNvPr id="6" name="Footer Placeholder 5"/>
          <p:cNvSpPr>
            <a:spLocks noGrp="1"/>
          </p:cNvSpPr>
          <p:nvPr>
            <p:ph type="ftr" sz="quarter" idx="11"/>
          </p:nvPr>
        </p:nvSpPr>
        <p:spPr/>
        <p:txBody>
          <a:bodyPr/>
          <a:lstStyle>
            <a:lvl1pPr>
              <a:defRPr/>
            </a:lvl1pPr>
          </a:lstStyle>
          <a:p>
            <a:r>
              <a:rPr lang="en-US" smtClean="0"/>
              <a:t>Bangladesh Bank</a:t>
            </a:r>
            <a:endParaRPr lang="th-TH"/>
          </a:p>
        </p:txBody>
      </p:sp>
      <p:sp>
        <p:nvSpPr>
          <p:cNvPr id="7" name="Slide Number Placeholder 6"/>
          <p:cNvSpPr>
            <a:spLocks noGrp="1"/>
          </p:cNvSpPr>
          <p:nvPr>
            <p:ph type="sldNum" sz="quarter" idx="12"/>
          </p:nvPr>
        </p:nvSpPr>
        <p:spPr/>
        <p:txBody>
          <a:bodyPr/>
          <a:lstStyle>
            <a:lvl1pPr>
              <a:defRPr/>
            </a:lvl1pPr>
          </a:lstStyle>
          <a:p>
            <a:fld id="{2AF9252B-C85F-44FB-8F5C-B1A98A8961D2}" type="slidenum">
              <a:rPr lang="en-US"/>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18A6A6A-251D-4495-833A-7433D465BCF9}" type="datetime1">
              <a:rPr lang="en-US" smtClean="0"/>
              <a:pPr/>
              <a:t>10/8/2015</a:t>
            </a:fld>
            <a:endParaRPr lang="th-TH"/>
          </a:p>
        </p:txBody>
      </p:sp>
      <p:sp>
        <p:nvSpPr>
          <p:cNvPr id="8" name="Footer Placeholder 7"/>
          <p:cNvSpPr>
            <a:spLocks noGrp="1"/>
          </p:cNvSpPr>
          <p:nvPr>
            <p:ph type="ftr" sz="quarter" idx="11"/>
          </p:nvPr>
        </p:nvSpPr>
        <p:spPr/>
        <p:txBody>
          <a:bodyPr/>
          <a:lstStyle>
            <a:lvl1pPr>
              <a:defRPr/>
            </a:lvl1pPr>
          </a:lstStyle>
          <a:p>
            <a:r>
              <a:rPr lang="en-US" smtClean="0"/>
              <a:t>Bangladesh Bank</a:t>
            </a:r>
            <a:endParaRPr lang="th-TH"/>
          </a:p>
        </p:txBody>
      </p:sp>
      <p:sp>
        <p:nvSpPr>
          <p:cNvPr id="9" name="Slide Number Placeholder 8"/>
          <p:cNvSpPr>
            <a:spLocks noGrp="1"/>
          </p:cNvSpPr>
          <p:nvPr>
            <p:ph type="sldNum" sz="quarter" idx="12"/>
          </p:nvPr>
        </p:nvSpPr>
        <p:spPr/>
        <p:txBody>
          <a:bodyPr/>
          <a:lstStyle>
            <a:lvl1pPr>
              <a:defRPr/>
            </a:lvl1pPr>
          </a:lstStyle>
          <a:p>
            <a:fld id="{2DDE022F-F653-4E29-A9EE-E7E679DFDC0D}" type="slidenum">
              <a:rPr lang="en-US"/>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DF288CE-DC2A-49D1-98B7-41A62CA265E4}" type="datetime1">
              <a:rPr lang="en-US" smtClean="0"/>
              <a:pPr/>
              <a:t>10/8/2015</a:t>
            </a:fld>
            <a:endParaRPr lang="th-TH"/>
          </a:p>
        </p:txBody>
      </p:sp>
      <p:sp>
        <p:nvSpPr>
          <p:cNvPr id="4" name="Footer Placeholder 3"/>
          <p:cNvSpPr>
            <a:spLocks noGrp="1"/>
          </p:cNvSpPr>
          <p:nvPr>
            <p:ph type="ftr" sz="quarter" idx="11"/>
          </p:nvPr>
        </p:nvSpPr>
        <p:spPr/>
        <p:txBody>
          <a:bodyPr/>
          <a:lstStyle>
            <a:lvl1pPr>
              <a:defRPr/>
            </a:lvl1pPr>
          </a:lstStyle>
          <a:p>
            <a:r>
              <a:rPr lang="en-US" smtClean="0"/>
              <a:t>Bangladesh Bank</a:t>
            </a:r>
            <a:endParaRPr lang="th-TH"/>
          </a:p>
        </p:txBody>
      </p:sp>
      <p:sp>
        <p:nvSpPr>
          <p:cNvPr id="5" name="Slide Number Placeholder 4"/>
          <p:cNvSpPr>
            <a:spLocks noGrp="1"/>
          </p:cNvSpPr>
          <p:nvPr>
            <p:ph type="sldNum" sz="quarter" idx="12"/>
          </p:nvPr>
        </p:nvSpPr>
        <p:spPr/>
        <p:txBody>
          <a:bodyPr/>
          <a:lstStyle>
            <a:lvl1pPr>
              <a:defRPr/>
            </a:lvl1pPr>
          </a:lstStyle>
          <a:p>
            <a:fld id="{CC4B57A2-04C1-4BC4-BCA8-C94E856142C2}" type="slidenum">
              <a:rPr lang="en-US"/>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F6316AB-99F1-438F-B397-C0099B582C45}" type="datetime1">
              <a:rPr lang="en-US" smtClean="0"/>
              <a:pPr/>
              <a:t>10/8/2015</a:t>
            </a:fld>
            <a:endParaRPr lang="th-TH"/>
          </a:p>
        </p:txBody>
      </p:sp>
      <p:sp>
        <p:nvSpPr>
          <p:cNvPr id="3" name="Footer Placeholder 2"/>
          <p:cNvSpPr>
            <a:spLocks noGrp="1"/>
          </p:cNvSpPr>
          <p:nvPr>
            <p:ph type="ftr" sz="quarter" idx="11"/>
          </p:nvPr>
        </p:nvSpPr>
        <p:spPr/>
        <p:txBody>
          <a:bodyPr/>
          <a:lstStyle>
            <a:lvl1pPr>
              <a:defRPr/>
            </a:lvl1pPr>
          </a:lstStyle>
          <a:p>
            <a:r>
              <a:rPr lang="en-US" smtClean="0"/>
              <a:t>Bangladesh Bank</a:t>
            </a:r>
            <a:endParaRPr lang="th-TH"/>
          </a:p>
        </p:txBody>
      </p:sp>
      <p:sp>
        <p:nvSpPr>
          <p:cNvPr id="4" name="Slide Number Placeholder 3"/>
          <p:cNvSpPr>
            <a:spLocks noGrp="1"/>
          </p:cNvSpPr>
          <p:nvPr>
            <p:ph type="sldNum" sz="quarter" idx="12"/>
          </p:nvPr>
        </p:nvSpPr>
        <p:spPr/>
        <p:txBody>
          <a:bodyPr/>
          <a:lstStyle>
            <a:lvl1pPr>
              <a:defRPr/>
            </a:lvl1pPr>
          </a:lstStyle>
          <a:p>
            <a:fld id="{6CD64A7E-FE68-468C-B9EE-CEF2D73C0A49}" type="slidenum">
              <a:rPr lang="en-US"/>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2CC75B1-EFAC-469B-9482-82CD8BE179E2}" type="datetime1">
              <a:rPr lang="en-US" smtClean="0"/>
              <a:pPr/>
              <a:t>10/8/2015</a:t>
            </a:fld>
            <a:endParaRPr lang="th-TH"/>
          </a:p>
        </p:txBody>
      </p:sp>
      <p:sp>
        <p:nvSpPr>
          <p:cNvPr id="6" name="Footer Placeholder 5"/>
          <p:cNvSpPr>
            <a:spLocks noGrp="1"/>
          </p:cNvSpPr>
          <p:nvPr>
            <p:ph type="ftr" sz="quarter" idx="11"/>
          </p:nvPr>
        </p:nvSpPr>
        <p:spPr/>
        <p:txBody>
          <a:bodyPr/>
          <a:lstStyle>
            <a:lvl1pPr>
              <a:defRPr/>
            </a:lvl1pPr>
          </a:lstStyle>
          <a:p>
            <a:r>
              <a:rPr lang="en-US" smtClean="0"/>
              <a:t>Bangladesh Bank</a:t>
            </a:r>
            <a:endParaRPr lang="th-TH"/>
          </a:p>
        </p:txBody>
      </p:sp>
      <p:sp>
        <p:nvSpPr>
          <p:cNvPr id="7" name="Slide Number Placeholder 6"/>
          <p:cNvSpPr>
            <a:spLocks noGrp="1"/>
          </p:cNvSpPr>
          <p:nvPr>
            <p:ph type="sldNum" sz="quarter" idx="12"/>
          </p:nvPr>
        </p:nvSpPr>
        <p:spPr/>
        <p:txBody>
          <a:bodyPr/>
          <a:lstStyle>
            <a:lvl1pPr>
              <a:defRPr/>
            </a:lvl1pPr>
          </a:lstStyle>
          <a:p>
            <a:fld id="{698559D6-4B99-4366-BCCD-02452E1708A1}" type="slidenum">
              <a:rPr lang="en-US"/>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3CDD5E9-4444-4542-8D0D-EF23C501839F}" type="datetime1">
              <a:rPr lang="en-US" smtClean="0"/>
              <a:pPr/>
              <a:t>10/8/2015</a:t>
            </a:fld>
            <a:endParaRPr lang="th-TH"/>
          </a:p>
        </p:txBody>
      </p:sp>
      <p:sp>
        <p:nvSpPr>
          <p:cNvPr id="6" name="Footer Placeholder 5"/>
          <p:cNvSpPr>
            <a:spLocks noGrp="1"/>
          </p:cNvSpPr>
          <p:nvPr>
            <p:ph type="ftr" sz="quarter" idx="11"/>
          </p:nvPr>
        </p:nvSpPr>
        <p:spPr/>
        <p:txBody>
          <a:bodyPr/>
          <a:lstStyle>
            <a:lvl1pPr>
              <a:defRPr/>
            </a:lvl1pPr>
          </a:lstStyle>
          <a:p>
            <a:r>
              <a:rPr lang="en-US" smtClean="0"/>
              <a:t>Bangladesh Bank</a:t>
            </a:r>
            <a:endParaRPr lang="th-TH"/>
          </a:p>
        </p:txBody>
      </p:sp>
      <p:sp>
        <p:nvSpPr>
          <p:cNvPr id="7" name="Slide Number Placeholder 6"/>
          <p:cNvSpPr>
            <a:spLocks noGrp="1"/>
          </p:cNvSpPr>
          <p:nvPr>
            <p:ph type="sldNum" sz="quarter" idx="12"/>
          </p:nvPr>
        </p:nvSpPr>
        <p:spPr/>
        <p:txBody>
          <a:bodyPr/>
          <a:lstStyle>
            <a:lvl1pPr>
              <a:defRPr/>
            </a:lvl1pPr>
          </a:lstStyle>
          <a:p>
            <a:fld id="{F49CE20C-33B3-4C2E-AEF9-77207C4F1417}" type="slidenum">
              <a:rPr lang="en-US"/>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710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
        <p:nvSpPr>
          <p:cNvPr id="4710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n-US"/>
          </a:p>
        </p:txBody>
      </p:sp>
      <p:sp>
        <p:nvSpPr>
          <p:cNvPr id="4711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7B0E6314-B715-4CE7-BD5E-48422A780CAB}" type="datetime1">
              <a:rPr lang="en-US" smtClean="0"/>
              <a:pPr/>
              <a:t>10/8/2015</a:t>
            </a:fld>
            <a:endParaRPr lang="th-TH"/>
          </a:p>
        </p:txBody>
      </p:sp>
      <p:sp>
        <p:nvSpPr>
          <p:cNvPr id="4711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r>
              <a:rPr lang="en-US" smtClean="0"/>
              <a:t>Bangladesh Bank</a:t>
            </a:r>
            <a:endParaRPr lang="th-TH"/>
          </a:p>
        </p:txBody>
      </p:sp>
      <p:sp>
        <p:nvSpPr>
          <p:cNvPr id="4711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5D8E10DA-97E7-4B78-AA25-D3FCF0F99157}" type="slidenum">
              <a:rPr lang="en-US"/>
              <a:pPr/>
              <a:t>‹#›</a:t>
            </a:fld>
            <a:endParaRPr lang="th-TH"/>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iming>
    <p:tnLst>
      <p:par>
        <p:cTn id="1" dur="indefinite" restart="never" nodeType="tmRoot"/>
      </p:par>
    </p:tnLst>
  </p:timing>
  <p:hf hdr="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ngsana New" pitchFamily="18" charset="-34"/>
        </a:defRPr>
      </a:lvl2pPr>
      <a:lvl3pPr algn="l" rtl="0" fontAlgn="base">
        <a:spcBef>
          <a:spcPct val="0"/>
        </a:spcBef>
        <a:spcAft>
          <a:spcPct val="0"/>
        </a:spcAft>
        <a:defRPr sz="3800">
          <a:solidFill>
            <a:schemeClr val="tx2"/>
          </a:solidFill>
          <a:latin typeface="Verdana" pitchFamily="34" charset="0"/>
          <a:cs typeface="Angsana New" pitchFamily="18" charset="-34"/>
        </a:defRPr>
      </a:lvl3pPr>
      <a:lvl4pPr algn="l" rtl="0" fontAlgn="base">
        <a:spcBef>
          <a:spcPct val="0"/>
        </a:spcBef>
        <a:spcAft>
          <a:spcPct val="0"/>
        </a:spcAft>
        <a:defRPr sz="3800">
          <a:solidFill>
            <a:schemeClr val="tx2"/>
          </a:solidFill>
          <a:latin typeface="Verdana" pitchFamily="34" charset="0"/>
          <a:cs typeface="Angsana New" pitchFamily="18" charset="-34"/>
        </a:defRPr>
      </a:lvl4pPr>
      <a:lvl5pPr algn="l" rtl="0" fontAlgn="base">
        <a:spcBef>
          <a:spcPct val="0"/>
        </a:spcBef>
        <a:spcAft>
          <a:spcPct val="0"/>
        </a:spcAft>
        <a:defRPr sz="3800">
          <a:solidFill>
            <a:schemeClr val="tx2"/>
          </a:solidFill>
          <a:latin typeface="Verdana" pitchFamily="34" charset="0"/>
          <a:cs typeface="Angsana New" pitchFamily="18" charset="-34"/>
        </a:defRPr>
      </a:lvl5pPr>
      <a:lvl6pPr marL="457200" algn="l" rtl="0" fontAlgn="base">
        <a:spcBef>
          <a:spcPct val="0"/>
        </a:spcBef>
        <a:spcAft>
          <a:spcPct val="0"/>
        </a:spcAft>
        <a:defRPr sz="3800">
          <a:solidFill>
            <a:schemeClr val="tx2"/>
          </a:solidFill>
          <a:latin typeface="Verdana" pitchFamily="34" charset="0"/>
          <a:cs typeface="Angsana New" pitchFamily="18" charset="-34"/>
        </a:defRPr>
      </a:lvl6pPr>
      <a:lvl7pPr marL="914400" algn="l" rtl="0" fontAlgn="base">
        <a:spcBef>
          <a:spcPct val="0"/>
        </a:spcBef>
        <a:spcAft>
          <a:spcPct val="0"/>
        </a:spcAft>
        <a:defRPr sz="3800">
          <a:solidFill>
            <a:schemeClr val="tx2"/>
          </a:solidFill>
          <a:latin typeface="Verdana" pitchFamily="34" charset="0"/>
          <a:cs typeface="Angsana New" pitchFamily="18" charset="-34"/>
        </a:defRPr>
      </a:lvl7pPr>
      <a:lvl8pPr marL="1371600" algn="l" rtl="0" fontAlgn="base">
        <a:spcBef>
          <a:spcPct val="0"/>
        </a:spcBef>
        <a:spcAft>
          <a:spcPct val="0"/>
        </a:spcAft>
        <a:defRPr sz="3800">
          <a:solidFill>
            <a:schemeClr val="tx2"/>
          </a:solidFill>
          <a:latin typeface="Verdana" pitchFamily="34" charset="0"/>
          <a:cs typeface="Angsana New" pitchFamily="18" charset="-34"/>
        </a:defRPr>
      </a:lvl8pPr>
      <a:lvl9pPr marL="1828800" algn="l" rtl="0" fontAlgn="base">
        <a:spcBef>
          <a:spcPct val="0"/>
        </a:spcBef>
        <a:spcAft>
          <a:spcPct val="0"/>
        </a:spcAft>
        <a:defRPr sz="3800">
          <a:solidFill>
            <a:schemeClr val="tx2"/>
          </a:solidFill>
          <a:latin typeface="Verdana" pitchFamily="34" charset="0"/>
          <a:cs typeface="Angsana New" pitchFamily="18" charset="-34"/>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sz="3600" dirty="0" smtClean="0">
                <a:latin typeface="Calisto MT" pitchFamily="18" charset="0"/>
                <a:cs typeface="Times New Roman" pitchFamily="18" charset="0"/>
              </a:rPr>
              <a:t>Recent </a:t>
            </a:r>
            <a:br>
              <a:rPr lang="en-US" sz="3600" dirty="0" smtClean="0">
                <a:latin typeface="Calisto MT" pitchFamily="18" charset="0"/>
                <a:cs typeface="Times New Roman" pitchFamily="18" charset="0"/>
              </a:rPr>
            </a:br>
            <a:r>
              <a:rPr lang="en-US" sz="3600" dirty="0" smtClean="0">
                <a:latin typeface="Calisto MT" pitchFamily="18" charset="0"/>
                <a:cs typeface="Times New Roman" pitchFamily="18" charset="0"/>
              </a:rPr>
              <a:t>Payment System Developments </a:t>
            </a:r>
            <a:br>
              <a:rPr lang="en-US" sz="3600" dirty="0" smtClean="0">
                <a:latin typeface="Calisto MT" pitchFamily="18" charset="0"/>
                <a:cs typeface="Times New Roman" pitchFamily="18" charset="0"/>
              </a:rPr>
            </a:br>
            <a:r>
              <a:rPr lang="en-US" sz="3600" dirty="0" smtClean="0">
                <a:latin typeface="Calisto MT" pitchFamily="18" charset="0"/>
                <a:cs typeface="Times New Roman" pitchFamily="18" charset="0"/>
              </a:rPr>
              <a:t>of Bangladesh</a:t>
            </a:r>
            <a:endParaRPr lang="en-US" sz="2400" dirty="0" smtClean="0">
              <a:latin typeface="Calisto MT" pitchFamily="18" charset="0"/>
              <a:cs typeface="Times New Roman" pitchFamily="18" charset="0"/>
            </a:endParaRPr>
          </a:p>
        </p:txBody>
      </p:sp>
      <p:sp>
        <p:nvSpPr>
          <p:cNvPr id="3075" name="Rectangle 3"/>
          <p:cNvSpPr>
            <a:spLocks noGrp="1" noChangeArrowheads="1"/>
          </p:cNvSpPr>
          <p:nvPr>
            <p:ph type="subTitle" idx="1"/>
          </p:nvPr>
        </p:nvSpPr>
        <p:spPr>
          <a:xfrm>
            <a:off x="1219200" y="4343400"/>
            <a:ext cx="7010400" cy="1600200"/>
          </a:xfrm>
        </p:spPr>
        <p:txBody>
          <a:bodyPr/>
          <a:lstStyle/>
          <a:p>
            <a:pPr algn="ctr" eaLnBrk="1" hangingPunct="1"/>
            <a:endParaRPr lang="en-US" dirty="0" smtClean="0">
              <a:latin typeface="Calisto MT" pitchFamily="18" charset="0"/>
              <a:cs typeface="Times New Roman" pitchFamily="18" charset="0"/>
            </a:endParaRPr>
          </a:p>
          <a:p>
            <a:pPr algn="ctr" eaLnBrk="1" hangingPunct="1"/>
            <a:r>
              <a:rPr lang="en-US" sz="3600" dirty="0" smtClean="0">
                <a:latin typeface="Calisto MT" pitchFamily="18" charset="0"/>
                <a:cs typeface="Times New Roman" pitchFamily="18" charset="0"/>
              </a:rPr>
              <a:t>Bangladesh Bank</a:t>
            </a:r>
          </a:p>
          <a:p>
            <a:pPr algn="ctr" eaLnBrk="1" hangingPunct="1"/>
            <a:endParaRPr lang="en-US" sz="1800" dirty="0" smtClean="0">
              <a:latin typeface="Calisto MT"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Going Initiatives….</a:t>
            </a:r>
            <a:endParaRPr lang="en-US" dirty="0"/>
          </a:p>
        </p:txBody>
      </p:sp>
      <p:sp>
        <p:nvSpPr>
          <p:cNvPr id="6" name="TextBox 5"/>
          <p:cNvSpPr txBox="1"/>
          <p:nvPr/>
        </p:nvSpPr>
        <p:spPr>
          <a:xfrm>
            <a:off x="381001" y="1588663"/>
            <a:ext cx="8534399" cy="4659737"/>
          </a:xfrm>
          <a:prstGeom prst="rect">
            <a:avLst/>
          </a:prstGeom>
          <a:noFill/>
        </p:spPr>
        <p:txBody>
          <a:bodyPr wrap="square" rtlCol="0">
            <a:spAutoFit/>
          </a:bodyPr>
          <a:lstStyle/>
          <a:p>
            <a:pPr lvl="0"/>
            <a:r>
              <a:rPr lang="en-US" sz="2600" dirty="0" smtClean="0"/>
              <a:t>Legal and regulatory framework :</a:t>
            </a:r>
          </a:p>
          <a:p>
            <a:pPr lvl="0"/>
            <a:endParaRPr lang="en-US" dirty="0" smtClean="0"/>
          </a:p>
          <a:p>
            <a:pPr marL="908050" lvl="1" indent="-436563">
              <a:spcBef>
                <a:spcPct val="20000"/>
              </a:spcBef>
              <a:buSzPct val="100000"/>
              <a:buFont typeface="Wingdings" pitchFamily="2" charset="2"/>
              <a:buChar char="§"/>
            </a:pPr>
            <a:r>
              <a:rPr lang="en-US" sz="2200" dirty="0" smtClean="0">
                <a:latin typeface="+mn-lt"/>
                <a:cs typeface="+mn-cs"/>
              </a:rPr>
              <a:t>Enactment of National Payment Systems Act is in the final stage.</a:t>
            </a:r>
          </a:p>
          <a:p>
            <a:pPr marL="908050" lvl="1" indent="-436563">
              <a:spcBef>
                <a:spcPct val="20000"/>
              </a:spcBef>
              <a:buSzPct val="100000"/>
              <a:buFont typeface="Wingdings" pitchFamily="2" charset="2"/>
              <a:buChar char="§"/>
            </a:pPr>
            <a:endParaRPr lang="en-US" sz="2200" dirty="0" smtClean="0">
              <a:latin typeface="+mn-lt"/>
              <a:cs typeface="+mn-cs"/>
            </a:endParaRPr>
          </a:p>
          <a:p>
            <a:pPr marL="908050" lvl="1" indent="-436563">
              <a:spcBef>
                <a:spcPct val="20000"/>
              </a:spcBef>
              <a:buSzPct val="100000"/>
              <a:buFont typeface="Wingdings" pitchFamily="2" charset="2"/>
              <a:buChar char="§"/>
            </a:pPr>
            <a:r>
              <a:rPr lang="en-US" sz="2200" dirty="0" smtClean="0">
                <a:latin typeface="+mn-lt"/>
                <a:cs typeface="+mn-cs"/>
              </a:rPr>
              <a:t> Bangladesh Payment and Settlement Systems Regulation, 2013 (amended)</a:t>
            </a:r>
          </a:p>
          <a:p>
            <a:pPr marL="908050" lvl="1" indent="-436563">
              <a:spcBef>
                <a:spcPct val="20000"/>
              </a:spcBef>
              <a:buSzPct val="100000"/>
              <a:buFont typeface="Wingdings" pitchFamily="2" charset="2"/>
              <a:buChar char="§"/>
            </a:pPr>
            <a:endParaRPr lang="en-US" sz="2200" dirty="0" smtClean="0">
              <a:latin typeface="+mn-lt"/>
              <a:cs typeface="+mn-cs"/>
            </a:endParaRPr>
          </a:p>
          <a:p>
            <a:pPr marL="908050" lvl="1" indent="-436563">
              <a:spcBef>
                <a:spcPct val="20000"/>
              </a:spcBef>
              <a:buSzPct val="100000"/>
              <a:buFont typeface="Wingdings" pitchFamily="2" charset="2"/>
              <a:buChar char="§"/>
            </a:pPr>
            <a:r>
              <a:rPr lang="en-US" sz="2200" dirty="0" smtClean="0">
                <a:latin typeface="+mn-lt"/>
                <a:cs typeface="+mn-cs"/>
              </a:rPr>
              <a:t> Electronic Fund Transfer Regulation, 2013 (drafted)  and Published in BB website for stake holders opinion. </a:t>
            </a:r>
          </a:p>
          <a:p>
            <a:pPr marL="908050" lvl="1" indent="-436563">
              <a:spcBef>
                <a:spcPct val="20000"/>
              </a:spcBef>
              <a:buSzPct val="100000"/>
              <a:buFont typeface="Wingdings" pitchFamily="2" charset="2"/>
              <a:buChar char="§"/>
            </a:pPr>
            <a:endParaRPr lang="en-US" sz="2200" dirty="0" smtClean="0">
              <a:latin typeface="+mn-lt"/>
              <a:cs typeface="+mn-cs"/>
            </a:endParaRPr>
          </a:p>
          <a:p>
            <a:pPr marL="908050" lvl="1" indent="-436563">
              <a:spcBef>
                <a:spcPct val="20000"/>
              </a:spcBef>
              <a:buSzPct val="100000"/>
              <a:buFont typeface="Wingdings" pitchFamily="2" charset="2"/>
              <a:buChar char="§"/>
            </a:pPr>
            <a:r>
              <a:rPr lang="en-US" sz="2200" dirty="0" smtClean="0">
                <a:latin typeface="+mn-lt"/>
                <a:cs typeface="+mn-cs"/>
              </a:rPr>
              <a:t> Agent Banking Policy has been drafted.</a:t>
            </a:r>
            <a:endParaRPr lang="en-US" sz="2200" dirty="0">
              <a:latin typeface="+mn-lt"/>
              <a:cs typeface="+mn-cs"/>
            </a:endParaRPr>
          </a:p>
        </p:txBody>
      </p:sp>
      <p:sp>
        <p:nvSpPr>
          <p:cNvPr id="5" name="Date Placeholder 4"/>
          <p:cNvSpPr>
            <a:spLocks noGrp="1"/>
          </p:cNvSpPr>
          <p:nvPr>
            <p:ph type="dt" sz="half" idx="10"/>
          </p:nvPr>
        </p:nvSpPr>
        <p:spPr/>
        <p:txBody>
          <a:bodyPr/>
          <a:lstStyle/>
          <a:p>
            <a:fld id="{D19205C8-D408-4F8E-A219-2602B2036917}" type="datetime1">
              <a:rPr lang="en-US" smtClean="0"/>
              <a:pPr/>
              <a:t>10/8/2015</a:t>
            </a:fld>
            <a:endParaRPr lang="th-TH"/>
          </a:p>
        </p:txBody>
      </p:sp>
      <p:sp>
        <p:nvSpPr>
          <p:cNvPr id="7" name="Slide Number Placeholder 6"/>
          <p:cNvSpPr>
            <a:spLocks noGrp="1"/>
          </p:cNvSpPr>
          <p:nvPr>
            <p:ph type="sldNum" sz="quarter" idx="12"/>
          </p:nvPr>
        </p:nvSpPr>
        <p:spPr/>
        <p:txBody>
          <a:bodyPr/>
          <a:lstStyle/>
          <a:p>
            <a:fld id="{355444A1-9065-4E43-8A1D-0C9936D0BEEF}" type="slidenum">
              <a:rPr lang="en-US" smtClean="0"/>
              <a:pPr/>
              <a:t>10</a:t>
            </a:fld>
            <a:endParaRPr lang="th-TH"/>
          </a:p>
        </p:txBody>
      </p:sp>
      <p:sp>
        <p:nvSpPr>
          <p:cNvPr id="8" name="Footer Placeholder 7"/>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1901" y="1854637"/>
            <a:ext cx="8596071" cy="3847207"/>
          </a:xfrm>
          <a:prstGeom prst="rect">
            <a:avLst/>
          </a:prstGeom>
          <a:noFill/>
        </p:spPr>
        <p:txBody>
          <a:bodyPr wrap="none" rtlCol="0">
            <a:spAutoFit/>
          </a:bodyPr>
          <a:lstStyle/>
          <a:p>
            <a:pPr lvl="0"/>
            <a:r>
              <a:rPr lang="en-US" sz="2600" dirty="0" smtClean="0"/>
              <a:t>Mobile Financial Services (MFS) :</a:t>
            </a:r>
          </a:p>
          <a:p>
            <a:pPr lvl="0"/>
            <a:endParaRPr lang="en-US" sz="2400" dirty="0" smtClean="0"/>
          </a:p>
          <a:p>
            <a:pPr lvl="1">
              <a:buFont typeface="Wingdings" pitchFamily="2" charset="2"/>
              <a:buChar char="§"/>
            </a:pPr>
            <a:r>
              <a:rPr lang="en-US" sz="2200" dirty="0" smtClean="0"/>
              <a:t>   Steps are taken to accommodate full fledge banking </a:t>
            </a:r>
          </a:p>
          <a:p>
            <a:pPr lvl="1"/>
            <a:r>
              <a:rPr lang="en-US" sz="2200" dirty="0" smtClean="0"/>
              <a:t>services through Mobile Banking Accounts.</a:t>
            </a:r>
          </a:p>
          <a:p>
            <a:pPr lvl="1"/>
            <a:endParaRPr lang="en-US" sz="2200" dirty="0" smtClean="0"/>
          </a:p>
          <a:p>
            <a:pPr lvl="1">
              <a:buFont typeface="Wingdings" pitchFamily="2" charset="2"/>
              <a:buChar char="§"/>
            </a:pPr>
            <a:r>
              <a:rPr lang="en-US" sz="2200" dirty="0" smtClean="0"/>
              <a:t>   Registered Customers of MFS is increasing at 10% </a:t>
            </a:r>
          </a:p>
          <a:p>
            <a:pPr lvl="1"/>
            <a:r>
              <a:rPr lang="en-US" sz="2200" dirty="0" smtClean="0"/>
              <a:t>rate on a monthly basis.</a:t>
            </a:r>
          </a:p>
          <a:p>
            <a:pPr lvl="1"/>
            <a:endParaRPr lang="en-US" sz="2200" dirty="0" smtClean="0"/>
          </a:p>
          <a:p>
            <a:pPr lvl="1">
              <a:buFont typeface="Wingdings" pitchFamily="2" charset="2"/>
              <a:buChar char="§"/>
            </a:pPr>
            <a:r>
              <a:rPr lang="en-US" sz="2200" dirty="0" smtClean="0"/>
              <a:t>   Average daily transactions of MFS is increasing at </a:t>
            </a:r>
          </a:p>
          <a:p>
            <a:pPr lvl="1"/>
            <a:r>
              <a:rPr lang="en-US" sz="2200" dirty="0" smtClean="0"/>
              <a:t>12% rate on a monthly basis.</a:t>
            </a:r>
            <a:endParaRPr lang="en-US" dirty="0" smtClean="0"/>
          </a:p>
          <a:p>
            <a:endParaRPr lang="en-US" dirty="0"/>
          </a:p>
        </p:txBody>
      </p:sp>
      <p:sp>
        <p:nvSpPr>
          <p:cNvPr id="5" name="Title 1"/>
          <p:cNvSpPr>
            <a:spLocks noGrp="1"/>
          </p:cNvSpPr>
          <p:nvPr>
            <p:ph type="title"/>
          </p:nvPr>
        </p:nvSpPr>
        <p:spPr>
          <a:xfrm>
            <a:off x="574675" y="304800"/>
            <a:ext cx="8001000" cy="1216025"/>
          </a:xfrm>
        </p:spPr>
        <p:txBody>
          <a:bodyPr/>
          <a:lstStyle/>
          <a:p>
            <a:r>
              <a:rPr lang="en-US" dirty="0" smtClean="0"/>
              <a:t>On Going Initiatives….</a:t>
            </a:r>
            <a:endParaRPr lang="en-US" dirty="0"/>
          </a:p>
        </p:txBody>
      </p:sp>
      <p:sp>
        <p:nvSpPr>
          <p:cNvPr id="7" name="Date Placeholder 6"/>
          <p:cNvSpPr>
            <a:spLocks noGrp="1"/>
          </p:cNvSpPr>
          <p:nvPr>
            <p:ph type="dt" sz="half" idx="10"/>
          </p:nvPr>
        </p:nvSpPr>
        <p:spPr/>
        <p:txBody>
          <a:bodyPr/>
          <a:lstStyle/>
          <a:p>
            <a:fld id="{CD7E3CBC-61B3-44DE-95EE-1659B70A566D}"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11</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609600" y="1828800"/>
          <a:ext cx="8153400" cy="3581400"/>
        </p:xfrm>
        <a:graphic>
          <a:graphicData uri="http://schemas.openxmlformats.org/drawingml/2006/table">
            <a:tbl>
              <a:tblPr/>
              <a:tblGrid>
                <a:gridCol w="3726601"/>
                <a:gridCol w="187032"/>
                <a:gridCol w="4239767"/>
              </a:tblGrid>
              <a:tr h="716280">
                <a:tc>
                  <a:txBody>
                    <a:bodyPr/>
                    <a:lstStyle/>
                    <a:p>
                      <a:pPr marL="0" marR="0" algn="l" defTabSz="914400" rtl="0" eaLnBrk="1" latinLnBrk="0" hangingPunct="1">
                        <a:spcBef>
                          <a:spcPts val="0"/>
                        </a:spcBef>
                        <a:spcAft>
                          <a:spcPts val="600"/>
                        </a:spcAft>
                      </a:pPr>
                      <a:r>
                        <a:rPr lang="en-US" sz="2200" kern="1200" dirty="0" smtClean="0">
                          <a:solidFill>
                            <a:schemeClr val="tx1"/>
                          </a:solidFill>
                          <a:latin typeface="Verdana" pitchFamily="34" charset="0"/>
                          <a:ea typeface="+mn-ea"/>
                          <a:cs typeface="Angsana New" pitchFamily="18" charset="-34"/>
                        </a:rPr>
                        <a:t>No. of banks permitted</a:t>
                      </a:r>
                    </a:p>
                  </a:txBody>
                  <a:tcPr marL="68580" marR="68580" marT="0" marB="0">
                    <a:lnL>
                      <a:noFill/>
                    </a:lnL>
                    <a:lnR>
                      <a:noFill/>
                    </a:lnR>
                    <a:lnT>
                      <a:noFill/>
                    </a:lnT>
                    <a:lnB>
                      <a:noFill/>
                    </a:lnB>
                    <a:solidFill>
                      <a:srgbClr val="FFCCCC"/>
                    </a:solidFill>
                  </a:tcPr>
                </a:tc>
                <a:tc>
                  <a:txBody>
                    <a:bodyPr/>
                    <a:lstStyle/>
                    <a:p>
                      <a:pPr marL="0" marR="0">
                        <a:spcBef>
                          <a:spcPts val="0"/>
                        </a:spcBef>
                        <a:spcAft>
                          <a:spcPts val="600"/>
                        </a:spcAft>
                      </a:pPr>
                      <a:r>
                        <a:rPr lang="en-US" sz="2200" dirty="0" smtClean="0">
                          <a:solidFill>
                            <a:schemeClr val="tx1"/>
                          </a:solidFill>
                          <a:latin typeface="+mj-lt"/>
                          <a:ea typeface="+mn-ea"/>
                          <a:cs typeface="+mn-cs"/>
                        </a:rPr>
                        <a:t>:</a:t>
                      </a:r>
                    </a:p>
                  </a:txBody>
                  <a:tcPr marL="68580" marR="68580" marT="0" marB="0">
                    <a:lnL>
                      <a:noFill/>
                    </a:lnL>
                    <a:lnR>
                      <a:noFill/>
                    </a:lnR>
                    <a:lnT>
                      <a:noFill/>
                    </a:lnT>
                    <a:lnB>
                      <a:noFill/>
                    </a:lnB>
                    <a:solidFill>
                      <a:srgbClr val="FFCCCC"/>
                    </a:solidFill>
                  </a:tcPr>
                </a:tc>
                <a:tc>
                  <a:txBody>
                    <a:bodyPr/>
                    <a:lstStyle/>
                    <a:p>
                      <a:pPr marL="0" marR="0">
                        <a:spcBef>
                          <a:spcPts val="0"/>
                        </a:spcBef>
                        <a:spcAft>
                          <a:spcPts val="600"/>
                        </a:spcAft>
                      </a:pPr>
                      <a:r>
                        <a:rPr lang="en-US" sz="2200" kern="1200" dirty="0" smtClean="0">
                          <a:solidFill>
                            <a:schemeClr val="tx1"/>
                          </a:solidFill>
                          <a:latin typeface="Verdana" pitchFamily="34" charset="0"/>
                          <a:ea typeface="+mn-ea"/>
                          <a:cs typeface="Angsana New" pitchFamily="18" charset="-34"/>
                        </a:rPr>
                        <a:t>26</a:t>
                      </a:r>
                    </a:p>
                  </a:txBody>
                  <a:tcPr marL="68580" marR="68580" marT="0" marB="0">
                    <a:lnL>
                      <a:noFill/>
                    </a:lnL>
                    <a:lnR>
                      <a:noFill/>
                    </a:lnR>
                    <a:lnT>
                      <a:noFill/>
                    </a:lnT>
                    <a:lnB>
                      <a:noFill/>
                    </a:lnB>
                    <a:solidFill>
                      <a:srgbClr val="FFCCCC"/>
                    </a:solidFill>
                  </a:tcPr>
                </a:tc>
              </a:tr>
              <a:tr h="716280">
                <a:tc>
                  <a:txBody>
                    <a:bodyPr/>
                    <a:lstStyle/>
                    <a:p>
                      <a:pPr marL="0" marR="0" algn="l" defTabSz="914400" rtl="0" eaLnBrk="1" latinLnBrk="0" hangingPunct="1">
                        <a:spcBef>
                          <a:spcPts val="0"/>
                        </a:spcBef>
                        <a:spcAft>
                          <a:spcPts val="600"/>
                        </a:spcAft>
                      </a:pPr>
                      <a:r>
                        <a:rPr lang="en-US" sz="2200" kern="1200" dirty="0" smtClean="0">
                          <a:solidFill>
                            <a:schemeClr val="tx1"/>
                          </a:solidFill>
                          <a:latin typeface="Verdana" pitchFamily="34" charset="0"/>
                          <a:ea typeface="+mn-ea"/>
                          <a:cs typeface="Angsana New" pitchFamily="18" charset="-34"/>
                        </a:rPr>
                        <a:t>Started MFS Operation</a:t>
                      </a:r>
                    </a:p>
                  </a:txBody>
                  <a:tcPr marL="68580" marR="68580" marT="0" marB="0">
                    <a:lnL>
                      <a:noFill/>
                    </a:lnL>
                    <a:lnR>
                      <a:noFill/>
                    </a:lnR>
                    <a:lnT>
                      <a:noFill/>
                    </a:lnT>
                    <a:lnB>
                      <a:noFill/>
                    </a:lnB>
                  </a:tcPr>
                </a:tc>
                <a:tc>
                  <a:txBody>
                    <a:bodyPr/>
                    <a:lstStyle/>
                    <a:p>
                      <a:pPr marL="0" marR="0">
                        <a:spcBef>
                          <a:spcPts val="0"/>
                        </a:spcBef>
                        <a:spcAft>
                          <a:spcPts val="600"/>
                        </a:spcAft>
                      </a:pPr>
                      <a:r>
                        <a:rPr lang="en-US" sz="2200" dirty="0" smtClean="0">
                          <a:solidFill>
                            <a:schemeClr val="tx1"/>
                          </a:solidFill>
                          <a:latin typeface="+mj-lt"/>
                          <a:ea typeface="+mn-ea"/>
                          <a:cs typeface="+mn-cs"/>
                        </a:rPr>
                        <a:t>:</a:t>
                      </a:r>
                    </a:p>
                  </a:txBody>
                  <a:tcPr marL="68580" marR="68580" marT="0" marB="0">
                    <a:lnL>
                      <a:noFill/>
                    </a:lnL>
                    <a:lnR>
                      <a:noFill/>
                    </a:lnR>
                    <a:lnT>
                      <a:noFill/>
                    </a:lnT>
                    <a:lnB>
                      <a:noFill/>
                    </a:lnB>
                  </a:tcPr>
                </a:tc>
                <a:tc>
                  <a:txBody>
                    <a:bodyPr/>
                    <a:lstStyle/>
                    <a:p>
                      <a:pPr marL="0" marR="0">
                        <a:spcBef>
                          <a:spcPts val="0"/>
                        </a:spcBef>
                        <a:spcAft>
                          <a:spcPts val="600"/>
                        </a:spcAft>
                      </a:pPr>
                      <a:r>
                        <a:rPr lang="en-US" sz="2200" kern="1200" dirty="0" smtClean="0">
                          <a:solidFill>
                            <a:schemeClr val="tx1"/>
                          </a:solidFill>
                          <a:latin typeface="Verdana" pitchFamily="34" charset="0"/>
                          <a:ea typeface="+mn-ea"/>
                          <a:cs typeface="Angsana New" pitchFamily="18" charset="-34"/>
                        </a:rPr>
                        <a:t>18</a:t>
                      </a:r>
                    </a:p>
                  </a:txBody>
                  <a:tcPr marL="68580" marR="68580" marT="0" marB="0">
                    <a:lnL>
                      <a:noFill/>
                    </a:lnL>
                    <a:lnR>
                      <a:noFill/>
                    </a:lnR>
                    <a:lnT>
                      <a:noFill/>
                    </a:lnT>
                    <a:lnB>
                      <a:noFill/>
                    </a:lnB>
                  </a:tcPr>
                </a:tc>
              </a:tr>
              <a:tr h="716280">
                <a:tc>
                  <a:txBody>
                    <a:bodyPr/>
                    <a:lstStyle/>
                    <a:p>
                      <a:pPr marL="0" marR="0" algn="l" defTabSz="914400" rtl="0" eaLnBrk="1" latinLnBrk="0" hangingPunct="1">
                        <a:spcBef>
                          <a:spcPts val="0"/>
                        </a:spcBef>
                        <a:spcAft>
                          <a:spcPts val="600"/>
                        </a:spcAft>
                      </a:pPr>
                      <a:r>
                        <a:rPr lang="en-US" sz="2200" kern="1200" dirty="0" smtClean="0">
                          <a:solidFill>
                            <a:schemeClr val="tx1"/>
                          </a:solidFill>
                          <a:latin typeface="Verdana" pitchFamily="34" charset="0"/>
                          <a:ea typeface="+mn-ea"/>
                          <a:cs typeface="Angsana New" pitchFamily="18" charset="-34"/>
                        </a:rPr>
                        <a:t>Registered Customers</a:t>
                      </a:r>
                    </a:p>
                  </a:txBody>
                  <a:tcPr marL="68580" marR="68580" marT="0" marB="0">
                    <a:lnL>
                      <a:noFill/>
                    </a:lnL>
                    <a:lnR>
                      <a:noFill/>
                    </a:lnR>
                    <a:lnT>
                      <a:noFill/>
                    </a:lnT>
                    <a:lnB>
                      <a:noFill/>
                    </a:lnB>
                    <a:solidFill>
                      <a:srgbClr val="FFCCCC"/>
                    </a:solidFill>
                  </a:tcPr>
                </a:tc>
                <a:tc>
                  <a:txBody>
                    <a:bodyPr/>
                    <a:lstStyle/>
                    <a:p>
                      <a:pPr marL="0" marR="0">
                        <a:spcBef>
                          <a:spcPts val="0"/>
                        </a:spcBef>
                        <a:spcAft>
                          <a:spcPts val="600"/>
                        </a:spcAft>
                      </a:pPr>
                      <a:r>
                        <a:rPr lang="en-US" sz="2200" dirty="0" smtClean="0">
                          <a:solidFill>
                            <a:schemeClr val="tx1"/>
                          </a:solidFill>
                          <a:latin typeface="+mj-lt"/>
                          <a:ea typeface="+mn-ea"/>
                          <a:cs typeface="+mn-cs"/>
                        </a:rPr>
                        <a:t>:</a:t>
                      </a:r>
                    </a:p>
                  </a:txBody>
                  <a:tcPr marL="68580" marR="68580" marT="0" marB="0">
                    <a:lnL>
                      <a:noFill/>
                    </a:lnL>
                    <a:lnR>
                      <a:noFill/>
                    </a:lnR>
                    <a:lnT>
                      <a:noFill/>
                    </a:lnT>
                    <a:lnB>
                      <a:noFill/>
                    </a:lnB>
                    <a:solidFill>
                      <a:srgbClr val="FFCCCC"/>
                    </a:solidFill>
                  </a:tcPr>
                </a:tc>
                <a:tc>
                  <a:txBody>
                    <a:bodyPr/>
                    <a:lstStyle/>
                    <a:p>
                      <a:pPr marL="0" marR="0">
                        <a:spcBef>
                          <a:spcPts val="0"/>
                        </a:spcBef>
                        <a:spcAft>
                          <a:spcPts val="600"/>
                        </a:spcAft>
                      </a:pPr>
                      <a:r>
                        <a:rPr lang="en-US" sz="2200" kern="1200" dirty="0" smtClean="0">
                          <a:solidFill>
                            <a:schemeClr val="tx1"/>
                          </a:solidFill>
                          <a:latin typeface="Verdana" pitchFamily="34" charset="0"/>
                          <a:ea typeface="+mn-ea"/>
                          <a:cs typeface="Angsana New" pitchFamily="18" charset="-34"/>
                        </a:rPr>
                        <a:t>66.24 Lac</a:t>
                      </a:r>
                    </a:p>
                  </a:txBody>
                  <a:tcPr marL="68580" marR="68580" marT="0" marB="0">
                    <a:lnL>
                      <a:noFill/>
                    </a:lnL>
                    <a:lnR>
                      <a:noFill/>
                    </a:lnR>
                    <a:lnT>
                      <a:noFill/>
                    </a:lnT>
                    <a:lnB>
                      <a:noFill/>
                    </a:lnB>
                    <a:solidFill>
                      <a:srgbClr val="FFCCCC"/>
                    </a:solidFill>
                  </a:tcPr>
                </a:tc>
              </a:tr>
              <a:tr h="716280">
                <a:tc>
                  <a:txBody>
                    <a:bodyPr/>
                    <a:lstStyle/>
                    <a:p>
                      <a:pPr marL="0" marR="0" algn="l" defTabSz="914400" rtl="0" eaLnBrk="1" latinLnBrk="0" hangingPunct="1">
                        <a:spcBef>
                          <a:spcPts val="0"/>
                        </a:spcBef>
                        <a:spcAft>
                          <a:spcPts val="600"/>
                        </a:spcAft>
                      </a:pPr>
                      <a:r>
                        <a:rPr lang="en-US" sz="2200" kern="1200" dirty="0" smtClean="0">
                          <a:solidFill>
                            <a:schemeClr val="tx1"/>
                          </a:solidFill>
                          <a:latin typeface="Verdana" pitchFamily="34" charset="0"/>
                          <a:ea typeface="+mn-ea"/>
                          <a:cs typeface="Angsana New" pitchFamily="18" charset="-34"/>
                        </a:rPr>
                        <a:t>Agents</a:t>
                      </a:r>
                    </a:p>
                  </a:txBody>
                  <a:tcPr marL="68580" marR="68580" marT="0" marB="0">
                    <a:lnL>
                      <a:noFill/>
                    </a:lnL>
                    <a:lnR>
                      <a:noFill/>
                    </a:lnR>
                    <a:lnT>
                      <a:noFill/>
                    </a:lnT>
                    <a:lnB>
                      <a:noFill/>
                    </a:lnB>
                  </a:tcPr>
                </a:tc>
                <a:tc>
                  <a:txBody>
                    <a:bodyPr/>
                    <a:lstStyle/>
                    <a:p>
                      <a:pPr marL="0" marR="0">
                        <a:spcBef>
                          <a:spcPts val="0"/>
                        </a:spcBef>
                        <a:spcAft>
                          <a:spcPts val="600"/>
                        </a:spcAft>
                      </a:pPr>
                      <a:r>
                        <a:rPr lang="en-US" sz="2200" dirty="0" smtClean="0">
                          <a:solidFill>
                            <a:schemeClr val="tx1"/>
                          </a:solidFill>
                          <a:latin typeface="+mj-lt"/>
                          <a:ea typeface="+mn-ea"/>
                          <a:cs typeface="+mn-cs"/>
                        </a:rPr>
                        <a:t>:</a:t>
                      </a:r>
                    </a:p>
                  </a:txBody>
                  <a:tcPr marL="68580" marR="68580" marT="0" marB="0">
                    <a:lnL>
                      <a:noFill/>
                    </a:lnL>
                    <a:lnR>
                      <a:noFill/>
                    </a:lnR>
                    <a:lnT>
                      <a:noFill/>
                    </a:lnT>
                    <a:lnB>
                      <a:noFill/>
                    </a:lnB>
                  </a:tcPr>
                </a:tc>
                <a:tc>
                  <a:txBody>
                    <a:bodyPr/>
                    <a:lstStyle/>
                    <a:p>
                      <a:pPr marL="0" marR="0">
                        <a:spcBef>
                          <a:spcPts val="0"/>
                        </a:spcBef>
                        <a:spcAft>
                          <a:spcPts val="600"/>
                        </a:spcAft>
                      </a:pPr>
                      <a:r>
                        <a:rPr lang="en-US" sz="2200" kern="1200" dirty="0" smtClean="0">
                          <a:solidFill>
                            <a:schemeClr val="tx1"/>
                          </a:solidFill>
                          <a:latin typeface="Verdana" pitchFamily="34" charset="0"/>
                          <a:ea typeface="+mn-ea"/>
                          <a:cs typeface="Angsana New" pitchFamily="18" charset="-34"/>
                        </a:rPr>
                        <a:t>99,582</a:t>
                      </a:r>
                    </a:p>
                  </a:txBody>
                  <a:tcPr marL="68580" marR="68580" marT="0" marB="0">
                    <a:lnL>
                      <a:noFill/>
                    </a:lnL>
                    <a:lnR>
                      <a:noFill/>
                    </a:lnR>
                    <a:lnT>
                      <a:noFill/>
                    </a:lnT>
                    <a:lnB>
                      <a:noFill/>
                    </a:lnB>
                  </a:tcPr>
                </a:tc>
              </a:tr>
              <a:tr h="716280">
                <a:tc>
                  <a:txBody>
                    <a:bodyPr/>
                    <a:lstStyle/>
                    <a:p>
                      <a:pPr marL="0" marR="0" algn="l" defTabSz="914400" rtl="0" eaLnBrk="1" latinLnBrk="0" hangingPunct="1">
                        <a:spcBef>
                          <a:spcPts val="0"/>
                        </a:spcBef>
                        <a:spcAft>
                          <a:spcPts val="600"/>
                        </a:spcAft>
                      </a:pPr>
                      <a:r>
                        <a:rPr lang="en-US" sz="2200" kern="1200" dirty="0" smtClean="0">
                          <a:solidFill>
                            <a:schemeClr val="tx1"/>
                          </a:solidFill>
                          <a:latin typeface="Verdana" pitchFamily="34" charset="0"/>
                          <a:ea typeface="+mn-ea"/>
                          <a:cs typeface="Angsana New" pitchFamily="18" charset="-34"/>
                        </a:rPr>
                        <a:t>Total Amount </a:t>
                      </a:r>
                    </a:p>
                  </a:txBody>
                  <a:tcPr marL="68580" marR="68580" marT="0" marB="0">
                    <a:lnL>
                      <a:noFill/>
                    </a:lnL>
                    <a:lnR>
                      <a:noFill/>
                    </a:lnR>
                    <a:lnT>
                      <a:noFill/>
                    </a:lnT>
                    <a:lnB>
                      <a:noFill/>
                    </a:lnB>
                    <a:solidFill>
                      <a:srgbClr val="FFCCCC"/>
                    </a:solidFill>
                  </a:tcPr>
                </a:tc>
                <a:tc>
                  <a:txBody>
                    <a:bodyPr/>
                    <a:lstStyle/>
                    <a:p>
                      <a:pPr marL="0" marR="0">
                        <a:spcBef>
                          <a:spcPts val="0"/>
                        </a:spcBef>
                        <a:spcAft>
                          <a:spcPts val="600"/>
                        </a:spcAft>
                      </a:pPr>
                      <a:r>
                        <a:rPr lang="en-US" sz="2200" dirty="0" smtClean="0">
                          <a:solidFill>
                            <a:schemeClr val="tx1"/>
                          </a:solidFill>
                          <a:latin typeface="+mj-lt"/>
                          <a:ea typeface="+mn-ea"/>
                          <a:cs typeface="+mn-cs"/>
                        </a:rPr>
                        <a:t>:</a:t>
                      </a:r>
                    </a:p>
                  </a:txBody>
                  <a:tcPr marL="68580" marR="68580" marT="0" marB="0">
                    <a:lnL>
                      <a:noFill/>
                    </a:lnL>
                    <a:lnR>
                      <a:noFill/>
                    </a:lnR>
                    <a:lnT>
                      <a:noFill/>
                    </a:lnT>
                    <a:lnB>
                      <a:noFill/>
                    </a:lnB>
                    <a:solidFill>
                      <a:srgbClr val="FFCCCC"/>
                    </a:solidFill>
                  </a:tcPr>
                </a:tc>
                <a:tc>
                  <a:txBody>
                    <a:bodyPr/>
                    <a:lstStyle/>
                    <a:p>
                      <a:pPr marL="0" marR="0">
                        <a:spcBef>
                          <a:spcPts val="0"/>
                        </a:spcBef>
                        <a:spcAft>
                          <a:spcPts val="600"/>
                        </a:spcAft>
                      </a:pPr>
                      <a:r>
                        <a:rPr lang="en-US" sz="2200" kern="1200" dirty="0" smtClean="0">
                          <a:solidFill>
                            <a:schemeClr val="tx1"/>
                          </a:solidFill>
                          <a:latin typeface="Verdana" pitchFamily="34" charset="0"/>
                          <a:ea typeface="+mn-ea"/>
                          <a:cs typeface="Angsana New" pitchFamily="18" charset="-34"/>
                        </a:rPr>
                        <a:t>BDT 42.06 billion</a:t>
                      </a:r>
                    </a:p>
                  </a:txBody>
                  <a:tcPr marL="68580" marR="68580" marT="0" marB="0">
                    <a:lnL>
                      <a:noFill/>
                    </a:lnL>
                    <a:lnR>
                      <a:noFill/>
                    </a:lnR>
                    <a:lnT>
                      <a:noFill/>
                    </a:lnT>
                    <a:lnB>
                      <a:noFill/>
                    </a:lnB>
                    <a:solidFill>
                      <a:srgbClr val="FFCCCC"/>
                    </a:solidFill>
                  </a:tcPr>
                </a:tc>
              </a:tr>
            </a:tbl>
          </a:graphicData>
        </a:graphic>
      </p:graphicFrame>
      <p:sp>
        <p:nvSpPr>
          <p:cNvPr id="8" name="Title 1"/>
          <p:cNvSpPr>
            <a:spLocks noGrp="1"/>
          </p:cNvSpPr>
          <p:nvPr>
            <p:ph type="title"/>
          </p:nvPr>
        </p:nvSpPr>
        <p:spPr>
          <a:xfrm>
            <a:off x="457200" y="609600"/>
            <a:ext cx="8229600" cy="944562"/>
          </a:xfrm>
        </p:spPr>
        <p:txBody>
          <a:bodyPr/>
          <a:lstStyle/>
          <a:p>
            <a:r>
              <a:rPr lang="en-US" dirty="0" smtClean="0"/>
              <a:t>MFS at a Glance</a:t>
            </a:r>
            <a:br>
              <a:rPr lang="en-US" dirty="0" smtClean="0"/>
            </a:br>
            <a:endParaRPr lang="en-US" sz="1600" dirty="0" smtClean="0"/>
          </a:p>
        </p:txBody>
      </p:sp>
      <p:sp>
        <p:nvSpPr>
          <p:cNvPr id="9" name="TextBox 8"/>
          <p:cNvSpPr txBox="1"/>
          <p:nvPr/>
        </p:nvSpPr>
        <p:spPr>
          <a:xfrm>
            <a:off x="609600" y="5486400"/>
            <a:ext cx="1358064" cy="261610"/>
          </a:xfrm>
          <a:prstGeom prst="rect">
            <a:avLst/>
          </a:prstGeom>
          <a:noFill/>
        </p:spPr>
        <p:txBody>
          <a:bodyPr wrap="none" rtlCol="0">
            <a:spAutoFit/>
          </a:bodyPr>
          <a:lstStyle/>
          <a:p>
            <a:r>
              <a:rPr lang="en-US" sz="1100" dirty="0" smtClean="0"/>
              <a:t> (as on June 2013)</a:t>
            </a:r>
            <a:endParaRPr lang="en-US" sz="1100" dirty="0"/>
          </a:p>
        </p:txBody>
      </p:sp>
      <p:sp>
        <p:nvSpPr>
          <p:cNvPr id="5" name="Date Placeholder 4"/>
          <p:cNvSpPr>
            <a:spLocks noGrp="1"/>
          </p:cNvSpPr>
          <p:nvPr>
            <p:ph type="dt" sz="half" idx="10"/>
          </p:nvPr>
        </p:nvSpPr>
        <p:spPr/>
        <p:txBody>
          <a:bodyPr/>
          <a:lstStyle/>
          <a:p>
            <a:fld id="{1B291140-773C-4603-80AE-ADAD46A6B408}" type="datetime1">
              <a:rPr lang="en-US" smtClean="0"/>
              <a:pPr/>
              <a:t>10/8/2015</a:t>
            </a:fld>
            <a:endParaRPr lang="th-TH"/>
          </a:p>
        </p:txBody>
      </p:sp>
      <p:sp>
        <p:nvSpPr>
          <p:cNvPr id="6" name="Slide Number Placeholder 5"/>
          <p:cNvSpPr>
            <a:spLocks noGrp="1"/>
          </p:cNvSpPr>
          <p:nvPr>
            <p:ph type="sldNum" sz="quarter" idx="12"/>
          </p:nvPr>
        </p:nvSpPr>
        <p:spPr/>
        <p:txBody>
          <a:bodyPr/>
          <a:lstStyle/>
          <a:p>
            <a:fld id="{355444A1-9065-4E43-8A1D-0C9936D0BEEF}" type="slidenum">
              <a:rPr lang="en-US" smtClean="0"/>
              <a:pPr/>
              <a:t>12</a:t>
            </a:fld>
            <a:endParaRPr lang="th-TH"/>
          </a:p>
        </p:txBody>
      </p:sp>
      <p:sp>
        <p:nvSpPr>
          <p:cNvPr id="10" name="Footer Placeholder 9"/>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On Going Initiatives….</a:t>
            </a:r>
            <a:endParaRPr lang="en-US" dirty="0"/>
          </a:p>
        </p:txBody>
      </p:sp>
      <p:sp>
        <p:nvSpPr>
          <p:cNvPr id="6" name="TextBox 5"/>
          <p:cNvSpPr txBox="1"/>
          <p:nvPr/>
        </p:nvSpPr>
        <p:spPr>
          <a:xfrm>
            <a:off x="228600" y="1676401"/>
            <a:ext cx="8686800" cy="4893647"/>
          </a:xfrm>
          <a:prstGeom prst="rect">
            <a:avLst/>
          </a:prstGeom>
          <a:noFill/>
        </p:spPr>
        <p:txBody>
          <a:bodyPr wrap="square" rtlCol="0">
            <a:spAutoFit/>
          </a:bodyPr>
          <a:lstStyle/>
          <a:p>
            <a:pPr lvl="0"/>
            <a:r>
              <a:rPr lang="en-US" sz="2600" dirty="0" smtClean="0"/>
              <a:t>National Payment Switch Bangladesh (NPSB) : </a:t>
            </a:r>
          </a:p>
          <a:p>
            <a:pPr lvl="0"/>
            <a:endParaRPr lang="en-US" sz="2400" dirty="0" smtClean="0"/>
          </a:p>
          <a:p>
            <a:pPr lvl="1">
              <a:buFont typeface="Wingdings" pitchFamily="2" charset="2"/>
              <a:buChar char="§"/>
            </a:pPr>
            <a:r>
              <a:rPr lang="en-US" sz="2200" dirty="0" smtClean="0"/>
              <a:t>   Facilitating electronic  payments originating from different delivery channels e.g. ATM, POS, Internet, Mobile, etc to ensure interoperability.</a:t>
            </a:r>
          </a:p>
          <a:p>
            <a:pPr lvl="1">
              <a:buFont typeface="Wingdings" pitchFamily="2" charset="2"/>
              <a:buChar char="§"/>
            </a:pPr>
            <a:endParaRPr lang="en-US" sz="2200" dirty="0" smtClean="0"/>
          </a:p>
          <a:p>
            <a:pPr lvl="1">
              <a:buFont typeface="Wingdings" pitchFamily="2" charset="2"/>
              <a:buChar char="§"/>
            </a:pPr>
            <a:r>
              <a:rPr lang="en-US" sz="2200" dirty="0" smtClean="0"/>
              <a:t>   4 Commercial Banks are connected in NPSB with only </a:t>
            </a:r>
          </a:p>
          <a:p>
            <a:pPr lvl="1"/>
            <a:r>
              <a:rPr lang="en-US" sz="2200" dirty="0" smtClean="0"/>
              <a:t>  ATM transactions are being performed since Dec.2012.</a:t>
            </a:r>
          </a:p>
          <a:p>
            <a:pPr lvl="1"/>
            <a:endParaRPr lang="en-US" sz="2200" dirty="0" smtClean="0"/>
          </a:p>
          <a:p>
            <a:pPr lvl="1">
              <a:buFont typeface="Wingdings" pitchFamily="2" charset="2"/>
              <a:buChar char="§"/>
            </a:pPr>
            <a:r>
              <a:rPr lang="en-US" sz="2200" dirty="0" smtClean="0"/>
              <a:t>   MFS providers are scheduled to be under the NPSB </a:t>
            </a:r>
          </a:p>
          <a:p>
            <a:pPr lvl="1"/>
            <a:r>
              <a:rPr lang="en-US" sz="2200" dirty="0" smtClean="0"/>
              <a:t>umbrella within December 2014 and thereby enduring </a:t>
            </a:r>
          </a:p>
          <a:p>
            <a:pPr lvl="1"/>
            <a:r>
              <a:rPr lang="en-US" sz="2200" dirty="0" smtClean="0"/>
              <a:t>countrywide interoperability.</a:t>
            </a:r>
          </a:p>
          <a:p>
            <a:r>
              <a:rPr lang="en-US" sz="2400" dirty="0" smtClean="0"/>
              <a:t> </a:t>
            </a:r>
          </a:p>
          <a:p>
            <a:endParaRPr lang="en-US" dirty="0"/>
          </a:p>
        </p:txBody>
      </p:sp>
      <p:sp>
        <p:nvSpPr>
          <p:cNvPr id="7" name="Date Placeholder 6"/>
          <p:cNvSpPr>
            <a:spLocks noGrp="1"/>
          </p:cNvSpPr>
          <p:nvPr>
            <p:ph type="dt" sz="half" idx="10"/>
          </p:nvPr>
        </p:nvSpPr>
        <p:spPr/>
        <p:txBody>
          <a:bodyPr/>
          <a:lstStyle/>
          <a:p>
            <a:fld id="{1E4A0949-7C2D-472E-96D0-A346813441DC}"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13</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NPSB at a Glance</a:t>
            </a:r>
          </a:p>
        </p:txBody>
      </p:sp>
      <p:sp>
        <p:nvSpPr>
          <p:cNvPr id="10243" name="Content Placeholder 2"/>
          <p:cNvSpPr>
            <a:spLocks noGrp="1"/>
          </p:cNvSpPr>
          <p:nvPr>
            <p:ph idx="1"/>
          </p:nvPr>
        </p:nvSpPr>
        <p:spPr>
          <a:xfrm>
            <a:off x="566738" y="1828800"/>
            <a:ext cx="8001000" cy="4267200"/>
          </a:xfrm>
        </p:spPr>
        <p:txBody>
          <a:bodyPr/>
          <a:lstStyle/>
          <a:p>
            <a:pPr>
              <a:buClrTx/>
              <a:buFont typeface="Wingdings" pitchFamily="2" charset="2"/>
              <a:buChar char="§"/>
            </a:pPr>
            <a:r>
              <a:rPr lang="en-US" sz="2200" dirty="0" smtClean="0"/>
              <a:t>At present 4 banks are participating for ATM transactions and another 14 banks are ready to join. Total transaction volume and value are is 80,000 (</a:t>
            </a:r>
            <a:r>
              <a:rPr lang="en-US" sz="2200" dirty="0" err="1" smtClean="0"/>
              <a:t>appx</a:t>
            </a:r>
            <a:r>
              <a:rPr lang="en-US" sz="2200" dirty="0" smtClean="0"/>
              <a:t>.) and BDT 27 million respectively per month with an increasing trend.  </a:t>
            </a:r>
          </a:p>
        </p:txBody>
      </p:sp>
      <p:sp>
        <p:nvSpPr>
          <p:cNvPr id="7" name="Date Placeholder 6"/>
          <p:cNvSpPr>
            <a:spLocks noGrp="1"/>
          </p:cNvSpPr>
          <p:nvPr>
            <p:ph type="dt" sz="half" idx="10"/>
          </p:nvPr>
        </p:nvSpPr>
        <p:spPr/>
        <p:txBody>
          <a:bodyPr/>
          <a:lstStyle/>
          <a:p>
            <a:fld id="{70DA613D-B7A7-43E3-A752-2D224EF4A0BF}"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14</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752600"/>
            <a:ext cx="8382000" cy="4708981"/>
          </a:xfrm>
          <a:prstGeom prst="rect">
            <a:avLst/>
          </a:prstGeom>
          <a:noFill/>
        </p:spPr>
        <p:txBody>
          <a:bodyPr wrap="square" rtlCol="0">
            <a:spAutoFit/>
          </a:bodyPr>
          <a:lstStyle/>
          <a:p>
            <a:r>
              <a:rPr lang="en-US" sz="2400" dirty="0" smtClean="0"/>
              <a:t>Presence of Payment Systems Service Operators/Providers :</a:t>
            </a:r>
          </a:p>
          <a:p>
            <a:endParaRPr lang="en-US" sz="2800" dirty="0" smtClean="0"/>
          </a:p>
          <a:p>
            <a:pPr lvl="1">
              <a:buFont typeface="Wingdings" pitchFamily="2" charset="2"/>
              <a:buChar char="§"/>
            </a:pPr>
            <a:r>
              <a:rPr lang="en-US" dirty="0" smtClean="0"/>
              <a:t> DBBL is having the largest ATM networks in Bangladesh and providing switching service to other commercial banks.</a:t>
            </a:r>
          </a:p>
          <a:p>
            <a:r>
              <a:rPr lang="en-US" dirty="0" smtClean="0"/>
              <a:t> </a:t>
            </a:r>
          </a:p>
          <a:p>
            <a:pPr lvl="1">
              <a:buFont typeface="Wingdings" pitchFamily="2" charset="2"/>
              <a:buChar char="§"/>
            </a:pPr>
            <a:r>
              <a:rPr lang="en-US" dirty="0" smtClean="0"/>
              <a:t> ITCL (Q-Cash) providing switching service to 22 commercial banks for ATM and POS transactions. </a:t>
            </a:r>
          </a:p>
          <a:p>
            <a:endParaRPr lang="en-US" dirty="0" smtClean="0"/>
          </a:p>
          <a:p>
            <a:pPr lvl="1">
              <a:buFont typeface="Wingdings" pitchFamily="2" charset="2"/>
              <a:buChar char="§"/>
            </a:pPr>
            <a:r>
              <a:rPr lang="en-US" dirty="0" smtClean="0"/>
              <a:t> Omnibus another major ATM network in Bangladesh providing switching service to other commercial banks.</a:t>
            </a:r>
          </a:p>
          <a:p>
            <a:endParaRPr lang="en-US" dirty="0" smtClean="0"/>
          </a:p>
          <a:p>
            <a:pPr lvl="1">
              <a:buFont typeface="Wingdings" pitchFamily="2" charset="2"/>
              <a:buChar char="§"/>
            </a:pPr>
            <a:r>
              <a:rPr lang="en-US" dirty="0" smtClean="0"/>
              <a:t> El Dorado is provide inter-bank fund transfer service to other commercial banks.</a:t>
            </a:r>
          </a:p>
          <a:p>
            <a:endParaRPr lang="en-US" dirty="0"/>
          </a:p>
        </p:txBody>
      </p:sp>
      <p:sp>
        <p:nvSpPr>
          <p:cNvPr id="5" name="Title 1"/>
          <p:cNvSpPr>
            <a:spLocks noGrp="1"/>
          </p:cNvSpPr>
          <p:nvPr>
            <p:ph type="title"/>
          </p:nvPr>
        </p:nvSpPr>
        <p:spPr>
          <a:xfrm>
            <a:off x="574675" y="304800"/>
            <a:ext cx="8001000" cy="1216025"/>
          </a:xfrm>
        </p:spPr>
        <p:txBody>
          <a:bodyPr/>
          <a:lstStyle/>
          <a:p>
            <a:r>
              <a:rPr lang="en-US" dirty="0" smtClean="0"/>
              <a:t>Private Sector Initiatives….</a:t>
            </a:r>
            <a:endParaRPr lang="en-US" dirty="0"/>
          </a:p>
        </p:txBody>
      </p:sp>
      <p:sp>
        <p:nvSpPr>
          <p:cNvPr id="7" name="Date Placeholder 6"/>
          <p:cNvSpPr>
            <a:spLocks noGrp="1"/>
          </p:cNvSpPr>
          <p:nvPr>
            <p:ph type="dt" sz="half" idx="10"/>
          </p:nvPr>
        </p:nvSpPr>
        <p:spPr/>
        <p:txBody>
          <a:bodyPr/>
          <a:lstStyle/>
          <a:p>
            <a:fld id="{E22F547E-AAD3-4005-92F4-5A7A9D333D2E}" type="datetime1">
              <a:rPr lang="en-US" smtClean="0"/>
              <a:pPr/>
              <a:t>10/8/2015</a:t>
            </a:fld>
            <a:endParaRPr lang="th-TH" dirty="0"/>
          </a:p>
        </p:txBody>
      </p:sp>
      <p:sp>
        <p:nvSpPr>
          <p:cNvPr id="8" name="Slide Number Placeholder 7"/>
          <p:cNvSpPr>
            <a:spLocks noGrp="1"/>
          </p:cNvSpPr>
          <p:nvPr>
            <p:ph type="sldNum" sz="quarter" idx="12"/>
          </p:nvPr>
        </p:nvSpPr>
        <p:spPr/>
        <p:txBody>
          <a:bodyPr/>
          <a:lstStyle/>
          <a:p>
            <a:fld id="{355444A1-9065-4E43-8A1D-0C9936D0BEEF}" type="slidenum">
              <a:rPr lang="en-US" smtClean="0"/>
              <a:pPr/>
              <a:t>15</a:t>
            </a:fld>
            <a:endParaRPr lang="th-TH"/>
          </a:p>
        </p:txBody>
      </p:sp>
      <p:sp>
        <p:nvSpPr>
          <p:cNvPr id="9" name="Footer Placeholder 8"/>
          <p:cNvSpPr>
            <a:spLocks noGrp="1"/>
          </p:cNvSpPr>
          <p:nvPr>
            <p:ph type="ftr" sz="quarter" idx="11"/>
          </p:nvPr>
        </p:nvSpPr>
        <p:spPr/>
        <p:txBody>
          <a:bodyPr/>
          <a:lstStyle/>
          <a:p>
            <a:r>
              <a:rPr lang="en-US" dirty="0" smtClean="0"/>
              <a:t>Bangladesh Bank</a:t>
            </a:r>
            <a:endParaRPr lang="th-TH"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On Going Initiatives….</a:t>
            </a:r>
            <a:endParaRPr lang="en-US" dirty="0"/>
          </a:p>
        </p:txBody>
      </p:sp>
      <p:sp>
        <p:nvSpPr>
          <p:cNvPr id="6" name="TextBox 5"/>
          <p:cNvSpPr txBox="1"/>
          <p:nvPr/>
        </p:nvSpPr>
        <p:spPr>
          <a:xfrm>
            <a:off x="304800" y="1779687"/>
            <a:ext cx="8637557" cy="2923877"/>
          </a:xfrm>
          <a:prstGeom prst="rect">
            <a:avLst/>
          </a:prstGeom>
          <a:noFill/>
        </p:spPr>
        <p:txBody>
          <a:bodyPr wrap="none" rtlCol="0">
            <a:spAutoFit/>
          </a:bodyPr>
          <a:lstStyle/>
          <a:p>
            <a:pPr lvl="0"/>
            <a:r>
              <a:rPr lang="en-US" sz="2800" dirty="0" smtClean="0"/>
              <a:t>  e-Payment gateway:</a:t>
            </a:r>
          </a:p>
          <a:p>
            <a:pPr lvl="0"/>
            <a:endParaRPr lang="en-US" sz="2400" dirty="0" smtClean="0"/>
          </a:p>
          <a:p>
            <a:pPr lvl="1">
              <a:buFont typeface="Wingdings" pitchFamily="2" charset="2"/>
              <a:buChar char="§"/>
            </a:pPr>
            <a:r>
              <a:rPr lang="en-US" sz="2200" dirty="0" smtClean="0"/>
              <a:t>    Concern government entities are working to connect</a:t>
            </a:r>
          </a:p>
          <a:p>
            <a:pPr lvl="1"/>
            <a:r>
              <a:rPr lang="en-US" sz="2200" dirty="0" smtClean="0"/>
              <a:t> to e-payment gateway to ensure easy and smooth </a:t>
            </a:r>
          </a:p>
          <a:p>
            <a:pPr lvl="1"/>
            <a:r>
              <a:rPr lang="en-US" sz="2200" dirty="0" smtClean="0"/>
              <a:t> online collection of govt. dues. </a:t>
            </a:r>
          </a:p>
          <a:p>
            <a:pPr lvl="0"/>
            <a:endParaRPr lang="en-US" sz="2400" dirty="0" smtClean="0"/>
          </a:p>
          <a:p>
            <a:r>
              <a:rPr lang="en-US" sz="2400" dirty="0" smtClean="0"/>
              <a:t> </a:t>
            </a:r>
          </a:p>
          <a:p>
            <a:endParaRPr lang="en-US" dirty="0"/>
          </a:p>
        </p:txBody>
      </p:sp>
      <p:sp>
        <p:nvSpPr>
          <p:cNvPr id="7" name="Date Placeholder 6"/>
          <p:cNvSpPr>
            <a:spLocks noGrp="1"/>
          </p:cNvSpPr>
          <p:nvPr>
            <p:ph type="dt" sz="half" idx="10"/>
          </p:nvPr>
        </p:nvSpPr>
        <p:spPr/>
        <p:txBody>
          <a:bodyPr/>
          <a:lstStyle/>
          <a:p>
            <a:fld id="{F66D7615-F66B-4E8C-A487-14103D22181E}"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16</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m-Commerce</a:t>
            </a:r>
          </a:p>
        </p:txBody>
      </p:sp>
      <p:sp>
        <p:nvSpPr>
          <p:cNvPr id="8195" name="Content Placeholder 2"/>
          <p:cNvSpPr>
            <a:spLocks noGrp="1"/>
          </p:cNvSpPr>
          <p:nvPr>
            <p:ph idx="1"/>
          </p:nvPr>
        </p:nvSpPr>
        <p:spPr/>
        <p:txBody>
          <a:bodyPr/>
          <a:lstStyle/>
          <a:p>
            <a:pPr>
              <a:buClrTx/>
              <a:buFont typeface="Wingdings" pitchFamily="2" charset="2"/>
              <a:buChar char="§"/>
            </a:pPr>
            <a:r>
              <a:rPr lang="en-US" sz="2400" dirty="0" smtClean="0"/>
              <a:t>Three </a:t>
            </a:r>
            <a:r>
              <a:rPr lang="en-US" sz="2400" dirty="0" err="1" smtClean="0"/>
              <a:t>Telcos</a:t>
            </a:r>
            <a:r>
              <a:rPr lang="en-US" sz="2400" dirty="0" smtClean="0"/>
              <a:t> have got permission for m-Commerce related transactions.</a:t>
            </a:r>
          </a:p>
          <a:p>
            <a:pPr>
              <a:buClrTx/>
              <a:buFont typeface="Wingdings" pitchFamily="2" charset="2"/>
              <a:buChar char="§"/>
            </a:pPr>
            <a:r>
              <a:rPr lang="en-US" sz="2400" dirty="0" smtClean="0"/>
              <a:t>Approximately 700,000 utility (water, gas and electricity) bill  payments are transacted using the m-commerce per month. </a:t>
            </a:r>
          </a:p>
          <a:p>
            <a:pPr>
              <a:buClrTx/>
              <a:buFont typeface="Wingdings" pitchFamily="2" charset="2"/>
              <a:buChar char="§"/>
            </a:pPr>
            <a:r>
              <a:rPr lang="en-US" sz="2400" dirty="0" smtClean="0"/>
              <a:t>Additionally, approximately 18,000 train tickets are sold per month . </a:t>
            </a:r>
          </a:p>
          <a:p>
            <a:pPr>
              <a:buClrTx/>
              <a:buFont typeface="Wingdings" pitchFamily="2" charset="2"/>
              <a:buChar char="§"/>
            </a:pPr>
            <a:r>
              <a:rPr lang="en-US" sz="2400" dirty="0" smtClean="0"/>
              <a:t>Inward foreign Remittance are disbursed by the banks using MFS.</a:t>
            </a:r>
          </a:p>
        </p:txBody>
      </p:sp>
      <p:sp>
        <p:nvSpPr>
          <p:cNvPr id="7" name="Date Placeholder 6"/>
          <p:cNvSpPr>
            <a:spLocks noGrp="1"/>
          </p:cNvSpPr>
          <p:nvPr>
            <p:ph type="dt" sz="half" idx="10"/>
          </p:nvPr>
        </p:nvSpPr>
        <p:spPr/>
        <p:txBody>
          <a:bodyPr/>
          <a:lstStyle/>
          <a:p>
            <a:fld id="{4568EF3A-68E1-48F7-ACDC-E96C182EBFCA}"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17</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e-Commerce</a:t>
            </a:r>
          </a:p>
        </p:txBody>
      </p:sp>
      <p:sp>
        <p:nvSpPr>
          <p:cNvPr id="9219" name="Content Placeholder 2"/>
          <p:cNvSpPr>
            <a:spLocks noGrp="1"/>
          </p:cNvSpPr>
          <p:nvPr>
            <p:ph idx="1"/>
          </p:nvPr>
        </p:nvSpPr>
        <p:spPr/>
        <p:txBody>
          <a:bodyPr/>
          <a:lstStyle/>
          <a:p>
            <a:pPr>
              <a:buNone/>
            </a:pPr>
            <a:r>
              <a:rPr lang="en-US" sz="2400" kern="1200" dirty="0" smtClean="0">
                <a:latin typeface="Verdana" pitchFamily="34" charset="0"/>
                <a:cs typeface="Angsana New" pitchFamily="18" charset="-34"/>
              </a:rPr>
              <a:t>e-Commerce activities has been permitted for the </a:t>
            </a:r>
          </a:p>
          <a:p>
            <a:pPr>
              <a:buNone/>
            </a:pPr>
            <a:r>
              <a:rPr lang="en-US" sz="2400" kern="1200" dirty="0" smtClean="0">
                <a:latin typeface="Verdana" pitchFamily="34" charset="0"/>
                <a:cs typeface="Angsana New" pitchFamily="18" charset="-34"/>
              </a:rPr>
              <a:t>banks from November 2, 2009.</a:t>
            </a:r>
          </a:p>
          <a:p>
            <a:pPr lvl="1">
              <a:buClrTx/>
              <a:buFont typeface="Wingdings" pitchFamily="2" charset="2"/>
              <a:buChar char="§"/>
            </a:pPr>
            <a:r>
              <a:rPr lang="en-US" sz="2200" kern="1200" dirty="0" smtClean="0">
                <a:latin typeface="Verdana" pitchFamily="34" charset="0"/>
                <a:ea typeface="+mn-ea"/>
                <a:cs typeface="Angsana New" pitchFamily="18" charset="-34"/>
              </a:rPr>
              <a:t>Online payment of utility bills from client's accounts to recipients accounts.</a:t>
            </a:r>
          </a:p>
          <a:p>
            <a:pPr lvl="1">
              <a:buClrTx/>
              <a:buFont typeface="Wingdings" pitchFamily="2" charset="2"/>
              <a:buChar char="§"/>
            </a:pPr>
            <a:r>
              <a:rPr lang="en-US" sz="2200" kern="1200" dirty="0" smtClean="0">
                <a:latin typeface="Verdana" pitchFamily="34" charset="0"/>
                <a:ea typeface="+mn-ea"/>
                <a:cs typeface="Angsana New" pitchFamily="18" charset="-34"/>
              </a:rPr>
              <a:t>Transfer of money from one account of a client to another account in the same bank.</a:t>
            </a:r>
          </a:p>
          <a:p>
            <a:pPr lvl="1">
              <a:buClrTx/>
              <a:buFont typeface="Wingdings" pitchFamily="2" charset="2"/>
              <a:buChar char="§"/>
            </a:pPr>
            <a:r>
              <a:rPr lang="en-US" sz="2200" kern="1200" dirty="0" smtClean="0">
                <a:latin typeface="Verdana" pitchFamily="34" charset="0"/>
                <a:ea typeface="+mn-ea"/>
                <a:cs typeface="Angsana New" pitchFamily="18" charset="-34"/>
              </a:rPr>
              <a:t>Payment/collection of money from/to buyers bank account to sellers bank account for buy/sale of products.</a:t>
            </a:r>
          </a:p>
          <a:p>
            <a:pPr lvl="1">
              <a:buClrTx/>
              <a:buFont typeface="Wingdings" pitchFamily="2" charset="2"/>
              <a:buChar char="§"/>
            </a:pPr>
            <a:r>
              <a:rPr lang="en-US" sz="2200" kern="1200" dirty="0" smtClean="0">
                <a:latin typeface="Verdana" pitchFamily="34" charset="0"/>
                <a:ea typeface="+mn-ea"/>
                <a:cs typeface="Angsana New" pitchFamily="18" charset="-34"/>
              </a:rPr>
              <a:t>Transaction via internet using credit card in local currency.</a:t>
            </a:r>
          </a:p>
        </p:txBody>
      </p:sp>
      <p:sp>
        <p:nvSpPr>
          <p:cNvPr id="7" name="Date Placeholder 6"/>
          <p:cNvSpPr>
            <a:spLocks noGrp="1"/>
          </p:cNvSpPr>
          <p:nvPr>
            <p:ph type="dt" sz="half" idx="10"/>
          </p:nvPr>
        </p:nvSpPr>
        <p:spPr/>
        <p:txBody>
          <a:bodyPr/>
          <a:lstStyle/>
          <a:p>
            <a:fld id="{C356DA33-3BC8-4A15-ADD3-F6F5D14DC9F2}"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18</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e-Commerce (cont.)</a:t>
            </a:r>
          </a:p>
        </p:txBody>
      </p:sp>
      <p:sp>
        <p:nvSpPr>
          <p:cNvPr id="9219" name="Content Placeholder 2"/>
          <p:cNvSpPr>
            <a:spLocks noGrp="1"/>
          </p:cNvSpPr>
          <p:nvPr>
            <p:ph idx="1"/>
          </p:nvPr>
        </p:nvSpPr>
        <p:spPr/>
        <p:txBody>
          <a:bodyPr/>
          <a:lstStyle/>
          <a:p>
            <a:pPr>
              <a:buNone/>
            </a:pPr>
            <a:r>
              <a:rPr lang="en-US" sz="2400" kern="1200" dirty="0" smtClean="0">
                <a:latin typeface="Verdana" pitchFamily="34" charset="0"/>
                <a:cs typeface="Angsana New" pitchFamily="18" charset="-34"/>
              </a:rPr>
              <a:t>From March 11, 2011 following transactions has</a:t>
            </a:r>
          </a:p>
          <a:p>
            <a:pPr>
              <a:buNone/>
            </a:pPr>
            <a:r>
              <a:rPr lang="en-US" sz="2400" kern="1200" dirty="0" smtClean="0">
                <a:latin typeface="Verdana" pitchFamily="34" charset="0"/>
                <a:cs typeface="Angsana New" pitchFamily="18" charset="-34"/>
              </a:rPr>
              <a:t>been given permission</a:t>
            </a:r>
          </a:p>
          <a:p>
            <a:pPr lvl="1">
              <a:buClrTx/>
              <a:buFont typeface="Wingdings" pitchFamily="2" charset="2"/>
              <a:buChar char="§"/>
            </a:pPr>
            <a:r>
              <a:rPr lang="en-US" sz="2200" kern="1200" dirty="0" smtClean="0">
                <a:latin typeface="Verdana" pitchFamily="34" charset="0"/>
                <a:ea typeface="+mn-ea"/>
                <a:cs typeface="Angsana New" pitchFamily="18" charset="-34"/>
              </a:rPr>
              <a:t>Not-over TK.500,000 can be transferred from one clients account to another clients account lying in the same bank using internet/online facilities subject to the fact that it will fully comply with Money Laundering Prevention Act and related circulars.</a:t>
            </a:r>
          </a:p>
        </p:txBody>
      </p:sp>
      <p:sp>
        <p:nvSpPr>
          <p:cNvPr id="7" name="Date Placeholder 6"/>
          <p:cNvSpPr>
            <a:spLocks noGrp="1"/>
          </p:cNvSpPr>
          <p:nvPr>
            <p:ph type="dt" sz="half" idx="10"/>
          </p:nvPr>
        </p:nvSpPr>
        <p:spPr/>
        <p:txBody>
          <a:bodyPr/>
          <a:lstStyle/>
          <a:p>
            <a:fld id="{0B52C32E-7906-4669-9092-BB1538FCDC64}"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19</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noFill/>
        </p:spPr>
        <p:txBody>
          <a:bodyPr/>
          <a:lstStyle/>
          <a:p>
            <a:pPr eaLnBrk="1" hangingPunct="1"/>
            <a:r>
              <a:rPr lang="en-US" smtClean="0"/>
              <a:t>Road Map of PS Modernization</a:t>
            </a:r>
          </a:p>
        </p:txBody>
      </p:sp>
      <p:sp>
        <p:nvSpPr>
          <p:cNvPr id="9220" name="Line 3"/>
          <p:cNvSpPr>
            <a:spLocks noChangeShapeType="1"/>
          </p:cNvSpPr>
          <p:nvPr/>
        </p:nvSpPr>
        <p:spPr bwMode="auto">
          <a:xfrm>
            <a:off x="866775" y="5710237"/>
            <a:ext cx="7162800" cy="0"/>
          </a:xfrm>
          <a:prstGeom prst="line">
            <a:avLst/>
          </a:prstGeom>
          <a:noFill/>
          <a:ln w="28575">
            <a:solidFill>
              <a:srgbClr val="0000FF"/>
            </a:solidFill>
            <a:round/>
            <a:headEnd/>
            <a:tailEnd type="triangle" w="med" len="med"/>
          </a:ln>
        </p:spPr>
        <p:txBody>
          <a:bodyPr/>
          <a:lstStyle/>
          <a:p>
            <a:endParaRPr lang="en-US"/>
          </a:p>
        </p:txBody>
      </p:sp>
      <p:sp>
        <p:nvSpPr>
          <p:cNvPr id="9221" name="Line 4"/>
          <p:cNvSpPr>
            <a:spLocks noChangeShapeType="1"/>
          </p:cNvSpPr>
          <p:nvPr/>
        </p:nvSpPr>
        <p:spPr bwMode="auto">
          <a:xfrm>
            <a:off x="2362200" y="5634037"/>
            <a:ext cx="0" cy="152400"/>
          </a:xfrm>
          <a:prstGeom prst="line">
            <a:avLst/>
          </a:prstGeom>
          <a:noFill/>
          <a:ln w="19050">
            <a:solidFill>
              <a:srgbClr val="FF33CC"/>
            </a:solidFill>
            <a:round/>
            <a:headEnd/>
            <a:tailEnd/>
          </a:ln>
        </p:spPr>
        <p:txBody>
          <a:bodyPr/>
          <a:lstStyle/>
          <a:p>
            <a:endParaRPr lang="en-US"/>
          </a:p>
        </p:txBody>
      </p:sp>
      <p:sp>
        <p:nvSpPr>
          <p:cNvPr id="9222" name="Line 5"/>
          <p:cNvSpPr>
            <a:spLocks noChangeShapeType="1"/>
          </p:cNvSpPr>
          <p:nvPr/>
        </p:nvSpPr>
        <p:spPr bwMode="auto">
          <a:xfrm>
            <a:off x="3843338" y="5634037"/>
            <a:ext cx="0" cy="152400"/>
          </a:xfrm>
          <a:prstGeom prst="line">
            <a:avLst/>
          </a:prstGeom>
          <a:noFill/>
          <a:ln w="19050">
            <a:solidFill>
              <a:srgbClr val="FF33CC"/>
            </a:solidFill>
            <a:round/>
            <a:headEnd/>
            <a:tailEnd/>
          </a:ln>
        </p:spPr>
        <p:txBody>
          <a:bodyPr/>
          <a:lstStyle/>
          <a:p>
            <a:endParaRPr lang="en-US"/>
          </a:p>
        </p:txBody>
      </p:sp>
      <p:sp>
        <p:nvSpPr>
          <p:cNvPr id="9223" name="Line 6"/>
          <p:cNvSpPr>
            <a:spLocks noChangeShapeType="1"/>
          </p:cNvSpPr>
          <p:nvPr/>
        </p:nvSpPr>
        <p:spPr bwMode="auto">
          <a:xfrm>
            <a:off x="4559300" y="5634037"/>
            <a:ext cx="0" cy="152400"/>
          </a:xfrm>
          <a:prstGeom prst="line">
            <a:avLst/>
          </a:prstGeom>
          <a:noFill/>
          <a:ln w="19050">
            <a:solidFill>
              <a:srgbClr val="FF33CC"/>
            </a:solidFill>
            <a:round/>
            <a:headEnd/>
            <a:tailEnd/>
          </a:ln>
        </p:spPr>
        <p:txBody>
          <a:bodyPr/>
          <a:lstStyle/>
          <a:p>
            <a:endParaRPr lang="en-US"/>
          </a:p>
        </p:txBody>
      </p:sp>
      <p:sp>
        <p:nvSpPr>
          <p:cNvPr id="9224" name="Line 7"/>
          <p:cNvSpPr>
            <a:spLocks noChangeShapeType="1"/>
          </p:cNvSpPr>
          <p:nvPr/>
        </p:nvSpPr>
        <p:spPr bwMode="auto">
          <a:xfrm>
            <a:off x="5181600" y="5634037"/>
            <a:ext cx="0" cy="152400"/>
          </a:xfrm>
          <a:prstGeom prst="line">
            <a:avLst/>
          </a:prstGeom>
          <a:noFill/>
          <a:ln w="19050">
            <a:solidFill>
              <a:srgbClr val="FF33CC"/>
            </a:solidFill>
            <a:round/>
            <a:headEnd/>
            <a:tailEnd/>
          </a:ln>
        </p:spPr>
        <p:txBody>
          <a:bodyPr/>
          <a:lstStyle/>
          <a:p>
            <a:endParaRPr lang="en-US"/>
          </a:p>
        </p:txBody>
      </p:sp>
      <p:sp>
        <p:nvSpPr>
          <p:cNvPr id="9225" name="Text Box 8"/>
          <p:cNvSpPr txBox="1">
            <a:spLocks noChangeArrowheads="1"/>
          </p:cNvSpPr>
          <p:nvPr/>
        </p:nvSpPr>
        <p:spPr bwMode="auto">
          <a:xfrm>
            <a:off x="7086600" y="5105400"/>
            <a:ext cx="1298753" cy="276999"/>
          </a:xfrm>
          <a:prstGeom prst="rect">
            <a:avLst/>
          </a:prstGeom>
          <a:noFill/>
          <a:ln w="9525">
            <a:noFill/>
            <a:miter lim="800000"/>
            <a:headEnd/>
            <a:tailEnd/>
          </a:ln>
        </p:spPr>
        <p:txBody>
          <a:bodyPr wrap="none">
            <a:spAutoFit/>
          </a:bodyPr>
          <a:lstStyle/>
          <a:p>
            <a:r>
              <a:rPr lang="en-US" sz="1200" b="1" dirty="0">
                <a:solidFill>
                  <a:srgbClr val="0000FF"/>
                </a:solidFill>
              </a:rPr>
              <a:t>RTGS (</a:t>
            </a:r>
            <a:r>
              <a:rPr lang="en-US" sz="1200" b="1" dirty="0" smtClean="0">
                <a:solidFill>
                  <a:srgbClr val="0000FF"/>
                </a:solidFill>
              </a:rPr>
              <a:t>2016)</a:t>
            </a:r>
            <a:endParaRPr lang="en-US" sz="1200" b="1" dirty="0">
              <a:solidFill>
                <a:srgbClr val="0000FF"/>
              </a:solidFill>
            </a:endParaRPr>
          </a:p>
        </p:txBody>
      </p:sp>
      <p:sp>
        <p:nvSpPr>
          <p:cNvPr id="9226" name="Text Box 9"/>
          <p:cNvSpPr txBox="1">
            <a:spLocks noChangeArrowheads="1"/>
          </p:cNvSpPr>
          <p:nvPr/>
        </p:nvSpPr>
        <p:spPr bwMode="auto">
          <a:xfrm>
            <a:off x="6218237" y="4724400"/>
            <a:ext cx="1630363" cy="457200"/>
          </a:xfrm>
          <a:prstGeom prst="rect">
            <a:avLst/>
          </a:prstGeom>
          <a:noFill/>
          <a:ln w="9525">
            <a:noFill/>
            <a:miter lim="800000"/>
            <a:headEnd/>
            <a:tailEnd/>
          </a:ln>
        </p:spPr>
        <p:txBody>
          <a:bodyPr wrap="none">
            <a:spAutoFit/>
          </a:bodyPr>
          <a:lstStyle/>
          <a:p>
            <a:r>
              <a:rPr lang="en-US" sz="1200" b="1" dirty="0" err="1">
                <a:solidFill>
                  <a:srgbClr val="333333"/>
                </a:solidFill>
              </a:rPr>
              <a:t>Scripless</a:t>
            </a:r>
            <a:r>
              <a:rPr lang="en-US" sz="1200" b="1" dirty="0">
                <a:solidFill>
                  <a:srgbClr val="333333"/>
                </a:solidFill>
              </a:rPr>
              <a:t> Securities</a:t>
            </a:r>
          </a:p>
          <a:p>
            <a:r>
              <a:rPr lang="en-US" sz="1200" b="1" dirty="0">
                <a:solidFill>
                  <a:srgbClr val="333333"/>
                </a:solidFill>
              </a:rPr>
              <a:t>(</a:t>
            </a:r>
            <a:r>
              <a:rPr lang="en-US" sz="1200" b="1" dirty="0" err="1">
                <a:solidFill>
                  <a:srgbClr val="333333"/>
                </a:solidFill>
              </a:rPr>
              <a:t>DvP</a:t>
            </a:r>
            <a:r>
              <a:rPr lang="en-US" sz="1200" b="1" dirty="0">
                <a:solidFill>
                  <a:srgbClr val="333333"/>
                </a:solidFill>
              </a:rPr>
              <a:t>)</a:t>
            </a:r>
          </a:p>
        </p:txBody>
      </p:sp>
      <p:sp>
        <p:nvSpPr>
          <p:cNvPr id="9227" name="Text Box 10"/>
          <p:cNvSpPr txBox="1">
            <a:spLocks noChangeArrowheads="1"/>
          </p:cNvSpPr>
          <p:nvPr/>
        </p:nvSpPr>
        <p:spPr bwMode="auto">
          <a:xfrm>
            <a:off x="5867400" y="4445000"/>
            <a:ext cx="1919288" cy="274637"/>
          </a:xfrm>
          <a:prstGeom prst="rect">
            <a:avLst/>
          </a:prstGeom>
          <a:noFill/>
          <a:ln w="9525">
            <a:noFill/>
            <a:miter lim="800000"/>
            <a:headEnd/>
            <a:tailEnd/>
          </a:ln>
        </p:spPr>
        <p:txBody>
          <a:bodyPr wrap="none">
            <a:spAutoFit/>
          </a:bodyPr>
          <a:lstStyle/>
          <a:p>
            <a:r>
              <a:rPr lang="en-US" sz="1200" b="1" dirty="0">
                <a:solidFill>
                  <a:srgbClr val="333333"/>
                </a:solidFill>
              </a:rPr>
              <a:t>NPSB - ATM/POS (2012)</a:t>
            </a:r>
          </a:p>
        </p:txBody>
      </p:sp>
      <p:sp>
        <p:nvSpPr>
          <p:cNvPr id="9228" name="Text Box 11"/>
          <p:cNvSpPr txBox="1">
            <a:spLocks noChangeArrowheads="1"/>
          </p:cNvSpPr>
          <p:nvPr/>
        </p:nvSpPr>
        <p:spPr bwMode="auto">
          <a:xfrm>
            <a:off x="5434012" y="3767137"/>
            <a:ext cx="1462260" cy="276999"/>
          </a:xfrm>
          <a:prstGeom prst="rect">
            <a:avLst/>
          </a:prstGeom>
          <a:noFill/>
          <a:ln w="9525">
            <a:noFill/>
            <a:miter lim="800000"/>
            <a:headEnd/>
            <a:tailEnd/>
          </a:ln>
        </p:spPr>
        <p:txBody>
          <a:bodyPr wrap="none">
            <a:spAutoFit/>
          </a:bodyPr>
          <a:lstStyle/>
          <a:p>
            <a:r>
              <a:rPr lang="en-US" sz="1200" b="1" dirty="0" smtClean="0">
                <a:solidFill>
                  <a:srgbClr val="990099"/>
                </a:solidFill>
              </a:rPr>
              <a:t>BACPS (2010</a:t>
            </a:r>
            <a:r>
              <a:rPr lang="en-US" sz="1200" b="1" dirty="0">
                <a:solidFill>
                  <a:srgbClr val="990099"/>
                </a:solidFill>
              </a:rPr>
              <a:t>)</a:t>
            </a:r>
          </a:p>
        </p:txBody>
      </p:sp>
      <p:sp>
        <p:nvSpPr>
          <p:cNvPr id="9229" name="Text Box 12"/>
          <p:cNvSpPr txBox="1">
            <a:spLocks noChangeArrowheads="1"/>
          </p:cNvSpPr>
          <p:nvPr/>
        </p:nvSpPr>
        <p:spPr bwMode="auto">
          <a:xfrm>
            <a:off x="3594100" y="5740400"/>
            <a:ext cx="520700" cy="274637"/>
          </a:xfrm>
          <a:prstGeom prst="rect">
            <a:avLst/>
          </a:prstGeom>
          <a:noFill/>
          <a:ln w="9525">
            <a:noFill/>
            <a:miter lim="800000"/>
            <a:headEnd/>
            <a:tailEnd/>
          </a:ln>
        </p:spPr>
        <p:txBody>
          <a:bodyPr wrap="none">
            <a:spAutoFit/>
          </a:bodyPr>
          <a:lstStyle/>
          <a:p>
            <a:r>
              <a:rPr lang="en-US" sz="1200" b="1"/>
              <a:t>2008</a:t>
            </a:r>
          </a:p>
        </p:txBody>
      </p:sp>
      <p:sp>
        <p:nvSpPr>
          <p:cNvPr id="9230" name="Text Box 13"/>
          <p:cNvSpPr txBox="1">
            <a:spLocks noChangeArrowheads="1"/>
          </p:cNvSpPr>
          <p:nvPr/>
        </p:nvSpPr>
        <p:spPr bwMode="auto">
          <a:xfrm>
            <a:off x="4305300" y="5740400"/>
            <a:ext cx="520700" cy="274637"/>
          </a:xfrm>
          <a:prstGeom prst="rect">
            <a:avLst/>
          </a:prstGeom>
          <a:noFill/>
          <a:ln w="9525">
            <a:noFill/>
            <a:miter lim="800000"/>
            <a:headEnd/>
            <a:tailEnd/>
          </a:ln>
        </p:spPr>
        <p:txBody>
          <a:bodyPr wrap="none">
            <a:spAutoFit/>
          </a:bodyPr>
          <a:lstStyle/>
          <a:p>
            <a:r>
              <a:rPr lang="en-US" sz="1200" b="1"/>
              <a:t>2009</a:t>
            </a:r>
          </a:p>
        </p:txBody>
      </p:sp>
      <p:sp>
        <p:nvSpPr>
          <p:cNvPr id="9231" name="Text Box 14"/>
          <p:cNvSpPr txBox="1">
            <a:spLocks noChangeArrowheads="1"/>
          </p:cNvSpPr>
          <p:nvPr/>
        </p:nvSpPr>
        <p:spPr bwMode="auto">
          <a:xfrm>
            <a:off x="4876800" y="5740400"/>
            <a:ext cx="520700" cy="274637"/>
          </a:xfrm>
          <a:prstGeom prst="rect">
            <a:avLst/>
          </a:prstGeom>
          <a:noFill/>
          <a:ln w="9525">
            <a:noFill/>
            <a:miter lim="800000"/>
            <a:headEnd/>
            <a:tailEnd/>
          </a:ln>
        </p:spPr>
        <p:txBody>
          <a:bodyPr wrap="none">
            <a:spAutoFit/>
          </a:bodyPr>
          <a:lstStyle/>
          <a:p>
            <a:r>
              <a:rPr lang="en-US" sz="1200" b="1"/>
              <a:t>2010</a:t>
            </a:r>
          </a:p>
        </p:txBody>
      </p:sp>
      <p:sp>
        <p:nvSpPr>
          <p:cNvPr id="9232" name="Line 15"/>
          <p:cNvSpPr>
            <a:spLocks noChangeShapeType="1"/>
          </p:cNvSpPr>
          <p:nvPr/>
        </p:nvSpPr>
        <p:spPr bwMode="auto">
          <a:xfrm flipH="1">
            <a:off x="5638800" y="4038600"/>
            <a:ext cx="12700" cy="1644650"/>
          </a:xfrm>
          <a:prstGeom prst="line">
            <a:avLst/>
          </a:prstGeom>
          <a:noFill/>
          <a:ln w="19050">
            <a:solidFill>
              <a:srgbClr val="006600"/>
            </a:solidFill>
            <a:round/>
            <a:headEnd/>
            <a:tailEnd type="triangle" w="med" len="med"/>
          </a:ln>
        </p:spPr>
        <p:txBody>
          <a:bodyPr/>
          <a:lstStyle/>
          <a:p>
            <a:endParaRPr lang="en-US"/>
          </a:p>
        </p:txBody>
      </p:sp>
      <p:sp>
        <p:nvSpPr>
          <p:cNvPr id="9233" name="Line 16"/>
          <p:cNvSpPr>
            <a:spLocks noChangeShapeType="1"/>
          </p:cNvSpPr>
          <p:nvPr/>
        </p:nvSpPr>
        <p:spPr bwMode="auto">
          <a:xfrm>
            <a:off x="6267450" y="4672012"/>
            <a:ext cx="0" cy="995363"/>
          </a:xfrm>
          <a:prstGeom prst="line">
            <a:avLst/>
          </a:prstGeom>
          <a:noFill/>
          <a:ln w="19050">
            <a:solidFill>
              <a:srgbClr val="006600"/>
            </a:solidFill>
            <a:round/>
            <a:headEnd/>
            <a:tailEnd type="triangle" w="med" len="med"/>
          </a:ln>
        </p:spPr>
        <p:txBody>
          <a:bodyPr/>
          <a:lstStyle/>
          <a:p>
            <a:endParaRPr lang="en-US"/>
          </a:p>
        </p:txBody>
      </p:sp>
      <p:sp>
        <p:nvSpPr>
          <p:cNvPr id="9234" name="Line 17"/>
          <p:cNvSpPr>
            <a:spLocks noChangeShapeType="1"/>
          </p:cNvSpPr>
          <p:nvPr/>
        </p:nvSpPr>
        <p:spPr bwMode="auto">
          <a:xfrm>
            <a:off x="6511925" y="5116204"/>
            <a:ext cx="3175" cy="533400"/>
          </a:xfrm>
          <a:prstGeom prst="line">
            <a:avLst/>
          </a:prstGeom>
          <a:noFill/>
          <a:ln w="19050">
            <a:solidFill>
              <a:srgbClr val="006600"/>
            </a:solidFill>
            <a:round/>
            <a:headEnd/>
            <a:tailEnd type="triangle" w="med" len="med"/>
          </a:ln>
        </p:spPr>
        <p:txBody>
          <a:bodyPr/>
          <a:lstStyle/>
          <a:p>
            <a:endParaRPr lang="en-US"/>
          </a:p>
        </p:txBody>
      </p:sp>
      <p:sp>
        <p:nvSpPr>
          <p:cNvPr id="9235" name="Line 18"/>
          <p:cNvSpPr>
            <a:spLocks noChangeShapeType="1"/>
          </p:cNvSpPr>
          <p:nvPr/>
        </p:nvSpPr>
        <p:spPr bwMode="auto">
          <a:xfrm>
            <a:off x="7391400" y="5395912"/>
            <a:ext cx="0" cy="295275"/>
          </a:xfrm>
          <a:prstGeom prst="line">
            <a:avLst/>
          </a:prstGeom>
          <a:noFill/>
          <a:ln w="19050">
            <a:solidFill>
              <a:srgbClr val="006600"/>
            </a:solidFill>
            <a:round/>
            <a:headEnd/>
            <a:tailEnd type="triangle" w="med" len="med"/>
          </a:ln>
        </p:spPr>
        <p:txBody>
          <a:bodyPr/>
          <a:lstStyle/>
          <a:p>
            <a:endParaRPr lang="en-US"/>
          </a:p>
        </p:txBody>
      </p:sp>
      <p:sp>
        <p:nvSpPr>
          <p:cNvPr id="9236" name="Text Box 19"/>
          <p:cNvSpPr txBox="1">
            <a:spLocks noChangeArrowheads="1"/>
          </p:cNvSpPr>
          <p:nvPr/>
        </p:nvSpPr>
        <p:spPr bwMode="auto">
          <a:xfrm>
            <a:off x="2057400" y="5740400"/>
            <a:ext cx="520700" cy="274637"/>
          </a:xfrm>
          <a:prstGeom prst="rect">
            <a:avLst/>
          </a:prstGeom>
          <a:noFill/>
          <a:ln w="9525">
            <a:noFill/>
            <a:miter lim="800000"/>
            <a:headEnd/>
            <a:tailEnd/>
          </a:ln>
        </p:spPr>
        <p:txBody>
          <a:bodyPr wrap="none">
            <a:spAutoFit/>
          </a:bodyPr>
          <a:lstStyle/>
          <a:p>
            <a:r>
              <a:rPr lang="en-US" sz="1200" b="1"/>
              <a:t>2006</a:t>
            </a:r>
          </a:p>
        </p:txBody>
      </p:sp>
      <p:sp>
        <p:nvSpPr>
          <p:cNvPr id="9237" name="Text Box 20"/>
          <p:cNvSpPr txBox="1">
            <a:spLocks noChangeArrowheads="1"/>
          </p:cNvSpPr>
          <p:nvPr/>
        </p:nvSpPr>
        <p:spPr bwMode="auto">
          <a:xfrm>
            <a:off x="2667000" y="5740400"/>
            <a:ext cx="520700" cy="274637"/>
          </a:xfrm>
          <a:prstGeom prst="rect">
            <a:avLst/>
          </a:prstGeom>
          <a:noFill/>
          <a:ln w="9525">
            <a:noFill/>
            <a:miter lim="800000"/>
            <a:headEnd/>
            <a:tailEnd/>
          </a:ln>
        </p:spPr>
        <p:txBody>
          <a:bodyPr wrap="none">
            <a:spAutoFit/>
          </a:bodyPr>
          <a:lstStyle/>
          <a:p>
            <a:r>
              <a:rPr lang="en-US" sz="1200" b="1"/>
              <a:t>2007</a:t>
            </a:r>
          </a:p>
        </p:txBody>
      </p:sp>
      <p:sp>
        <p:nvSpPr>
          <p:cNvPr id="9238" name="Line 21"/>
          <p:cNvSpPr>
            <a:spLocks noChangeShapeType="1"/>
          </p:cNvSpPr>
          <p:nvPr/>
        </p:nvSpPr>
        <p:spPr bwMode="auto">
          <a:xfrm>
            <a:off x="3124200" y="5634037"/>
            <a:ext cx="0" cy="152400"/>
          </a:xfrm>
          <a:prstGeom prst="line">
            <a:avLst/>
          </a:prstGeom>
          <a:noFill/>
          <a:ln w="19050">
            <a:solidFill>
              <a:srgbClr val="FF33CC"/>
            </a:solidFill>
            <a:round/>
            <a:headEnd/>
            <a:tailEnd/>
          </a:ln>
        </p:spPr>
        <p:txBody>
          <a:bodyPr/>
          <a:lstStyle/>
          <a:p>
            <a:endParaRPr lang="en-US"/>
          </a:p>
        </p:txBody>
      </p:sp>
      <p:sp>
        <p:nvSpPr>
          <p:cNvPr id="9239" name="Text Box 22"/>
          <p:cNvSpPr txBox="1">
            <a:spLocks noChangeArrowheads="1"/>
          </p:cNvSpPr>
          <p:nvPr/>
        </p:nvSpPr>
        <p:spPr bwMode="auto">
          <a:xfrm>
            <a:off x="2281238" y="2366962"/>
            <a:ext cx="1833562" cy="274638"/>
          </a:xfrm>
          <a:prstGeom prst="rect">
            <a:avLst/>
          </a:prstGeom>
          <a:noFill/>
          <a:ln w="9525">
            <a:noFill/>
            <a:miter lim="800000"/>
            <a:headEnd/>
            <a:tailEnd/>
          </a:ln>
        </p:spPr>
        <p:txBody>
          <a:bodyPr wrap="none">
            <a:spAutoFit/>
          </a:bodyPr>
          <a:lstStyle/>
          <a:p>
            <a:r>
              <a:rPr lang="en-US" sz="1200" b="1">
                <a:solidFill>
                  <a:srgbClr val="006600"/>
                </a:solidFill>
              </a:rPr>
              <a:t>RPP Project (Oct 2006)</a:t>
            </a:r>
          </a:p>
        </p:txBody>
      </p:sp>
      <p:sp>
        <p:nvSpPr>
          <p:cNvPr id="9240" name="Text Box 23"/>
          <p:cNvSpPr txBox="1">
            <a:spLocks noChangeArrowheads="1"/>
          </p:cNvSpPr>
          <p:nvPr/>
        </p:nvSpPr>
        <p:spPr bwMode="auto">
          <a:xfrm>
            <a:off x="1447800" y="5729287"/>
            <a:ext cx="520700" cy="274638"/>
          </a:xfrm>
          <a:prstGeom prst="rect">
            <a:avLst/>
          </a:prstGeom>
          <a:noFill/>
          <a:ln w="9525">
            <a:noFill/>
            <a:miter lim="800000"/>
            <a:headEnd/>
            <a:tailEnd/>
          </a:ln>
        </p:spPr>
        <p:txBody>
          <a:bodyPr wrap="none">
            <a:spAutoFit/>
          </a:bodyPr>
          <a:lstStyle/>
          <a:p>
            <a:r>
              <a:rPr lang="en-US" sz="1200" b="1"/>
              <a:t>1998</a:t>
            </a:r>
          </a:p>
        </p:txBody>
      </p:sp>
      <p:sp>
        <p:nvSpPr>
          <p:cNvPr id="9241" name="Line 24"/>
          <p:cNvSpPr>
            <a:spLocks noChangeShapeType="1"/>
          </p:cNvSpPr>
          <p:nvPr/>
        </p:nvSpPr>
        <p:spPr bwMode="auto">
          <a:xfrm>
            <a:off x="1714500" y="5634037"/>
            <a:ext cx="0" cy="152400"/>
          </a:xfrm>
          <a:prstGeom prst="line">
            <a:avLst/>
          </a:prstGeom>
          <a:noFill/>
          <a:ln w="19050">
            <a:solidFill>
              <a:srgbClr val="FF33CC"/>
            </a:solidFill>
            <a:round/>
            <a:headEnd/>
            <a:tailEnd/>
          </a:ln>
        </p:spPr>
        <p:txBody>
          <a:bodyPr/>
          <a:lstStyle/>
          <a:p>
            <a:endParaRPr lang="en-US"/>
          </a:p>
        </p:txBody>
      </p:sp>
      <p:sp>
        <p:nvSpPr>
          <p:cNvPr id="9242" name="Text Box 25"/>
          <p:cNvSpPr txBox="1">
            <a:spLocks noChangeArrowheads="1"/>
          </p:cNvSpPr>
          <p:nvPr/>
        </p:nvSpPr>
        <p:spPr bwMode="auto">
          <a:xfrm>
            <a:off x="1295400" y="2114550"/>
            <a:ext cx="3355975" cy="274637"/>
          </a:xfrm>
          <a:prstGeom prst="rect">
            <a:avLst/>
          </a:prstGeom>
          <a:noFill/>
          <a:ln w="9525">
            <a:noFill/>
            <a:miter lim="800000"/>
            <a:headEnd/>
            <a:tailEnd/>
          </a:ln>
        </p:spPr>
        <p:txBody>
          <a:bodyPr wrap="none">
            <a:spAutoFit/>
          </a:bodyPr>
          <a:lstStyle/>
          <a:p>
            <a:r>
              <a:rPr lang="en-US" sz="1200" b="1">
                <a:solidFill>
                  <a:srgbClr val="003399"/>
                </a:solidFill>
              </a:rPr>
              <a:t>Clearing House (Semi Automated-Dec 1997)</a:t>
            </a:r>
          </a:p>
        </p:txBody>
      </p:sp>
      <p:sp>
        <p:nvSpPr>
          <p:cNvPr id="9243" name="Text Box 26"/>
          <p:cNvSpPr txBox="1">
            <a:spLocks noChangeArrowheads="1"/>
          </p:cNvSpPr>
          <p:nvPr/>
        </p:nvSpPr>
        <p:spPr bwMode="auto">
          <a:xfrm>
            <a:off x="685800" y="1871662"/>
            <a:ext cx="1971675" cy="274638"/>
          </a:xfrm>
          <a:prstGeom prst="rect">
            <a:avLst/>
          </a:prstGeom>
          <a:noFill/>
          <a:ln w="9525">
            <a:noFill/>
            <a:miter lim="800000"/>
            <a:headEnd/>
            <a:tailEnd/>
          </a:ln>
        </p:spPr>
        <p:txBody>
          <a:bodyPr wrap="none">
            <a:spAutoFit/>
          </a:bodyPr>
          <a:lstStyle/>
          <a:p>
            <a:r>
              <a:rPr lang="en-US" sz="1200" b="1"/>
              <a:t>Clearing House (Manual)</a:t>
            </a:r>
          </a:p>
        </p:txBody>
      </p:sp>
      <p:sp>
        <p:nvSpPr>
          <p:cNvPr id="9244" name="Line 27"/>
          <p:cNvSpPr>
            <a:spLocks noChangeShapeType="1"/>
          </p:cNvSpPr>
          <p:nvPr/>
        </p:nvSpPr>
        <p:spPr bwMode="auto">
          <a:xfrm>
            <a:off x="942975" y="5634037"/>
            <a:ext cx="0" cy="152400"/>
          </a:xfrm>
          <a:prstGeom prst="line">
            <a:avLst/>
          </a:prstGeom>
          <a:noFill/>
          <a:ln w="19050">
            <a:solidFill>
              <a:srgbClr val="FF33CC"/>
            </a:solidFill>
            <a:round/>
            <a:headEnd/>
            <a:tailEnd/>
          </a:ln>
        </p:spPr>
        <p:txBody>
          <a:bodyPr/>
          <a:lstStyle/>
          <a:p>
            <a:endParaRPr lang="en-US"/>
          </a:p>
        </p:txBody>
      </p:sp>
      <p:sp>
        <p:nvSpPr>
          <p:cNvPr id="9245" name="Text Box 28"/>
          <p:cNvSpPr txBox="1">
            <a:spLocks noChangeArrowheads="1"/>
          </p:cNvSpPr>
          <p:nvPr/>
        </p:nvSpPr>
        <p:spPr bwMode="auto">
          <a:xfrm>
            <a:off x="685800" y="5729287"/>
            <a:ext cx="520700" cy="274638"/>
          </a:xfrm>
          <a:prstGeom prst="rect">
            <a:avLst/>
          </a:prstGeom>
          <a:noFill/>
          <a:ln w="9525">
            <a:noFill/>
            <a:miter lim="800000"/>
            <a:headEnd/>
            <a:tailEnd/>
          </a:ln>
        </p:spPr>
        <p:txBody>
          <a:bodyPr wrap="none">
            <a:spAutoFit/>
          </a:bodyPr>
          <a:lstStyle/>
          <a:p>
            <a:r>
              <a:rPr lang="en-US" sz="1200" b="1"/>
              <a:t>1972</a:t>
            </a:r>
          </a:p>
        </p:txBody>
      </p:sp>
      <p:sp>
        <p:nvSpPr>
          <p:cNvPr id="9246" name="Line 29"/>
          <p:cNvSpPr>
            <a:spLocks noChangeShapeType="1"/>
          </p:cNvSpPr>
          <p:nvPr/>
        </p:nvSpPr>
        <p:spPr bwMode="auto">
          <a:xfrm flipH="1">
            <a:off x="1609725" y="2414587"/>
            <a:ext cx="9525" cy="3276600"/>
          </a:xfrm>
          <a:prstGeom prst="line">
            <a:avLst/>
          </a:prstGeom>
          <a:noFill/>
          <a:ln w="19050">
            <a:solidFill>
              <a:srgbClr val="006600"/>
            </a:solidFill>
            <a:round/>
            <a:headEnd/>
            <a:tailEnd type="triangle" w="med" len="med"/>
          </a:ln>
        </p:spPr>
        <p:txBody>
          <a:bodyPr/>
          <a:lstStyle/>
          <a:p>
            <a:endParaRPr lang="en-US"/>
          </a:p>
        </p:txBody>
      </p:sp>
      <p:sp>
        <p:nvSpPr>
          <p:cNvPr id="9247" name="Line 30"/>
          <p:cNvSpPr>
            <a:spLocks noChangeShapeType="1"/>
          </p:cNvSpPr>
          <p:nvPr/>
        </p:nvSpPr>
        <p:spPr bwMode="auto">
          <a:xfrm>
            <a:off x="971550" y="2109787"/>
            <a:ext cx="0" cy="3581400"/>
          </a:xfrm>
          <a:prstGeom prst="line">
            <a:avLst/>
          </a:prstGeom>
          <a:noFill/>
          <a:ln w="19050">
            <a:solidFill>
              <a:srgbClr val="006600"/>
            </a:solidFill>
            <a:round/>
            <a:headEnd/>
            <a:tailEnd type="triangle" w="med" len="med"/>
          </a:ln>
        </p:spPr>
        <p:txBody>
          <a:bodyPr/>
          <a:lstStyle/>
          <a:p>
            <a:endParaRPr lang="en-US"/>
          </a:p>
        </p:txBody>
      </p:sp>
      <p:sp>
        <p:nvSpPr>
          <p:cNvPr id="9248" name="Line 31"/>
          <p:cNvSpPr>
            <a:spLocks noChangeShapeType="1"/>
          </p:cNvSpPr>
          <p:nvPr/>
        </p:nvSpPr>
        <p:spPr bwMode="auto">
          <a:xfrm>
            <a:off x="2971800" y="2633662"/>
            <a:ext cx="0" cy="3048000"/>
          </a:xfrm>
          <a:prstGeom prst="line">
            <a:avLst/>
          </a:prstGeom>
          <a:noFill/>
          <a:ln w="19050">
            <a:solidFill>
              <a:srgbClr val="006600"/>
            </a:solidFill>
            <a:round/>
            <a:headEnd/>
            <a:tailEnd type="triangle" w="med" len="med"/>
          </a:ln>
        </p:spPr>
        <p:txBody>
          <a:bodyPr/>
          <a:lstStyle/>
          <a:p>
            <a:endParaRPr lang="en-US"/>
          </a:p>
        </p:txBody>
      </p:sp>
      <p:sp>
        <p:nvSpPr>
          <p:cNvPr id="9249" name="Text Box 32"/>
          <p:cNvSpPr txBox="1">
            <a:spLocks noChangeArrowheads="1"/>
          </p:cNvSpPr>
          <p:nvPr/>
        </p:nvSpPr>
        <p:spPr bwMode="auto">
          <a:xfrm>
            <a:off x="3810000" y="2620962"/>
            <a:ext cx="2392363" cy="274638"/>
          </a:xfrm>
          <a:prstGeom prst="rect">
            <a:avLst/>
          </a:prstGeom>
          <a:noFill/>
          <a:ln w="9525">
            <a:noFill/>
            <a:miter lim="800000"/>
            <a:headEnd/>
            <a:tailEnd/>
          </a:ln>
        </p:spPr>
        <p:txBody>
          <a:bodyPr wrap="none">
            <a:spAutoFit/>
          </a:bodyPr>
          <a:lstStyle/>
          <a:p>
            <a:r>
              <a:rPr lang="en-US" sz="1200" b="1" dirty="0">
                <a:solidFill>
                  <a:srgbClr val="990000"/>
                </a:solidFill>
              </a:rPr>
              <a:t>BACH Vendor Selection (2008)</a:t>
            </a:r>
          </a:p>
        </p:txBody>
      </p:sp>
      <p:sp>
        <p:nvSpPr>
          <p:cNvPr id="9250" name="Line 33"/>
          <p:cNvSpPr>
            <a:spLocks noChangeShapeType="1"/>
          </p:cNvSpPr>
          <p:nvPr/>
        </p:nvSpPr>
        <p:spPr bwMode="auto">
          <a:xfrm>
            <a:off x="4343400" y="2819401"/>
            <a:ext cx="0" cy="2870200"/>
          </a:xfrm>
          <a:prstGeom prst="line">
            <a:avLst/>
          </a:prstGeom>
          <a:noFill/>
          <a:ln w="19050">
            <a:solidFill>
              <a:srgbClr val="006600"/>
            </a:solidFill>
            <a:round/>
            <a:headEnd/>
            <a:tailEnd type="triangle" w="med" len="med"/>
          </a:ln>
        </p:spPr>
        <p:txBody>
          <a:bodyPr/>
          <a:lstStyle/>
          <a:p>
            <a:endParaRPr lang="en-US"/>
          </a:p>
        </p:txBody>
      </p:sp>
      <p:sp>
        <p:nvSpPr>
          <p:cNvPr id="9251" name="Line 34"/>
          <p:cNvSpPr>
            <a:spLocks noChangeShapeType="1"/>
          </p:cNvSpPr>
          <p:nvPr/>
        </p:nvSpPr>
        <p:spPr bwMode="auto">
          <a:xfrm>
            <a:off x="4985984" y="3483946"/>
            <a:ext cx="0" cy="2176462"/>
          </a:xfrm>
          <a:prstGeom prst="line">
            <a:avLst/>
          </a:prstGeom>
          <a:noFill/>
          <a:ln w="19050">
            <a:solidFill>
              <a:srgbClr val="006600"/>
            </a:solidFill>
            <a:round/>
            <a:headEnd/>
            <a:tailEnd type="triangle" w="med" len="med"/>
          </a:ln>
        </p:spPr>
        <p:txBody>
          <a:bodyPr/>
          <a:lstStyle/>
          <a:p>
            <a:endParaRPr lang="en-US"/>
          </a:p>
        </p:txBody>
      </p:sp>
      <p:sp>
        <p:nvSpPr>
          <p:cNvPr id="9252" name="Text Box 35"/>
          <p:cNvSpPr txBox="1">
            <a:spLocks noChangeArrowheads="1"/>
          </p:cNvSpPr>
          <p:nvPr/>
        </p:nvSpPr>
        <p:spPr bwMode="auto">
          <a:xfrm>
            <a:off x="4648200" y="3228201"/>
            <a:ext cx="3366627" cy="276999"/>
          </a:xfrm>
          <a:prstGeom prst="rect">
            <a:avLst/>
          </a:prstGeom>
          <a:noFill/>
          <a:ln w="9525">
            <a:noFill/>
            <a:miter lim="800000"/>
            <a:headEnd/>
            <a:tailEnd/>
          </a:ln>
        </p:spPr>
        <p:txBody>
          <a:bodyPr wrap="none">
            <a:spAutoFit/>
          </a:bodyPr>
          <a:lstStyle/>
          <a:p>
            <a:r>
              <a:rPr lang="en-US" sz="1200" b="1" dirty="0">
                <a:solidFill>
                  <a:srgbClr val="0000FF"/>
                </a:solidFill>
              </a:rPr>
              <a:t>Payment System Regulations (2009)</a:t>
            </a:r>
          </a:p>
        </p:txBody>
      </p:sp>
      <p:sp>
        <p:nvSpPr>
          <p:cNvPr id="9253" name="Line 36"/>
          <p:cNvSpPr>
            <a:spLocks noChangeShapeType="1"/>
          </p:cNvSpPr>
          <p:nvPr/>
        </p:nvSpPr>
        <p:spPr bwMode="auto">
          <a:xfrm>
            <a:off x="5786438" y="5634037"/>
            <a:ext cx="0" cy="152400"/>
          </a:xfrm>
          <a:prstGeom prst="line">
            <a:avLst/>
          </a:prstGeom>
          <a:noFill/>
          <a:ln w="19050">
            <a:solidFill>
              <a:srgbClr val="FF33CC"/>
            </a:solidFill>
            <a:round/>
            <a:headEnd/>
            <a:tailEnd/>
          </a:ln>
        </p:spPr>
        <p:txBody>
          <a:bodyPr/>
          <a:lstStyle/>
          <a:p>
            <a:endParaRPr lang="en-US"/>
          </a:p>
        </p:txBody>
      </p:sp>
      <p:sp>
        <p:nvSpPr>
          <p:cNvPr id="9254" name="Text Box 37"/>
          <p:cNvSpPr txBox="1">
            <a:spLocks noChangeArrowheads="1"/>
          </p:cNvSpPr>
          <p:nvPr/>
        </p:nvSpPr>
        <p:spPr bwMode="auto">
          <a:xfrm>
            <a:off x="5562600" y="5740400"/>
            <a:ext cx="520700" cy="274637"/>
          </a:xfrm>
          <a:prstGeom prst="rect">
            <a:avLst/>
          </a:prstGeom>
          <a:noFill/>
          <a:ln w="9525">
            <a:noFill/>
            <a:miter lim="800000"/>
            <a:headEnd/>
            <a:tailEnd/>
          </a:ln>
        </p:spPr>
        <p:txBody>
          <a:bodyPr wrap="none">
            <a:spAutoFit/>
          </a:bodyPr>
          <a:lstStyle/>
          <a:p>
            <a:r>
              <a:rPr lang="en-US" sz="1200" b="1"/>
              <a:t>2011</a:t>
            </a:r>
          </a:p>
        </p:txBody>
      </p:sp>
      <p:sp>
        <p:nvSpPr>
          <p:cNvPr id="9255" name="Line 38"/>
          <p:cNvSpPr>
            <a:spLocks noChangeShapeType="1"/>
          </p:cNvSpPr>
          <p:nvPr/>
        </p:nvSpPr>
        <p:spPr bwMode="auto">
          <a:xfrm flipH="1">
            <a:off x="5867400" y="4419600"/>
            <a:ext cx="0" cy="1263650"/>
          </a:xfrm>
          <a:prstGeom prst="line">
            <a:avLst/>
          </a:prstGeom>
          <a:noFill/>
          <a:ln w="19050">
            <a:solidFill>
              <a:srgbClr val="006600"/>
            </a:solidFill>
            <a:round/>
            <a:headEnd/>
            <a:tailEnd type="triangle" w="med" len="med"/>
          </a:ln>
        </p:spPr>
        <p:txBody>
          <a:bodyPr/>
          <a:lstStyle/>
          <a:p>
            <a:endParaRPr lang="en-US"/>
          </a:p>
        </p:txBody>
      </p:sp>
      <p:sp>
        <p:nvSpPr>
          <p:cNvPr id="9256" name="Text Box 39"/>
          <p:cNvSpPr txBox="1">
            <a:spLocks noChangeArrowheads="1"/>
          </p:cNvSpPr>
          <p:nvPr/>
        </p:nvSpPr>
        <p:spPr bwMode="auto">
          <a:xfrm>
            <a:off x="5638800" y="4114800"/>
            <a:ext cx="1449436" cy="276999"/>
          </a:xfrm>
          <a:prstGeom prst="rect">
            <a:avLst/>
          </a:prstGeom>
          <a:noFill/>
          <a:ln w="9525">
            <a:noFill/>
            <a:miter lim="800000"/>
            <a:headEnd/>
            <a:tailEnd/>
          </a:ln>
        </p:spPr>
        <p:txBody>
          <a:bodyPr wrap="none">
            <a:spAutoFit/>
          </a:bodyPr>
          <a:lstStyle/>
          <a:p>
            <a:r>
              <a:rPr lang="en-US" sz="1200" b="1" dirty="0" smtClean="0">
                <a:solidFill>
                  <a:srgbClr val="C00000"/>
                </a:solidFill>
              </a:rPr>
              <a:t>BEFTN (2011</a:t>
            </a:r>
            <a:r>
              <a:rPr lang="en-US" sz="1200" b="1" dirty="0">
                <a:solidFill>
                  <a:srgbClr val="C00000"/>
                </a:solidFill>
              </a:rPr>
              <a:t>)</a:t>
            </a:r>
          </a:p>
        </p:txBody>
      </p:sp>
      <p:sp>
        <p:nvSpPr>
          <p:cNvPr id="9257" name="Text Box 37"/>
          <p:cNvSpPr txBox="1">
            <a:spLocks noChangeArrowheads="1"/>
          </p:cNvSpPr>
          <p:nvPr/>
        </p:nvSpPr>
        <p:spPr bwMode="auto">
          <a:xfrm>
            <a:off x="6256337" y="5741987"/>
            <a:ext cx="525463" cy="277813"/>
          </a:xfrm>
          <a:prstGeom prst="rect">
            <a:avLst/>
          </a:prstGeom>
          <a:noFill/>
          <a:ln w="9525">
            <a:noFill/>
            <a:miter lim="800000"/>
            <a:headEnd/>
            <a:tailEnd/>
          </a:ln>
        </p:spPr>
        <p:txBody>
          <a:bodyPr wrap="none">
            <a:spAutoFit/>
          </a:bodyPr>
          <a:lstStyle/>
          <a:p>
            <a:r>
              <a:rPr lang="en-US" sz="1200" b="1" dirty="0"/>
              <a:t>2012</a:t>
            </a:r>
          </a:p>
        </p:txBody>
      </p:sp>
      <p:sp>
        <p:nvSpPr>
          <p:cNvPr id="9258" name="Line 36"/>
          <p:cNvSpPr>
            <a:spLocks noChangeShapeType="1"/>
          </p:cNvSpPr>
          <p:nvPr/>
        </p:nvSpPr>
        <p:spPr bwMode="auto">
          <a:xfrm>
            <a:off x="6553200" y="5634037"/>
            <a:ext cx="0" cy="152400"/>
          </a:xfrm>
          <a:prstGeom prst="line">
            <a:avLst/>
          </a:prstGeom>
          <a:noFill/>
          <a:ln w="19050">
            <a:solidFill>
              <a:srgbClr val="FF33CC"/>
            </a:solidFill>
            <a:round/>
            <a:headEnd/>
            <a:tailEnd/>
          </a:ln>
        </p:spPr>
        <p:txBody>
          <a:bodyPr/>
          <a:lstStyle/>
          <a:p>
            <a:endParaRPr lang="en-US"/>
          </a:p>
        </p:txBody>
      </p:sp>
      <p:sp>
        <p:nvSpPr>
          <p:cNvPr id="45" name="Line 15"/>
          <p:cNvSpPr>
            <a:spLocks noChangeShapeType="1"/>
          </p:cNvSpPr>
          <p:nvPr/>
        </p:nvSpPr>
        <p:spPr bwMode="auto">
          <a:xfrm flipH="1">
            <a:off x="5397500" y="3733800"/>
            <a:ext cx="12700" cy="1949450"/>
          </a:xfrm>
          <a:prstGeom prst="line">
            <a:avLst/>
          </a:prstGeom>
          <a:noFill/>
          <a:ln w="19050">
            <a:solidFill>
              <a:srgbClr val="006600"/>
            </a:solidFill>
            <a:round/>
            <a:headEnd/>
            <a:tailEnd type="triangle" w="med" len="med"/>
          </a:ln>
        </p:spPr>
        <p:txBody>
          <a:bodyPr/>
          <a:lstStyle/>
          <a:p>
            <a:endParaRPr lang="en-US"/>
          </a:p>
        </p:txBody>
      </p:sp>
      <p:sp>
        <p:nvSpPr>
          <p:cNvPr id="46" name="Text Box 11"/>
          <p:cNvSpPr txBox="1">
            <a:spLocks noChangeArrowheads="1"/>
          </p:cNvSpPr>
          <p:nvPr/>
        </p:nvSpPr>
        <p:spPr bwMode="auto">
          <a:xfrm>
            <a:off x="5257800" y="3459162"/>
            <a:ext cx="1194558" cy="276999"/>
          </a:xfrm>
          <a:prstGeom prst="rect">
            <a:avLst/>
          </a:prstGeom>
          <a:noFill/>
          <a:ln w="9525">
            <a:noFill/>
            <a:miter lim="800000"/>
            <a:headEnd/>
            <a:tailEnd/>
          </a:ln>
        </p:spPr>
        <p:txBody>
          <a:bodyPr wrap="none">
            <a:spAutoFit/>
          </a:bodyPr>
          <a:lstStyle/>
          <a:p>
            <a:r>
              <a:rPr lang="en-US" sz="1200" b="1" dirty="0" smtClean="0">
                <a:solidFill>
                  <a:srgbClr val="990099"/>
                </a:solidFill>
              </a:rPr>
              <a:t>MFS (2010</a:t>
            </a:r>
            <a:r>
              <a:rPr lang="en-US" sz="1200" b="1" dirty="0">
                <a:solidFill>
                  <a:srgbClr val="990099"/>
                </a:solidFill>
              </a:rPr>
              <a:t>)</a:t>
            </a:r>
          </a:p>
        </p:txBody>
      </p:sp>
      <p:sp>
        <p:nvSpPr>
          <p:cNvPr id="48" name="Date Placeholder 47"/>
          <p:cNvSpPr>
            <a:spLocks noGrp="1"/>
          </p:cNvSpPr>
          <p:nvPr>
            <p:ph type="dt" sz="half" idx="10"/>
          </p:nvPr>
        </p:nvSpPr>
        <p:spPr/>
        <p:txBody>
          <a:bodyPr/>
          <a:lstStyle/>
          <a:p>
            <a:fld id="{E43AFF17-A0FD-4C4C-AFB8-67674A8214AB}" type="datetime1">
              <a:rPr lang="en-US" smtClean="0"/>
              <a:pPr/>
              <a:t>10/8/2015</a:t>
            </a:fld>
            <a:endParaRPr lang="th-TH" dirty="0"/>
          </a:p>
        </p:txBody>
      </p:sp>
      <p:sp>
        <p:nvSpPr>
          <p:cNvPr id="49" name="Slide Number Placeholder 48"/>
          <p:cNvSpPr>
            <a:spLocks noGrp="1"/>
          </p:cNvSpPr>
          <p:nvPr>
            <p:ph type="sldNum" sz="quarter" idx="12"/>
          </p:nvPr>
        </p:nvSpPr>
        <p:spPr/>
        <p:txBody>
          <a:bodyPr/>
          <a:lstStyle/>
          <a:p>
            <a:fld id="{355444A1-9065-4E43-8A1D-0C9936D0BEEF}" type="slidenum">
              <a:rPr lang="en-US" smtClean="0"/>
              <a:pPr/>
              <a:t>2</a:t>
            </a:fld>
            <a:endParaRPr lang="th-TH"/>
          </a:p>
        </p:txBody>
      </p:sp>
      <p:sp>
        <p:nvSpPr>
          <p:cNvPr id="50" name="Footer Placeholder 49"/>
          <p:cNvSpPr>
            <a:spLocks noGrp="1"/>
          </p:cNvSpPr>
          <p:nvPr>
            <p:ph type="ftr" sz="quarter" idx="11"/>
          </p:nvPr>
        </p:nvSpPr>
        <p:spPr/>
        <p:txBody>
          <a:bodyPr/>
          <a:lstStyle/>
          <a:p>
            <a:r>
              <a:rPr lang="en-US" smtClean="0"/>
              <a:t>Bangladesh Bank</a:t>
            </a:r>
            <a:endParaRPr lang="th-TH"/>
          </a:p>
        </p:txBody>
      </p:sp>
      <p:sp>
        <p:nvSpPr>
          <p:cNvPr id="47" name="Line 34"/>
          <p:cNvSpPr>
            <a:spLocks noChangeShapeType="1"/>
          </p:cNvSpPr>
          <p:nvPr/>
        </p:nvSpPr>
        <p:spPr bwMode="auto">
          <a:xfrm>
            <a:off x="4648200" y="3200400"/>
            <a:ext cx="0" cy="2481262"/>
          </a:xfrm>
          <a:prstGeom prst="line">
            <a:avLst/>
          </a:prstGeom>
          <a:noFill/>
          <a:ln w="19050">
            <a:solidFill>
              <a:srgbClr val="006600"/>
            </a:solidFill>
            <a:round/>
            <a:headEnd/>
            <a:tailEnd type="triangle" w="med" len="med"/>
          </a:ln>
        </p:spPr>
        <p:txBody>
          <a:bodyPr/>
          <a:lstStyle/>
          <a:p>
            <a:endParaRPr lang="en-US"/>
          </a:p>
        </p:txBody>
      </p:sp>
      <p:sp>
        <p:nvSpPr>
          <p:cNvPr id="52" name="Text Box 35"/>
          <p:cNvSpPr txBox="1">
            <a:spLocks noChangeArrowheads="1"/>
          </p:cNvSpPr>
          <p:nvPr/>
        </p:nvSpPr>
        <p:spPr bwMode="auto">
          <a:xfrm>
            <a:off x="4495800" y="2847201"/>
            <a:ext cx="1935145" cy="276999"/>
          </a:xfrm>
          <a:prstGeom prst="rect">
            <a:avLst/>
          </a:prstGeom>
          <a:noFill/>
          <a:ln w="9525">
            <a:noFill/>
            <a:miter lim="800000"/>
            <a:headEnd/>
            <a:tailEnd/>
          </a:ln>
        </p:spPr>
        <p:txBody>
          <a:bodyPr wrap="none">
            <a:spAutoFit/>
          </a:bodyPr>
          <a:lstStyle/>
          <a:p>
            <a:r>
              <a:rPr lang="en-US" sz="1200" b="1" dirty="0" smtClean="0">
                <a:solidFill>
                  <a:srgbClr val="0000FF"/>
                </a:solidFill>
              </a:rPr>
              <a:t>E-Commerce </a:t>
            </a:r>
            <a:r>
              <a:rPr lang="en-US" sz="1200" b="1" dirty="0">
                <a:solidFill>
                  <a:srgbClr val="0000FF"/>
                </a:solidFill>
              </a:rPr>
              <a:t>(2009)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e-Commerce (cont.)</a:t>
            </a:r>
          </a:p>
        </p:txBody>
      </p:sp>
      <p:sp>
        <p:nvSpPr>
          <p:cNvPr id="10243" name="Content Placeholder 2"/>
          <p:cNvSpPr>
            <a:spLocks noGrp="1"/>
          </p:cNvSpPr>
          <p:nvPr>
            <p:ph idx="1"/>
          </p:nvPr>
        </p:nvSpPr>
        <p:spPr/>
        <p:txBody>
          <a:bodyPr/>
          <a:lstStyle/>
          <a:p>
            <a:pPr>
              <a:buClrTx/>
              <a:buFont typeface="Wingdings" pitchFamily="2" charset="2"/>
              <a:buChar char="§"/>
            </a:pPr>
            <a:r>
              <a:rPr lang="en-US" sz="2200" kern="1200" dirty="0" smtClean="0">
                <a:latin typeface="Verdana" pitchFamily="34" charset="0"/>
                <a:cs typeface="Angsana New" pitchFamily="18" charset="-34"/>
              </a:rPr>
              <a:t>In view of the growing role of the services provided by the Online Payment Gateway Service Providers (OPGSPs), it has been decided to allow the Authorized Dealers (ADs) to offer the facility of repatriation of remittances against small value service exports in non-physical form such as data entry/data process, off-shore IT service, business process outsourcing etc.</a:t>
            </a:r>
          </a:p>
          <a:p>
            <a:pPr>
              <a:buClrTx/>
              <a:buFont typeface="Wingdings" pitchFamily="2" charset="2"/>
              <a:buChar char="§"/>
            </a:pPr>
            <a:r>
              <a:rPr lang="en-US" sz="2200" kern="1200" dirty="0" smtClean="0">
                <a:latin typeface="Verdana" pitchFamily="34" charset="0"/>
                <a:cs typeface="Angsana New" pitchFamily="18" charset="-34"/>
              </a:rPr>
              <a:t>Under this initiative, the exporters of the above services will be able to receive their overseas payments through the OPGSPs such as </a:t>
            </a:r>
            <a:r>
              <a:rPr lang="en-US" sz="2200" kern="1200" dirty="0" err="1" smtClean="0">
                <a:latin typeface="Verdana" pitchFamily="34" charset="0"/>
                <a:cs typeface="Angsana New" pitchFamily="18" charset="-34"/>
              </a:rPr>
              <a:t>Paypal</a:t>
            </a:r>
            <a:r>
              <a:rPr lang="en-US" sz="2200" kern="1200" dirty="0" smtClean="0">
                <a:latin typeface="Verdana" pitchFamily="34" charset="0"/>
                <a:cs typeface="Angsana New" pitchFamily="18" charset="-34"/>
              </a:rPr>
              <a:t>, </a:t>
            </a:r>
            <a:r>
              <a:rPr lang="en-US" sz="2200" kern="1200" dirty="0" err="1" smtClean="0">
                <a:latin typeface="Verdana" pitchFamily="34" charset="0"/>
                <a:cs typeface="Angsana New" pitchFamily="18" charset="-34"/>
              </a:rPr>
              <a:t>Moneybookers</a:t>
            </a:r>
            <a:r>
              <a:rPr lang="en-US" sz="2200" kern="1200" dirty="0" smtClean="0">
                <a:latin typeface="Verdana" pitchFamily="34" charset="0"/>
                <a:cs typeface="Angsana New" pitchFamily="18" charset="-34"/>
              </a:rPr>
              <a:t>, Best Payment Gateway and Virtual Pay online platforms.</a:t>
            </a:r>
          </a:p>
        </p:txBody>
      </p:sp>
      <p:sp>
        <p:nvSpPr>
          <p:cNvPr id="7" name="Date Placeholder 6"/>
          <p:cNvSpPr>
            <a:spLocks noGrp="1"/>
          </p:cNvSpPr>
          <p:nvPr>
            <p:ph type="dt" sz="half" idx="10"/>
          </p:nvPr>
        </p:nvSpPr>
        <p:spPr/>
        <p:txBody>
          <a:bodyPr/>
          <a:lstStyle/>
          <a:p>
            <a:fld id="{A98C4B02-FBBD-4C86-990E-3E188A503EFA}"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20</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On Going Initiatives….</a:t>
            </a:r>
            <a:endParaRPr lang="en-US" dirty="0"/>
          </a:p>
        </p:txBody>
      </p:sp>
      <p:sp>
        <p:nvSpPr>
          <p:cNvPr id="6" name="TextBox 5"/>
          <p:cNvSpPr txBox="1"/>
          <p:nvPr/>
        </p:nvSpPr>
        <p:spPr>
          <a:xfrm>
            <a:off x="1" y="1719620"/>
            <a:ext cx="9144000" cy="4985980"/>
          </a:xfrm>
          <a:prstGeom prst="rect">
            <a:avLst/>
          </a:prstGeom>
          <a:noFill/>
        </p:spPr>
        <p:txBody>
          <a:bodyPr wrap="square" rtlCol="0">
            <a:spAutoFit/>
          </a:bodyPr>
          <a:lstStyle/>
          <a:p>
            <a:pPr lvl="0"/>
            <a:r>
              <a:rPr lang="en-US" sz="2800" dirty="0" smtClean="0"/>
              <a:t>   Security for e-Payments:</a:t>
            </a:r>
          </a:p>
          <a:p>
            <a:pPr lvl="0"/>
            <a:endParaRPr lang="en-US" sz="2800" dirty="0" smtClean="0"/>
          </a:p>
          <a:p>
            <a:pPr lvl="2">
              <a:buFont typeface="Wingdings" pitchFamily="2" charset="2"/>
              <a:buChar char="§"/>
            </a:pPr>
            <a:r>
              <a:rPr lang="en-US" sz="2200" dirty="0" smtClean="0"/>
              <a:t> Ensuring security of Card transaction, E-commerce and </a:t>
            </a:r>
          </a:p>
          <a:p>
            <a:pPr lvl="2"/>
            <a:r>
              <a:rPr lang="en-US" sz="2200" dirty="0" smtClean="0"/>
              <a:t>M-commerce through EMV card and Two Factor      authentication.</a:t>
            </a:r>
          </a:p>
          <a:p>
            <a:pPr lvl="2">
              <a:buFont typeface="Wingdings" pitchFamily="2" charset="2"/>
              <a:buChar char="§"/>
            </a:pPr>
            <a:endParaRPr lang="en-US" sz="2200" dirty="0" smtClean="0"/>
          </a:p>
          <a:p>
            <a:pPr lvl="2">
              <a:buFont typeface="Wingdings" pitchFamily="2" charset="2"/>
              <a:buChar char="§"/>
            </a:pPr>
            <a:r>
              <a:rPr lang="en-US" sz="2200" dirty="0" smtClean="0"/>
              <a:t> Encourage banks to switch to EMV card from Magnetic stripes.</a:t>
            </a:r>
          </a:p>
          <a:p>
            <a:pPr lvl="2">
              <a:buFont typeface="Wingdings" pitchFamily="2" charset="2"/>
              <a:buChar char="§"/>
            </a:pPr>
            <a:endParaRPr lang="en-US" sz="2200" dirty="0" smtClean="0"/>
          </a:p>
          <a:p>
            <a:pPr lvl="2">
              <a:buFont typeface="Wingdings" pitchFamily="2" charset="2"/>
              <a:buChar char="§"/>
            </a:pPr>
            <a:r>
              <a:rPr lang="en-US" sz="2200" dirty="0" smtClean="0"/>
              <a:t> Feasibility and viability of Two factor authentication is </a:t>
            </a:r>
          </a:p>
          <a:p>
            <a:pPr lvl="2"/>
            <a:r>
              <a:rPr lang="en-US" sz="2200" dirty="0" smtClean="0"/>
              <a:t> under consideration and assistance from SPC countries</a:t>
            </a:r>
          </a:p>
          <a:p>
            <a:pPr lvl="2"/>
            <a:r>
              <a:rPr lang="en-US" sz="2200" dirty="0" smtClean="0"/>
              <a:t> which are already introduced it.</a:t>
            </a:r>
          </a:p>
          <a:p>
            <a:r>
              <a:rPr lang="en-US" sz="2400" dirty="0" smtClean="0"/>
              <a:t> </a:t>
            </a:r>
          </a:p>
          <a:p>
            <a:endParaRPr lang="en-US" dirty="0"/>
          </a:p>
        </p:txBody>
      </p:sp>
      <p:sp>
        <p:nvSpPr>
          <p:cNvPr id="7" name="Date Placeholder 6"/>
          <p:cNvSpPr>
            <a:spLocks noGrp="1"/>
          </p:cNvSpPr>
          <p:nvPr>
            <p:ph type="dt" sz="half" idx="10"/>
          </p:nvPr>
        </p:nvSpPr>
        <p:spPr/>
        <p:txBody>
          <a:bodyPr/>
          <a:lstStyle/>
          <a:p>
            <a:fld id="{6CC42E93-CBC3-4EFF-8DCF-1A5A3420F23D}"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21</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1828800"/>
            <a:ext cx="8005461" cy="3385542"/>
          </a:xfrm>
          <a:prstGeom prst="rect">
            <a:avLst/>
          </a:prstGeom>
          <a:noFill/>
        </p:spPr>
        <p:txBody>
          <a:bodyPr wrap="none" rtlCol="0">
            <a:spAutoFit/>
          </a:bodyPr>
          <a:lstStyle/>
          <a:p>
            <a:pPr lvl="0"/>
            <a:r>
              <a:rPr lang="en-US" sz="2800" dirty="0" smtClean="0"/>
              <a:t>Real Time Gross Settlement (RTGS):</a:t>
            </a:r>
          </a:p>
          <a:p>
            <a:pPr lvl="0"/>
            <a:endParaRPr lang="en-US" dirty="0" smtClean="0"/>
          </a:p>
          <a:p>
            <a:pPr marL="469900" lvl="1" indent="-469900">
              <a:spcBef>
                <a:spcPct val="20000"/>
              </a:spcBef>
              <a:buFont typeface="Wingdings" pitchFamily="2" charset="2"/>
              <a:buChar char="§"/>
            </a:pPr>
            <a:r>
              <a:rPr lang="en-US" sz="2200" dirty="0" smtClean="0"/>
              <a:t>Establishment of RTGS within first quarter of 2016.</a:t>
            </a:r>
          </a:p>
          <a:p>
            <a:pPr marL="469900" lvl="1" indent="-469900">
              <a:spcBef>
                <a:spcPct val="20000"/>
              </a:spcBef>
              <a:buFont typeface="Wingdings" pitchFamily="2" charset="2"/>
              <a:buChar char="§"/>
            </a:pPr>
            <a:endParaRPr lang="en-US" sz="2200" dirty="0" smtClean="0"/>
          </a:p>
          <a:p>
            <a:pPr marL="469900" lvl="1" indent="-469900">
              <a:spcBef>
                <a:spcPct val="20000"/>
              </a:spcBef>
              <a:buFont typeface="Wingdings" pitchFamily="2" charset="2"/>
              <a:buChar char="§"/>
            </a:pPr>
            <a:r>
              <a:rPr lang="en-US" sz="2200" dirty="0" smtClean="0"/>
              <a:t>Training has been planned to design and develop </a:t>
            </a:r>
          </a:p>
          <a:p>
            <a:pPr marL="469900" lvl="1" indent="-469900">
              <a:spcBef>
                <a:spcPct val="20000"/>
              </a:spcBef>
            </a:pPr>
            <a:r>
              <a:rPr lang="en-US" sz="2200" dirty="0" smtClean="0"/>
              <a:t>     effective business model for RTGS system and also </a:t>
            </a:r>
          </a:p>
          <a:p>
            <a:pPr marL="469900" lvl="1" indent="-469900">
              <a:spcBef>
                <a:spcPct val="20000"/>
              </a:spcBef>
            </a:pPr>
            <a:r>
              <a:rPr lang="en-US" sz="2200" dirty="0" smtClean="0"/>
              <a:t>     to build capacity on overall PS oversight issues.</a:t>
            </a:r>
          </a:p>
          <a:p>
            <a:r>
              <a:rPr lang="en-US" dirty="0" smtClean="0"/>
              <a:t> </a:t>
            </a:r>
          </a:p>
          <a:p>
            <a:endParaRPr lang="en-US" dirty="0"/>
          </a:p>
        </p:txBody>
      </p:sp>
      <p:sp>
        <p:nvSpPr>
          <p:cNvPr id="5" name="Title 1"/>
          <p:cNvSpPr>
            <a:spLocks noGrp="1"/>
          </p:cNvSpPr>
          <p:nvPr>
            <p:ph type="title"/>
          </p:nvPr>
        </p:nvSpPr>
        <p:spPr>
          <a:xfrm>
            <a:off x="574675" y="304800"/>
            <a:ext cx="8001000" cy="1216025"/>
          </a:xfrm>
        </p:spPr>
        <p:txBody>
          <a:bodyPr/>
          <a:lstStyle/>
          <a:p>
            <a:r>
              <a:rPr lang="en-US" dirty="0" smtClean="0"/>
              <a:t>On Going Initiatives….</a:t>
            </a:r>
            <a:endParaRPr lang="en-US" dirty="0"/>
          </a:p>
        </p:txBody>
      </p:sp>
      <p:sp>
        <p:nvSpPr>
          <p:cNvPr id="7" name="Date Placeholder 6"/>
          <p:cNvSpPr>
            <a:spLocks noGrp="1"/>
          </p:cNvSpPr>
          <p:nvPr>
            <p:ph type="dt" sz="half" idx="10"/>
          </p:nvPr>
        </p:nvSpPr>
        <p:spPr/>
        <p:txBody>
          <a:bodyPr/>
          <a:lstStyle/>
          <a:p>
            <a:fld id="{AB471A42-7832-4E7C-B78B-45CFF9012FFC}"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22</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2657" y="1828800"/>
            <a:ext cx="8446543" cy="3853363"/>
          </a:xfrm>
          <a:prstGeom prst="rect">
            <a:avLst/>
          </a:prstGeom>
          <a:noFill/>
        </p:spPr>
        <p:txBody>
          <a:bodyPr wrap="none" rtlCol="0">
            <a:spAutoFit/>
          </a:bodyPr>
          <a:lstStyle/>
          <a:p>
            <a:r>
              <a:rPr lang="en-US" sz="2800" dirty="0" smtClean="0"/>
              <a:t>Business Continuity Plan (BCP):</a:t>
            </a:r>
          </a:p>
          <a:p>
            <a:pPr lvl="1">
              <a:buFont typeface="Wingdings" pitchFamily="2" charset="2"/>
              <a:buChar char="§"/>
            </a:pPr>
            <a:endParaRPr lang="en-US" sz="2200" dirty="0" smtClean="0"/>
          </a:p>
          <a:p>
            <a:pPr marL="469900" lvl="1" indent="-469900">
              <a:spcBef>
                <a:spcPct val="20000"/>
              </a:spcBef>
              <a:buFont typeface="Wingdings" pitchFamily="2" charset="2"/>
              <a:buChar char="§"/>
            </a:pPr>
            <a:r>
              <a:rPr lang="en-US" sz="2200" dirty="0" smtClean="0"/>
              <a:t> Design a proper business continuity plan for BB to </a:t>
            </a:r>
          </a:p>
          <a:p>
            <a:pPr marL="469900" lvl="1" indent="-469900">
              <a:spcBef>
                <a:spcPct val="20000"/>
              </a:spcBef>
            </a:pPr>
            <a:r>
              <a:rPr lang="en-US" sz="2200" dirty="0" smtClean="0"/>
              <a:t>     ensure smooth operation of all Payment Systems </a:t>
            </a:r>
          </a:p>
          <a:p>
            <a:pPr marL="469900" lvl="1" indent="-469900">
              <a:spcBef>
                <a:spcPct val="20000"/>
              </a:spcBef>
            </a:pPr>
            <a:r>
              <a:rPr lang="en-US" sz="2200" dirty="0" smtClean="0"/>
              <a:t>     related components.</a:t>
            </a:r>
          </a:p>
          <a:p>
            <a:pPr marL="469900" lvl="1" indent="-469900">
              <a:spcBef>
                <a:spcPct val="20000"/>
              </a:spcBef>
              <a:buFont typeface="Wingdings" pitchFamily="2" charset="2"/>
              <a:buChar char="§"/>
            </a:pPr>
            <a:endParaRPr lang="en-US" sz="2200" dirty="0" smtClean="0"/>
          </a:p>
          <a:p>
            <a:pPr marL="469900" lvl="1" indent="-469900">
              <a:spcBef>
                <a:spcPct val="20000"/>
              </a:spcBef>
              <a:buFont typeface="Wingdings" pitchFamily="2" charset="2"/>
              <a:buChar char="§"/>
            </a:pPr>
            <a:r>
              <a:rPr lang="en-US" sz="2200" dirty="0" smtClean="0"/>
              <a:t> Suggests and helps commercial banks to design their </a:t>
            </a:r>
          </a:p>
          <a:p>
            <a:pPr marL="469900" lvl="1" indent="-469900">
              <a:spcBef>
                <a:spcPct val="20000"/>
              </a:spcBef>
            </a:pPr>
            <a:r>
              <a:rPr lang="en-US" sz="2200" dirty="0" smtClean="0"/>
              <a:t>      BCP and supervise its proper continuation.</a:t>
            </a:r>
          </a:p>
          <a:p>
            <a:pPr lvl="0"/>
            <a:endParaRPr lang="en-US" dirty="0" smtClean="0"/>
          </a:p>
          <a:p>
            <a:endParaRPr lang="en-US" dirty="0"/>
          </a:p>
        </p:txBody>
      </p:sp>
      <p:sp>
        <p:nvSpPr>
          <p:cNvPr id="5" name="Title 1"/>
          <p:cNvSpPr>
            <a:spLocks noGrp="1"/>
          </p:cNvSpPr>
          <p:nvPr>
            <p:ph type="title"/>
          </p:nvPr>
        </p:nvSpPr>
        <p:spPr>
          <a:xfrm>
            <a:off x="574675" y="304800"/>
            <a:ext cx="8001000" cy="1216025"/>
          </a:xfrm>
        </p:spPr>
        <p:txBody>
          <a:bodyPr/>
          <a:lstStyle/>
          <a:p>
            <a:r>
              <a:rPr lang="en-US" dirty="0" smtClean="0"/>
              <a:t>On Going Initiatives….</a:t>
            </a:r>
            <a:endParaRPr lang="en-US" dirty="0"/>
          </a:p>
        </p:txBody>
      </p:sp>
      <p:sp>
        <p:nvSpPr>
          <p:cNvPr id="7" name="Date Placeholder 6"/>
          <p:cNvSpPr>
            <a:spLocks noGrp="1"/>
          </p:cNvSpPr>
          <p:nvPr>
            <p:ph type="dt" sz="half" idx="10"/>
          </p:nvPr>
        </p:nvSpPr>
        <p:spPr/>
        <p:txBody>
          <a:bodyPr/>
          <a:lstStyle/>
          <a:p>
            <a:fld id="{7141F581-BFE3-46FF-B54D-069C7EDF57F0}"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23</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1009" y="1752600"/>
            <a:ext cx="8378191" cy="4388894"/>
          </a:xfrm>
          <a:prstGeom prst="rect">
            <a:avLst/>
          </a:prstGeom>
          <a:noFill/>
        </p:spPr>
        <p:txBody>
          <a:bodyPr wrap="none" rtlCol="0">
            <a:spAutoFit/>
          </a:bodyPr>
          <a:lstStyle/>
          <a:p>
            <a:r>
              <a:rPr lang="en-US" sz="2800" dirty="0" smtClean="0"/>
              <a:t>Awareness building:</a:t>
            </a:r>
          </a:p>
          <a:p>
            <a:pPr lvl="1">
              <a:buFont typeface="Wingdings" pitchFamily="2" charset="2"/>
              <a:buChar char="§"/>
            </a:pPr>
            <a:endParaRPr lang="en-US" sz="2200" dirty="0" smtClean="0"/>
          </a:p>
          <a:p>
            <a:pPr marL="469900" lvl="1" indent="-469900">
              <a:spcBef>
                <a:spcPct val="20000"/>
              </a:spcBef>
              <a:buFont typeface="Wingdings" pitchFamily="2" charset="2"/>
              <a:buChar char="§"/>
            </a:pPr>
            <a:r>
              <a:rPr lang="en-US" sz="2200" dirty="0" smtClean="0"/>
              <a:t>Sensitization and creation of awareness through </a:t>
            </a:r>
          </a:p>
          <a:p>
            <a:pPr marL="469900" lvl="1" indent="-469900">
              <a:spcBef>
                <a:spcPct val="20000"/>
              </a:spcBef>
            </a:pPr>
            <a:r>
              <a:rPr lang="en-US" sz="2200" dirty="0" smtClean="0"/>
              <a:t>    Financial Literacy Program.</a:t>
            </a:r>
          </a:p>
          <a:p>
            <a:pPr marL="469900" lvl="1" indent="-469900">
              <a:spcBef>
                <a:spcPct val="20000"/>
              </a:spcBef>
            </a:pPr>
            <a:endParaRPr lang="en-US" sz="2200" dirty="0" smtClean="0"/>
          </a:p>
          <a:p>
            <a:pPr marL="469900" lvl="1" indent="-469900">
              <a:spcBef>
                <a:spcPct val="20000"/>
              </a:spcBef>
              <a:buFont typeface="Wingdings" pitchFamily="2" charset="2"/>
              <a:buChar char="§"/>
            </a:pPr>
            <a:r>
              <a:rPr lang="en-US" sz="2200" dirty="0" smtClean="0"/>
              <a:t>Advocate the banks to arrange regular seminars on</a:t>
            </a:r>
          </a:p>
          <a:p>
            <a:pPr marL="469900" lvl="1" indent="-469900">
              <a:spcBef>
                <a:spcPct val="20000"/>
              </a:spcBef>
            </a:pPr>
            <a:r>
              <a:rPr lang="en-US" sz="2200" dirty="0" smtClean="0"/>
              <a:t>    PS related frauds and their prevention methodologies.</a:t>
            </a:r>
          </a:p>
          <a:p>
            <a:pPr marL="469900" lvl="1" indent="-469900">
              <a:spcBef>
                <a:spcPct val="20000"/>
              </a:spcBef>
            </a:pPr>
            <a:endParaRPr lang="en-US" sz="2200" dirty="0" smtClean="0"/>
          </a:p>
          <a:p>
            <a:pPr marL="469900" lvl="1" indent="-469900">
              <a:spcBef>
                <a:spcPct val="20000"/>
              </a:spcBef>
              <a:buFont typeface="Wingdings" pitchFamily="2" charset="2"/>
              <a:buChar char="§"/>
            </a:pPr>
            <a:r>
              <a:rPr lang="en-US" sz="2200" dirty="0" smtClean="0"/>
              <a:t>Design poster, booklet, advertisement and post them</a:t>
            </a:r>
          </a:p>
          <a:p>
            <a:pPr marL="469900" lvl="1" indent="-469900">
              <a:spcBef>
                <a:spcPct val="20000"/>
              </a:spcBef>
            </a:pPr>
            <a:r>
              <a:rPr lang="en-US" sz="2200" dirty="0" smtClean="0"/>
              <a:t>     in public places for greater public awareness.  </a:t>
            </a:r>
          </a:p>
          <a:p>
            <a:endParaRPr lang="en-US" dirty="0"/>
          </a:p>
        </p:txBody>
      </p:sp>
      <p:sp>
        <p:nvSpPr>
          <p:cNvPr id="5" name="Title 1"/>
          <p:cNvSpPr>
            <a:spLocks noGrp="1"/>
          </p:cNvSpPr>
          <p:nvPr>
            <p:ph type="title"/>
          </p:nvPr>
        </p:nvSpPr>
        <p:spPr>
          <a:xfrm>
            <a:off x="574675" y="304800"/>
            <a:ext cx="8001000" cy="1216025"/>
          </a:xfrm>
        </p:spPr>
        <p:txBody>
          <a:bodyPr/>
          <a:lstStyle/>
          <a:p>
            <a:r>
              <a:rPr lang="en-US" dirty="0" smtClean="0"/>
              <a:t>On Going Initiatives….</a:t>
            </a:r>
            <a:endParaRPr lang="en-US" dirty="0"/>
          </a:p>
        </p:txBody>
      </p:sp>
      <p:sp>
        <p:nvSpPr>
          <p:cNvPr id="7" name="Date Placeholder 6"/>
          <p:cNvSpPr>
            <a:spLocks noGrp="1"/>
          </p:cNvSpPr>
          <p:nvPr>
            <p:ph type="dt" sz="half" idx="10"/>
          </p:nvPr>
        </p:nvSpPr>
        <p:spPr/>
        <p:txBody>
          <a:bodyPr/>
          <a:lstStyle/>
          <a:p>
            <a:fld id="{E22F547E-AAD3-4005-92F4-5A7A9D333D2E}"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24</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1009" y="1738952"/>
            <a:ext cx="8129020" cy="4154984"/>
          </a:xfrm>
          <a:prstGeom prst="rect">
            <a:avLst/>
          </a:prstGeom>
          <a:noFill/>
        </p:spPr>
        <p:txBody>
          <a:bodyPr wrap="square" rtlCol="0">
            <a:spAutoFit/>
          </a:bodyPr>
          <a:lstStyle/>
          <a:p>
            <a:pPr>
              <a:buFont typeface="Wingdings" pitchFamily="2" charset="2"/>
              <a:buChar char="§"/>
            </a:pPr>
            <a:r>
              <a:rPr lang="en-US" sz="2200" dirty="0" smtClean="0"/>
              <a:t>  Payment System Act  not in Place</a:t>
            </a:r>
          </a:p>
          <a:p>
            <a:pPr>
              <a:buFont typeface="Wingdings" pitchFamily="2" charset="2"/>
              <a:buChar char="§"/>
            </a:pPr>
            <a:endParaRPr lang="en-US" sz="2200" dirty="0" smtClean="0"/>
          </a:p>
          <a:p>
            <a:pPr>
              <a:buFont typeface="Wingdings" pitchFamily="2" charset="2"/>
              <a:buChar char="§"/>
            </a:pPr>
            <a:r>
              <a:rPr lang="en-US" sz="2200" dirty="0" smtClean="0"/>
              <a:t>  Lack of proper Oversight  &amp; Governance</a:t>
            </a:r>
          </a:p>
          <a:p>
            <a:pPr>
              <a:buFont typeface="Wingdings" pitchFamily="2" charset="2"/>
              <a:buChar char="§"/>
            </a:pPr>
            <a:endParaRPr lang="en-US" sz="2200" dirty="0" smtClean="0"/>
          </a:p>
          <a:p>
            <a:pPr>
              <a:buFont typeface="Wingdings" pitchFamily="2" charset="2"/>
              <a:buChar char="§"/>
            </a:pPr>
            <a:r>
              <a:rPr lang="en-US" sz="2200" dirty="0" smtClean="0"/>
              <a:t>  Lack of integration in different systems and Business </a:t>
            </a:r>
          </a:p>
          <a:p>
            <a:r>
              <a:rPr lang="en-US" sz="2200" dirty="0" smtClean="0"/>
              <a:t>Continuity Process not in Place</a:t>
            </a:r>
          </a:p>
          <a:p>
            <a:endParaRPr lang="en-US" sz="2200" dirty="0" smtClean="0"/>
          </a:p>
          <a:p>
            <a:pPr>
              <a:buFont typeface="Wingdings" pitchFamily="2" charset="2"/>
              <a:buChar char="§"/>
            </a:pPr>
            <a:r>
              <a:rPr lang="en-US" sz="2200" dirty="0" smtClean="0"/>
              <a:t>  Absence of Knowledge sharing and dissemination </a:t>
            </a:r>
          </a:p>
          <a:p>
            <a:r>
              <a:rPr lang="en-US" sz="2200" dirty="0" smtClean="0"/>
              <a:t>among financial institutions and public.</a:t>
            </a:r>
          </a:p>
          <a:p>
            <a:endParaRPr lang="en-US" sz="2200" dirty="0" smtClean="0"/>
          </a:p>
          <a:p>
            <a:pPr>
              <a:buFont typeface="Wingdings" pitchFamily="2" charset="2"/>
              <a:buChar char="§"/>
            </a:pPr>
            <a:r>
              <a:rPr lang="en-US" sz="2200" dirty="0" smtClean="0"/>
              <a:t>  Fraudsters are always looking for loop holes of the systems.</a:t>
            </a:r>
          </a:p>
        </p:txBody>
      </p:sp>
      <p:sp>
        <p:nvSpPr>
          <p:cNvPr id="5" name="Title 1"/>
          <p:cNvSpPr>
            <a:spLocks noGrp="1"/>
          </p:cNvSpPr>
          <p:nvPr>
            <p:ph type="title"/>
          </p:nvPr>
        </p:nvSpPr>
        <p:spPr>
          <a:xfrm>
            <a:off x="574675" y="304800"/>
            <a:ext cx="8001000" cy="1216025"/>
          </a:xfrm>
        </p:spPr>
        <p:txBody>
          <a:bodyPr/>
          <a:lstStyle/>
          <a:p>
            <a:r>
              <a:rPr lang="en-US" dirty="0" smtClean="0"/>
              <a:t>Challenges of Payment Systems in Bangladesh </a:t>
            </a:r>
            <a:endParaRPr lang="en-US" dirty="0"/>
          </a:p>
        </p:txBody>
      </p:sp>
      <p:sp>
        <p:nvSpPr>
          <p:cNvPr id="7" name="Date Placeholder 6"/>
          <p:cNvSpPr>
            <a:spLocks noGrp="1"/>
          </p:cNvSpPr>
          <p:nvPr>
            <p:ph type="dt" sz="half" idx="10"/>
          </p:nvPr>
        </p:nvSpPr>
        <p:spPr/>
        <p:txBody>
          <a:bodyPr/>
          <a:lstStyle/>
          <a:p>
            <a:fld id="{E22F547E-AAD3-4005-92F4-5A7A9D333D2E}"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25</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1009" y="1752600"/>
            <a:ext cx="8073391" cy="3139321"/>
          </a:xfrm>
          <a:prstGeom prst="rect">
            <a:avLst/>
          </a:prstGeom>
          <a:noFill/>
        </p:spPr>
        <p:txBody>
          <a:bodyPr wrap="square" rtlCol="0">
            <a:spAutoFit/>
          </a:bodyPr>
          <a:lstStyle/>
          <a:p>
            <a:pPr>
              <a:buFont typeface="Wingdings" pitchFamily="2" charset="2"/>
              <a:buChar char="§"/>
            </a:pPr>
            <a:r>
              <a:rPr lang="en-US" sz="2200" dirty="0" smtClean="0"/>
              <a:t>  Both MFS and NPSB can serve banked &amp; unbanked population at large</a:t>
            </a:r>
          </a:p>
          <a:p>
            <a:pPr>
              <a:buFont typeface="Wingdings" pitchFamily="2" charset="2"/>
              <a:buChar char="§"/>
            </a:pPr>
            <a:endParaRPr lang="en-US" sz="2200" dirty="0" smtClean="0"/>
          </a:p>
          <a:p>
            <a:pPr>
              <a:buFont typeface="Wingdings" pitchFamily="2" charset="2"/>
              <a:buChar char="§"/>
            </a:pPr>
            <a:r>
              <a:rPr lang="en-US" sz="2200" dirty="0" smtClean="0"/>
              <a:t>  Adaptation of new/modern technologies can boost economic growth of the country</a:t>
            </a:r>
          </a:p>
          <a:p>
            <a:pPr>
              <a:buFont typeface="Wingdings" pitchFamily="2" charset="2"/>
              <a:buChar char="§"/>
            </a:pPr>
            <a:endParaRPr lang="en-US" sz="2200" dirty="0" smtClean="0"/>
          </a:p>
          <a:p>
            <a:pPr>
              <a:buFont typeface="Wingdings" pitchFamily="2" charset="2"/>
              <a:buChar char="§"/>
            </a:pPr>
            <a:r>
              <a:rPr lang="en-US" sz="2200" dirty="0" smtClean="0"/>
              <a:t>  Enactment of law can make the financial systems robust and safe</a:t>
            </a:r>
          </a:p>
          <a:p>
            <a:pPr>
              <a:buFont typeface="Wingdings" pitchFamily="2" charset="2"/>
              <a:buChar char="§"/>
            </a:pPr>
            <a:endParaRPr lang="en-US" sz="2200" dirty="0"/>
          </a:p>
        </p:txBody>
      </p:sp>
      <p:sp>
        <p:nvSpPr>
          <p:cNvPr id="5" name="Title 1"/>
          <p:cNvSpPr>
            <a:spLocks noGrp="1"/>
          </p:cNvSpPr>
          <p:nvPr>
            <p:ph type="title"/>
          </p:nvPr>
        </p:nvSpPr>
        <p:spPr>
          <a:xfrm>
            <a:off x="574675" y="304800"/>
            <a:ext cx="8001000" cy="1216025"/>
          </a:xfrm>
        </p:spPr>
        <p:txBody>
          <a:bodyPr/>
          <a:lstStyle/>
          <a:p>
            <a:r>
              <a:rPr lang="en-US" dirty="0" smtClean="0"/>
              <a:t>Opportunities of Payment Systems in Bangladesh </a:t>
            </a:r>
            <a:endParaRPr lang="en-US" dirty="0"/>
          </a:p>
        </p:txBody>
      </p:sp>
      <p:sp>
        <p:nvSpPr>
          <p:cNvPr id="7" name="Date Placeholder 6"/>
          <p:cNvSpPr>
            <a:spLocks noGrp="1"/>
          </p:cNvSpPr>
          <p:nvPr>
            <p:ph type="dt" sz="half" idx="10"/>
          </p:nvPr>
        </p:nvSpPr>
        <p:spPr/>
        <p:txBody>
          <a:bodyPr/>
          <a:lstStyle/>
          <a:p>
            <a:fld id="{E22F547E-AAD3-4005-92F4-5A7A9D333D2E}"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26</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819400"/>
            <a:ext cx="8229600" cy="944563"/>
          </a:xfrm>
        </p:spPr>
        <p:txBody>
          <a:bodyPr/>
          <a:lstStyle/>
          <a:p>
            <a:pPr algn="ctr"/>
            <a:r>
              <a:rPr lang="en-US" dirty="0" smtClean="0"/>
              <a:t>Thank You</a:t>
            </a:r>
          </a:p>
        </p:txBody>
      </p:sp>
      <p:sp>
        <p:nvSpPr>
          <p:cNvPr id="7" name="Date Placeholder 6"/>
          <p:cNvSpPr>
            <a:spLocks noGrp="1"/>
          </p:cNvSpPr>
          <p:nvPr>
            <p:ph type="dt" sz="half" idx="10"/>
          </p:nvPr>
        </p:nvSpPr>
        <p:spPr/>
        <p:txBody>
          <a:bodyPr/>
          <a:lstStyle/>
          <a:p>
            <a:fld id="{E61710AD-D207-4B30-B101-F3EFD74CF394}"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27</a:t>
            </a:fld>
            <a:endParaRPr lang="th-TH"/>
          </a:p>
        </p:txBody>
      </p:sp>
      <p:graphicFrame>
        <p:nvGraphicFramePr>
          <p:cNvPr id="9" name="Object 8"/>
          <p:cNvGraphicFramePr>
            <a:graphicFrameLocks/>
          </p:cNvGraphicFramePr>
          <p:nvPr/>
        </p:nvGraphicFramePr>
        <p:xfrm>
          <a:off x="1524000" y="1397000"/>
          <a:ext cx="6096000" cy="4064000"/>
        </p:xfrm>
        <a:graphic>
          <a:graphicData uri="http://schemas.openxmlformats.org/presentationml/2006/ole">
            <p:oleObj spid="_x0000_s1026" name="Bitmap Image" r:id="rId4" imgW="0" imgH="0" progId="PBrush">
              <p:embed/>
            </p:oleObj>
          </a:graphicData>
        </a:graphic>
      </p:graphicFrame>
      <p:sp>
        <p:nvSpPr>
          <p:cNvPr id="11" name="Footer Placeholder 10"/>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74674" y="304800"/>
            <a:ext cx="8264525" cy="1216025"/>
          </a:xfrm>
        </p:spPr>
        <p:txBody>
          <a:bodyPr/>
          <a:lstStyle/>
          <a:p>
            <a:r>
              <a:rPr lang="en-US" dirty="0" smtClean="0"/>
              <a:t>Payment Systems of Bangladesh Major Components</a:t>
            </a:r>
          </a:p>
        </p:txBody>
      </p:sp>
      <p:sp>
        <p:nvSpPr>
          <p:cNvPr id="4099" name="Content Placeholder 2"/>
          <p:cNvSpPr>
            <a:spLocks noGrp="1"/>
          </p:cNvSpPr>
          <p:nvPr>
            <p:ph idx="1"/>
          </p:nvPr>
        </p:nvSpPr>
        <p:spPr/>
        <p:txBody>
          <a:bodyPr/>
          <a:lstStyle/>
          <a:p>
            <a:pPr algn="just">
              <a:buNone/>
            </a:pPr>
            <a:r>
              <a:rPr lang="en-US" sz="2600" dirty="0" smtClean="0"/>
              <a:t>Bangladesh Automated Clearing House (BACH)</a:t>
            </a:r>
          </a:p>
          <a:p>
            <a:pPr lvl="1" algn="just">
              <a:buClrTx/>
              <a:buFont typeface="Wingdings" pitchFamily="2" charset="2"/>
              <a:buChar char="§"/>
            </a:pPr>
            <a:r>
              <a:rPr lang="en-US" sz="1800" dirty="0" smtClean="0"/>
              <a:t>Bangladesh Automated Cheque Processing System (BACPS)</a:t>
            </a:r>
          </a:p>
          <a:p>
            <a:pPr lvl="1" algn="just">
              <a:buClrTx/>
              <a:buFont typeface="Wingdings" pitchFamily="2" charset="2"/>
              <a:buChar char="§"/>
            </a:pPr>
            <a:r>
              <a:rPr lang="en-US" sz="1800" dirty="0" smtClean="0"/>
              <a:t>Bangladesh Electronic Funds Transfer Network (BEFTN)</a:t>
            </a:r>
          </a:p>
          <a:p>
            <a:pPr algn="just">
              <a:buNone/>
            </a:pPr>
            <a:r>
              <a:rPr lang="en-US" sz="2600" dirty="0" smtClean="0"/>
              <a:t>Mobile Financial Services (MFS)</a:t>
            </a:r>
          </a:p>
          <a:p>
            <a:pPr lvl="1" algn="just">
              <a:buClrTx/>
              <a:buFont typeface="Wingdings" pitchFamily="2" charset="2"/>
              <a:buChar char="§"/>
            </a:pPr>
            <a:r>
              <a:rPr lang="en-US" sz="1800" dirty="0" smtClean="0"/>
              <a:t>Offered by the commercial banks in collaboration with </a:t>
            </a:r>
            <a:r>
              <a:rPr lang="en-US" sz="1800" dirty="0" err="1" smtClean="0"/>
              <a:t>Telcos</a:t>
            </a:r>
            <a:r>
              <a:rPr lang="en-US" sz="1800" dirty="0" smtClean="0"/>
              <a:t> </a:t>
            </a:r>
          </a:p>
          <a:p>
            <a:pPr lvl="1" algn="just">
              <a:buClrTx/>
              <a:buNone/>
            </a:pPr>
            <a:r>
              <a:rPr lang="en-US" sz="1800" dirty="0" smtClean="0"/>
              <a:t>       and other partner(s)/agent(s)</a:t>
            </a:r>
          </a:p>
          <a:p>
            <a:pPr lvl="1" algn="just">
              <a:buClrTx/>
              <a:buFont typeface="Wingdings" pitchFamily="2" charset="2"/>
              <a:buChar char="§"/>
            </a:pPr>
            <a:r>
              <a:rPr lang="en-US" sz="1800" dirty="0" smtClean="0"/>
              <a:t>Offered by Bangladesh Post Office</a:t>
            </a:r>
          </a:p>
          <a:p>
            <a:pPr algn="just">
              <a:buNone/>
            </a:pPr>
            <a:r>
              <a:rPr lang="en-US" sz="2600" dirty="0" smtClean="0"/>
              <a:t>M-Commerce</a:t>
            </a:r>
          </a:p>
          <a:p>
            <a:pPr lvl="1" algn="just">
              <a:buClrTx/>
              <a:buFont typeface="Wingdings" pitchFamily="2" charset="2"/>
              <a:buChar char="§"/>
            </a:pPr>
            <a:r>
              <a:rPr lang="en-US" sz="1800" dirty="0" smtClean="0"/>
              <a:t>Railway ticket sales</a:t>
            </a:r>
          </a:p>
          <a:p>
            <a:pPr lvl="1" algn="just">
              <a:buClrTx/>
              <a:buFont typeface="Wingdings" pitchFamily="2" charset="2"/>
              <a:buChar char="§"/>
            </a:pPr>
            <a:r>
              <a:rPr lang="en-US" sz="1800" dirty="0" smtClean="0"/>
              <a:t>Sales of cricket match tickets</a:t>
            </a:r>
          </a:p>
        </p:txBody>
      </p:sp>
      <p:sp>
        <p:nvSpPr>
          <p:cNvPr id="4" name="Date Placeholder 3"/>
          <p:cNvSpPr>
            <a:spLocks noGrp="1"/>
          </p:cNvSpPr>
          <p:nvPr>
            <p:ph type="dt" sz="half" idx="10"/>
          </p:nvPr>
        </p:nvSpPr>
        <p:spPr/>
        <p:txBody>
          <a:bodyPr/>
          <a:lstStyle/>
          <a:p>
            <a:fld id="{A156CD87-B62B-4115-A6D1-F32C64EB79FC}" type="datetime1">
              <a:rPr lang="en-US" smtClean="0"/>
              <a:pPr/>
              <a:t>10/8/2015</a:t>
            </a:fld>
            <a:endParaRPr lang="th-TH"/>
          </a:p>
        </p:txBody>
      </p:sp>
      <p:sp>
        <p:nvSpPr>
          <p:cNvPr id="5" name="Slide Number Placeholder 4"/>
          <p:cNvSpPr>
            <a:spLocks noGrp="1"/>
          </p:cNvSpPr>
          <p:nvPr>
            <p:ph type="sldNum" sz="quarter" idx="12"/>
          </p:nvPr>
        </p:nvSpPr>
        <p:spPr/>
        <p:txBody>
          <a:bodyPr/>
          <a:lstStyle/>
          <a:p>
            <a:fld id="{355444A1-9065-4E43-8A1D-0C9936D0BEEF}" type="slidenum">
              <a:rPr lang="en-US" smtClean="0"/>
              <a:pPr/>
              <a:t>3</a:t>
            </a:fld>
            <a:endParaRPr lang="th-TH"/>
          </a:p>
        </p:txBody>
      </p:sp>
      <p:sp>
        <p:nvSpPr>
          <p:cNvPr id="6" name="Footer Placeholder 5"/>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74674" y="304800"/>
            <a:ext cx="8264525" cy="1216025"/>
          </a:xfrm>
        </p:spPr>
        <p:txBody>
          <a:bodyPr/>
          <a:lstStyle/>
          <a:p>
            <a:r>
              <a:rPr lang="en-US" dirty="0" smtClean="0"/>
              <a:t>Payment Systems of Bangladesh Major Components</a:t>
            </a:r>
          </a:p>
        </p:txBody>
      </p:sp>
      <p:sp>
        <p:nvSpPr>
          <p:cNvPr id="4099" name="Content Placeholder 2"/>
          <p:cNvSpPr>
            <a:spLocks noGrp="1"/>
          </p:cNvSpPr>
          <p:nvPr>
            <p:ph idx="1"/>
          </p:nvPr>
        </p:nvSpPr>
        <p:spPr>
          <a:xfrm>
            <a:off x="566738" y="1752600"/>
            <a:ext cx="8348662" cy="4267200"/>
          </a:xfrm>
        </p:spPr>
        <p:txBody>
          <a:bodyPr/>
          <a:lstStyle/>
          <a:p>
            <a:pPr>
              <a:buNone/>
            </a:pPr>
            <a:r>
              <a:rPr lang="en-US" sz="2600" dirty="0" smtClean="0"/>
              <a:t>E-Commerce</a:t>
            </a:r>
          </a:p>
          <a:p>
            <a:pPr lvl="1">
              <a:buClrTx/>
              <a:buFont typeface="Wingdings" pitchFamily="2" charset="2"/>
              <a:buChar char="§"/>
            </a:pPr>
            <a:r>
              <a:rPr lang="en-US" sz="1800" dirty="0" smtClean="0"/>
              <a:t>Online payments for online shopping using cards to merchants who maintains a digital shop/Web-store to sell the products and services through a secure web interface.</a:t>
            </a:r>
          </a:p>
          <a:p>
            <a:pPr lvl="1">
              <a:buClrTx/>
              <a:buFont typeface="Wingdings" pitchFamily="2" charset="2"/>
              <a:buChar char="§"/>
            </a:pPr>
            <a:r>
              <a:rPr lang="en-US" sz="1800" dirty="0" smtClean="0"/>
              <a:t>Online utility bill payment to the service providers by their clients.</a:t>
            </a:r>
          </a:p>
          <a:p>
            <a:pPr>
              <a:buNone/>
            </a:pPr>
            <a:r>
              <a:rPr lang="en-US" sz="2600" dirty="0" smtClean="0"/>
              <a:t>National Payment Switch Bangladesh (NPSB) </a:t>
            </a:r>
          </a:p>
          <a:p>
            <a:pPr lvl="1">
              <a:buClrTx/>
              <a:buFont typeface="Wingdings" pitchFamily="2" charset="2"/>
              <a:buChar char="§"/>
            </a:pPr>
            <a:r>
              <a:rPr lang="en-US" sz="1800" dirty="0" smtClean="0"/>
              <a:t>Facilitating electronic  payments originating from different delivery channels e.g. ATM, POS, Internet, Mobile, etc to ensure interoperability.  </a:t>
            </a:r>
          </a:p>
          <a:p>
            <a:pPr lvl="1">
              <a:buClrTx/>
              <a:buFont typeface="Wingdings" pitchFamily="2" charset="2"/>
              <a:buChar char="§"/>
            </a:pPr>
            <a:r>
              <a:rPr lang="en-US" sz="1800" dirty="0" smtClean="0"/>
              <a:t>Facilitate the expansion of the card based payment networks substantially and promote e-commerce/m-commerce/e-payment gateway throughout the country. </a:t>
            </a:r>
          </a:p>
          <a:p>
            <a:pPr lvl="1">
              <a:buClrTx/>
              <a:buFont typeface="Wingdings" pitchFamily="2" charset="2"/>
              <a:buChar char="§"/>
            </a:pPr>
            <a:endParaRPr lang="en-US" sz="1800" dirty="0" smtClean="0"/>
          </a:p>
        </p:txBody>
      </p:sp>
      <p:sp>
        <p:nvSpPr>
          <p:cNvPr id="4" name="Date Placeholder 3"/>
          <p:cNvSpPr>
            <a:spLocks noGrp="1"/>
          </p:cNvSpPr>
          <p:nvPr>
            <p:ph type="dt" sz="half" idx="10"/>
          </p:nvPr>
        </p:nvSpPr>
        <p:spPr/>
        <p:txBody>
          <a:bodyPr/>
          <a:lstStyle/>
          <a:p>
            <a:fld id="{123730BE-FB58-463F-99DF-A8662AF4B651}" type="datetime1">
              <a:rPr lang="en-US" smtClean="0"/>
              <a:pPr/>
              <a:t>10/8/2015</a:t>
            </a:fld>
            <a:endParaRPr lang="th-TH"/>
          </a:p>
        </p:txBody>
      </p:sp>
      <p:sp>
        <p:nvSpPr>
          <p:cNvPr id="5" name="Slide Number Placeholder 4"/>
          <p:cNvSpPr>
            <a:spLocks noGrp="1"/>
          </p:cNvSpPr>
          <p:nvPr>
            <p:ph type="sldNum" sz="quarter" idx="12"/>
          </p:nvPr>
        </p:nvSpPr>
        <p:spPr/>
        <p:txBody>
          <a:bodyPr/>
          <a:lstStyle/>
          <a:p>
            <a:fld id="{355444A1-9065-4E43-8A1D-0C9936D0BEEF}" type="slidenum">
              <a:rPr lang="en-US" smtClean="0"/>
              <a:pPr/>
              <a:t>4</a:t>
            </a:fld>
            <a:endParaRPr lang="th-TH"/>
          </a:p>
        </p:txBody>
      </p:sp>
      <p:sp>
        <p:nvSpPr>
          <p:cNvPr id="6" name="Footer Placeholder 5"/>
          <p:cNvSpPr>
            <a:spLocks noGrp="1"/>
          </p:cNvSpPr>
          <p:nvPr>
            <p:ph type="ftr" sz="quarter" idx="11"/>
          </p:nvPr>
        </p:nvSpPr>
        <p:spPr/>
        <p:txBody>
          <a:bodyPr/>
          <a:lstStyle/>
          <a:p>
            <a:r>
              <a:rPr lang="en-US" dirty="0" smtClean="0"/>
              <a:t>Bangladesh Bank</a:t>
            </a:r>
            <a:endParaRPr lang="th-TH"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lvl="1">
              <a:defRPr/>
            </a:pPr>
            <a:r>
              <a:rPr lang="en-US" sz="3200" dirty="0" smtClean="0">
                <a:latin typeface="+mj-lt"/>
                <a:ea typeface="+mj-ea"/>
                <a:cs typeface="+mj-cs"/>
              </a:rPr>
              <a:t>Bangladesh Automated </a:t>
            </a:r>
            <a:r>
              <a:rPr lang="en-US" sz="3200" dirty="0" err="1" smtClean="0">
                <a:latin typeface="+mj-lt"/>
                <a:ea typeface="+mj-ea"/>
                <a:cs typeface="+mj-cs"/>
              </a:rPr>
              <a:t>Cheque</a:t>
            </a:r>
            <a:r>
              <a:rPr lang="en-US" sz="3200" dirty="0" smtClean="0">
                <a:latin typeface="+mj-lt"/>
                <a:ea typeface="+mj-ea"/>
                <a:cs typeface="+mj-cs"/>
              </a:rPr>
              <a:t> </a:t>
            </a:r>
            <a:br>
              <a:rPr lang="en-US" sz="3200" dirty="0" smtClean="0">
                <a:latin typeface="+mj-lt"/>
                <a:ea typeface="+mj-ea"/>
                <a:cs typeface="+mj-cs"/>
              </a:rPr>
            </a:br>
            <a:r>
              <a:rPr lang="en-US" sz="3200" dirty="0" smtClean="0">
                <a:latin typeface="+mj-lt"/>
                <a:ea typeface="+mj-ea"/>
                <a:cs typeface="+mj-cs"/>
              </a:rPr>
              <a:t>Processing System (BACPS)</a:t>
            </a:r>
          </a:p>
        </p:txBody>
      </p:sp>
      <p:sp>
        <p:nvSpPr>
          <p:cNvPr id="5123" name="Content Placeholder 2"/>
          <p:cNvSpPr>
            <a:spLocks noGrp="1"/>
          </p:cNvSpPr>
          <p:nvPr>
            <p:ph idx="1"/>
          </p:nvPr>
        </p:nvSpPr>
        <p:spPr/>
        <p:txBody>
          <a:bodyPr/>
          <a:lstStyle/>
          <a:p>
            <a:pPr>
              <a:buNone/>
            </a:pPr>
            <a:r>
              <a:rPr lang="en-US" dirty="0" smtClean="0"/>
              <a:t>BACPS</a:t>
            </a:r>
          </a:p>
          <a:p>
            <a:pPr lvl="1" algn="just">
              <a:buClrTx/>
              <a:buFont typeface="Wingdings" pitchFamily="2" charset="2"/>
              <a:buChar char="§"/>
            </a:pPr>
            <a:r>
              <a:rPr lang="en-US" sz="2000" dirty="0" smtClean="0"/>
              <a:t>Countrywide clearing cycle has been brought down to t+0 for high value </a:t>
            </a:r>
            <a:r>
              <a:rPr lang="en-US" sz="2000" dirty="0" err="1" smtClean="0"/>
              <a:t>cheques</a:t>
            </a:r>
            <a:r>
              <a:rPr lang="en-US" sz="2000" dirty="0" smtClean="0"/>
              <a:t> and t+1 for regular value </a:t>
            </a:r>
            <a:r>
              <a:rPr lang="en-US" sz="2000" dirty="0" err="1" smtClean="0"/>
              <a:t>cheques</a:t>
            </a:r>
            <a:r>
              <a:rPr lang="en-US" sz="2000" dirty="0" smtClean="0"/>
              <a:t>.</a:t>
            </a:r>
          </a:p>
          <a:p>
            <a:pPr lvl="1" algn="just">
              <a:buClrTx/>
              <a:buFont typeface="Wingdings" pitchFamily="2" charset="2"/>
              <a:buChar char="§"/>
            </a:pPr>
            <a:r>
              <a:rPr lang="en-US" sz="2000" dirty="0" smtClean="0"/>
              <a:t>At present 16,50,00,000 (</a:t>
            </a:r>
            <a:r>
              <a:rPr lang="en-US" sz="2000" dirty="0" err="1" smtClean="0"/>
              <a:t>appx</a:t>
            </a:r>
            <a:r>
              <a:rPr lang="en-US" sz="2000" dirty="0" smtClean="0"/>
              <a:t>.) regular value  and 1,10,000 high value clearing instruments valued BDT404 billion and BDT528 billion respectively are cleared through BACPS per month . </a:t>
            </a:r>
          </a:p>
          <a:p>
            <a:pPr lvl="1" algn="just">
              <a:buClrTx/>
              <a:buFont typeface="Wingdings" pitchFamily="2" charset="2"/>
              <a:buChar char="§"/>
            </a:pPr>
            <a:r>
              <a:rPr lang="en-US" sz="2000" dirty="0" smtClean="0"/>
              <a:t>Almost 95 percent of all the clearing instruments are now being cleared through BACPS. </a:t>
            </a:r>
          </a:p>
        </p:txBody>
      </p:sp>
      <p:sp>
        <p:nvSpPr>
          <p:cNvPr id="7" name="Date Placeholder 6"/>
          <p:cNvSpPr>
            <a:spLocks noGrp="1"/>
          </p:cNvSpPr>
          <p:nvPr>
            <p:ph type="dt" sz="half" idx="10"/>
          </p:nvPr>
        </p:nvSpPr>
        <p:spPr/>
        <p:txBody>
          <a:bodyPr/>
          <a:lstStyle/>
          <a:p>
            <a:fld id="{CC705971-8F29-49C2-85FA-30943233A123}"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5</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0021FF-5E58-45F5-9A88-A8A40132FE3E}" type="datetime1">
              <a:rPr lang="en-US" smtClean="0"/>
              <a:pPr/>
              <a:t>10/8/2015</a:t>
            </a:fld>
            <a:endParaRPr lang="th-TH"/>
          </a:p>
        </p:txBody>
      </p:sp>
      <p:sp>
        <p:nvSpPr>
          <p:cNvPr id="5" name="Footer Placeholder 4"/>
          <p:cNvSpPr>
            <a:spLocks noGrp="1"/>
          </p:cNvSpPr>
          <p:nvPr>
            <p:ph type="ftr" sz="quarter" idx="11"/>
          </p:nvPr>
        </p:nvSpPr>
        <p:spPr/>
        <p:txBody>
          <a:bodyPr/>
          <a:lstStyle/>
          <a:p>
            <a:r>
              <a:rPr lang="en-US" smtClean="0"/>
              <a:t>Bangladesh Bank</a:t>
            </a:r>
            <a:endParaRPr lang="th-TH"/>
          </a:p>
        </p:txBody>
      </p:sp>
      <p:sp>
        <p:nvSpPr>
          <p:cNvPr id="6" name="Slide Number Placeholder 5"/>
          <p:cNvSpPr>
            <a:spLocks noGrp="1"/>
          </p:cNvSpPr>
          <p:nvPr>
            <p:ph type="sldNum" sz="quarter" idx="12"/>
          </p:nvPr>
        </p:nvSpPr>
        <p:spPr/>
        <p:txBody>
          <a:bodyPr/>
          <a:lstStyle/>
          <a:p>
            <a:fld id="{355444A1-9065-4E43-8A1D-0C9936D0BEEF}" type="slidenum">
              <a:rPr lang="en-US" smtClean="0"/>
              <a:pPr/>
              <a:t>6</a:t>
            </a:fld>
            <a:endParaRPr lang="th-TH"/>
          </a:p>
        </p:txBody>
      </p:sp>
      <p:graphicFrame>
        <p:nvGraphicFramePr>
          <p:cNvPr id="13" name="Chart 12"/>
          <p:cNvGraphicFramePr/>
          <p:nvPr/>
        </p:nvGraphicFramePr>
        <p:xfrm>
          <a:off x="381000" y="1752600"/>
          <a:ext cx="426720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nvGraphicFramePr>
        <p:xfrm>
          <a:off x="4724400" y="3200400"/>
          <a:ext cx="4191000"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itle 1"/>
          <p:cNvSpPr>
            <a:spLocks noGrp="1"/>
          </p:cNvSpPr>
          <p:nvPr>
            <p:ph type="title"/>
          </p:nvPr>
        </p:nvSpPr>
        <p:spPr>
          <a:xfrm>
            <a:off x="457200" y="609600"/>
            <a:ext cx="8229600" cy="944562"/>
          </a:xfrm>
        </p:spPr>
        <p:txBody>
          <a:bodyPr/>
          <a:lstStyle/>
          <a:p>
            <a:r>
              <a:rPr lang="en-US" dirty="0" smtClean="0"/>
              <a:t>BACPS RV at a Glance</a:t>
            </a:r>
            <a:br>
              <a:rPr lang="en-US" dirty="0" smtClean="0"/>
            </a:b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0021FF-5E58-45F5-9A88-A8A40132FE3E}" type="datetime1">
              <a:rPr lang="en-US" smtClean="0"/>
              <a:pPr/>
              <a:t>10/8/2015</a:t>
            </a:fld>
            <a:endParaRPr lang="th-TH"/>
          </a:p>
        </p:txBody>
      </p:sp>
      <p:sp>
        <p:nvSpPr>
          <p:cNvPr id="5" name="Footer Placeholder 4"/>
          <p:cNvSpPr>
            <a:spLocks noGrp="1"/>
          </p:cNvSpPr>
          <p:nvPr>
            <p:ph type="ftr" sz="quarter" idx="11"/>
          </p:nvPr>
        </p:nvSpPr>
        <p:spPr/>
        <p:txBody>
          <a:bodyPr/>
          <a:lstStyle/>
          <a:p>
            <a:r>
              <a:rPr lang="en-US" smtClean="0"/>
              <a:t>Bangladesh Bank</a:t>
            </a:r>
            <a:endParaRPr lang="th-TH"/>
          </a:p>
        </p:txBody>
      </p:sp>
      <p:sp>
        <p:nvSpPr>
          <p:cNvPr id="6" name="Slide Number Placeholder 5"/>
          <p:cNvSpPr>
            <a:spLocks noGrp="1"/>
          </p:cNvSpPr>
          <p:nvPr>
            <p:ph type="sldNum" sz="quarter" idx="12"/>
          </p:nvPr>
        </p:nvSpPr>
        <p:spPr/>
        <p:txBody>
          <a:bodyPr/>
          <a:lstStyle/>
          <a:p>
            <a:fld id="{355444A1-9065-4E43-8A1D-0C9936D0BEEF}" type="slidenum">
              <a:rPr lang="en-US" smtClean="0"/>
              <a:pPr/>
              <a:t>7</a:t>
            </a:fld>
            <a:endParaRPr lang="th-TH"/>
          </a:p>
        </p:txBody>
      </p:sp>
      <p:graphicFrame>
        <p:nvGraphicFramePr>
          <p:cNvPr id="11" name="Chart 10"/>
          <p:cNvGraphicFramePr/>
          <p:nvPr/>
        </p:nvGraphicFramePr>
        <p:xfrm>
          <a:off x="304800" y="1828800"/>
          <a:ext cx="44196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nvGraphicFramePr>
        <p:xfrm>
          <a:off x="4800600" y="3429000"/>
          <a:ext cx="4191000" cy="2514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p:cNvSpPr>
            <a:spLocks noGrp="1"/>
          </p:cNvSpPr>
          <p:nvPr>
            <p:ph type="title"/>
          </p:nvPr>
        </p:nvSpPr>
        <p:spPr>
          <a:xfrm>
            <a:off x="457200" y="609600"/>
            <a:ext cx="8229600" cy="944562"/>
          </a:xfrm>
        </p:spPr>
        <p:txBody>
          <a:bodyPr/>
          <a:lstStyle/>
          <a:p>
            <a:r>
              <a:rPr lang="en-US" dirty="0" smtClean="0"/>
              <a:t>BACPS HV at a Glance</a:t>
            </a:r>
            <a:br>
              <a:rPr lang="en-US" dirty="0" smtClean="0"/>
            </a:br>
            <a:endParaRPr 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defRPr/>
            </a:pPr>
            <a:r>
              <a:rPr lang="en-US" sz="3200" dirty="0" smtClean="0">
                <a:latin typeface="+mj-lt"/>
                <a:ea typeface="+mj-ea"/>
                <a:cs typeface="+mj-cs"/>
              </a:rPr>
              <a:t>Bangladesh Electronic Funds </a:t>
            </a:r>
            <a:br>
              <a:rPr lang="en-US" sz="3200" dirty="0" smtClean="0">
                <a:latin typeface="+mj-lt"/>
                <a:ea typeface="+mj-ea"/>
                <a:cs typeface="+mj-cs"/>
              </a:rPr>
            </a:br>
            <a:r>
              <a:rPr lang="en-US" sz="3200" dirty="0" smtClean="0">
                <a:latin typeface="+mj-lt"/>
                <a:ea typeface="+mj-ea"/>
                <a:cs typeface="+mj-cs"/>
              </a:rPr>
              <a:t>Transfer Network (BEFTN)</a:t>
            </a:r>
          </a:p>
        </p:txBody>
      </p:sp>
      <p:sp>
        <p:nvSpPr>
          <p:cNvPr id="6147" name="Content Placeholder 2"/>
          <p:cNvSpPr>
            <a:spLocks noGrp="1"/>
          </p:cNvSpPr>
          <p:nvPr>
            <p:ph idx="1"/>
          </p:nvPr>
        </p:nvSpPr>
        <p:spPr>
          <a:xfrm>
            <a:off x="609600" y="1752600"/>
            <a:ext cx="8001000" cy="4267200"/>
          </a:xfrm>
        </p:spPr>
        <p:txBody>
          <a:bodyPr/>
          <a:lstStyle/>
          <a:p>
            <a:pPr algn="just">
              <a:buNone/>
            </a:pPr>
            <a:r>
              <a:rPr lang="en-US" dirty="0" smtClean="0"/>
              <a:t>BEFTN</a:t>
            </a:r>
          </a:p>
          <a:p>
            <a:pPr lvl="1" algn="just">
              <a:buClrTx/>
              <a:buFont typeface="Wingdings" pitchFamily="2" charset="2"/>
              <a:buChar char="§"/>
            </a:pPr>
            <a:r>
              <a:rPr lang="en-US" sz="2000" dirty="0" smtClean="0"/>
              <a:t>BEFTN is becoming popular rapidly among the corporate bodies of Bangladesh for myriad payments requirements.</a:t>
            </a:r>
          </a:p>
          <a:p>
            <a:pPr lvl="1" algn="just">
              <a:buClrTx/>
              <a:buFont typeface="Wingdings" pitchFamily="2" charset="2"/>
              <a:buChar char="§"/>
            </a:pPr>
            <a:r>
              <a:rPr lang="en-US" sz="2000" b="1" dirty="0" smtClean="0"/>
              <a:t>At present 41 ministries of Government are disbursing employee salaries through BEFTN. </a:t>
            </a:r>
          </a:p>
          <a:p>
            <a:pPr lvl="1" algn="just">
              <a:buClrTx/>
              <a:buFont typeface="Wingdings" pitchFamily="2" charset="2"/>
              <a:buChar char="§"/>
            </a:pPr>
            <a:r>
              <a:rPr lang="en-US" sz="2000" dirty="0" smtClean="0"/>
              <a:t>At present, approximately 5,35,000 EFT-credit and 7,500 EFT-debit transactions are processed per month on an average with an increasing trend. </a:t>
            </a:r>
          </a:p>
          <a:p>
            <a:pPr lvl="1" algn="just">
              <a:buClrTx/>
              <a:buFont typeface="Wingdings" pitchFamily="2" charset="2"/>
              <a:buChar char="§"/>
            </a:pPr>
            <a:r>
              <a:rPr lang="en-US" sz="2000" dirty="0" smtClean="0"/>
              <a:t>Total amount of EFT-credit transaction is approximately BDT26.8 billion and it is approximately BDT1.45 billion for EFT-debit transactions per month.</a:t>
            </a:r>
            <a:endParaRPr lang="en-US" sz="2800" dirty="0" smtClean="0"/>
          </a:p>
        </p:txBody>
      </p:sp>
      <p:sp>
        <p:nvSpPr>
          <p:cNvPr id="7" name="Date Placeholder 6"/>
          <p:cNvSpPr>
            <a:spLocks noGrp="1"/>
          </p:cNvSpPr>
          <p:nvPr>
            <p:ph type="dt" sz="half" idx="10"/>
          </p:nvPr>
        </p:nvSpPr>
        <p:spPr/>
        <p:txBody>
          <a:bodyPr/>
          <a:lstStyle/>
          <a:p>
            <a:fld id="{AC4B0052-7E08-46E7-87CB-44D8B6F98A45}" type="datetime1">
              <a:rPr lang="en-US" smtClean="0"/>
              <a:pPr/>
              <a:t>10/8/2015</a:t>
            </a:fld>
            <a:endParaRPr lang="th-TH"/>
          </a:p>
        </p:txBody>
      </p:sp>
      <p:sp>
        <p:nvSpPr>
          <p:cNvPr id="8" name="Slide Number Placeholder 7"/>
          <p:cNvSpPr>
            <a:spLocks noGrp="1"/>
          </p:cNvSpPr>
          <p:nvPr>
            <p:ph type="sldNum" sz="quarter" idx="12"/>
          </p:nvPr>
        </p:nvSpPr>
        <p:spPr/>
        <p:txBody>
          <a:bodyPr/>
          <a:lstStyle/>
          <a:p>
            <a:fld id="{355444A1-9065-4E43-8A1D-0C9936D0BEEF}" type="slidenum">
              <a:rPr lang="en-US" smtClean="0"/>
              <a:pPr/>
              <a:t>8</a:t>
            </a:fld>
            <a:endParaRPr lang="th-TH"/>
          </a:p>
        </p:txBody>
      </p:sp>
      <p:sp>
        <p:nvSpPr>
          <p:cNvPr id="9" name="Footer Placeholder 8"/>
          <p:cNvSpPr>
            <a:spLocks noGrp="1"/>
          </p:cNvSpPr>
          <p:nvPr>
            <p:ph type="ftr" sz="quarter" idx="11"/>
          </p:nvPr>
        </p:nvSpPr>
        <p:spPr/>
        <p:txBody>
          <a:bodyPr/>
          <a:lstStyle/>
          <a:p>
            <a:r>
              <a:rPr lang="en-US" smtClean="0"/>
              <a:t>Bangladesh Bank</a:t>
            </a:r>
            <a:endParaRPr lang="th-TH"/>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0021FF-5E58-45F5-9A88-A8A40132FE3E}" type="datetime1">
              <a:rPr lang="en-US" smtClean="0"/>
              <a:pPr/>
              <a:t>10/8/2015</a:t>
            </a:fld>
            <a:endParaRPr lang="th-TH"/>
          </a:p>
        </p:txBody>
      </p:sp>
      <p:sp>
        <p:nvSpPr>
          <p:cNvPr id="5" name="Footer Placeholder 4"/>
          <p:cNvSpPr>
            <a:spLocks noGrp="1"/>
          </p:cNvSpPr>
          <p:nvPr>
            <p:ph type="ftr" sz="quarter" idx="11"/>
          </p:nvPr>
        </p:nvSpPr>
        <p:spPr/>
        <p:txBody>
          <a:bodyPr/>
          <a:lstStyle/>
          <a:p>
            <a:r>
              <a:rPr lang="en-US" smtClean="0"/>
              <a:t>Bangladesh Bank</a:t>
            </a:r>
            <a:endParaRPr lang="th-TH"/>
          </a:p>
        </p:txBody>
      </p:sp>
      <p:sp>
        <p:nvSpPr>
          <p:cNvPr id="6" name="Slide Number Placeholder 5"/>
          <p:cNvSpPr>
            <a:spLocks noGrp="1"/>
          </p:cNvSpPr>
          <p:nvPr>
            <p:ph type="sldNum" sz="quarter" idx="12"/>
          </p:nvPr>
        </p:nvSpPr>
        <p:spPr/>
        <p:txBody>
          <a:bodyPr/>
          <a:lstStyle/>
          <a:p>
            <a:fld id="{355444A1-9065-4E43-8A1D-0C9936D0BEEF}" type="slidenum">
              <a:rPr lang="en-US" smtClean="0"/>
              <a:pPr/>
              <a:t>9</a:t>
            </a:fld>
            <a:endParaRPr lang="th-TH"/>
          </a:p>
        </p:txBody>
      </p:sp>
      <p:graphicFrame>
        <p:nvGraphicFramePr>
          <p:cNvPr id="12" name="Chart 11"/>
          <p:cNvGraphicFramePr/>
          <p:nvPr/>
        </p:nvGraphicFramePr>
        <p:xfrm>
          <a:off x="304800" y="1828800"/>
          <a:ext cx="4404253" cy="24447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p:nvPr/>
        </p:nvGraphicFramePr>
        <p:xfrm>
          <a:off x="4800600" y="3429000"/>
          <a:ext cx="4114800" cy="25146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1"/>
          <p:cNvSpPr>
            <a:spLocks noGrp="1"/>
          </p:cNvSpPr>
          <p:nvPr>
            <p:ph type="title"/>
          </p:nvPr>
        </p:nvSpPr>
        <p:spPr>
          <a:xfrm>
            <a:off x="457200" y="609600"/>
            <a:ext cx="8229600" cy="944562"/>
          </a:xfrm>
        </p:spPr>
        <p:txBody>
          <a:bodyPr/>
          <a:lstStyle/>
          <a:p>
            <a:r>
              <a:rPr lang="en-US" dirty="0" smtClean="0"/>
              <a:t>BEFTN at a Glance</a:t>
            </a:r>
            <a:br>
              <a:rPr lang="en-US" dirty="0" smtClean="0"/>
            </a:br>
            <a:endParaRPr 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themeOverride>
</file>

<file path=docProps/app.xml><?xml version="1.0" encoding="utf-8"?>
<Properties xmlns="http://schemas.openxmlformats.org/officeDocument/2006/extended-properties" xmlns:vt="http://schemas.openxmlformats.org/officeDocument/2006/docPropsVTypes">
  <Template/>
  <TotalTime>649</TotalTime>
  <Words>1489</Words>
  <Application>Microsoft Office PowerPoint</Application>
  <PresentationFormat>On-screen Show (4:3)</PresentationFormat>
  <Paragraphs>292</Paragraphs>
  <Slides>27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Profile</vt:lpstr>
      <vt:lpstr>Bitmap Image</vt:lpstr>
      <vt:lpstr>Recent  Payment System Developments  of Bangladesh</vt:lpstr>
      <vt:lpstr>Road Map of PS Modernization</vt:lpstr>
      <vt:lpstr>Payment Systems of Bangladesh Major Components</vt:lpstr>
      <vt:lpstr>Payment Systems of Bangladesh Major Components</vt:lpstr>
      <vt:lpstr>Bangladesh Automated Cheque  Processing System (BACPS)</vt:lpstr>
      <vt:lpstr>BACPS RV at a Glance </vt:lpstr>
      <vt:lpstr>BACPS HV at a Glance </vt:lpstr>
      <vt:lpstr>Bangladesh Electronic Funds  Transfer Network (BEFTN)</vt:lpstr>
      <vt:lpstr>BEFTN at a Glance </vt:lpstr>
      <vt:lpstr>On Going Initiatives….</vt:lpstr>
      <vt:lpstr>On Going Initiatives….</vt:lpstr>
      <vt:lpstr>MFS at a Glance </vt:lpstr>
      <vt:lpstr>On Going Initiatives….</vt:lpstr>
      <vt:lpstr>NPSB at a Glance</vt:lpstr>
      <vt:lpstr>Private Sector Initiatives….</vt:lpstr>
      <vt:lpstr>On Going Initiatives….</vt:lpstr>
      <vt:lpstr>m-Commerce</vt:lpstr>
      <vt:lpstr>e-Commerce</vt:lpstr>
      <vt:lpstr>e-Commerce (cont.)</vt:lpstr>
      <vt:lpstr>e-Commerce (cont.)</vt:lpstr>
      <vt:lpstr>On Going Initiatives….</vt:lpstr>
      <vt:lpstr>On Going Initiatives….</vt:lpstr>
      <vt:lpstr>On Going Initiatives….</vt:lpstr>
      <vt:lpstr>On Going Initiatives….</vt:lpstr>
      <vt:lpstr>Challenges of Payment Systems in Bangladesh </vt:lpstr>
      <vt:lpstr>Opportunities of Payment Systems in Bangladesh </vt:lpstr>
      <vt:lpstr>Thank You</vt:lpstr>
    </vt:vector>
  </TitlesOfParts>
  <Company>Sky123.Org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Problem &amp; Solution</dc:title>
  <dc:creator>Sky123.Org</dc:creator>
  <cp:lastModifiedBy>mukkarram khan</cp:lastModifiedBy>
  <cp:revision>56</cp:revision>
  <dcterms:created xsi:type="dcterms:W3CDTF">2012-04-17T11:30:46Z</dcterms:created>
  <dcterms:modified xsi:type="dcterms:W3CDTF">2015-10-08T07:07:24Z</dcterms:modified>
</cp:coreProperties>
</file>