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5" r:id="rId4"/>
    <p:sldId id="258" r:id="rId5"/>
    <p:sldId id="271" r:id="rId6"/>
    <p:sldId id="272" r:id="rId7"/>
    <p:sldId id="276" r:id="rId8"/>
    <p:sldId id="277" r:id="rId9"/>
    <p:sldId id="259" r:id="rId10"/>
    <p:sldId id="278" r:id="rId11"/>
    <p:sldId id="260" r:id="rId12"/>
    <p:sldId id="261" r:id="rId13"/>
    <p:sldId id="279"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482" autoAdjust="0"/>
    <p:restoredTop sz="94660"/>
  </p:normalViewPr>
  <p:slideViewPr>
    <p:cSldViewPr>
      <p:cViewPr varScale="1">
        <p:scale>
          <a:sx n="69" d="100"/>
          <a:sy n="69" d="100"/>
        </p:scale>
        <p:origin x="-5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Payment%20Systems\SAARC\Copy%20of%20CS%20FY201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ayment%20Systems\SAARC\Copy%20of%20CS%20FY201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ayment%20Systems\SAARC\Copy%20of%20CS%20FY201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1"/>
          <c:order val="0"/>
          <c:tx>
            <c:strRef>
              <c:f>Graphs!$B$5</c:f>
              <c:strCache>
                <c:ptCount val="1"/>
                <c:pt idx="0">
                  <c:v>Online Branches Network</c:v>
                </c:pt>
              </c:strCache>
            </c:strRef>
          </c:tx>
          <c:spPr>
            <a:solidFill>
              <a:schemeClr val="tx2">
                <a:lumMod val="60000"/>
                <a:lumOff val="40000"/>
              </a:schemeClr>
            </a:solidFill>
          </c:spPr>
          <c:cat>
            <c:strRef>
              <c:f>(Graphs!$C$3,Graphs!$E$3,Graphs!$G$3,Graphs!$I$3,Graphs!$K$3)</c:f>
              <c:strCache>
                <c:ptCount val="5"/>
                <c:pt idx="0">
                  <c:v>FY10</c:v>
                </c:pt>
                <c:pt idx="1">
                  <c:v>FY11</c:v>
                </c:pt>
                <c:pt idx="2">
                  <c:v>FY12</c:v>
                </c:pt>
                <c:pt idx="3">
                  <c:v>FY13</c:v>
                </c:pt>
                <c:pt idx="4">
                  <c:v>FY14</c:v>
                </c:pt>
              </c:strCache>
            </c:strRef>
          </c:cat>
          <c:val>
            <c:numRef>
              <c:f>(Graphs!$C$5,Graphs!$E$5,Graphs!$G$5,Graphs!$I$5,Graphs!$K$5)</c:f>
              <c:numCache>
                <c:formatCode>_(* #,##0_);_(* \(#,##0\);_(* "-"_);_(@_)</c:formatCode>
                <c:ptCount val="5"/>
                <c:pt idx="0">
                  <c:v>6337</c:v>
                </c:pt>
                <c:pt idx="1">
                  <c:v>7117</c:v>
                </c:pt>
                <c:pt idx="2">
                  <c:v>9291</c:v>
                </c:pt>
                <c:pt idx="3">
                  <c:v>9827</c:v>
                </c:pt>
                <c:pt idx="4">
                  <c:v>10640</c:v>
                </c:pt>
              </c:numCache>
            </c:numRef>
          </c:val>
        </c:ser>
        <c:ser>
          <c:idx val="2"/>
          <c:order val="1"/>
          <c:tx>
            <c:strRef>
              <c:f>Graphs!$B$6</c:f>
              <c:strCache>
                <c:ptCount val="1"/>
                <c:pt idx="0">
                  <c:v>Automated  Teller  Machines (ATMs)</c:v>
                </c:pt>
              </c:strCache>
            </c:strRef>
          </c:tx>
          <c:cat>
            <c:strRef>
              <c:f>(Graphs!$C$3,Graphs!$E$3,Graphs!$G$3,Graphs!$I$3,Graphs!$K$3)</c:f>
              <c:strCache>
                <c:ptCount val="5"/>
                <c:pt idx="0">
                  <c:v>FY10</c:v>
                </c:pt>
                <c:pt idx="1">
                  <c:v>FY11</c:v>
                </c:pt>
                <c:pt idx="2">
                  <c:v>FY12</c:v>
                </c:pt>
                <c:pt idx="3">
                  <c:v>FY13</c:v>
                </c:pt>
                <c:pt idx="4">
                  <c:v>FY14</c:v>
                </c:pt>
              </c:strCache>
            </c:strRef>
          </c:cat>
          <c:val>
            <c:numRef>
              <c:f>(Graphs!$C$6,Graphs!$E$6,Graphs!$G$6,Graphs!$I$6,Graphs!$K$6)</c:f>
              <c:numCache>
                <c:formatCode>_(* #,##0_);_(* \(#,##0\);_(* "-"_);_(@_)</c:formatCode>
                <c:ptCount val="5"/>
                <c:pt idx="0">
                  <c:v>4238</c:v>
                </c:pt>
                <c:pt idx="1">
                  <c:v>5102</c:v>
                </c:pt>
                <c:pt idx="2">
                  <c:v>5631</c:v>
                </c:pt>
                <c:pt idx="3">
                  <c:v>6614</c:v>
                </c:pt>
                <c:pt idx="4">
                  <c:v>8240</c:v>
                </c:pt>
              </c:numCache>
            </c:numRef>
          </c:val>
        </c:ser>
        <c:axId val="77281152"/>
        <c:axId val="77282688"/>
      </c:barChart>
      <c:lineChart>
        <c:grouping val="standard"/>
        <c:ser>
          <c:idx val="3"/>
          <c:order val="2"/>
          <c:tx>
            <c:strRef>
              <c:f>Graphs!$B$7</c:f>
              <c:strCache>
                <c:ptCount val="1"/>
                <c:pt idx="0">
                  <c:v>Point of  Sale (POS)</c:v>
                </c:pt>
              </c:strCache>
            </c:strRef>
          </c:tx>
          <c:spPr>
            <a:ln>
              <a:solidFill>
                <a:srgbClr val="FF0000"/>
              </a:solidFill>
            </a:ln>
          </c:spPr>
          <c:marker>
            <c:symbol val="none"/>
          </c:marker>
          <c:cat>
            <c:strRef>
              <c:f>(Graphs!$C$3,Graphs!$E$3,Graphs!$G$3,Graphs!$I$3,Graphs!$K$3)</c:f>
              <c:strCache>
                <c:ptCount val="5"/>
                <c:pt idx="0">
                  <c:v>FY10</c:v>
                </c:pt>
                <c:pt idx="1">
                  <c:v>FY11</c:v>
                </c:pt>
                <c:pt idx="2">
                  <c:v>FY12</c:v>
                </c:pt>
                <c:pt idx="3">
                  <c:v>FY13</c:v>
                </c:pt>
                <c:pt idx="4">
                  <c:v>FY14</c:v>
                </c:pt>
              </c:strCache>
            </c:strRef>
          </c:cat>
          <c:val>
            <c:numRef>
              <c:f>(Graphs!$C$7,Graphs!$E$7,Graphs!$G$7,Graphs!$I$7,Graphs!$K$7)</c:f>
              <c:numCache>
                <c:formatCode>_(* #,##0_);_(* \(#,##0\);_(* "-"_);_(@_)</c:formatCode>
                <c:ptCount val="5"/>
                <c:pt idx="0">
                  <c:v>52049</c:v>
                </c:pt>
                <c:pt idx="1">
                  <c:v>36473</c:v>
                </c:pt>
                <c:pt idx="2">
                  <c:v>34879</c:v>
                </c:pt>
                <c:pt idx="3">
                  <c:v>33748</c:v>
                </c:pt>
                <c:pt idx="4">
                  <c:v>34428</c:v>
                </c:pt>
              </c:numCache>
            </c:numRef>
          </c:val>
        </c:ser>
        <c:marker val="1"/>
        <c:axId val="77290880"/>
        <c:axId val="77288960"/>
      </c:lineChart>
      <c:catAx>
        <c:axId val="77281152"/>
        <c:scaling>
          <c:orientation val="minMax"/>
        </c:scaling>
        <c:axPos val="b"/>
        <c:tickLblPos val="nextTo"/>
        <c:crossAx val="77282688"/>
        <c:crosses val="autoZero"/>
        <c:auto val="1"/>
        <c:lblAlgn val="ctr"/>
        <c:lblOffset val="100"/>
      </c:catAx>
      <c:valAx>
        <c:axId val="77282688"/>
        <c:scaling>
          <c:orientation val="minMax"/>
        </c:scaling>
        <c:axPos val="l"/>
        <c:majorGridlines/>
        <c:title>
          <c:tx>
            <c:rich>
              <a:bodyPr rot="-5400000" vert="horz"/>
              <a:lstStyle/>
              <a:p>
                <a:pPr>
                  <a:defRPr/>
                </a:pPr>
                <a:r>
                  <a:rPr lang="en-GB"/>
                  <a:t>No. Of ATM/Online Branches</a:t>
                </a:r>
              </a:p>
            </c:rich>
          </c:tx>
          <c:layout/>
        </c:title>
        <c:numFmt formatCode="_(* #,##0_);_(* \(#,##0\);_(* &quot;-&quot;_);_(@_)" sourceLinked="1"/>
        <c:tickLblPos val="nextTo"/>
        <c:crossAx val="77281152"/>
        <c:crosses val="autoZero"/>
        <c:crossBetween val="between"/>
      </c:valAx>
      <c:valAx>
        <c:axId val="77288960"/>
        <c:scaling>
          <c:orientation val="minMax"/>
        </c:scaling>
        <c:axPos val="r"/>
        <c:title>
          <c:tx>
            <c:rich>
              <a:bodyPr rot="-5400000" vert="horz"/>
              <a:lstStyle/>
              <a:p>
                <a:pPr>
                  <a:defRPr/>
                </a:pPr>
                <a:r>
                  <a:rPr lang="en-GB"/>
                  <a:t>No. of POS</a:t>
                </a:r>
              </a:p>
            </c:rich>
          </c:tx>
          <c:layout/>
        </c:title>
        <c:numFmt formatCode="_(* #,##0_);_(* \(#,##0\);_(* &quot;-&quot;_);_(@_)" sourceLinked="1"/>
        <c:tickLblPos val="nextTo"/>
        <c:crossAx val="77290880"/>
        <c:crosses val="max"/>
        <c:crossBetween val="between"/>
      </c:valAx>
      <c:catAx>
        <c:axId val="77290880"/>
        <c:scaling>
          <c:orientation val="minMax"/>
        </c:scaling>
        <c:delete val="1"/>
        <c:axPos val="b"/>
        <c:tickLblPos val="none"/>
        <c:crossAx val="77288960"/>
        <c:crosses val="autoZero"/>
        <c:auto val="1"/>
        <c:lblAlgn val="ctr"/>
        <c:lblOffset val="100"/>
      </c:catAx>
    </c:plotArea>
    <c:legend>
      <c:legendPos val="b"/>
      <c:layout/>
    </c:legend>
    <c:plotVisOnly val="1"/>
    <c:dispBlanksAs val="gap"/>
  </c:chart>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356778259060594"/>
          <c:y val="0.10734256231530455"/>
          <c:w val="0.78084290171593407"/>
          <c:h val="0.54367750819294547"/>
        </c:manualLayout>
      </c:layout>
      <c:barChart>
        <c:barDir val="col"/>
        <c:grouping val="stacked"/>
        <c:ser>
          <c:idx val="0"/>
          <c:order val="0"/>
          <c:tx>
            <c:strRef>
              <c:f>Graphs!$B$38</c:f>
              <c:strCache>
                <c:ptCount val="1"/>
                <c:pt idx="0">
                  <c:v>ATM</c:v>
                </c:pt>
              </c:strCache>
            </c:strRef>
          </c:tx>
          <c:cat>
            <c:strRef>
              <c:f>(Graphs!$C$37,Graphs!$E$37,Graphs!$G$37,Graphs!$I$37,Graphs!$K$37)</c:f>
              <c:strCache>
                <c:ptCount val="5"/>
                <c:pt idx="0">
                  <c:v>FY10</c:v>
                </c:pt>
                <c:pt idx="1">
                  <c:v>FY11</c:v>
                </c:pt>
                <c:pt idx="2">
                  <c:v>FY12</c:v>
                </c:pt>
                <c:pt idx="3">
                  <c:v>FY13</c:v>
                </c:pt>
                <c:pt idx="4">
                  <c:v>FY14</c:v>
                </c:pt>
              </c:strCache>
            </c:strRef>
          </c:cat>
          <c:val>
            <c:numRef>
              <c:f>(Graphs!$C$38,Graphs!$E$38,Graphs!$G$38,Graphs!$I$38,Graphs!$K$38)</c:f>
              <c:numCache>
                <c:formatCode>_(* #,##0_);_(* \(#,##0\);_(* "-"_);_(@_)</c:formatCode>
                <c:ptCount val="5"/>
                <c:pt idx="0">
                  <c:v>111860.93100000001</c:v>
                </c:pt>
                <c:pt idx="1">
                  <c:v>133539.99399999998</c:v>
                </c:pt>
                <c:pt idx="2">
                  <c:v>164507.673477</c:v>
                </c:pt>
                <c:pt idx="3">
                  <c:v>197396.21420000007</c:v>
                </c:pt>
                <c:pt idx="4">
                  <c:v>256976.98299999995</c:v>
                </c:pt>
              </c:numCache>
            </c:numRef>
          </c:val>
        </c:ser>
        <c:ser>
          <c:idx val="1"/>
          <c:order val="1"/>
          <c:tx>
            <c:strRef>
              <c:f>Graphs!$B$39</c:f>
              <c:strCache>
                <c:ptCount val="1"/>
                <c:pt idx="0">
                  <c:v>Points of Sale</c:v>
                </c:pt>
              </c:strCache>
            </c:strRef>
          </c:tx>
          <c:cat>
            <c:strRef>
              <c:f>(Graphs!$C$37,Graphs!$E$37,Graphs!$G$37,Graphs!$I$37,Graphs!$K$37)</c:f>
              <c:strCache>
                <c:ptCount val="5"/>
                <c:pt idx="0">
                  <c:v>FY10</c:v>
                </c:pt>
                <c:pt idx="1">
                  <c:v>FY11</c:v>
                </c:pt>
                <c:pt idx="2">
                  <c:v>FY12</c:v>
                </c:pt>
                <c:pt idx="3">
                  <c:v>FY13</c:v>
                </c:pt>
                <c:pt idx="4">
                  <c:v>FY14</c:v>
                </c:pt>
              </c:strCache>
            </c:strRef>
          </c:cat>
          <c:val>
            <c:numRef>
              <c:f>(Graphs!$C$39,Graphs!$E$39,Graphs!$G$39,Graphs!$I$39,Graphs!$K$39)</c:f>
              <c:numCache>
                <c:formatCode>_(* #,##0_);_(* \(#,##0\);_(* "-"_);_(@_)</c:formatCode>
                <c:ptCount val="5"/>
                <c:pt idx="0">
                  <c:v>14495.387999999979</c:v>
                </c:pt>
                <c:pt idx="1">
                  <c:v>13787.651999999985</c:v>
                </c:pt>
                <c:pt idx="2">
                  <c:v>17364.808000000001</c:v>
                </c:pt>
                <c:pt idx="3">
                  <c:v>18222.578000000001</c:v>
                </c:pt>
                <c:pt idx="4">
                  <c:v>24223.884000000005</c:v>
                </c:pt>
              </c:numCache>
            </c:numRef>
          </c:val>
        </c:ser>
        <c:ser>
          <c:idx val="2"/>
          <c:order val="2"/>
          <c:tx>
            <c:strRef>
              <c:f>Graphs!$B$40</c:f>
              <c:strCache>
                <c:ptCount val="1"/>
                <c:pt idx="0">
                  <c:v>Real Time Online Banking</c:v>
                </c:pt>
              </c:strCache>
            </c:strRef>
          </c:tx>
          <c:cat>
            <c:strRef>
              <c:f>(Graphs!$C$37,Graphs!$E$37,Graphs!$G$37,Graphs!$I$37,Graphs!$K$37)</c:f>
              <c:strCache>
                <c:ptCount val="5"/>
                <c:pt idx="0">
                  <c:v>FY10</c:v>
                </c:pt>
                <c:pt idx="1">
                  <c:v>FY11</c:v>
                </c:pt>
                <c:pt idx="2">
                  <c:v>FY12</c:v>
                </c:pt>
                <c:pt idx="3">
                  <c:v>FY13</c:v>
                </c:pt>
                <c:pt idx="4">
                  <c:v>FY14</c:v>
                </c:pt>
              </c:strCache>
            </c:strRef>
          </c:cat>
          <c:val>
            <c:numRef>
              <c:f>(Graphs!$C$40,Graphs!$E$40,Graphs!$G$40,Graphs!$I$40,Graphs!$K$40)</c:f>
              <c:numCache>
                <c:formatCode>_(* #,##0_);_(* \(#,##0\);_(* "-"_);_(@_)</c:formatCode>
                <c:ptCount val="5"/>
                <c:pt idx="0">
                  <c:v>57979.120962889974</c:v>
                </c:pt>
                <c:pt idx="1">
                  <c:v>72836.10572000008</c:v>
                </c:pt>
                <c:pt idx="2">
                  <c:v>83070.010699999999</c:v>
                </c:pt>
                <c:pt idx="3">
                  <c:v>88811.927499999991</c:v>
                </c:pt>
                <c:pt idx="4">
                  <c:v>98490.787465000001</c:v>
                </c:pt>
              </c:numCache>
            </c:numRef>
          </c:val>
        </c:ser>
        <c:ser>
          <c:idx val="3"/>
          <c:order val="3"/>
          <c:tx>
            <c:strRef>
              <c:f>Graphs!$B$41</c:f>
              <c:strCache>
                <c:ptCount val="1"/>
                <c:pt idx="0">
                  <c:v>Mobile </c:v>
                </c:pt>
              </c:strCache>
            </c:strRef>
          </c:tx>
          <c:cat>
            <c:strRef>
              <c:f>(Graphs!$C$37,Graphs!$E$37,Graphs!$G$37,Graphs!$I$37,Graphs!$K$37)</c:f>
              <c:strCache>
                <c:ptCount val="5"/>
                <c:pt idx="0">
                  <c:v>FY10</c:v>
                </c:pt>
                <c:pt idx="1">
                  <c:v>FY11</c:v>
                </c:pt>
                <c:pt idx="2">
                  <c:v>FY12</c:v>
                </c:pt>
                <c:pt idx="3">
                  <c:v>FY13</c:v>
                </c:pt>
                <c:pt idx="4">
                  <c:v>FY14</c:v>
                </c:pt>
              </c:strCache>
            </c:strRef>
          </c:cat>
          <c:val>
            <c:numRef>
              <c:f>(Graphs!$C$41,Graphs!$E$41,Graphs!$G$41,Graphs!$I$41,Graphs!$K$41)</c:f>
              <c:numCache>
                <c:formatCode>_(* #,##0_);_(* \(#,##0\);_(* "-"_);_(@_)</c:formatCode>
                <c:ptCount val="5"/>
                <c:pt idx="0">
                  <c:v>588.69590000000005</c:v>
                </c:pt>
                <c:pt idx="1">
                  <c:v>3222.6879999999987</c:v>
                </c:pt>
                <c:pt idx="2">
                  <c:v>3120.9340000000002</c:v>
                </c:pt>
                <c:pt idx="3">
                  <c:v>4150.1010000000024</c:v>
                </c:pt>
                <c:pt idx="4">
                  <c:v>6164.0470000000005</c:v>
                </c:pt>
              </c:numCache>
            </c:numRef>
          </c:val>
        </c:ser>
        <c:ser>
          <c:idx val="4"/>
          <c:order val="4"/>
          <c:tx>
            <c:strRef>
              <c:f>Graphs!$B$42</c:f>
              <c:strCache>
                <c:ptCount val="1"/>
                <c:pt idx="0">
                  <c:v>Call Centre &amp; IVR</c:v>
                </c:pt>
              </c:strCache>
            </c:strRef>
          </c:tx>
          <c:cat>
            <c:strRef>
              <c:f>(Graphs!$C$37,Graphs!$E$37,Graphs!$G$37,Graphs!$I$37,Graphs!$K$37)</c:f>
              <c:strCache>
                <c:ptCount val="5"/>
                <c:pt idx="0">
                  <c:v>FY10</c:v>
                </c:pt>
                <c:pt idx="1">
                  <c:v>FY11</c:v>
                </c:pt>
                <c:pt idx="2">
                  <c:v>FY12</c:v>
                </c:pt>
                <c:pt idx="3">
                  <c:v>FY13</c:v>
                </c:pt>
                <c:pt idx="4">
                  <c:v>FY14</c:v>
                </c:pt>
              </c:strCache>
            </c:strRef>
          </c:cat>
          <c:val>
            <c:numRef>
              <c:f>(Graphs!$C$42,Graphs!$E$42,Graphs!$G$42,Graphs!$I$42,Graphs!$K$42)</c:f>
              <c:numCache>
                <c:formatCode>_(* #,##0_);_(* \(#,##0\);_(* "-"_);_(@_)</c:formatCode>
                <c:ptCount val="5"/>
                <c:pt idx="0">
                  <c:v>917.13099999999997</c:v>
                </c:pt>
                <c:pt idx="1">
                  <c:v>738.43699999999933</c:v>
                </c:pt>
                <c:pt idx="2">
                  <c:v>664.09900000000005</c:v>
                </c:pt>
                <c:pt idx="3">
                  <c:v>639.21280000000002</c:v>
                </c:pt>
                <c:pt idx="4">
                  <c:v>666.00400000000002</c:v>
                </c:pt>
              </c:numCache>
            </c:numRef>
          </c:val>
        </c:ser>
        <c:ser>
          <c:idx val="5"/>
          <c:order val="5"/>
          <c:tx>
            <c:strRef>
              <c:f>Graphs!$B$43</c:f>
              <c:strCache>
                <c:ptCount val="1"/>
                <c:pt idx="0">
                  <c:v>Internet </c:v>
                </c:pt>
              </c:strCache>
            </c:strRef>
          </c:tx>
          <c:cat>
            <c:strRef>
              <c:f>(Graphs!$C$37,Graphs!$E$37,Graphs!$G$37,Graphs!$I$37,Graphs!$K$37)</c:f>
              <c:strCache>
                <c:ptCount val="5"/>
                <c:pt idx="0">
                  <c:v>FY10</c:v>
                </c:pt>
                <c:pt idx="1">
                  <c:v>FY11</c:v>
                </c:pt>
                <c:pt idx="2">
                  <c:v>FY12</c:v>
                </c:pt>
                <c:pt idx="3">
                  <c:v>FY13</c:v>
                </c:pt>
                <c:pt idx="4">
                  <c:v>FY14</c:v>
                </c:pt>
              </c:strCache>
            </c:strRef>
          </c:cat>
          <c:val>
            <c:numRef>
              <c:f>(Graphs!$C$43,Graphs!$E$43,Graphs!$G$43,Graphs!$I$43,Graphs!$K$43)</c:f>
              <c:numCache>
                <c:formatCode>_(* #,##0_);_(* \(#,##0\);_(* "-"_);_(@_)</c:formatCode>
                <c:ptCount val="5"/>
                <c:pt idx="0">
                  <c:v>2951.1634999999997</c:v>
                </c:pt>
                <c:pt idx="1">
                  <c:v>4420.5158333333329</c:v>
                </c:pt>
                <c:pt idx="2">
                  <c:v>6929.317</c:v>
                </c:pt>
                <c:pt idx="3">
                  <c:v>9554.5568999999832</c:v>
                </c:pt>
                <c:pt idx="4">
                  <c:v>17231.071</c:v>
                </c:pt>
              </c:numCache>
            </c:numRef>
          </c:val>
        </c:ser>
        <c:overlap val="100"/>
        <c:axId val="77365248"/>
        <c:axId val="77366784"/>
      </c:barChart>
      <c:catAx>
        <c:axId val="77365248"/>
        <c:scaling>
          <c:orientation val="minMax"/>
        </c:scaling>
        <c:axPos val="b"/>
        <c:tickLblPos val="nextTo"/>
        <c:crossAx val="77366784"/>
        <c:crosses val="autoZero"/>
        <c:auto val="1"/>
        <c:lblAlgn val="ctr"/>
        <c:lblOffset val="100"/>
      </c:catAx>
      <c:valAx>
        <c:axId val="77366784"/>
        <c:scaling>
          <c:orientation val="minMax"/>
        </c:scaling>
        <c:axPos val="l"/>
        <c:majorGridlines/>
        <c:title>
          <c:tx>
            <c:rich>
              <a:bodyPr rot="-5400000" vert="horz"/>
              <a:lstStyle/>
              <a:p>
                <a:pPr>
                  <a:defRPr/>
                </a:pPr>
                <a:r>
                  <a:rPr lang="en-GB"/>
                  <a:t>No. of Transactions (‘000)</a:t>
                </a:r>
              </a:p>
            </c:rich>
          </c:tx>
          <c:layout>
            <c:manualLayout>
              <c:xMode val="edge"/>
              <c:yMode val="edge"/>
              <c:x val="9.0818467027829433E-2"/>
              <c:y val="0.13884895693206109"/>
            </c:manualLayout>
          </c:layout>
        </c:title>
        <c:numFmt formatCode="_(* #,##0_);_(* \(#,##0\);_(* &quot;-&quot;_);_(@_)" sourceLinked="1"/>
        <c:tickLblPos val="nextTo"/>
        <c:crossAx val="77365248"/>
        <c:crosses val="autoZero"/>
        <c:crossBetween val="between"/>
      </c:valAx>
      <c:dTable>
        <c:showHorzBorder val="1"/>
        <c:showVertBorder val="1"/>
        <c:showOutline val="1"/>
        <c:showKeys val="1"/>
      </c:dTable>
    </c:plotArea>
    <c:plotVisOnly val="1"/>
    <c:dispBlanksAs val="gap"/>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Graphs!$B$74</c:f>
              <c:strCache>
                <c:ptCount val="1"/>
                <c:pt idx="0">
                  <c:v>ATM Only Cards </c:v>
                </c:pt>
              </c:strCache>
            </c:strRef>
          </c:tx>
          <c:cat>
            <c:strRef>
              <c:f>Graphs!$C$73:$G$73</c:f>
              <c:strCache>
                <c:ptCount val="5"/>
                <c:pt idx="0">
                  <c:v>FY10</c:v>
                </c:pt>
                <c:pt idx="1">
                  <c:v>FY11</c:v>
                </c:pt>
                <c:pt idx="2">
                  <c:v>FY12</c:v>
                </c:pt>
                <c:pt idx="3">
                  <c:v>FY13</c:v>
                </c:pt>
                <c:pt idx="4">
                  <c:v>FY14</c:v>
                </c:pt>
              </c:strCache>
            </c:strRef>
          </c:cat>
          <c:val>
            <c:numRef>
              <c:f>Graphs!$C$74:$G$74</c:f>
              <c:numCache>
                <c:formatCode>_(* #,##0_);_(* \(#,##0\);_(* "-"_);_(@_)</c:formatCode>
                <c:ptCount val="5"/>
                <c:pt idx="0">
                  <c:v>1346660</c:v>
                </c:pt>
                <c:pt idx="1">
                  <c:v>1484005</c:v>
                </c:pt>
                <c:pt idx="2">
                  <c:v>1673132</c:v>
                </c:pt>
                <c:pt idx="3">
                  <c:v>932971</c:v>
                </c:pt>
                <c:pt idx="4">
                  <c:v>957807</c:v>
                </c:pt>
              </c:numCache>
            </c:numRef>
          </c:val>
        </c:ser>
        <c:ser>
          <c:idx val="1"/>
          <c:order val="1"/>
          <c:tx>
            <c:strRef>
              <c:f>Graphs!$B$75</c:f>
              <c:strCache>
                <c:ptCount val="1"/>
                <c:pt idx="0">
                  <c:v>Credit Cards </c:v>
                </c:pt>
              </c:strCache>
            </c:strRef>
          </c:tx>
          <c:cat>
            <c:strRef>
              <c:f>Graphs!$C$73:$G$73</c:f>
              <c:strCache>
                <c:ptCount val="5"/>
                <c:pt idx="0">
                  <c:v>FY10</c:v>
                </c:pt>
                <c:pt idx="1">
                  <c:v>FY11</c:v>
                </c:pt>
                <c:pt idx="2">
                  <c:v>FY12</c:v>
                </c:pt>
                <c:pt idx="3">
                  <c:v>FY13</c:v>
                </c:pt>
                <c:pt idx="4">
                  <c:v>FY14</c:v>
                </c:pt>
              </c:strCache>
            </c:strRef>
          </c:cat>
          <c:val>
            <c:numRef>
              <c:f>Graphs!$C$75:$G$75</c:f>
              <c:numCache>
                <c:formatCode>_(* #,##0_);_(* \(#,##0\);_(* "-"_);_(@_)</c:formatCode>
                <c:ptCount val="5"/>
                <c:pt idx="0">
                  <c:v>3247768</c:v>
                </c:pt>
                <c:pt idx="1">
                  <c:v>3415275.3629192663</c:v>
                </c:pt>
                <c:pt idx="2">
                  <c:v>3386516</c:v>
                </c:pt>
                <c:pt idx="3">
                  <c:v>1223271</c:v>
                </c:pt>
                <c:pt idx="4">
                  <c:v>1333827</c:v>
                </c:pt>
              </c:numCache>
            </c:numRef>
          </c:val>
        </c:ser>
        <c:ser>
          <c:idx val="2"/>
          <c:order val="2"/>
          <c:tx>
            <c:strRef>
              <c:f>Graphs!$B$76</c:f>
              <c:strCache>
                <c:ptCount val="1"/>
                <c:pt idx="0">
                  <c:v>Debit Cards</c:v>
                </c:pt>
              </c:strCache>
            </c:strRef>
          </c:tx>
          <c:cat>
            <c:strRef>
              <c:f>Graphs!$C$73:$G$73</c:f>
              <c:strCache>
                <c:ptCount val="5"/>
                <c:pt idx="0">
                  <c:v>FY10</c:v>
                </c:pt>
                <c:pt idx="1">
                  <c:v>FY11</c:v>
                </c:pt>
                <c:pt idx="2">
                  <c:v>FY12</c:v>
                </c:pt>
                <c:pt idx="3">
                  <c:v>FY13</c:v>
                </c:pt>
                <c:pt idx="4">
                  <c:v>FY14</c:v>
                </c:pt>
              </c:strCache>
            </c:strRef>
          </c:cat>
          <c:val>
            <c:numRef>
              <c:f>Graphs!$C$76:$G$76</c:f>
              <c:numCache>
                <c:formatCode>_(* #,##0_);_(* \(#,##0\);_(* "-"_);_(@_)</c:formatCode>
                <c:ptCount val="5"/>
                <c:pt idx="0">
                  <c:v>10130707</c:v>
                </c:pt>
                <c:pt idx="1">
                  <c:v>15314368</c:v>
                </c:pt>
                <c:pt idx="2">
                  <c:v>20388915</c:v>
                </c:pt>
                <c:pt idx="3">
                  <c:v>20202558</c:v>
                </c:pt>
                <c:pt idx="4">
                  <c:v>23061171</c:v>
                </c:pt>
              </c:numCache>
            </c:numRef>
          </c:val>
        </c:ser>
        <c:axId val="76874880"/>
        <c:axId val="76876416"/>
      </c:barChart>
      <c:catAx>
        <c:axId val="76874880"/>
        <c:scaling>
          <c:orientation val="minMax"/>
        </c:scaling>
        <c:axPos val="b"/>
        <c:tickLblPos val="nextTo"/>
        <c:crossAx val="76876416"/>
        <c:crosses val="autoZero"/>
        <c:auto val="1"/>
        <c:lblAlgn val="ctr"/>
        <c:lblOffset val="100"/>
      </c:catAx>
      <c:valAx>
        <c:axId val="76876416"/>
        <c:scaling>
          <c:orientation val="minMax"/>
        </c:scaling>
        <c:axPos val="l"/>
        <c:majorGridlines/>
        <c:numFmt formatCode="_(* #,##0_);_(* \(#,##0\);_(* &quot;-&quot;_);_(@_)" sourceLinked="1"/>
        <c:tickLblPos val="nextTo"/>
        <c:crossAx val="76874880"/>
        <c:crosses val="autoZero"/>
        <c:crossBetween val="between"/>
        <c:dispUnits>
          <c:builtInUnit val="thousands"/>
          <c:dispUnitsLbl>
            <c:layout/>
          </c:dispUnitsLbl>
        </c:dispUnits>
      </c:valAx>
      <c:dTable>
        <c:showHorzBorder val="1"/>
        <c:showVertBorder val="1"/>
        <c:showOutline val="1"/>
        <c:showKeys val="1"/>
        <c:txPr>
          <a:bodyPr/>
          <a:lstStyle/>
          <a:p>
            <a:pPr rtl="0">
              <a:defRPr sz="1600"/>
            </a:pPr>
            <a:endParaRPr lang="en-US"/>
          </a:p>
        </c:txPr>
      </c:dTable>
    </c:plotArea>
    <c:plotVisOnly val="1"/>
  </c:chart>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065453142886709"/>
          <c:y val="3.3206953445185608E-2"/>
          <c:w val="0.69349619776996341"/>
          <c:h val="0.8229355080614924"/>
        </c:manualLayout>
      </c:layout>
      <c:barChart>
        <c:barDir val="col"/>
        <c:grouping val="clustered"/>
        <c:ser>
          <c:idx val="0"/>
          <c:order val="0"/>
          <c:tx>
            <c:strRef>
              <c:f>Sheet1!$A$4</c:f>
              <c:strCache>
                <c:ptCount val="1"/>
                <c:pt idx="0">
                  <c:v>PRISM Transactions</c:v>
                </c:pt>
              </c:strCache>
            </c:strRef>
          </c:tx>
          <c:cat>
            <c:strRef>
              <c:f>Sheet1!$B$3:$F$3</c:f>
              <c:strCache>
                <c:ptCount val="5"/>
                <c:pt idx="0">
                  <c:v>FY10</c:v>
                </c:pt>
                <c:pt idx="1">
                  <c:v>FY11</c:v>
                </c:pt>
                <c:pt idx="2">
                  <c:v>FY12</c:v>
                </c:pt>
                <c:pt idx="3">
                  <c:v>FY13</c:v>
                </c:pt>
                <c:pt idx="4">
                  <c:v>FY14</c:v>
                </c:pt>
              </c:strCache>
            </c:strRef>
          </c:cat>
          <c:val>
            <c:numRef>
              <c:f>Sheet1!$B$4:$F$4</c:f>
              <c:numCache>
                <c:formatCode>#,##0</c:formatCode>
                <c:ptCount val="5"/>
                <c:pt idx="0">
                  <c:v>293644</c:v>
                </c:pt>
                <c:pt idx="1">
                  <c:v>328995</c:v>
                </c:pt>
                <c:pt idx="2">
                  <c:v>374950</c:v>
                </c:pt>
                <c:pt idx="3">
                  <c:v>488018</c:v>
                </c:pt>
                <c:pt idx="4">
                  <c:v>600343</c:v>
                </c:pt>
              </c:numCache>
            </c:numRef>
          </c:val>
        </c:ser>
        <c:axId val="76930048"/>
        <c:axId val="76935936"/>
      </c:barChart>
      <c:lineChart>
        <c:grouping val="standard"/>
        <c:ser>
          <c:idx val="1"/>
          <c:order val="1"/>
          <c:tx>
            <c:strRef>
              <c:f>Sheet1!$A$5</c:f>
              <c:strCache>
                <c:ptCount val="1"/>
                <c:pt idx="0">
                  <c:v>Value</c:v>
                </c:pt>
              </c:strCache>
            </c:strRef>
          </c:tx>
          <c:marker>
            <c:symbol val="none"/>
          </c:marker>
          <c:cat>
            <c:strRef>
              <c:f>Sheet1!$B$3:$F$3</c:f>
              <c:strCache>
                <c:ptCount val="5"/>
                <c:pt idx="0">
                  <c:v>FY10</c:v>
                </c:pt>
                <c:pt idx="1">
                  <c:v>FY11</c:v>
                </c:pt>
                <c:pt idx="2">
                  <c:v>FY12</c:v>
                </c:pt>
                <c:pt idx="3">
                  <c:v>FY13</c:v>
                </c:pt>
                <c:pt idx="4">
                  <c:v>FY14</c:v>
                </c:pt>
              </c:strCache>
            </c:strRef>
          </c:cat>
          <c:val>
            <c:numRef>
              <c:f>Sheet1!$B$5:$F$5</c:f>
              <c:numCache>
                <c:formatCode>#,##0</c:formatCode>
                <c:ptCount val="5"/>
                <c:pt idx="0">
                  <c:v>72839</c:v>
                </c:pt>
                <c:pt idx="1">
                  <c:v>81882</c:v>
                </c:pt>
                <c:pt idx="2">
                  <c:v>112533</c:v>
                </c:pt>
                <c:pt idx="3">
                  <c:v>161748</c:v>
                </c:pt>
                <c:pt idx="4">
                  <c:v>149303</c:v>
                </c:pt>
              </c:numCache>
            </c:numRef>
          </c:val>
        </c:ser>
        <c:marker val="1"/>
        <c:axId val="77210368"/>
        <c:axId val="76937856"/>
      </c:lineChart>
      <c:catAx>
        <c:axId val="76930048"/>
        <c:scaling>
          <c:orientation val="minMax"/>
        </c:scaling>
        <c:axPos val="b"/>
        <c:tickLblPos val="nextTo"/>
        <c:crossAx val="76935936"/>
        <c:crosses val="autoZero"/>
        <c:auto val="1"/>
        <c:lblAlgn val="ctr"/>
        <c:lblOffset val="100"/>
      </c:catAx>
      <c:valAx>
        <c:axId val="76935936"/>
        <c:scaling>
          <c:orientation val="minMax"/>
        </c:scaling>
        <c:axPos val="l"/>
        <c:majorGridlines/>
        <c:title>
          <c:tx>
            <c:rich>
              <a:bodyPr rot="-5400000" vert="horz"/>
              <a:lstStyle/>
              <a:p>
                <a:pPr>
                  <a:defRPr/>
                </a:pPr>
                <a:r>
                  <a:rPr lang="en-US"/>
                  <a:t>No. of Transactions ('000)</a:t>
                </a:r>
              </a:p>
            </c:rich>
          </c:tx>
          <c:layout/>
        </c:title>
        <c:numFmt formatCode="#,##0" sourceLinked="1"/>
        <c:tickLblPos val="nextTo"/>
        <c:crossAx val="76930048"/>
        <c:crosses val="autoZero"/>
        <c:crossBetween val="between"/>
      </c:valAx>
      <c:valAx>
        <c:axId val="76937856"/>
        <c:scaling>
          <c:orientation val="minMax"/>
        </c:scaling>
        <c:axPos val="r"/>
        <c:title>
          <c:tx>
            <c:rich>
              <a:bodyPr rot="-5400000" vert="horz"/>
              <a:lstStyle/>
              <a:p>
                <a:pPr>
                  <a:defRPr/>
                </a:pPr>
                <a:r>
                  <a:rPr lang="en-US"/>
                  <a:t>Value of Transactions (Billion)</a:t>
                </a:r>
              </a:p>
            </c:rich>
          </c:tx>
          <c:layout/>
        </c:title>
        <c:numFmt formatCode="#,##0" sourceLinked="1"/>
        <c:tickLblPos val="nextTo"/>
        <c:crossAx val="77210368"/>
        <c:crosses val="max"/>
        <c:crossBetween val="between"/>
      </c:valAx>
      <c:catAx>
        <c:axId val="77210368"/>
        <c:scaling>
          <c:orientation val="minMax"/>
        </c:scaling>
        <c:delete val="1"/>
        <c:axPos val="b"/>
        <c:tickLblPos val="nextTo"/>
        <c:crossAx val="76937856"/>
        <c:crosses val="autoZero"/>
        <c:auto val="1"/>
        <c:lblAlgn val="ctr"/>
        <c:lblOffset val="100"/>
      </c:catAx>
    </c:plotArea>
    <c:legend>
      <c:legendPos val="b"/>
      <c:layout>
        <c:manualLayout>
          <c:xMode val="edge"/>
          <c:yMode val="edge"/>
          <c:x val="0.21854861956566507"/>
          <c:y val="0.95640091863517074"/>
          <c:w val="0.52842008534491158"/>
          <c:h val="4.3599081364829394E-2"/>
        </c:manualLayout>
      </c:layout>
    </c:legend>
    <c:plotVisOnly val="1"/>
    <c:dispBlanksAs val="gap"/>
  </c:chart>
  <c:txPr>
    <a:bodyPr/>
    <a:lstStyle/>
    <a:p>
      <a:pPr>
        <a:defRPr sz="16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46040-ACED-4C42-AA51-EA341822D7B9}" type="datetimeFigureOut">
              <a:rPr lang="en-GB" smtClean="0"/>
              <a:pPr/>
              <a:t>03/03/2015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19AB5-4047-45F4-B62E-E7596AA23B5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1019AB5-4047-45F4-B62E-E7596AA23B59}"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1019AB5-4047-45F4-B62E-E7596AA23B59}"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1019AB5-4047-45F4-B62E-E7596AA23B59}"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B481C-3887-444B-AE1C-8609B2B795D1}" type="datetimeFigureOut">
              <a:rPr lang="en-GB" smtClean="0"/>
              <a:pPr/>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D37F8-72D4-4D13-966A-2805AF1AE1F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B481C-3887-444B-AE1C-8609B2B795D1}" type="datetimeFigureOut">
              <a:rPr lang="en-GB" smtClean="0"/>
              <a:pPr/>
              <a:t>03/03/2015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D37F8-72D4-4D13-966A-2805AF1AE1F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tiff"/><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tiff"/><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tiff"/><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GB" dirty="0" smtClean="0"/>
              <a:t>Payment Systems Review</a:t>
            </a:r>
            <a:endParaRPr lang="en-GB" dirty="0"/>
          </a:p>
        </p:txBody>
      </p:sp>
      <p:sp>
        <p:nvSpPr>
          <p:cNvPr id="3" name="Subtitle 2"/>
          <p:cNvSpPr>
            <a:spLocks noGrp="1"/>
          </p:cNvSpPr>
          <p:nvPr>
            <p:ph type="subTitle" idx="1"/>
          </p:nvPr>
        </p:nvSpPr>
        <p:spPr/>
        <p:txBody>
          <a:bodyPr/>
          <a:lstStyle/>
          <a:p>
            <a:r>
              <a:rPr lang="en-US" dirty="0" smtClean="0">
                <a:solidFill>
                  <a:schemeClr val="tx1"/>
                </a:solidFill>
              </a:rPr>
              <a:t>16</a:t>
            </a:r>
            <a:r>
              <a:rPr lang="en-US" baseline="30000" dirty="0" smtClean="0">
                <a:solidFill>
                  <a:schemeClr val="tx1"/>
                </a:solidFill>
              </a:rPr>
              <a:t>th</a:t>
            </a:r>
            <a:r>
              <a:rPr lang="en-US" dirty="0" smtClean="0">
                <a:solidFill>
                  <a:schemeClr val="tx1"/>
                </a:solidFill>
              </a:rPr>
              <a:t> SPC Meeting</a:t>
            </a:r>
          </a:p>
          <a:p>
            <a:r>
              <a:rPr lang="en-US" dirty="0" smtClean="0">
                <a:solidFill>
                  <a:schemeClr val="tx1"/>
                </a:solidFill>
              </a:rPr>
              <a:t>3</a:t>
            </a:r>
            <a:r>
              <a:rPr lang="en-US" baseline="30000" dirty="0" smtClean="0">
                <a:solidFill>
                  <a:schemeClr val="tx1"/>
                </a:solidFill>
              </a:rPr>
              <a:t>rd</a:t>
            </a:r>
            <a:r>
              <a:rPr lang="en-US" dirty="0">
                <a:solidFill>
                  <a:schemeClr val="tx1"/>
                </a:solidFill>
              </a:rPr>
              <a:t> </a:t>
            </a:r>
            <a:r>
              <a:rPr lang="en-US" dirty="0" smtClean="0">
                <a:solidFill>
                  <a:schemeClr val="tx1"/>
                </a:solidFill>
              </a:rPr>
              <a:t>March 2015</a:t>
            </a:r>
          </a:p>
          <a:p>
            <a:r>
              <a:rPr lang="en-US" dirty="0" smtClean="0">
                <a:solidFill>
                  <a:schemeClr val="tx1"/>
                </a:solidFill>
              </a:rPr>
              <a:t>Lahore, Pakistan</a:t>
            </a:r>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1027" name="Picture 3" descr="C:\Users\Raza9107\Pictures\SAARC.tif"/>
          <p:cNvPicPr>
            <a:picLocks noChangeAspect="1" noChangeArrowheads="1"/>
          </p:cNvPicPr>
          <p:nvPr/>
        </p:nvPicPr>
        <p:blipFill>
          <a:blip r:embed="rId4" cstate="print"/>
          <a:srcRect/>
          <a:stretch>
            <a:fillRect/>
          </a:stretch>
        </p:blipFill>
        <p:spPr bwMode="auto">
          <a:xfrm>
            <a:off x="3250478" y="76200"/>
            <a:ext cx="2643045" cy="2667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Recent Developments</a:t>
            </a:r>
            <a:endParaRPr lang="en-GB" b="1" dirty="0"/>
          </a:p>
        </p:txBody>
      </p:sp>
      <p:sp>
        <p:nvSpPr>
          <p:cNvPr id="6" name="Content Placeholder 5"/>
          <p:cNvSpPr>
            <a:spLocks noGrp="1"/>
          </p:cNvSpPr>
          <p:nvPr>
            <p:ph idx="1"/>
          </p:nvPr>
        </p:nvSpPr>
        <p:spPr>
          <a:xfrm>
            <a:off x="152400" y="1570037"/>
            <a:ext cx="8839200" cy="4525963"/>
          </a:xfrm>
        </p:spPr>
        <p:txBody>
          <a:bodyPr>
            <a:noAutofit/>
          </a:bodyPr>
          <a:lstStyle/>
          <a:p>
            <a:r>
              <a:rPr lang="en-US" b="1" dirty="0" smtClean="0"/>
              <a:t>Prepaid </a:t>
            </a:r>
            <a:r>
              <a:rPr lang="en-US" b="1" dirty="0"/>
              <a:t>Card Regulations:</a:t>
            </a:r>
            <a:endParaRPr lang="en-GB" dirty="0"/>
          </a:p>
          <a:p>
            <a:pPr lvl="1"/>
            <a:r>
              <a:rPr lang="en-US" dirty="0" smtClean="0"/>
              <a:t>SBP is </a:t>
            </a:r>
            <a:r>
              <a:rPr lang="en-US" dirty="0"/>
              <a:t>working on the Prepaid Card regulations in consultation with the Pakistan Banking Association. </a:t>
            </a:r>
            <a:endParaRPr lang="en-US" dirty="0" smtClean="0"/>
          </a:p>
          <a:p>
            <a:pPr lvl="1"/>
            <a:r>
              <a:rPr lang="en-US" dirty="0" smtClean="0"/>
              <a:t>These </a:t>
            </a:r>
            <a:r>
              <a:rPr lang="en-US" dirty="0"/>
              <a:t>regulations will help in the development of prepaid card market in Pakistan by enabling banks to distribute cards through the Authorized Seller thus tapping the huge network of large retailers and distribution companies. </a:t>
            </a:r>
            <a:endParaRPr lang="en-US" dirty="0" smtClean="0"/>
          </a:p>
          <a:p>
            <a:pPr lvl="1"/>
            <a:endParaRPr lang="en-GB"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Existing Projects</a:t>
            </a:r>
            <a:endParaRPr lang="en-GB" b="1" dirty="0"/>
          </a:p>
        </p:txBody>
      </p:sp>
      <p:sp>
        <p:nvSpPr>
          <p:cNvPr id="6" name="Content Placeholder 5"/>
          <p:cNvSpPr>
            <a:spLocks noGrp="1"/>
          </p:cNvSpPr>
          <p:nvPr>
            <p:ph idx="1"/>
          </p:nvPr>
        </p:nvSpPr>
        <p:spPr/>
        <p:txBody>
          <a:bodyPr>
            <a:normAutofit fontScale="92500" lnSpcReduction="10000"/>
          </a:bodyPr>
          <a:lstStyle/>
          <a:p>
            <a:r>
              <a:rPr lang="en-GB" b="1" dirty="0" smtClean="0"/>
              <a:t>Inclusion of IBAN in overseas Remittance Messages</a:t>
            </a:r>
          </a:p>
          <a:p>
            <a:pPr lvl="1"/>
            <a:r>
              <a:rPr lang="en-GB" dirty="0" smtClean="0"/>
              <a:t> Reduce transcription Error</a:t>
            </a:r>
          </a:p>
          <a:p>
            <a:pPr lvl="1"/>
            <a:r>
              <a:rPr lang="en-GB" dirty="0" smtClean="0"/>
              <a:t>Increases Standardization  </a:t>
            </a:r>
          </a:p>
          <a:p>
            <a:pPr lvl="1"/>
            <a:r>
              <a:rPr lang="en-GB" dirty="0" smtClean="0"/>
              <a:t>Banks have been given a deadline of 30</a:t>
            </a:r>
            <a:r>
              <a:rPr lang="en-GB" baseline="30000" dirty="0" smtClean="0"/>
              <a:t>th</a:t>
            </a:r>
            <a:r>
              <a:rPr lang="en-GB" dirty="0" smtClean="0"/>
              <a:t> June 2015 to implement it</a:t>
            </a:r>
          </a:p>
          <a:p>
            <a:pPr marL="342900" lvl="1" indent="-342900">
              <a:buFont typeface="Arial" pitchFamily="34" charset="0"/>
              <a:buChar char="•"/>
            </a:pPr>
            <a:r>
              <a:rPr lang="en-GB" b="1" dirty="0" smtClean="0"/>
              <a:t>Standardization </a:t>
            </a:r>
            <a:r>
              <a:rPr lang="en-GB" b="1" dirty="0" smtClean="0"/>
              <a:t>of Layout and Security Features of PO &amp; DD</a:t>
            </a:r>
          </a:p>
          <a:p>
            <a:pPr marL="1200150" lvl="3" indent="-342900"/>
            <a:r>
              <a:rPr lang="en-GB" sz="2800" dirty="0" smtClean="0"/>
              <a:t>After Standardization of Layout and Security Feature of Cheque, SBP is working on guidelines for Pay Order and Demand draft </a:t>
            </a:r>
          </a:p>
          <a:p>
            <a:endParaRPr lang="en-GB" dirty="0" smtClean="0"/>
          </a:p>
          <a:p>
            <a:endParaRPr lang="en-GB"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Existing Projects</a:t>
            </a:r>
            <a:endParaRPr lang="en-GB" b="1" dirty="0"/>
          </a:p>
        </p:txBody>
      </p:sp>
      <p:sp>
        <p:nvSpPr>
          <p:cNvPr id="6" name="Content Placeholder 5"/>
          <p:cNvSpPr>
            <a:spLocks noGrp="1"/>
          </p:cNvSpPr>
          <p:nvPr>
            <p:ph idx="1"/>
          </p:nvPr>
        </p:nvSpPr>
        <p:spPr/>
        <p:txBody>
          <a:bodyPr>
            <a:noAutofit/>
          </a:bodyPr>
          <a:lstStyle/>
          <a:p>
            <a:r>
              <a:rPr lang="en-GB" b="1" dirty="0" smtClean="0"/>
              <a:t>Cards Security Regulations</a:t>
            </a:r>
          </a:p>
          <a:p>
            <a:pPr lvl="1"/>
            <a:r>
              <a:rPr lang="en-GB" dirty="0" smtClean="0"/>
              <a:t>SBP is in process of developing guidelines on card security regulation</a:t>
            </a:r>
          </a:p>
          <a:p>
            <a:pPr lvl="1"/>
            <a:r>
              <a:rPr lang="en-GB" dirty="0" smtClean="0"/>
              <a:t>These guidelines would  help in reducing frauds and it would increase customer confidence on the use of plastic cards more frequently</a:t>
            </a:r>
          </a:p>
          <a:p>
            <a:pPr lvl="1"/>
            <a:r>
              <a:rPr lang="en-GB" dirty="0" smtClean="0"/>
              <a:t>SBP encourages banks to adopt global security standards such as PCIDSS, EMV and PADSS</a:t>
            </a:r>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Existing Projects</a:t>
            </a:r>
            <a:endParaRPr lang="en-GB" b="1" dirty="0"/>
          </a:p>
        </p:txBody>
      </p:sp>
      <p:sp>
        <p:nvSpPr>
          <p:cNvPr id="6" name="Content Placeholder 5"/>
          <p:cNvSpPr>
            <a:spLocks noGrp="1"/>
          </p:cNvSpPr>
          <p:nvPr>
            <p:ph idx="1"/>
          </p:nvPr>
        </p:nvSpPr>
        <p:spPr/>
        <p:txBody>
          <a:bodyPr>
            <a:noAutofit/>
          </a:bodyPr>
          <a:lstStyle/>
          <a:p>
            <a:r>
              <a:rPr lang="en-GB" b="1" dirty="0" smtClean="0"/>
              <a:t>Oversight framework</a:t>
            </a:r>
          </a:p>
          <a:p>
            <a:pPr lvl="1"/>
            <a:r>
              <a:rPr lang="en-US" dirty="0" smtClean="0"/>
              <a:t>Oversight of payment and settlement system is governed by the SBP Act, 1956, and PSEFT Act, 2007. </a:t>
            </a:r>
          </a:p>
          <a:p>
            <a:pPr lvl="1"/>
            <a:r>
              <a:rPr lang="en-US" dirty="0" smtClean="0"/>
              <a:t>In order to ensure the promotion, regulation, monitoring and supervision of payment systems to reinforce in their performance, an oversight framework will be developed</a:t>
            </a:r>
          </a:p>
          <a:p>
            <a:pPr>
              <a:buNone/>
            </a:pPr>
            <a:endParaRPr lang="en-GB"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Existing Projects</a:t>
            </a:r>
            <a:endParaRPr lang="en-GB" b="1" dirty="0"/>
          </a:p>
        </p:txBody>
      </p:sp>
      <p:sp>
        <p:nvSpPr>
          <p:cNvPr id="6" name="Content Placeholder 5"/>
          <p:cNvSpPr>
            <a:spLocks noGrp="1"/>
          </p:cNvSpPr>
          <p:nvPr>
            <p:ph idx="1"/>
          </p:nvPr>
        </p:nvSpPr>
        <p:spPr>
          <a:xfrm>
            <a:off x="457200" y="1570037"/>
            <a:ext cx="8229600" cy="4525963"/>
          </a:xfrm>
        </p:spPr>
        <p:txBody>
          <a:bodyPr/>
          <a:lstStyle/>
          <a:p>
            <a:r>
              <a:rPr lang="en-GB" b="1" dirty="0" smtClean="0"/>
              <a:t>Straight Through Processing (STP) </a:t>
            </a:r>
          </a:p>
          <a:p>
            <a:pPr lvl="1"/>
            <a:r>
              <a:rPr lang="en-GB" dirty="0" smtClean="0"/>
              <a:t>SBP encourages banks to implement STP integration of core banking  with RTGS and PRISM. </a:t>
            </a:r>
            <a:endParaRPr lang="en-GB"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smtClean="0"/>
              <a:t>Payment Systems </a:t>
            </a:r>
            <a:endParaRPr lang="en-GB" b="1" dirty="0"/>
          </a:p>
        </p:txBody>
      </p:sp>
      <p:sp>
        <p:nvSpPr>
          <p:cNvPr id="6" name="Content Placeholder 5"/>
          <p:cNvSpPr>
            <a:spLocks noGrp="1"/>
          </p:cNvSpPr>
          <p:nvPr>
            <p:ph idx="1"/>
          </p:nvPr>
        </p:nvSpPr>
        <p:spPr/>
        <p:txBody>
          <a:bodyPr>
            <a:normAutofit fontScale="92500"/>
          </a:bodyPr>
          <a:lstStyle/>
          <a:p>
            <a:r>
              <a:rPr lang="en-US" b="1" dirty="0" smtClean="0"/>
              <a:t>Vision Statement </a:t>
            </a:r>
            <a:endParaRPr lang="en-US" dirty="0" smtClean="0"/>
          </a:p>
          <a:p>
            <a:pPr>
              <a:buNone/>
            </a:pPr>
            <a:r>
              <a:rPr lang="en-US" dirty="0" smtClean="0"/>
              <a:t>    Efficient, Safe and Secure Payment and Settlement Systems Infrastructure in Pakistan.  </a:t>
            </a:r>
          </a:p>
          <a:p>
            <a:r>
              <a:rPr lang="en-US" b="1" dirty="0" smtClean="0"/>
              <a:t>Mission Statement</a:t>
            </a:r>
          </a:p>
          <a:p>
            <a:pPr>
              <a:buNone/>
            </a:pPr>
            <a:r>
              <a:rPr lang="en-US" dirty="0" smtClean="0"/>
              <a:t>    Aligning payment &amp; settlement systems Infrastructure and oversight with international best practices, efficient policies and guidelines with sustainable growth of payment systems infrastructure.  </a:t>
            </a:r>
            <a:endParaRPr lang="en-GB"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Overview of Payment Systems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Following are major institutions and systems that are playing a key role in country’s Payment and Settlement Systems</a:t>
            </a:r>
          </a:p>
          <a:p>
            <a:pPr lvl="1"/>
            <a:r>
              <a:rPr lang="en-US" dirty="0" smtClean="0"/>
              <a:t>Pakistan Real-time Interbank Settlement Mechanism (PRISM),</a:t>
            </a:r>
          </a:p>
          <a:p>
            <a:pPr lvl="1"/>
            <a:r>
              <a:rPr lang="fr-FR" dirty="0" smtClean="0"/>
              <a:t>National </a:t>
            </a:r>
            <a:r>
              <a:rPr lang="fr-FR" dirty="0" err="1" smtClean="0"/>
              <a:t>Institutional</a:t>
            </a:r>
            <a:r>
              <a:rPr lang="fr-FR" dirty="0" smtClean="0"/>
              <a:t> Facilitation Technologies (Pvt.) Ltd. (NIFT),</a:t>
            </a:r>
          </a:p>
          <a:p>
            <a:pPr lvl="1"/>
            <a:r>
              <a:rPr lang="en-US" dirty="0" smtClean="0"/>
              <a:t>1LINK and </a:t>
            </a:r>
            <a:r>
              <a:rPr lang="en-US" dirty="0" err="1" smtClean="0"/>
              <a:t>MNet</a:t>
            </a:r>
            <a:r>
              <a:rPr lang="en-US" dirty="0" smtClean="0"/>
              <a:t> (ATM Switches)</a:t>
            </a:r>
          </a:p>
          <a:p>
            <a:pPr lvl="1"/>
            <a:r>
              <a:rPr lang="en-US" dirty="0" smtClean="0"/>
              <a:t>Central Depository Company (CDC)</a:t>
            </a:r>
          </a:p>
          <a:p>
            <a:pPr lvl="1"/>
            <a:r>
              <a:rPr lang="en-US" dirty="0" smtClean="0"/>
              <a:t>National Clearing Company of Pakistan (NCCPL)</a:t>
            </a:r>
          </a:p>
          <a:p>
            <a:endParaRPr lang="en-US" dirty="0"/>
          </a:p>
        </p:txBody>
      </p:sp>
      <p:pic>
        <p:nvPicPr>
          <p:cNvPr id="4" name="Picture 2" descr="C:\Users\Raza9107\Pictures\SBP logo.jpg"/>
          <p:cNvPicPr>
            <a:picLocks noChangeAspect="1" noChangeArrowheads="1"/>
          </p:cNvPicPr>
          <p:nvPr/>
        </p:nvPicPr>
        <p:blipFill>
          <a:blip r:embed="rId2" cstate="print"/>
          <a:srcRect/>
          <a:stretch>
            <a:fillRect/>
          </a:stretch>
        </p:blipFill>
        <p:spPr bwMode="auto">
          <a:xfrm>
            <a:off x="7924800" y="123444"/>
            <a:ext cx="1095756" cy="1095756"/>
          </a:xfrm>
          <a:prstGeom prst="rect">
            <a:avLst/>
          </a:prstGeom>
          <a:noFill/>
        </p:spPr>
      </p:pic>
      <p:pic>
        <p:nvPicPr>
          <p:cNvPr id="5" name="Picture 3" descr="C:\Users\Raza9107\Pictures\SAARC.tif"/>
          <p:cNvPicPr>
            <a:picLocks noChangeAspect="1" noChangeArrowheads="1"/>
          </p:cNvPicPr>
          <p:nvPr/>
        </p:nvPicPr>
        <p:blipFill>
          <a:blip r:embed="rId3"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b="1" dirty="0" smtClean="0"/>
              <a:t>E-Banking Infrastructure</a:t>
            </a:r>
            <a:endParaRPr lang="en-GB" b="1"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graphicFrame>
        <p:nvGraphicFramePr>
          <p:cNvPr id="7" name="Chart 6"/>
          <p:cNvGraphicFramePr/>
          <p:nvPr/>
        </p:nvGraphicFramePr>
        <p:xfrm>
          <a:off x="914400" y="1752600"/>
          <a:ext cx="7086600" cy="4495800"/>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3" descr="C:\Users\Raza9107\Pictures\SAARC.tif"/>
          <p:cNvPicPr>
            <a:picLocks noChangeAspect="1" noChangeArrowheads="1"/>
          </p:cNvPicPr>
          <p:nvPr/>
        </p:nvPicPr>
        <p:blipFill>
          <a:blip r:embed="rId5"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defRPr sz="1800" b="1" i="0" u="none" strike="noStrike" kern="1200" baseline="0">
                <a:solidFill>
                  <a:prstClr val="black"/>
                </a:solidFill>
                <a:latin typeface="+mn-lt"/>
                <a:ea typeface="+mn-ea"/>
                <a:cs typeface="+mn-cs"/>
              </a:defRPr>
            </a:pPr>
            <a:r>
              <a:rPr lang="en-GB" sz="3900" dirty="0" smtClean="0"/>
              <a:t>E-Banking Transactions</a:t>
            </a:r>
            <a:endParaRPr lang="en-GB" sz="3900"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graphicFrame>
        <p:nvGraphicFramePr>
          <p:cNvPr id="5" name="Chart 4"/>
          <p:cNvGraphicFramePr/>
          <p:nvPr/>
        </p:nvGraphicFramePr>
        <p:xfrm>
          <a:off x="152400" y="1329094"/>
          <a:ext cx="8763000" cy="5376506"/>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3" descr="C:\Users\Raza9107\Pictures\SAARC.tif"/>
          <p:cNvPicPr>
            <a:picLocks noChangeAspect="1" noChangeArrowheads="1"/>
          </p:cNvPicPr>
          <p:nvPr/>
        </p:nvPicPr>
        <p:blipFill>
          <a:blip r:embed="rId5"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defRPr sz="1800" b="1" i="0" u="none" strike="noStrike" kern="1200" baseline="0">
                <a:solidFill>
                  <a:prstClr val="black"/>
                </a:solidFill>
                <a:latin typeface="+mn-lt"/>
                <a:ea typeface="+mn-ea"/>
                <a:cs typeface="+mn-cs"/>
              </a:defRPr>
            </a:pPr>
            <a:r>
              <a:rPr lang="en-US" sz="4000" dirty="0">
                <a:solidFill>
                  <a:prstClr val="black"/>
                </a:solidFill>
              </a:rPr>
              <a:t>Plastic Cards Composition</a:t>
            </a:r>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graphicFrame>
        <p:nvGraphicFramePr>
          <p:cNvPr id="6" name="Chart 5"/>
          <p:cNvGraphicFramePr/>
          <p:nvPr/>
        </p:nvGraphicFramePr>
        <p:xfrm>
          <a:off x="533400" y="1383672"/>
          <a:ext cx="8001000" cy="509332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descr="C:\Users\Raza9107\Pictures\SAARC.tif"/>
          <p:cNvPicPr>
            <a:picLocks noChangeAspect="1" noChangeArrowheads="1"/>
          </p:cNvPicPr>
          <p:nvPr/>
        </p:nvPicPr>
        <p:blipFill>
          <a:blip r:embed="rId5"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defRPr sz="1800" b="1" i="0" u="none" strike="noStrike" kern="1200" baseline="0">
                <a:solidFill>
                  <a:prstClr val="black"/>
                </a:solidFill>
                <a:latin typeface="+mn-lt"/>
                <a:ea typeface="+mn-ea"/>
                <a:cs typeface="+mn-cs"/>
              </a:defRPr>
            </a:pPr>
            <a:r>
              <a:rPr lang="en-US" sz="4000" dirty="0" smtClean="0">
                <a:solidFill>
                  <a:prstClr val="black"/>
                </a:solidFill>
              </a:rPr>
              <a:t>PRISM Transactions</a:t>
            </a:r>
            <a:endParaRPr lang="en-US" sz="4000" dirty="0">
              <a:solidFill>
                <a:prstClr val="black"/>
              </a:solidFill>
            </a:endParaRPr>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graphicFrame>
        <p:nvGraphicFramePr>
          <p:cNvPr id="6" name="Chart 5"/>
          <p:cNvGraphicFramePr/>
          <p:nvPr/>
        </p:nvGraphicFramePr>
        <p:xfrm>
          <a:off x="533400" y="1371600"/>
          <a:ext cx="7924800" cy="5334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Recent Developments</a:t>
            </a:r>
            <a:endParaRPr lang="en-GB" b="1" dirty="0"/>
          </a:p>
        </p:txBody>
      </p:sp>
      <p:sp>
        <p:nvSpPr>
          <p:cNvPr id="6" name="Content Placeholder 5"/>
          <p:cNvSpPr>
            <a:spLocks noGrp="1"/>
          </p:cNvSpPr>
          <p:nvPr>
            <p:ph idx="1"/>
          </p:nvPr>
        </p:nvSpPr>
        <p:spPr>
          <a:xfrm>
            <a:off x="381000" y="1493837"/>
            <a:ext cx="8305800" cy="4525963"/>
          </a:xfrm>
        </p:spPr>
        <p:txBody>
          <a:bodyPr>
            <a:noAutofit/>
          </a:bodyPr>
          <a:lstStyle/>
          <a:p>
            <a:r>
              <a:rPr lang="en-US" sz="2800" b="1" dirty="0"/>
              <a:t>Regulations for the Payment Service Providers and Payment Systems Operators:</a:t>
            </a:r>
            <a:endParaRPr lang="en-GB" sz="2800" dirty="0"/>
          </a:p>
          <a:p>
            <a:pPr lvl="1"/>
            <a:r>
              <a:rPr lang="en-US" sz="2400" dirty="0"/>
              <a:t>Regulation for the Payment Systems Operators and Service Providers were issued by the State Bank of Pakistan in October, 2014 </a:t>
            </a:r>
            <a:endParaRPr lang="en-US" sz="2400" dirty="0" smtClean="0"/>
          </a:p>
          <a:p>
            <a:pPr lvl="1"/>
            <a:r>
              <a:rPr lang="en-US" sz="2400" dirty="0"/>
              <a:t>R</a:t>
            </a:r>
            <a:r>
              <a:rPr lang="en-US" sz="2400" dirty="0" smtClean="0"/>
              <a:t>emove </a:t>
            </a:r>
            <a:r>
              <a:rPr lang="en-US" sz="2400" dirty="0"/>
              <a:t>entry barriers for companies interested to establish Payment Gateways, Electronic Clearing Houses, ATM Switches and Payment Schemes. </a:t>
            </a:r>
            <a:endParaRPr lang="en-US" sz="2400" dirty="0" smtClean="0"/>
          </a:p>
          <a:p>
            <a:pPr lvl="1"/>
            <a:r>
              <a:rPr lang="en-US" sz="2400" dirty="0" smtClean="0"/>
              <a:t>These </a:t>
            </a:r>
            <a:r>
              <a:rPr lang="en-US" sz="2400" dirty="0"/>
              <a:t>regulations therefore besides increasing the competition in the existing market place, would also help in building a robust, efficient, secure and ubiquitous payment systems infrastructure. </a:t>
            </a:r>
            <a:endParaRPr lang="en-US" sz="2400" dirty="0" smtClean="0"/>
          </a:p>
          <a:p>
            <a:pPr lvl="1">
              <a:buNone/>
            </a:pPr>
            <a:endParaRPr lang="en-GB" sz="1600" dirty="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Recent Developments</a:t>
            </a:r>
            <a:endParaRPr lang="en-GB" b="1" dirty="0"/>
          </a:p>
        </p:txBody>
      </p:sp>
      <p:sp>
        <p:nvSpPr>
          <p:cNvPr id="6" name="Content Placeholder 5"/>
          <p:cNvSpPr>
            <a:spLocks noGrp="1"/>
          </p:cNvSpPr>
          <p:nvPr>
            <p:ph idx="1"/>
          </p:nvPr>
        </p:nvSpPr>
        <p:spPr>
          <a:xfrm>
            <a:off x="152400" y="1570037"/>
            <a:ext cx="8839200" cy="4525963"/>
          </a:xfrm>
        </p:spPr>
        <p:txBody>
          <a:bodyPr>
            <a:noAutofit/>
          </a:bodyPr>
          <a:lstStyle/>
          <a:p>
            <a:r>
              <a:rPr lang="en-US" sz="2800" b="1" dirty="0" smtClean="0"/>
              <a:t>Regulations </a:t>
            </a:r>
            <a:r>
              <a:rPr lang="en-US" sz="2800" b="1" dirty="0"/>
              <a:t>for the security of the Internet Banking</a:t>
            </a:r>
            <a:endParaRPr lang="en-GB" sz="2800" dirty="0"/>
          </a:p>
          <a:p>
            <a:pPr lvl="1"/>
            <a:r>
              <a:rPr lang="en-US" sz="2400" dirty="0" smtClean="0"/>
              <a:t>Security of internet banking has become a major concern for the regulatory authorities </a:t>
            </a:r>
          </a:p>
          <a:p>
            <a:pPr lvl="1"/>
            <a:r>
              <a:rPr lang="en-US" sz="2400" dirty="0" smtClean="0"/>
              <a:t>SBP  is working in consultation with the Pakistan Banking Association for the development of regulations for the security of Internet Banking. </a:t>
            </a:r>
          </a:p>
          <a:p>
            <a:pPr lvl="1"/>
            <a:r>
              <a:rPr lang="en-US" sz="2400" dirty="0" smtClean="0"/>
              <a:t>Require financial institutions in Pakistan to implement a formal Internet Banking Security framework containing administrative, technical and physical safeguards.  </a:t>
            </a:r>
          </a:p>
          <a:p>
            <a:pPr lvl="1"/>
            <a:r>
              <a:rPr lang="en-US" sz="2400" dirty="0" smtClean="0"/>
              <a:t>Major </a:t>
            </a:r>
            <a:r>
              <a:rPr lang="en-US" sz="2400" dirty="0"/>
              <a:t>components of these guidelines in line with best international practices are Security Risk Assessments. Security Controls Implementation and Security Controls Monitoring. </a:t>
            </a:r>
            <a:endParaRPr lang="en-GB" sz="2400" dirty="0"/>
          </a:p>
          <a:p>
            <a:endParaRPr lang="en-US" sz="1600" b="1" dirty="0" smtClean="0"/>
          </a:p>
        </p:txBody>
      </p:sp>
      <p:pic>
        <p:nvPicPr>
          <p:cNvPr id="1026" name="Picture 2" descr="C:\Users\Raza9107\Pictures\SBP logo.jpg"/>
          <p:cNvPicPr>
            <a:picLocks noChangeAspect="1" noChangeArrowheads="1"/>
          </p:cNvPicPr>
          <p:nvPr/>
        </p:nvPicPr>
        <p:blipFill>
          <a:blip r:embed="rId3" cstate="print"/>
          <a:srcRect/>
          <a:stretch>
            <a:fillRect/>
          </a:stretch>
        </p:blipFill>
        <p:spPr bwMode="auto">
          <a:xfrm>
            <a:off x="7924800" y="123444"/>
            <a:ext cx="1095756" cy="1095756"/>
          </a:xfrm>
          <a:prstGeom prst="rect">
            <a:avLst/>
          </a:prstGeom>
          <a:noFill/>
        </p:spPr>
      </p:pic>
      <p:pic>
        <p:nvPicPr>
          <p:cNvPr id="7" name="Picture 3" descr="C:\Users\Raza9107\Pictures\SAARC.tif"/>
          <p:cNvPicPr>
            <a:picLocks noChangeAspect="1" noChangeArrowheads="1"/>
          </p:cNvPicPr>
          <p:nvPr/>
        </p:nvPicPr>
        <p:blipFill>
          <a:blip r:embed="rId4" cstate="print">
            <a:clrChange>
              <a:clrFrom>
                <a:srgbClr val="002F46"/>
              </a:clrFrom>
              <a:clrTo>
                <a:srgbClr val="002F46">
                  <a:alpha val="0"/>
                </a:srgbClr>
              </a:clrTo>
            </a:clrChange>
          </a:blip>
          <a:srcRect/>
          <a:stretch>
            <a:fillRect/>
          </a:stretch>
        </p:blipFill>
        <p:spPr bwMode="auto">
          <a:xfrm>
            <a:off x="121920" y="111973"/>
            <a:ext cx="1097280" cy="11072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538</Words>
  <Application>Microsoft Office PowerPoint</Application>
  <PresentationFormat>On-screen Show (4:3)</PresentationFormat>
  <Paragraphs>72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Payment Systems Review</vt:lpstr>
      <vt:lpstr>Payment Systems </vt:lpstr>
      <vt:lpstr>Overview of Payment Systems</vt:lpstr>
      <vt:lpstr>E-Banking Infrastructure</vt:lpstr>
      <vt:lpstr>E-Banking Transactions</vt:lpstr>
      <vt:lpstr>Plastic Cards Composition</vt:lpstr>
      <vt:lpstr>PRISM Transactions</vt:lpstr>
      <vt:lpstr>Recent Developments</vt:lpstr>
      <vt:lpstr>Recent Developments</vt:lpstr>
      <vt:lpstr>Recent Developments</vt:lpstr>
      <vt:lpstr>Existing Projects</vt:lpstr>
      <vt:lpstr>Existing Projects</vt:lpstr>
      <vt:lpstr>Existing Projects</vt:lpstr>
      <vt:lpstr>Existing Projects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Raza Hassan</dc:creator>
  <cp:lastModifiedBy>Lenovo</cp:lastModifiedBy>
  <cp:revision>43</cp:revision>
  <dcterms:created xsi:type="dcterms:W3CDTF">2015-02-24T05:35:38Z</dcterms:created>
  <dcterms:modified xsi:type="dcterms:W3CDTF">2015-03-02T20:51:23Z</dcterms:modified>
</cp:coreProperties>
</file>