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20"/>
  </p:notesMasterIdLst>
  <p:handoutMasterIdLst>
    <p:handoutMasterId r:id="rId21"/>
  </p:handoutMasterIdLst>
  <p:sldIdLst>
    <p:sldId id="270" r:id="rId2"/>
    <p:sldId id="321" r:id="rId3"/>
    <p:sldId id="322" r:id="rId4"/>
    <p:sldId id="328" r:id="rId5"/>
    <p:sldId id="304" r:id="rId6"/>
    <p:sldId id="327" r:id="rId7"/>
    <p:sldId id="305" r:id="rId8"/>
    <p:sldId id="317" r:id="rId9"/>
    <p:sldId id="319" r:id="rId10"/>
    <p:sldId id="285" r:id="rId11"/>
    <p:sldId id="324" r:id="rId12"/>
    <p:sldId id="298" r:id="rId13"/>
    <p:sldId id="325" r:id="rId14"/>
    <p:sldId id="326" r:id="rId15"/>
    <p:sldId id="320" r:id="rId16"/>
    <p:sldId id="297" r:id="rId17"/>
    <p:sldId id="313" r:id="rId18"/>
    <p:sldId id="283" r:id="rId19"/>
  </p:sldIdLst>
  <p:sldSz cx="9144000" cy="6858000" type="screen4x3"/>
  <p:notesSz cx="7315200" cy="96012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FFFF"/>
    <a:srgbClr val="FFCCFF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2" autoAdjust="0"/>
    <p:restoredTop sz="94660"/>
  </p:normalViewPr>
  <p:slideViewPr>
    <p:cSldViewPr>
      <p:cViewPr>
        <p:scale>
          <a:sx n="100" d="100"/>
          <a:sy n="100" d="100"/>
        </p:scale>
        <p:origin x="-27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-1308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khlas\Presentation\BACH%20Statistics%202013-14.xls" TargetMode="External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Akhlas\Presentation\BACH%20Statistics%202013-14.xls" TargetMode="External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Akhlas\SPC\BATCH%20data\Comparison%202014%20Nep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/>
              <a:t>Month-wise Transaction</a:t>
            </a:r>
            <a:r>
              <a:rPr lang="en-US" sz="1200" baseline="0"/>
              <a:t> Volume 2013-14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Sheet3!$B$20</c:f>
              <c:strCache>
                <c:ptCount val="1"/>
                <c:pt idx="0">
                  <c:v>Cheque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Sheet3!$A$21:$A$32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Sheet3!$B$21:$B$32</c:f>
              <c:numCache>
                <c:formatCode>_(* #,##0_);_(* \(#,##0\);_(* "-"??_);_(@_)</c:formatCode>
                <c:ptCount val="12"/>
                <c:pt idx="0">
                  <c:v>2074407</c:v>
                </c:pt>
                <c:pt idx="1">
                  <c:v>1554387</c:v>
                </c:pt>
                <c:pt idx="2">
                  <c:v>2033449</c:v>
                </c:pt>
                <c:pt idx="3">
                  <c:v>1820272</c:v>
                </c:pt>
                <c:pt idx="4">
                  <c:v>1746598</c:v>
                </c:pt>
                <c:pt idx="5">
                  <c:v>1902738</c:v>
                </c:pt>
                <c:pt idx="6">
                  <c:v>2189034</c:v>
                </c:pt>
                <c:pt idx="7">
                  <c:v>1974153</c:v>
                </c:pt>
                <c:pt idx="8">
                  <c:v>2159940</c:v>
                </c:pt>
                <c:pt idx="9">
                  <c:v>2290034</c:v>
                </c:pt>
                <c:pt idx="10">
                  <c:v>2121794</c:v>
                </c:pt>
                <c:pt idx="11">
                  <c:v>2159246</c:v>
                </c:pt>
              </c:numCache>
            </c:numRef>
          </c:val>
        </c:ser>
        <c:ser>
          <c:idx val="1"/>
          <c:order val="1"/>
          <c:tx>
            <c:strRef>
              <c:f>Sheet3!$C$20</c:f>
              <c:strCache>
                <c:ptCount val="1"/>
                <c:pt idx="0">
                  <c:v>EFT</c:v>
                </c:pt>
              </c:strCache>
            </c:strRef>
          </c:tx>
          <c:spPr>
            <a:solidFill>
              <a:srgbClr val="CC3300"/>
            </a:solidFill>
          </c:spPr>
          <c:cat>
            <c:strRef>
              <c:f>Sheet3!$A$21:$A$32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Sheet3!$C$21:$C$32</c:f>
              <c:numCache>
                <c:formatCode>_(* #,##0_);_(* \(#,##0\);_(* "-"??_);_(@_)</c:formatCode>
                <c:ptCount val="12"/>
                <c:pt idx="0">
                  <c:v>1074122</c:v>
                </c:pt>
                <c:pt idx="1">
                  <c:v>510731</c:v>
                </c:pt>
                <c:pt idx="2">
                  <c:v>747272</c:v>
                </c:pt>
                <c:pt idx="3">
                  <c:v>406895</c:v>
                </c:pt>
                <c:pt idx="4">
                  <c:v>439571</c:v>
                </c:pt>
                <c:pt idx="5">
                  <c:v>632660</c:v>
                </c:pt>
                <c:pt idx="6">
                  <c:v>681505</c:v>
                </c:pt>
                <c:pt idx="7">
                  <c:v>509966</c:v>
                </c:pt>
                <c:pt idx="8">
                  <c:v>564080</c:v>
                </c:pt>
                <c:pt idx="9">
                  <c:v>910010</c:v>
                </c:pt>
                <c:pt idx="10">
                  <c:v>1044755</c:v>
                </c:pt>
                <c:pt idx="11">
                  <c:v>1063011</c:v>
                </c:pt>
              </c:numCache>
            </c:numRef>
          </c:val>
        </c:ser>
        <c:axId val="63739008"/>
        <c:axId val="64889216"/>
      </c:barChart>
      <c:catAx>
        <c:axId val="63739008"/>
        <c:scaling>
          <c:orientation val="minMax"/>
        </c:scaling>
        <c:axPos val="b"/>
        <c:majorTickMark val="none"/>
        <c:tickLblPos val="nextTo"/>
        <c:crossAx val="64889216"/>
        <c:crosses val="autoZero"/>
        <c:auto val="1"/>
        <c:lblAlgn val="ctr"/>
        <c:lblOffset val="100"/>
      </c:catAx>
      <c:valAx>
        <c:axId val="64889216"/>
        <c:scaling>
          <c:orientation val="minMax"/>
        </c:scaling>
        <c:axPos val="l"/>
        <c:majorGridlines/>
        <c:numFmt formatCode="_(* #,##0_);_(* \(#,##0\);_(* &quot;-&quot;??_);_(@_)" sourceLinked="1"/>
        <c:majorTickMark val="none"/>
        <c:tickLblPos val="nextTo"/>
        <c:crossAx val="63739008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b="1" i="0" baseline="0"/>
              <a:t>Month-wise Transaction Value in Billion BDT 2013-14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Sheet3!$B$35</c:f>
              <c:strCache>
                <c:ptCount val="1"/>
                <c:pt idx="0">
                  <c:v>Cheque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Sheet3!$A$36:$A$47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Sheet3!$B$36:$B$47</c:f>
              <c:numCache>
                <c:formatCode>_(* #,##0.00_);_(* \(#,##0.00\);_(* "-"??_);_(@_)</c:formatCode>
                <c:ptCount val="12"/>
                <c:pt idx="0">
                  <c:v>1116.157000879997</c:v>
                </c:pt>
                <c:pt idx="1">
                  <c:v>856.38879125500159</c:v>
                </c:pt>
                <c:pt idx="2">
                  <c:v>1164.6817806229999</c:v>
                </c:pt>
                <c:pt idx="3">
                  <c:v>1019.2691321</c:v>
                </c:pt>
                <c:pt idx="4">
                  <c:v>999.57054061000053</c:v>
                </c:pt>
                <c:pt idx="5">
                  <c:v>1043.8695493929999</c:v>
                </c:pt>
                <c:pt idx="6">
                  <c:v>1140.4449163239999</c:v>
                </c:pt>
                <c:pt idx="7">
                  <c:v>1024.6100311529999</c:v>
                </c:pt>
                <c:pt idx="8">
                  <c:v>1160.1823473549953</c:v>
                </c:pt>
                <c:pt idx="9">
                  <c:v>1210.2459981050001</c:v>
                </c:pt>
                <c:pt idx="10">
                  <c:v>1119.9846373840001</c:v>
                </c:pt>
                <c:pt idx="11">
                  <c:v>1428.369459302</c:v>
                </c:pt>
              </c:numCache>
            </c:numRef>
          </c:val>
        </c:ser>
        <c:ser>
          <c:idx val="1"/>
          <c:order val="1"/>
          <c:tx>
            <c:strRef>
              <c:f>Sheet3!$C$35</c:f>
              <c:strCache>
                <c:ptCount val="1"/>
                <c:pt idx="0">
                  <c:v>EFT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Sheet3!$A$36:$A$47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Sheet3!$C$36:$C$47</c:f>
              <c:numCache>
                <c:formatCode>_(* #,##0.00_);_(* \(#,##0.00\);_(* "-"??_);_(@_)</c:formatCode>
                <c:ptCount val="12"/>
                <c:pt idx="0">
                  <c:v>40.991587727999999</c:v>
                </c:pt>
                <c:pt idx="1">
                  <c:v>26.634690712000054</c:v>
                </c:pt>
                <c:pt idx="2">
                  <c:v>35.050973395</c:v>
                </c:pt>
                <c:pt idx="3">
                  <c:v>36.17299892600014</c:v>
                </c:pt>
                <c:pt idx="4">
                  <c:v>34.168651683</c:v>
                </c:pt>
                <c:pt idx="5">
                  <c:v>38.986864460999868</c:v>
                </c:pt>
                <c:pt idx="6">
                  <c:v>43.709741192000003</c:v>
                </c:pt>
                <c:pt idx="7">
                  <c:v>41.674867273999944</c:v>
                </c:pt>
                <c:pt idx="8">
                  <c:v>45.402892394000013</c:v>
                </c:pt>
                <c:pt idx="9">
                  <c:v>52.935703715000002</c:v>
                </c:pt>
                <c:pt idx="10">
                  <c:v>47.168127383000012</c:v>
                </c:pt>
                <c:pt idx="11">
                  <c:v>51.276595962000094</c:v>
                </c:pt>
              </c:numCache>
            </c:numRef>
          </c:val>
        </c:ser>
        <c:axId val="59890304"/>
        <c:axId val="59511168"/>
      </c:barChart>
      <c:catAx>
        <c:axId val="59890304"/>
        <c:scaling>
          <c:orientation val="minMax"/>
        </c:scaling>
        <c:axPos val="b"/>
        <c:majorTickMark val="none"/>
        <c:tickLblPos val="nextTo"/>
        <c:crossAx val="59511168"/>
        <c:crosses val="autoZero"/>
        <c:auto val="1"/>
        <c:lblAlgn val="ctr"/>
        <c:lblOffset val="100"/>
      </c:catAx>
      <c:valAx>
        <c:axId val="59511168"/>
        <c:scaling>
          <c:orientation val="minMax"/>
        </c:scaling>
        <c:axPos val="l"/>
        <c:majorGridlines/>
        <c:numFmt formatCode="_(* #,##0.00_);_(* \(#,##0.00\);_(* &quot;-&quot;??_);_(@_)" sourceLinked="1"/>
        <c:majorTickMark val="none"/>
        <c:tickLblPos val="nextTo"/>
        <c:crossAx val="59890304"/>
        <c:crosses val="autoZero"/>
        <c:crossBetween val="between"/>
      </c:valAx>
    </c:plotArea>
    <c:legend>
      <c:legendPos val="r"/>
      <c:layout/>
    </c:legend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000"/>
            </a:pPr>
            <a:r>
              <a:rPr lang="en-US" sz="1000" dirty="0" smtClean="0"/>
              <a:t>Transactions </a:t>
            </a:r>
            <a:r>
              <a:rPr lang="en-US" sz="1000" dirty="0"/>
              <a:t>Value in 
Billion </a:t>
            </a:r>
            <a:r>
              <a:rPr lang="en-US" sz="1000" dirty="0" smtClean="0"/>
              <a:t>(2013-14) </a:t>
            </a:r>
            <a:endParaRPr lang="en-US" sz="10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0.12769591301087363"/>
          <c:y val="0.22222222222222221"/>
          <c:w val="0.83956599175103086"/>
          <c:h val="0.61280621172353489"/>
        </c:manualLayout>
      </c:layout>
      <c:lineChart>
        <c:grouping val="stacked"/>
        <c:ser>
          <c:idx val="0"/>
          <c:order val="0"/>
          <c:tx>
            <c:strRef>
              <c:f>Comparison!$B$32</c:f>
              <c:strCache>
                <c:ptCount val="1"/>
                <c:pt idx="0">
                  <c:v>Value in Billion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Comparison!$A$33:$A$44</c:f>
              <c:strCache>
                <c:ptCount val="12"/>
                <c:pt idx="0">
                  <c:v>April 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Comparison!$B$33:$B$44</c:f>
              <c:numCache>
                <c:formatCode>General</c:formatCode>
                <c:ptCount val="12"/>
                <c:pt idx="0">
                  <c:v>36346.29</c:v>
                </c:pt>
                <c:pt idx="1">
                  <c:v>37483.380000000012</c:v>
                </c:pt>
                <c:pt idx="2">
                  <c:v>42060.17</c:v>
                </c:pt>
                <c:pt idx="3">
                  <c:v>52268.4</c:v>
                </c:pt>
                <c:pt idx="4">
                  <c:v>43687.7</c:v>
                </c:pt>
                <c:pt idx="5">
                  <c:v>50777.440000000002</c:v>
                </c:pt>
                <c:pt idx="6">
                  <c:v>50958.8</c:v>
                </c:pt>
                <c:pt idx="7">
                  <c:v>55336.6</c:v>
                </c:pt>
                <c:pt idx="8">
                  <c:v>66426.100000000006</c:v>
                </c:pt>
                <c:pt idx="9">
                  <c:v>71488.800000000003</c:v>
                </c:pt>
                <c:pt idx="10">
                  <c:v>65344.5</c:v>
                </c:pt>
                <c:pt idx="11">
                  <c:v>78491.199999999997</c:v>
                </c:pt>
              </c:numCache>
            </c:numRef>
          </c:val>
        </c:ser>
        <c:marker val="1"/>
        <c:axId val="59553664"/>
        <c:axId val="59555200"/>
      </c:lineChart>
      <c:catAx>
        <c:axId val="595536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700"/>
            </a:pPr>
            <a:endParaRPr lang="en-US"/>
          </a:p>
        </c:txPr>
        <c:crossAx val="59555200"/>
        <c:crosses val="autoZero"/>
        <c:auto val="1"/>
        <c:lblAlgn val="ctr"/>
        <c:lblOffset val="100"/>
      </c:catAx>
      <c:valAx>
        <c:axId val="5955520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955366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h-TH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8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4C4AA65-A085-47B9-8F1A-B81DA0528313}" type="datetime1">
              <a:rPr lang="en-US"/>
              <a:pPr/>
              <a:t>2/28/2015</a:t>
            </a:fld>
            <a:endParaRPr lang="th-TH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h-TH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8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41E9A14-EE60-41B2-BAE5-9308C220D209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h-TH" dirty="0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h-TH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39DA149-C89E-4729-A83A-FEF9D02FEFF1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 vert="horz" lIns="96659" tIns="48330" rIns="96659" bIns="4833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CE281-BCD9-4C49-8B9A-5CE805F01E9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538991-9DB2-48EC-B8FE-DE596D0CCA1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9DA149-C89E-4729-A83A-FEF9D02FEFF1}" type="slidenum">
              <a:rPr lang="en-US" smtClean="0"/>
              <a:pPr/>
              <a:t>12</a:t>
            </a:fld>
            <a:endParaRPr lang="th-TH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9DA149-C89E-4729-A83A-FEF9D02FEFF1}" type="slidenum">
              <a:rPr lang="en-US" smtClean="0"/>
              <a:pPr/>
              <a:t>15</a:t>
            </a:fld>
            <a:endParaRPr lang="th-TH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BAD5D64-F9DF-4B0D-8DB5-39A06F33F3D2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9DA149-C89E-4729-A83A-FEF9D02FEFF1}" type="slidenum">
              <a:rPr lang="en-US" smtClean="0"/>
              <a:pPr/>
              <a:t>18</a:t>
            </a:fld>
            <a:endParaRPr lang="th-TH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>
          <a:xfrm>
            <a:off x="1" y="2"/>
            <a:ext cx="3169920" cy="48006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89560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1A9831-8C1A-4B70-80FD-FB44DD05AA1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CB2F51-0BD8-4FC6-933F-B80F65745ACA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8E8F86F-BA9A-44C3-B0BA-51EF642E3E06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61440-C8D3-4D2A-9E07-FC0EFFAFDC88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CF8C8A-9603-4905-B37E-3A359487A405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B86E8-EC38-491D-8998-0A7ECD39156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444A1-9065-4E43-8A1D-0C9936D0BEEF}" type="slidenum">
              <a:rPr lang="en-US"/>
              <a:pPr/>
              <a:t>‹#›</a:t>
            </a:fld>
            <a:endParaRPr lang="th-TH"/>
          </a:p>
        </p:txBody>
      </p:sp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A0DACE-D475-4538-B9A3-144B12E0DF81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D0CE8-4FA0-41BA-B395-B218916233B6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45BDBC-5834-4266-8559-6337F267DA8B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9252B-C85F-44FB-8F5C-B1A98A8961D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8A6A6A-251D-4495-833A-7433D465BCF9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E022F-F653-4E29-A9EE-E7E679DFDC0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288CE-DC2A-49D1-98B7-41A62CA265E4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B57A2-04C1-4BC4-BCA8-C94E856142C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6316AB-99F1-438F-B397-C0099B582C45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64A7E-FE68-468C-B9EE-CEF2D73C0A4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CC75B1-EFAC-469B-9482-82CD8BE179E2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559D6-4B99-4366-BCCD-02452E1708A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CDD5E9-4444-4542-8D0D-EF23C501839F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CE20C-33B3-4C2E-AEF9-77207C4F1417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7B0E6314-B715-4CE7-BD5E-48422A780CAB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471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8E10DA-97E7-4B78-AA25-D3FCF0F99157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ngsana New" pitchFamily="18" charset="-34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219200"/>
            <a:ext cx="8534400" cy="8382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b="1" dirty="0" smtClean="0">
                <a:cs typeface="Times New Roman" pitchFamily="18" charset="0"/>
              </a:rPr>
              <a:t>Payment Systems of Bangladesh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343400"/>
            <a:ext cx="7010400" cy="1600200"/>
          </a:xfrm>
        </p:spPr>
        <p:txBody>
          <a:bodyPr/>
          <a:lstStyle/>
          <a:p>
            <a:pPr algn="ctr" eaLnBrk="1" hangingPunct="1"/>
            <a:r>
              <a:rPr lang="en-US" sz="2000" dirty="0" smtClean="0">
                <a:cs typeface="Times New Roman" pitchFamily="18" charset="0"/>
              </a:rPr>
              <a:t>Payment Systems Department</a:t>
            </a:r>
          </a:p>
          <a:p>
            <a:pPr algn="ctr" eaLnBrk="1" hangingPunct="1"/>
            <a:r>
              <a:rPr lang="en-US" dirty="0" smtClean="0">
                <a:cs typeface="Times New Roman" pitchFamily="18" charset="0"/>
              </a:rPr>
              <a:t>Bangladesh Bank</a:t>
            </a:r>
          </a:p>
          <a:p>
            <a:pPr algn="ctr" eaLnBrk="1" hangingPunct="1"/>
            <a:fld id="{19EF608E-0777-4BAF-A846-8801CDA28789}" type="datetime2">
              <a:rPr lang="en-US" sz="1400" smtClean="0">
                <a:cs typeface="Times New Roman" pitchFamily="18" charset="0"/>
              </a:rPr>
              <a:pPr algn="ctr" eaLnBrk="1" hangingPunct="1"/>
              <a:t>Saturday, February 28, 2015</a:t>
            </a:fld>
            <a:endParaRPr lang="en-US" sz="14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1901" y="1859101"/>
            <a:ext cx="7940099" cy="4416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The rapid growth of mobile phone users and countrywide coverage of mobile operators network has made the delivery channel an important tool-of-the-trade for extending banking services to the unbanked/banked population, especially to expedite faster delivery of remittances across the country.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From legal and regulatory perspective, only the bank-led model is allowed to operate in Bangladesh.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  <a:cs typeface="Times New Roman" pitchFamily="18" charset="0"/>
              </a:rPr>
              <a:t>Customer account, termed "Mobile Account" having short KYC will rest with the bank and will be accessible through customers’ mobile device.</a:t>
            </a:r>
            <a:endParaRPr lang="en-US" sz="2000" dirty="0" smtClean="0">
              <a:latin typeface="+mn-lt"/>
            </a:endParaRPr>
          </a:p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endParaRPr lang="en-US" dirty="0" smtClean="0">
              <a:latin typeface="+mn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305799" cy="682625"/>
          </a:xfrm>
        </p:spPr>
        <p:txBody>
          <a:bodyPr/>
          <a:lstStyle/>
          <a:p>
            <a:pPr lvl="0"/>
            <a:r>
              <a:rPr lang="en-US" sz="2800" b="1" dirty="0" smtClean="0"/>
              <a:t>Mobile Financial Services (MFS) in Bangladesh:</a:t>
            </a:r>
            <a:endParaRPr lang="en-US" sz="28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E3CBC-61B3-44DE-95EE-1659B70A566D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10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758825"/>
          </a:xfrm>
        </p:spPr>
        <p:txBody>
          <a:bodyPr/>
          <a:lstStyle/>
          <a:p>
            <a:r>
              <a:rPr lang="en-US" sz="2800" b="1" dirty="0" smtClean="0"/>
              <a:t>Type of Services (MFS) in broad Categories: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Disbursement of Inward Foreign Remittance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Cash in/out using mobile/wallet account through agents/bank branches/ ATMs/Mobile Operator’s outlets.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Person to Business Payments: utility bill payments, merchant payments, etc.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Business to Person Payments: salary disbursement, dividend and refund warrant payments, vendor payments, etc.</a:t>
            </a:r>
          </a:p>
          <a:p>
            <a:pPr algn="just"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229600" cy="944562"/>
          </a:xfrm>
        </p:spPr>
        <p:txBody>
          <a:bodyPr/>
          <a:lstStyle/>
          <a:p>
            <a:r>
              <a:rPr lang="en-US" sz="2800" b="1" dirty="0" smtClean="0"/>
              <a:t>MFS at a Glance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1140-773C-4603-80AE-ADAD46A6B408}" type="datetime1">
              <a:rPr lang="en-US" smtClean="0"/>
              <a:pPr/>
              <a:t>2/28/2015</a:t>
            </a:fld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12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76580" y="1981200"/>
          <a:ext cx="3768184" cy="2438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51355"/>
                <a:gridCol w="217251"/>
                <a:gridCol w="159957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Number of Banks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: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b="1" dirty="0" smtClean="0"/>
                        <a:t>of Banks are in operation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: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Number of Agents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: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550,000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Number of Customers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: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25.10 Million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Daily Transaction Volume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: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2.80 Million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Daily Transaction Value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: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BDT 3.80 Billion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Chart 11"/>
          <p:cNvGraphicFramePr/>
          <p:nvPr/>
        </p:nvGraphicFramePr>
        <p:xfrm>
          <a:off x="4343400" y="1676400"/>
          <a:ext cx="4267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533400"/>
            <a:ext cx="8001000" cy="987425"/>
          </a:xfrm>
        </p:spPr>
        <p:txBody>
          <a:bodyPr/>
          <a:lstStyle/>
          <a:p>
            <a:pPr lvl="1"/>
            <a:r>
              <a:rPr lang="en-US" sz="3200" b="1" kern="1200" dirty="0" smtClean="0">
                <a:latin typeface="+mj-lt"/>
              </a:rPr>
              <a:t>Internet Banking, E-Commerce and M-Commerce in Bangladesh: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Introducing of 2FA (both token and SMS based) mandated by Bangladesh Bank for card not present transactions.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Deadline has been given for completion for switching to Chip n PIN based (EMV compliance) technology from Magnetic stripes.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More than five (5) private banks direct or through third-party Payment Gateway provides E-Commerce services in the country.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More than ten (10) private banks offer internet banking facilities for intra-bank transactions: fund transfer, bill payment, </a:t>
            </a:r>
            <a:r>
              <a:rPr lang="en-US" sz="2000" dirty="0" err="1" smtClean="0"/>
              <a:t>cheque</a:t>
            </a:r>
            <a:r>
              <a:rPr lang="en-US" sz="2000" dirty="0" smtClean="0"/>
              <a:t> book requisition, etc. 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/>
              <a:t>Bangladesh Railway, </a:t>
            </a:r>
            <a:r>
              <a:rPr lang="en-US" sz="2000" dirty="0" err="1" smtClean="0"/>
              <a:t>Biman</a:t>
            </a:r>
            <a:r>
              <a:rPr lang="en-US" sz="2000" dirty="0" smtClean="0"/>
              <a:t> Bangladesh Airlines, Bangladesh Cricket Board, Utility Billers  and more than thousand of private merchants receive payments through E-Commerce and M-Commerce.</a:t>
            </a:r>
          </a:p>
          <a:p>
            <a:pPr algn="just"/>
            <a:endParaRPr lang="en-US" sz="2000" dirty="0" smtClean="0"/>
          </a:p>
          <a:p>
            <a:pPr algn="just"/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01000" cy="1216025"/>
          </a:xfrm>
        </p:spPr>
        <p:txBody>
          <a:bodyPr/>
          <a:lstStyle/>
          <a:p>
            <a:pPr lvl="0"/>
            <a:r>
              <a:rPr lang="en-US" sz="3200" b="1" dirty="0" smtClean="0"/>
              <a:t>Real Time Gross Settlement (RTGS)*: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-469900" algn="just">
              <a:buFont typeface="Wingdings" pitchFamily="2" charset="2"/>
              <a:buChar char="§"/>
            </a:pPr>
            <a:r>
              <a:rPr lang="en-US" sz="2000" dirty="0" smtClean="0"/>
              <a:t>Implementation in progress and system will be live in September 2015.</a:t>
            </a:r>
          </a:p>
          <a:p>
            <a:pPr lvl="1" indent="-469900" algn="just">
              <a:buFont typeface="Wingdings" pitchFamily="2" charset="2"/>
              <a:buChar char="§"/>
            </a:pPr>
            <a:r>
              <a:rPr lang="en-US" sz="2000" dirty="0" smtClean="0"/>
              <a:t>V-Shape topology, ISO 20022 message format, multi currency clearing and settlement.</a:t>
            </a:r>
          </a:p>
          <a:p>
            <a:pPr lvl="1" indent="-469900" algn="just">
              <a:buFont typeface="Wingdings" pitchFamily="2" charset="2"/>
              <a:buChar char="§"/>
            </a:pPr>
            <a:r>
              <a:rPr lang="en-US" sz="2000" dirty="0" smtClean="0"/>
              <a:t>Uses of existing secured virtual private network for exchanging MX message.</a:t>
            </a:r>
          </a:p>
          <a:p>
            <a:pPr lvl="1" indent="-469900" algn="just">
              <a:buFont typeface="Wingdings" pitchFamily="2" charset="2"/>
              <a:buChar char="§"/>
            </a:pPr>
            <a:r>
              <a:rPr lang="en-US" sz="2000" dirty="0" smtClean="0"/>
              <a:t>Both straight through processing and web access will be available for RTGS participants.</a:t>
            </a:r>
          </a:p>
          <a:p>
            <a:pPr lvl="1" indent="-469900">
              <a:lnSpc>
                <a:spcPct val="130000"/>
              </a:lnSpc>
              <a:buFont typeface="Wingdings" pitchFamily="2" charset="2"/>
              <a:buChar char="§"/>
            </a:pPr>
            <a:endParaRPr lang="en-US" sz="2000" dirty="0" smtClean="0"/>
          </a:p>
          <a:p>
            <a:pPr lvl="1" indent="-469900">
              <a:lnSpc>
                <a:spcPct val="130000"/>
              </a:lnSpc>
              <a:buFont typeface="Wingdings" pitchFamily="2" charset="2"/>
              <a:buChar char="§"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="1" dirty="0" smtClean="0"/>
              <a:t>Legal and regulatory framework: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133600"/>
            <a:ext cx="853439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Bangladesh Automated </a:t>
            </a:r>
            <a:r>
              <a:rPr lang="en-US" sz="2000" dirty="0" err="1" smtClean="0">
                <a:latin typeface="+mn-lt"/>
              </a:rPr>
              <a:t>Cheque</a:t>
            </a:r>
            <a:r>
              <a:rPr lang="en-US" sz="2000" dirty="0" smtClean="0">
                <a:latin typeface="+mn-lt"/>
              </a:rPr>
              <a:t> Processing Rules and Procedures 2010</a:t>
            </a:r>
          </a:p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Bangladesh Payment and Settlement Systems Regulation, 2014 (Amended)</a:t>
            </a:r>
          </a:p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Electronic Fund Transfer Regulation, 2014 (</a:t>
            </a:r>
            <a:r>
              <a:rPr lang="en-US" sz="2000" dirty="0" err="1" smtClean="0">
                <a:latin typeface="+mn-lt"/>
              </a:rPr>
              <a:t>Ammended</a:t>
            </a:r>
            <a:r>
              <a:rPr lang="en-US" sz="2000" dirty="0" smtClean="0">
                <a:latin typeface="+mn-lt"/>
              </a:rPr>
              <a:t>)</a:t>
            </a:r>
          </a:p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Mobile Financial Services Guidelines 2011</a:t>
            </a:r>
          </a:p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Guidelines on Agent Banking for the Banks 2013.</a:t>
            </a:r>
          </a:p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Enactment of National Payment Systems Act is in the final stage.</a:t>
            </a:r>
          </a:p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endParaRPr lang="en-US" sz="2000" dirty="0" smtClean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05C8-D408-4F8E-A219-2602B2036917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2656" y="1897320"/>
            <a:ext cx="8446543" cy="180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69900" algn="just">
              <a:lnSpc>
                <a:spcPct val="130000"/>
              </a:lnSpc>
              <a:buSzPct val="100000"/>
              <a:buFont typeface="Wingdings" pitchFamily="2" charset="2"/>
              <a:buChar char="§"/>
            </a:pPr>
            <a:r>
              <a:rPr lang="en-US" sz="2400" dirty="0" smtClean="0">
                <a:latin typeface="+mn-lt"/>
              </a:rPr>
              <a:t>Bangladesh Bank has been awarded in 2014 by Alliance for Financial Inclusion (AFI) in recognition of innovative and impactful financial inclusion policies for MFS.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z="3200" b="1" dirty="0" smtClean="0"/>
              <a:t>International Award:</a:t>
            </a:r>
            <a:endParaRPr lang="en-US" sz="32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1F581-BFE3-46FF-B54D-069C7EDF57F0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16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1009" y="1807964"/>
            <a:ext cx="807339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lvl="1" indent="-469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000" dirty="0" smtClean="0">
                <a:latin typeface="+mj-lt"/>
              </a:rPr>
              <a:t>Both MFS and Agent Banking can serve unbanked population, </a:t>
            </a:r>
            <a:r>
              <a:rPr lang="en-US" sz="2400" dirty="0" smtClean="0">
                <a:latin typeface="+mn-lt"/>
                <a:cs typeface="Times New Roman" pitchFamily="18" charset="0"/>
              </a:rPr>
              <a:t>specially in the underprivileged section in</a:t>
            </a:r>
            <a:r>
              <a:rPr lang="en-US" sz="2400" dirty="0" smtClean="0">
                <a:latin typeface="+mn-lt"/>
              </a:rPr>
              <a:t> rural areas.</a:t>
            </a:r>
          </a:p>
          <a:p>
            <a:pPr marL="469900" lvl="1" indent="-469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 smtClean="0">
                <a:latin typeface="+mn-lt"/>
              </a:rPr>
              <a:t>Adaptation of new/modern technologies can boost economic growth of the country.</a:t>
            </a:r>
          </a:p>
          <a:p>
            <a:endParaRPr lang="en-US" sz="2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z="2800" b="1" dirty="0" smtClean="0"/>
              <a:t>Opportunities of Payment Systems in Bangladesh </a:t>
            </a:r>
            <a:endParaRPr lang="en-US" sz="2800" b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547E-AAD3-4005-92F4-5A7A9D333D2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17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944563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0AD-D207-4B30-B101-F3EFD74CF394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18</a:t>
            </a:fld>
            <a:endParaRPr lang="th-TH"/>
          </a:p>
        </p:txBody>
      </p:sp>
      <p:graphicFrame>
        <p:nvGraphicFramePr>
          <p:cNvPr id="9" name="Object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Bitmap Image" r:id="rId4" imgW="0" imgH="0" progId="PBrush">
              <p:embed/>
            </p:oleObj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001000" cy="682625"/>
          </a:xfrm>
        </p:spPr>
        <p:txBody>
          <a:bodyPr/>
          <a:lstStyle/>
          <a:p>
            <a:pPr lvl="1"/>
            <a:r>
              <a:rPr lang="en-US" sz="3600" b="1" kern="1200" dirty="0" smtClean="0">
                <a:latin typeface="+mj-lt"/>
              </a:rPr>
              <a:t>Banking Industry In Bangladesh..</a:t>
            </a:r>
            <a:endParaRPr lang="en-US" sz="3600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35814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170 Million Population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6.20% GDP Growth (2013-14)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US$ 1200 Per Capita Income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19% SLR Including 6% CRR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56 Commercial Banks having 9,800 Branches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31 Non Bank Financial Institutions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US$ 23 Billion Foreign Exchange Reserves (22</a:t>
            </a:r>
            <a:r>
              <a:rPr lang="en-US" sz="2000" baseline="30000" dirty="0" smtClean="0">
                <a:cs typeface="Times New Roman" pitchFamily="18" charset="0"/>
              </a:rPr>
              <a:t>nd</a:t>
            </a:r>
            <a:r>
              <a:rPr lang="en-US" sz="2000" dirty="0" smtClean="0">
                <a:cs typeface="Times New Roman" pitchFamily="18" charset="0"/>
              </a:rPr>
              <a:t>  Feb 2015)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110 Million Mobile Subscribers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914400"/>
          </a:xfrm>
        </p:spPr>
        <p:txBody>
          <a:bodyPr/>
          <a:lstStyle/>
          <a:p>
            <a:r>
              <a:rPr lang="en-US" sz="3600" b="1" kern="1200" dirty="0" smtClean="0"/>
              <a:t>Banking Industry In Bangladesh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3962400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35 Million Internet User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7,000 ATM and 25,000 POS Terminals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10 Million Cards (1 Million Credit Cards and 9 Million Debit Cards)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25.10 Million account under Mobile Financial Services (MFS)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10 Million ten taka bank account for poor farmers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3.5 Million of bank accounts under social safety nets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1,00,000 bank accounts under school banking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New Window of central bank: Agent Banking, Green Banking, Corporate Social Responsibility, etc.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264525" cy="1216025"/>
          </a:xfrm>
        </p:spPr>
        <p:txBody>
          <a:bodyPr/>
          <a:lstStyle/>
          <a:p>
            <a:r>
              <a:rPr lang="en-US" sz="2800" b="1" dirty="0" smtClean="0"/>
              <a:t>Payment Systems of Bangladesh: Major Components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Bangladesh Automated Clearing House (BACH)</a:t>
            </a:r>
          </a:p>
          <a:p>
            <a:pPr marL="854075" lvl="2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Bangladesh Automated </a:t>
            </a:r>
            <a:r>
              <a:rPr lang="en-US" sz="2400" kern="1200" dirty="0" err="1" smtClean="0">
                <a:ea typeface="+mn-ea"/>
                <a:cs typeface="Angsana New" pitchFamily="18" charset="-34"/>
              </a:rPr>
              <a:t>Cheque</a:t>
            </a:r>
            <a:r>
              <a:rPr lang="en-US" sz="2400" kern="1200" dirty="0" smtClean="0">
                <a:ea typeface="+mn-ea"/>
                <a:cs typeface="Angsana New" pitchFamily="18" charset="-34"/>
              </a:rPr>
              <a:t> Clearing Systems (BACPS)</a:t>
            </a:r>
          </a:p>
          <a:p>
            <a:pPr marL="854075" lvl="2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Bangladesh Electronic Fund Transfer Network (BEFTN)</a:t>
            </a:r>
          </a:p>
          <a:p>
            <a:pPr marL="457200" lvl="1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National Payment Switch Bangladesh (NPSB)</a:t>
            </a:r>
          </a:p>
          <a:p>
            <a:pPr marL="457200" lvl="1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Mobile Financial Services (MFS)</a:t>
            </a:r>
          </a:p>
          <a:p>
            <a:pPr marL="457200" lvl="1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Internet Banking, E-Commerce and M-Commerce</a:t>
            </a:r>
          </a:p>
          <a:p>
            <a:pPr marL="457200" lvl="1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400" kern="1200" dirty="0" smtClean="0">
                <a:ea typeface="+mn-ea"/>
                <a:cs typeface="Angsana New" pitchFamily="18" charset="-34"/>
              </a:rPr>
              <a:t>Real Time Gross Settlement (RTGS)*</a:t>
            </a:r>
          </a:p>
          <a:p>
            <a:pPr>
              <a:buClrTx/>
              <a:buNone/>
            </a:pPr>
            <a:endParaRPr lang="en-US" sz="2600" dirty="0" smtClean="0"/>
          </a:p>
          <a:p>
            <a:pPr>
              <a:buClrTx/>
              <a:buNone/>
            </a:pPr>
            <a:endParaRPr lang="en-US" sz="2600" dirty="0" smtClean="0"/>
          </a:p>
          <a:p>
            <a:pPr>
              <a:buClrTx/>
              <a:buNone/>
            </a:pPr>
            <a:r>
              <a:rPr lang="en-US" sz="1200" dirty="0" smtClean="0"/>
              <a:t>* Tender floated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CD87-B62B-4115-A6D1-F32C64EB79FC}" type="datetime1">
              <a:rPr lang="en-US" sz="800" smtClean="0"/>
              <a:pPr/>
              <a:t>2/28/2015</a:t>
            </a:fld>
            <a:endParaRPr lang="th-TH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z="800" smtClean="0"/>
              <a:pPr/>
              <a:t>4</a:t>
            </a:fld>
            <a:endParaRPr lang="th-TH" sz="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800" dirty="0" smtClean="0"/>
              <a:t>Bangladesh Bank</a:t>
            </a:r>
            <a:endParaRPr lang="th-TH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Bangladesh Automated Clearing House (BACH)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120062" cy="3810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sz="2400" b="1" dirty="0" smtClean="0"/>
              <a:t>Bangladesh Automated </a:t>
            </a:r>
            <a:r>
              <a:rPr lang="en-US" sz="2400" b="1" dirty="0" err="1" smtClean="0"/>
              <a:t>Cheque</a:t>
            </a:r>
            <a:r>
              <a:rPr lang="en-US" sz="2400" b="1" dirty="0" smtClean="0"/>
              <a:t> Processing System (BACPS)..</a:t>
            </a:r>
          </a:p>
          <a:p>
            <a:pPr marL="457200" lvl="1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000" kern="1200" dirty="0" smtClean="0">
                <a:cs typeface="Angsana New" pitchFamily="18" charset="-34"/>
              </a:rPr>
              <a:t>All Inter-bank </a:t>
            </a:r>
            <a:r>
              <a:rPr lang="en-US" sz="2000" kern="1200" dirty="0" err="1" smtClean="0">
                <a:cs typeface="Angsana New" pitchFamily="18" charset="-34"/>
              </a:rPr>
              <a:t>cheques</a:t>
            </a:r>
            <a:r>
              <a:rPr lang="en-US" sz="2000" kern="1200" dirty="0" smtClean="0">
                <a:cs typeface="Angsana New" pitchFamily="18" charset="-34"/>
              </a:rPr>
              <a:t>/instruments are now being cleared through BACPS. </a:t>
            </a:r>
          </a:p>
          <a:p>
            <a:pPr marL="457200" lvl="1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000" kern="1200" dirty="0" smtClean="0">
                <a:ea typeface="+mn-ea"/>
                <a:cs typeface="Angsana New" pitchFamily="18" charset="-34"/>
              </a:rPr>
              <a:t>Countrywide clearing cycle time has been brought down to t+0 for high value </a:t>
            </a:r>
            <a:r>
              <a:rPr lang="en-US" sz="2000" kern="1200" dirty="0" err="1" smtClean="0">
                <a:ea typeface="+mn-ea"/>
                <a:cs typeface="Angsana New" pitchFamily="18" charset="-34"/>
              </a:rPr>
              <a:t>cheques</a:t>
            </a:r>
            <a:r>
              <a:rPr lang="en-US" sz="2000" kern="1200" dirty="0" smtClean="0">
                <a:ea typeface="+mn-ea"/>
                <a:cs typeface="Angsana New" pitchFamily="18" charset="-34"/>
              </a:rPr>
              <a:t> and t+1 for regular value </a:t>
            </a:r>
            <a:r>
              <a:rPr lang="en-US" sz="2000" kern="1200" dirty="0" err="1" smtClean="0">
                <a:ea typeface="+mn-ea"/>
                <a:cs typeface="Angsana New" pitchFamily="18" charset="-34"/>
              </a:rPr>
              <a:t>cheques</a:t>
            </a:r>
            <a:r>
              <a:rPr lang="en-US" sz="2000" kern="1200" dirty="0" smtClean="0">
                <a:ea typeface="+mn-ea"/>
                <a:cs typeface="Angsana New" pitchFamily="18" charset="-34"/>
              </a:rPr>
              <a:t>.</a:t>
            </a:r>
          </a:p>
          <a:p>
            <a:pPr marL="457200" lvl="1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000" kern="1200" dirty="0" smtClean="0">
                <a:ea typeface="+mn-ea"/>
                <a:cs typeface="Angsana New" pitchFamily="18" charset="-34"/>
              </a:rPr>
              <a:t>At present per day 1.2 million regular value  and 8000 high value clearing instruments valued BDT 25 billion and BDT 45 billion respectively are being cleared through BACPS. </a:t>
            </a:r>
          </a:p>
          <a:p>
            <a:pPr marL="457200" lvl="1" algn="just">
              <a:lnSpc>
                <a:spcPct val="120000"/>
              </a:lnSpc>
              <a:spcBef>
                <a:spcPct val="0"/>
              </a:spcBef>
              <a:buClrTx/>
              <a:buNone/>
            </a:pPr>
            <a:endParaRPr lang="en-US" sz="1800" kern="1200" dirty="0" smtClean="0">
              <a:ea typeface="+mn-ea"/>
              <a:cs typeface="Angsana New" pitchFamily="18" charset="-34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05971-8F29-49C2-85FA-30943233A123}" type="datetime1">
              <a:rPr lang="en-US" smtClean="0"/>
              <a:pPr/>
              <a:t>2/28/2015</a:t>
            </a:fld>
            <a:endParaRPr lang="th-TH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5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Bangladesh Automated Clearing House (BACH)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200" b="1" dirty="0" smtClean="0"/>
              <a:t>Bangladesh Automated </a:t>
            </a:r>
            <a:r>
              <a:rPr lang="en-US" sz="2200" b="1" dirty="0" err="1" smtClean="0"/>
              <a:t>Cheque</a:t>
            </a:r>
            <a:r>
              <a:rPr lang="en-US" sz="2200" b="1" dirty="0" smtClean="0"/>
              <a:t> Processing System (BACPS):</a:t>
            </a:r>
            <a:endParaRPr lang="en-US" sz="2200" dirty="0" smtClean="0">
              <a:cs typeface="Times New Roman" pitchFamily="18" charset="0"/>
            </a:endParaRPr>
          </a:p>
          <a:p>
            <a:pPr marL="854075" lvl="2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All commercial banks are connected through secured virtual private network for exchanging of </a:t>
            </a:r>
            <a:r>
              <a:rPr lang="en-US" sz="2000" dirty="0" err="1" smtClean="0">
                <a:cs typeface="Times New Roman" pitchFamily="18" charset="0"/>
              </a:rPr>
              <a:t>cheque</a:t>
            </a:r>
            <a:r>
              <a:rPr lang="en-US" sz="2000" dirty="0" smtClean="0">
                <a:cs typeface="Times New Roman" pitchFamily="18" charset="0"/>
              </a:rPr>
              <a:t> data and image.</a:t>
            </a:r>
          </a:p>
          <a:p>
            <a:pPr marL="854075" lvl="2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000" dirty="0" smtClean="0">
                <a:cs typeface="Times New Roman" pitchFamily="18" charset="0"/>
              </a:rPr>
              <a:t>Implementation of digital certificate to secure the </a:t>
            </a:r>
            <a:r>
              <a:rPr lang="en-US" sz="2000" dirty="0" err="1" smtClean="0">
                <a:cs typeface="Times New Roman" pitchFamily="18" charset="0"/>
              </a:rPr>
              <a:t>cheque</a:t>
            </a:r>
            <a:r>
              <a:rPr lang="en-US" sz="2000" dirty="0" smtClean="0">
                <a:cs typeface="Times New Roman" pitchFamily="18" charset="0"/>
              </a:rPr>
              <a:t> data and image. </a:t>
            </a:r>
          </a:p>
          <a:p>
            <a:pPr marL="854075" lvl="2" algn="just">
              <a:lnSpc>
                <a:spcPct val="12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2000" dirty="0" smtClean="0"/>
              <a:t>Positive Payment Instruction is made compulsory for transactions amounting BDT 100,000 and above for corporate as well as BDT 50,00000 and above for individuals for clearing the </a:t>
            </a:r>
            <a:r>
              <a:rPr lang="en-US" sz="2000" dirty="0" err="1" smtClean="0"/>
              <a:t>cheques</a:t>
            </a:r>
            <a:r>
              <a:rPr lang="en-US" sz="2000" dirty="0" smtClean="0"/>
              <a:t>.</a:t>
            </a:r>
            <a:endParaRPr lang="en-US" sz="2000" dirty="0" smtClean="0"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6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3733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5100" dirty="0" smtClean="0"/>
              <a:t>     </a:t>
            </a:r>
            <a:r>
              <a:rPr lang="en-US" sz="5100" b="1" dirty="0" smtClean="0"/>
              <a:t>Bangladesh Electronic Funds Transfer Network (BEFTN):</a:t>
            </a:r>
          </a:p>
          <a:p>
            <a:pPr>
              <a:buNone/>
            </a:pPr>
            <a:endParaRPr lang="en-US" sz="2300" b="1" dirty="0" smtClean="0"/>
          </a:p>
          <a:p>
            <a:pPr marL="457200" lvl="1" algn="just">
              <a:lnSpc>
                <a:spcPct val="14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5000" dirty="0" smtClean="0">
                <a:cs typeface="Times New Roman" pitchFamily="18" charset="0"/>
              </a:rPr>
              <a:t>Secure, safe and prompt relating to </a:t>
            </a:r>
            <a:r>
              <a:rPr lang="en-US" sz="5000" dirty="0" err="1" smtClean="0">
                <a:cs typeface="Times New Roman" pitchFamily="18" charset="0"/>
              </a:rPr>
              <a:t>cheque</a:t>
            </a:r>
            <a:r>
              <a:rPr lang="en-US" sz="5000" dirty="0" smtClean="0">
                <a:cs typeface="Times New Roman" pitchFamily="18" charset="0"/>
              </a:rPr>
              <a:t> based payments.</a:t>
            </a:r>
          </a:p>
          <a:p>
            <a:pPr marL="457200" lvl="1" algn="just">
              <a:lnSpc>
                <a:spcPct val="14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5000" kern="1200" dirty="0" smtClean="0">
                <a:ea typeface="+mn-ea"/>
                <a:cs typeface="Angsana New" pitchFamily="18" charset="-34"/>
              </a:rPr>
              <a:t>BEFTN has become more popular rapidly among the government and corporate bodies of Bangladesh.</a:t>
            </a:r>
          </a:p>
          <a:p>
            <a:pPr marL="457200" lvl="1" algn="just">
              <a:lnSpc>
                <a:spcPct val="14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5000" dirty="0" smtClean="0">
                <a:cs typeface="Times New Roman" pitchFamily="18" charset="0"/>
              </a:rPr>
              <a:t>corporate payroll, dividend payment, utility bill payment, inward remittance disbursement etc. are mostly routed through BEFTN.</a:t>
            </a:r>
            <a:endParaRPr lang="en-US" sz="5000" kern="1200" dirty="0" smtClean="0">
              <a:ea typeface="+mn-ea"/>
              <a:cs typeface="Angsana New" pitchFamily="18" charset="-34"/>
            </a:endParaRPr>
          </a:p>
          <a:p>
            <a:pPr marL="457200" lvl="1" algn="just">
              <a:lnSpc>
                <a:spcPct val="14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sz="5000" kern="1200" dirty="0" smtClean="0">
                <a:ea typeface="+mn-ea"/>
                <a:cs typeface="Angsana New" pitchFamily="18" charset="-34"/>
              </a:rPr>
              <a:t>At present, per day in total one million credit and debit transactions amounting BDT 3.00 billion are </a:t>
            </a:r>
            <a:r>
              <a:rPr lang="en-US" sz="5000" kern="1200" dirty="0" smtClean="0">
                <a:cs typeface="Angsana New" pitchFamily="18" charset="-34"/>
              </a:rPr>
              <a:t>being processed through BEFTN </a:t>
            </a:r>
            <a:r>
              <a:rPr lang="en-US" sz="5000" kern="1200" dirty="0" smtClean="0">
                <a:ea typeface="+mn-ea"/>
                <a:cs typeface="Angsana New" pitchFamily="18" charset="-34"/>
              </a:rPr>
              <a:t>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0052-7E08-46E7-87CB-44D8B6F98A45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7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lvl="1">
              <a:defRPr/>
            </a:pPr>
            <a:r>
              <a:rPr lang="en-US" sz="3200" b="1" dirty="0" smtClean="0">
                <a:latin typeface="+mj-lt"/>
                <a:ea typeface="+mj-ea"/>
                <a:cs typeface="+mj-cs"/>
              </a:rPr>
              <a:t>Bangladesh Automated Clearing House (BACH)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21FF-5E58-45F5-9A88-A8A40132FE3E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8</a:t>
            </a:fld>
            <a:endParaRPr lang="th-TH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44562"/>
          </a:xfrm>
        </p:spPr>
        <p:txBody>
          <a:bodyPr/>
          <a:lstStyle/>
          <a:p>
            <a:r>
              <a:rPr lang="en-US" sz="2800" b="1" dirty="0" smtClean="0"/>
              <a:t>BACPS &amp; BEFTN Transaction at a Glance: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6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228600" y="1600200"/>
          <a:ext cx="4419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0" y="2819400"/>
          <a:ext cx="42672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70875" cy="606425"/>
          </a:xfrm>
        </p:spPr>
        <p:txBody>
          <a:bodyPr/>
          <a:lstStyle/>
          <a:p>
            <a:pPr lvl="0"/>
            <a:r>
              <a:rPr lang="en-US" sz="3200" b="1" dirty="0" smtClean="0"/>
              <a:t>National Payment Switch Bangladesh (NPSB):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676401"/>
            <a:ext cx="8458200" cy="365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Countrywide common switching platform for inter-bank cards (debit/credit/ prepaid) based retail payments.   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Facilitating electronic  payments originating from different delivery channels such as ATM/POS.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  At present 40 banks are connected through ATM based transactions: Cash Withdrawal, Mini Statement and Balance Inquiry.</a:t>
            </a:r>
          </a:p>
          <a:p>
            <a:pPr lvl="1" algn="just"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000" dirty="0" smtClean="0">
                <a:latin typeface="+mn-lt"/>
              </a:rPr>
              <a:t> Per day total transaction volume and value are 10,000 and BDT 80.00 million respectively.</a:t>
            </a:r>
          </a:p>
          <a:p>
            <a:pPr lvl="1">
              <a:lnSpc>
                <a:spcPct val="130000"/>
              </a:lnSpc>
            </a:pPr>
            <a:endParaRPr lang="en-US" dirty="0" smtClean="0"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0949-7C2D-472E-96D0-A346813441DC}" type="datetime1">
              <a:rPr lang="en-US" smtClean="0"/>
              <a:pPr/>
              <a:t>2/28/2015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44A1-9065-4E43-8A1D-0C9936D0BEEF}" type="slidenum">
              <a:rPr lang="en-US" smtClean="0"/>
              <a:pPr/>
              <a:t>9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Bangladesh Bank</a:t>
            </a:r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file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Flo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o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  <a:fontScheme name="Flow">
    <a:majorFont>
      <a:latin typeface="Calibri"/>
      <a:ea typeface=""/>
      <a:cs typeface=""/>
      <a:font script="Jpan" typeface="ＭＳ Ｐゴシック"/>
      <a:font script="Hang" typeface="HY중고딕"/>
      <a:font script="Hans" typeface="隶书"/>
      <a:font script="Hant" typeface="微軟正黑體"/>
      <a:font script="Arab" typeface="Traditional Arabic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Constantia"/>
      <a:ea typeface=""/>
      <a:cs typeface=""/>
      <a:font script="Jpan" typeface="HGP明朝E"/>
      <a:font script="Hang" typeface="HY신명조"/>
      <a:font script="Hans" typeface="宋体"/>
      <a:font script="Hant" typeface="新細明體"/>
      <a:font script="Arab" typeface="Majalla UI"/>
      <a:font script="Hebr" typeface="David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Flow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30000"/>
            </a:schemeClr>
          </a:gs>
          <a:gs pos="43000">
            <a:schemeClr val="phClr">
              <a:tint val="44000"/>
              <a:satMod val="165000"/>
            </a:schemeClr>
          </a:gs>
          <a:gs pos="93000">
            <a:schemeClr val="phClr">
              <a:tint val="15000"/>
              <a:satMod val="165000"/>
            </a:schemeClr>
          </a:gs>
          <a:gs pos="100000">
            <a:schemeClr val="phClr">
              <a:tint val="5000"/>
              <a:satMod val="250000"/>
            </a:schemeClr>
          </a:gs>
        </a:gsLst>
        <a:path path="circle">
          <a:fillToRect l="50000" t="130000" r="50000" b="-30000"/>
        </a:path>
      </a:gradFill>
      <a:gradFill rotWithShape="1">
        <a:gsLst>
          <a:gs pos="0">
            <a:schemeClr val="phClr">
              <a:tint val="98000"/>
              <a:shade val="25000"/>
              <a:satMod val="250000"/>
            </a:schemeClr>
          </a:gs>
          <a:gs pos="68000">
            <a:schemeClr val="phClr">
              <a:tint val="86000"/>
              <a:satMod val="115000"/>
            </a:schemeClr>
          </a:gs>
          <a:gs pos="100000">
            <a:schemeClr val="phClr">
              <a:tint val="50000"/>
              <a:satMod val="150000"/>
            </a:schemeClr>
          </a:gs>
        </a:gsLst>
        <a:path path="circle">
          <a:fillToRect l="50000" t="130000" r="50000" b="-30000"/>
        </a:path>
      </a:gradFill>
    </a:fillStyleLst>
    <a:lnStyleLst>
      <a:ln w="9525" cap="flat" cmpd="sng" algn="ctr">
        <a:solidFill>
          <a:schemeClr val="phClr">
            <a:shade val="50000"/>
            <a:satMod val="103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</a:effectStyle>
      <a:effectStyle>
        <a:effectLst>
          <a:outerShdw blurRad="57150" dist="38100" dir="5400000" algn="ctr" rotWithShape="0">
            <a:schemeClr val="phClr"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80000"/>
              <a:satMod val="400000"/>
            </a:schemeClr>
          </a:gs>
          <a:gs pos="25000">
            <a:schemeClr val="phClr">
              <a:tint val="83000"/>
              <a:satMod val="320000"/>
            </a:schemeClr>
          </a:gs>
          <a:gs pos="100000">
            <a:schemeClr val="phClr">
              <a:shade val="15000"/>
              <a:satMod val="320000"/>
            </a:schemeClr>
          </a:gs>
        </a:gsLst>
        <a:path path="circle">
          <a:fillToRect l="10000" t="110000" r="10000" b="100000"/>
        </a:path>
      </a:gra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50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</TotalTime>
  <Words>1120</Words>
  <Application>Microsoft Office PowerPoint</Application>
  <PresentationFormat>On-screen Show (4:3)</PresentationFormat>
  <Paragraphs>171</Paragraphs>
  <Slides>18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Profile</vt:lpstr>
      <vt:lpstr>Bitmap Image</vt:lpstr>
      <vt:lpstr>Payment Systems of Bangladesh</vt:lpstr>
      <vt:lpstr>Banking Industry In Bangladesh..</vt:lpstr>
      <vt:lpstr>Banking Industry In Bangladesh</vt:lpstr>
      <vt:lpstr>Payment Systems of Bangladesh: Major Components</vt:lpstr>
      <vt:lpstr>Bangladesh Automated Clearing House (BACH)</vt:lpstr>
      <vt:lpstr>Bangladesh Automated Clearing House (BACH)</vt:lpstr>
      <vt:lpstr>Bangladesh Automated Clearing House (BACH)</vt:lpstr>
      <vt:lpstr>BACPS &amp; BEFTN Transaction at a Glance: </vt:lpstr>
      <vt:lpstr>National Payment Switch Bangladesh (NPSB): </vt:lpstr>
      <vt:lpstr>Mobile Financial Services (MFS) in Bangladesh:</vt:lpstr>
      <vt:lpstr>Type of Services (MFS) in broad Categories:</vt:lpstr>
      <vt:lpstr>MFS at a Glance </vt:lpstr>
      <vt:lpstr>Internet Banking, E-Commerce and M-Commerce in Bangladesh:</vt:lpstr>
      <vt:lpstr>Real Time Gross Settlement (RTGS)*: </vt:lpstr>
      <vt:lpstr>Legal and regulatory framework:</vt:lpstr>
      <vt:lpstr>International Award:</vt:lpstr>
      <vt:lpstr>Opportunities of Payment Systems in Bangladesh </vt:lpstr>
      <vt:lpstr>Thank You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Agency Problem &amp; Solution</dc:title>
  <dc:creator>Sky123.Org</dc:creator>
  <cp:lastModifiedBy>arshad8828</cp:lastModifiedBy>
  <cp:revision>284</cp:revision>
  <dcterms:created xsi:type="dcterms:W3CDTF">2012-04-17T11:30:46Z</dcterms:created>
  <dcterms:modified xsi:type="dcterms:W3CDTF">2015-02-28T17:09:25Z</dcterms:modified>
</cp:coreProperties>
</file>