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7278" autoAdjust="0"/>
    <p:restoredTop sz="94660"/>
  </p:normalViewPr>
  <p:slideViewPr>
    <p:cSldViewPr>
      <p:cViewPr varScale="1">
        <p:scale>
          <a:sx n="64" d="100"/>
          <a:sy n="64" d="100"/>
        </p:scale>
        <p:origin x="-18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28F56-0DD7-40E2-9497-B522CD8D43DE}" type="datetimeFigureOut">
              <a:rPr lang="en-US" smtClean="0"/>
              <a:pPr/>
              <a:t>03-Mar-15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93BA-7BC0-42EF-8766-B28BBAD66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28F56-0DD7-40E2-9497-B522CD8D43DE}" type="datetimeFigureOut">
              <a:rPr lang="en-US" smtClean="0"/>
              <a:pPr/>
              <a:t>03-Mar-15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93BA-7BC0-42EF-8766-B28BBAD66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28F56-0DD7-40E2-9497-B522CD8D43DE}" type="datetimeFigureOut">
              <a:rPr lang="en-US" smtClean="0"/>
              <a:pPr/>
              <a:t>03-Mar-15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93BA-7BC0-42EF-8766-B28BBAD66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28F56-0DD7-40E2-9497-B522CD8D43DE}" type="datetimeFigureOut">
              <a:rPr lang="en-US" smtClean="0"/>
              <a:pPr/>
              <a:t>03-Mar-15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93BA-7BC0-42EF-8766-B28BBAD66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28F56-0DD7-40E2-9497-B522CD8D43DE}" type="datetimeFigureOut">
              <a:rPr lang="en-US" smtClean="0"/>
              <a:pPr/>
              <a:t>03-Mar-15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93BA-7BC0-42EF-8766-B28BBAD66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28F56-0DD7-40E2-9497-B522CD8D43DE}" type="datetimeFigureOut">
              <a:rPr lang="en-US" smtClean="0"/>
              <a:pPr/>
              <a:t>03-Mar-15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93BA-7BC0-42EF-8766-B28BBAD66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28F56-0DD7-40E2-9497-B522CD8D43DE}" type="datetimeFigureOut">
              <a:rPr lang="en-US" smtClean="0"/>
              <a:pPr/>
              <a:t>03-Mar-15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93BA-7BC0-42EF-8766-B28BBAD66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28F56-0DD7-40E2-9497-B522CD8D43DE}" type="datetimeFigureOut">
              <a:rPr lang="en-US" smtClean="0"/>
              <a:pPr/>
              <a:t>03-Mar-15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93BA-7BC0-42EF-8766-B28BBAD66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28F56-0DD7-40E2-9497-B522CD8D43DE}" type="datetimeFigureOut">
              <a:rPr lang="en-US" smtClean="0"/>
              <a:pPr/>
              <a:t>03-Mar-15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93BA-7BC0-42EF-8766-B28BBAD66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28F56-0DD7-40E2-9497-B522CD8D43DE}" type="datetimeFigureOut">
              <a:rPr lang="en-US" smtClean="0"/>
              <a:pPr/>
              <a:t>03-Mar-15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93BA-7BC0-42EF-8766-B28BBAD66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28F56-0DD7-40E2-9497-B522CD8D43DE}" type="datetimeFigureOut">
              <a:rPr lang="en-US" smtClean="0"/>
              <a:pPr/>
              <a:t>03-Mar-15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93BA-7BC0-42EF-8766-B28BBAD66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28F56-0DD7-40E2-9497-B522CD8D43DE}" type="datetimeFigureOut">
              <a:rPr lang="en-US" smtClean="0"/>
              <a:pPr/>
              <a:t>03-Mar-15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993BA-7BC0-42EF-8766-B28BBAD66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16</a:t>
            </a:r>
            <a:r>
              <a:rPr lang="en-US" baseline="30000" dirty="0" smtClean="0"/>
              <a:t>th</a:t>
            </a:r>
            <a:r>
              <a:rPr lang="en-US" dirty="0" smtClean="0"/>
              <a:t> SAARC Payment Council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March 2015</a:t>
            </a:r>
          </a:p>
          <a:p>
            <a:r>
              <a:rPr lang="en-US" dirty="0" smtClean="0"/>
              <a:t>Lahore, Pakistan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838200"/>
            <a:ext cx="18288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Updates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2014 the Third MNO was licensed to provide Mobile Payment.</a:t>
            </a:r>
          </a:p>
          <a:p>
            <a:r>
              <a:rPr lang="en-US" dirty="0" smtClean="0"/>
              <a:t>Services which provided by MONs are: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cs typeface="Times New Roman" pitchFamily="18" charset="0"/>
              </a:rPr>
              <a:t>Person to person money transfer (P2); 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Disbursement and repayment of micro finance loans; 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Airtime purchases; 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Bill payments (electricity bills); 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5. Disbursement and receipt of salaries; and 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6. Receive money from abroad with Western Union.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Total registered users 1,421,000</a:t>
            </a:r>
          </a:p>
          <a:p>
            <a:pPr>
              <a:buNone/>
            </a:pPr>
            <a:endParaRPr lang="en-US" dirty="0" smtClean="0">
              <a:cs typeface="Times New Roman" pitchFamily="18" charset="0"/>
            </a:endParaRPr>
          </a:p>
          <a:p>
            <a:pPr>
              <a:buNone/>
            </a:pP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Drafting of new EFT regulation which covers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r>
              <a:rPr lang="en-US" dirty="0" smtClean="0"/>
              <a:t>Point-of-sale (POS) terminals;</a:t>
            </a:r>
          </a:p>
          <a:p>
            <a:r>
              <a:rPr lang="en-US" dirty="0" smtClean="0"/>
              <a:t>Automated Teller Machines (ATM);</a:t>
            </a:r>
          </a:p>
          <a:p>
            <a:r>
              <a:rPr lang="en-US" dirty="0" smtClean="0"/>
              <a:t>Internet </a:t>
            </a:r>
          </a:p>
          <a:p>
            <a:r>
              <a:rPr lang="en-US" dirty="0" smtClean="0"/>
              <a:t>Communication channels (Mobile)</a:t>
            </a:r>
          </a:p>
          <a:p>
            <a:r>
              <a:rPr lang="en-US" dirty="0" smtClean="0"/>
              <a:t>Credit and Debit Cards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Centralization of DAB Accounting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DAB has 42 branches across the country</a:t>
            </a:r>
          </a:p>
          <a:p>
            <a:r>
              <a:rPr lang="en-US" dirty="0" smtClean="0"/>
              <a:t>In 2014, 39 Branches of DAB have been merged with the head office database</a:t>
            </a:r>
          </a:p>
          <a:p>
            <a:r>
              <a:rPr lang="en-US" dirty="0" smtClean="0"/>
              <a:t>All DAB’s Regional branches has been centralized.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Credit Registry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dirty="0" smtClean="0"/>
              <a:t>Paper based credit sharing method was in place</a:t>
            </a:r>
          </a:p>
          <a:p>
            <a:r>
              <a:rPr lang="en-US" dirty="0" smtClean="0"/>
              <a:t>Credit Registry established in early 2014</a:t>
            </a:r>
          </a:p>
          <a:p>
            <a:r>
              <a:rPr lang="en-US" dirty="0" smtClean="0"/>
              <a:t>All banks operating in the country has the membership</a:t>
            </a:r>
          </a:p>
          <a:p>
            <a:r>
              <a:rPr lang="en-US" dirty="0" smtClean="0"/>
              <a:t>The system is fully automated and online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Payment System Modernization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</a:t>
            </a:r>
          </a:p>
          <a:p>
            <a:pPr lvl="1"/>
            <a:r>
              <a:rPr lang="en-US" dirty="0" smtClean="0"/>
              <a:t>Installation and implementation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ATS (RTGS, ACH and CSD)</a:t>
            </a:r>
          </a:p>
          <a:p>
            <a:pPr lvl="1"/>
            <a:r>
              <a:rPr lang="en-US" dirty="0" smtClean="0"/>
              <a:t>Contract negotiation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Thanks,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197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16th SAARC Payment Council</vt:lpstr>
      <vt:lpstr>Recent Updates  </vt:lpstr>
      <vt:lpstr>Drafting of new EFT regulation which covers </vt:lpstr>
      <vt:lpstr>Centralization of DAB Accounting System</vt:lpstr>
      <vt:lpstr>Public Credit Registry </vt:lpstr>
      <vt:lpstr>Payment System Modernization Project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16th SAARC Payment Council</dc:title>
  <dc:creator>Aziz.baraki</dc:creator>
  <cp:lastModifiedBy>Lenovo</cp:lastModifiedBy>
  <cp:revision>26</cp:revision>
  <dcterms:created xsi:type="dcterms:W3CDTF">2015-02-23T12:08:13Z</dcterms:created>
  <dcterms:modified xsi:type="dcterms:W3CDTF">2015-03-03T01:56:37Z</dcterms:modified>
</cp:coreProperties>
</file>