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97" r:id="rId2"/>
    <p:sldId id="299" r:id="rId3"/>
    <p:sldId id="300" r:id="rId4"/>
    <p:sldId id="301" r:id="rId5"/>
    <p:sldId id="303" r:id="rId6"/>
    <p:sldId id="304" r:id="rId7"/>
    <p:sldId id="307" r:id="rId8"/>
    <p:sldId id="306" r:id="rId9"/>
    <p:sldId id="290" r:id="rId10"/>
  </p:sldIdLst>
  <p:sldSz cx="9144000" cy="6858000" type="screen4x3"/>
  <p:notesSz cx="6858000" cy="9686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varaman K" initials="K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75176" autoAdjust="0"/>
  </p:normalViewPr>
  <p:slideViewPr>
    <p:cSldViewPr>
      <p:cViewPr varScale="1">
        <p:scale>
          <a:sx n="82" d="100"/>
          <a:sy n="82" d="100"/>
        </p:scale>
        <p:origin x="-78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96"/>
      </p:cViewPr>
      <p:guideLst>
        <p:guide orient="horz" pos="3051"/>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84346"/>
          </a:xfrm>
          <a:prstGeom prst="rect">
            <a:avLst/>
          </a:prstGeom>
        </p:spPr>
        <p:txBody>
          <a:bodyPr vert="horz" lIns="91440" tIns="45720" rIns="91440" bIns="45720" rtlCol="0"/>
          <a:lstStyle>
            <a:lvl1pPr algn="r">
              <a:defRPr sz="1200"/>
            </a:lvl1pPr>
          </a:lstStyle>
          <a:p>
            <a:fld id="{68B64D41-B463-4AC8-A88C-2FF0A9A9E41F}" type="datetimeFigureOut">
              <a:rPr lang="en-US" smtClean="0"/>
              <a:pPr/>
              <a:t>10/1/2015</a:t>
            </a:fld>
            <a:endParaRPr lang="en-US"/>
          </a:p>
        </p:txBody>
      </p:sp>
      <p:sp>
        <p:nvSpPr>
          <p:cNvPr id="4" name="Footer Placeholder 3"/>
          <p:cNvSpPr>
            <a:spLocks noGrp="1"/>
          </p:cNvSpPr>
          <p:nvPr>
            <p:ph type="ftr" sz="quarter" idx="2"/>
          </p:nvPr>
        </p:nvSpPr>
        <p:spPr>
          <a:xfrm>
            <a:off x="0" y="9200898"/>
            <a:ext cx="2971800" cy="48434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200898"/>
            <a:ext cx="2971800" cy="484346"/>
          </a:xfrm>
          <a:prstGeom prst="rect">
            <a:avLst/>
          </a:prstGeom>
        </p:spPr>
        <p:txBody>
          <a:bodyPr vert="horz" lIns="91440" tIns="45720" rIns="91440" bIns="45720" rtlCol="0" anchor="b"/>
          <a:lstStyle>
            <a:lvl1pPr algn="r">
              <a:defRPr sz="1200"/>
            </a:lvl1pPr>
          </a:lstStyle>
          <a:p>
            <a:fld id="{477328B2-2101-4E44-8084-D65FA1F4395B}" type="slidenum">
              <a:rPr lang="en-US" smtClean="0"/>
              <a:pPr/>
              <a:t>‹#›</a:t>
            </a:fld>
            <a:endParaRPr lang="en-US"/>
          </a:p>
        </p:txBody>
      </p:sp>
    </p:spTree>
    <p:extLst>
      <p:ext uri="{BB962C8B-B14F-4D97-AF65-F5344CB8AC3E}">
        <p14:creationId xmlns="" xmlns:p14="http://schemas.microsoft.com/office/powerpoint/2010/main" val="2744152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84346"/>
          </a:xfrm>
          <a:prstGeom prst="rect">
            <a:avLst/>
          </a:prstGeom>
        </p:spPr>
        <p:txBody>
          <a:bodyPr vert="horz" lIns="91440" tIns="45720" rIns="91440" bIns="45720" rtlCol="0"/>
          <a:lstStyle>
            <a:lvl1pPr algn="r">
              <a:defRPr sz="1200"/>
            </a:lvl1pPr>
          </a:lstStyle>
          <a:p>
            <a:fld id="{50EE712C-ECC5-4934-9334-E864F9D487F7}" type="datetimeFigureOut">
              <a:rPr lang="en-US" smtClean="0"/>
              <a:pPr/>
              <a:t>10/1/2015</a:t>
            </a:fld>
            <a:endParaRPr lang="en-US" dirty="0"/>
          </a:p>
        </p:txBody>
      </p:sp>
      <p:sp>
        <p:nvSpPr>
          <p:cNvPr id="4" name="Slide Image Placeholder 3"/>
          <p:cNvSpPr>
            <a:spLocks noGrp="1" noRot="1" noChangeAspect="1"/>
          </p:cNvSpPr>
          <p:nvPr>
            <p:ph type="sldImg" idx="2"/>
          </p:nvPr>
        </p:nvSpPr>
        <p:spPr>
          <a:xfrm>
            <a:off x="1008063" y="727075"/>
            <a:ext cx="4841875" cy="36322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601290"/>
            <a:ext cx="5486400" cy="43591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200898"/>
            <a:ext cx="2971800" cy="48434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9200898"/>
            <a:ext cx="2971800" cy="484346"/>
          </a:xfrm>
          <a:prstGeom prst="rect">
            <a:avLst/>
          </a:prstGeom>
        </p:spPr>
        <p:txBody>
          <a:bodyPr vert="horz" lIns="91440" tIns="45720" rIns="91440" bIns="45720" rtlCol="0" anchor="b"/>
          <a:lstStyle>
            <a:lvl1pPr algn="r">
              <a:defRPr sz="1200"/>
            </a:lvl1pPr>
          </a:lstStyle>
          <a:p>
            <a:fld id="{8420E343-B7DD-4F62-8837-48A3B90AD058}" type="slidenum">
              <a:rPr lang="en-US" smtClean="0"/>
              <a:pPr/>
              <a:t>‹#›</a:t>
            </a:fld>
            <a:endParaRPr lang="en-US" dirty="0"/>
          </a:p>
        </p:txBody>
      </p:sp>
    </p:spTree>
    <p:extLst>
      <p:ext uri="{BB962C8B-B14F-4D97-AF65-F5344CB8AC3E}">
        <p14:creationId xmlns="" xmlns:p14="http://schemas.microsoft.com/office/powerpoint/2010/main" val="3551357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latin typeface="Arial" charset="0"/>
              <a:cs typeface="Arial" charset="0"/>
            </a:endParaRP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2F2EA-9624-4602-9DA4-097B205074D6}" type="slidenum">
              <a:rPr lang="en-US" smtClean="0">
                <a:latin typeface="Arial" charset="0"/>
                <a:cs typeface="Arial" charset="0"/>
              </a:rPr>
              <a:pPr fontAlgn="base">
                <a:spcBef>
                  <a:spcPct val="0"/>
                </a:spcBef>
                <a:spcAft>
                  <a:spcPct val="0"/>
                </a:spcAft>
              </a:pPr>
              <a:t>1</a:t>
            </a:fld>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9285AA-8910-4763-B99D-C836FAEC3D47}" type="slidenum">
              <a:rPr lang="en-IN" smtClean="0"/>
              <a:pPr fontAlgn="base">
                <a:spcBef>
                  <a:spcPct val="0"/>
                </a:spcBef>
                <a:spcAft>
                  <a:spcPct val="0"/>
                </a:spcAft>
                <a:defRPr/>
              </a:pPr>
              <a:t>2</a:t>
            </a:fld>
            <a:endParaRPr lang="en-IN" smtClean="0"/>
          </a:p>
        </p:txBody>
      </p:sp>
      <p:sp>
        <p:nvSpPr>
          <p:cNvPr id="46084" name="Notes Placeholder 4"/>
          <p:cNvSpPr>
            <a:spLocks noGrp="1"/>
          </p:cNvSpPr>
          <p:nvPr>
            <p:ph type="body" sz="quarter" idx="11"/>
          </p:nvPr>
        </p:nvSpPr>
        <p:spPr bwMode="auto">
          <a:noFill/>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Chennai grid which started in 2012 now cover 29 MICR and 69 non-MICR </a:t>
            </a:r>
            <a:r>
              <a:rPr lang="en-US" sz="1200" dirty="0" err="1" smtClean="0">
                <a:latin typeface="Arial" pitchFamily="34" charset="0"/>
                <a:cs typeface="Arial" pitchFamily="34" charset="0"/>
              </a:rPr>
              <a:t>centres</a:t>
            </a:r>
            <a:r>
              <a:rPr lang="en-US" sz="1200" dirty="0" smtClean="0">
                <a:latin typeface="Arial" pitchFamily="34" charset="0"/>
                <a:cs typeface="Arial" pitchFamily="34" charset="0"/>
              </a:rPr>
              <a:t>. Consequent to this 15 MICR </a:t>
            </a:r>
            <a:r>
              <a:rPr lang="en-US" sz="1200" dirty="0" err="1" smtClean="0">
                <a:latin typeface="Arial" pitchFamily="34" charset="0"/>
                <a:cs typeface="Arial" pitchFamily="34" charset="0"/>
              </a:rPr>
              <a:t>centres</a:t>
            </a:r>
            <a:r>
              <a:rPr lang="en-US" sz="1200" dirty="0" smtClean="0">
                <a:latin typeface="Arial" pitchFamily="34" charset="0"/>
                <a:cs typeface="Arial" pitchFamily="34" charset="0"/>
              </a:rPr>
              <a:t> were closed.</a:t>
            </a:r>
          </a:p>
          <a:p>
            <a:endParaRPr lang="en-IN" sz="1200" kern="1200" dirty="0" smtClean="0">
              <a:solidFill>
                <a:schemeClr val="tx1"/>
              </a:solidFill>
              <a:latin typeface="+mn-lt"/>
              <a:ea typeface="+mn-ea"/>
              <a:cs typeface="+mn-cs"/>
            </a:endParaRPr>
          </a:p>
          <a:p>
            <a:r>
              <a:rPr lang="en-US" sz="1200" kern="1200" dirty="0" smtClean="0">
                <a:solidFill>
                  <a:schemeClr val="tx1"/>
                </a:solidFill>
                <a:effectLst/>
                <a:latin typeface="+mn-lt"/>
                <a:ea typeface="+mn-ea"/>
                <a:cs typeface="+mn-cs"/>
              </a:rPr>
              <a:t>The following arrangement would be followed for clearing od non-CTS 2010 standard </a:t>
            </a:r>
            <a:r>
              <a:rPr lang="en-US" sz="1200" kern="1200" dirty="0" err="1" smtClean="0">
                <a:solidFill>
                  <a:schemeClr val="tx1"/>
                </a:solidFill>
                <a:effectLst/>
                <a:latin typeface="+mn-lt"/>
                <a:ea typeface="+mn-ea"/>
                <a:cs typeface="+mn-cs"/>
              </a:rPr>
              <a:t>cheques</a:t>
            </a:r>
            <a:r>
              <a:rPr lang="en-US" sz="1200" kern="1200" dirty="0" smtClean="0">
                <a:solidFill>
                  <a:schemeClr val="tx1"/>
                </a:solidFill>
                <a:effectLst/>
                <a:latin typeface="+mn-lt"/>
                <a:ea typeface="+mn-ea"/>
                <a:cs typeface="+mn-cs"/>
              </a:rPr>
              <a:t> from January 1, 2014: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thrice a week (Monday, Wednesday and Friday) up to April 30, 2014; (ii) twice a week up to October 31, 2014 and (iii) weekly once (every Monday) from November 1, 2014 onwards</a:t>
            </a:r>
            <a:endParaRPr lang="en-IN" sz="1200" kern="1200" dirty="0" smtClean="0">
              <a:solidFill>
                <a:schemeClr val="tx1"/>
              </a:solidFill>
              <a:latin typeface="+mn-lt"/>
              <a:ea typeface="+mn-ea"/>
              <a:cs typeface="+mn-cs"/>
            </a:endParaRPr>
          </a:p>
          <a:p>
            <a:pPr eaLnBrk="1" hangingPunct="1">
              <a:spcBef>
                <a:spcPct val="0"/>
              </a:spcBef>
            </a:pPr>
            <a:endParaRPr lang="en-IN" sz="1200" b="0" dirty="0"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9285AA-8910-4763-B99D-C836FAEC3D47}" type="slidenum">
              <a:rPr lang="en-IN" smtClean="0"/>
              <a:pPr fontAlgn="base">
                <a:spcBef>
                  <a:spcPct val="0"/>
                </a:spcBef>
                <a:spcAft>
                  <a:spcPct val="0"/>
                </a:spcAft>
                <a:defRPr/>
              </a:pPr>
              <a:t>3</a:t>
            </a:fld>
            <a:endParaRPr lang="en-IN" smtClean="0"/>
          </a:p>
        </p:txBody>
      </p:sp>
      <p:sp>
        <p:nvSpPr>
          <p:cNvPr id="46084" name="Notes Placeholder 4"/>
          <p:cNvSpPr>
            <a:spLocks noGrp="1"/>
          </p:cNvSpPr>
          <p:nvPr>
            <p:ph type="body" sz="quarter" idx="11"/>
          </p:nvPr>
        </p:nvSpPr>
        <p:spPr bwMode="auto">
          <a:noFill/>
        </p:spPr>
        <p:txBody>
          <a:bodyPr wrap="square" numCol="1" anchor="t" anchorCtr="0" compatLnSpc="1">
            <a:prstTxWarp prst="textNoShape">
              <a:avLst/>
            </a:prstTxWarp>
          </a:bodyPr>
          <a:lstStyle/>
          <a:p>
            <a:r>
              <a:rPr lang="en-IN" sz="1200" kern="1200" dirty="0" smtClean="0">
                <a:solidFill>
                  <a:schemeClr val="tx1"/>
                </a:solidFill>
                <a:effectLst/>
                <a:latin typeface="+mn-lt"/>
                <a:ea typeface="+mn-ea"/>
                <a:cs typeface="+mn-cs"/>
              </a:rPr>
              <a:t>Globally, it is for the first time that the ISO 20022 message formats are being used for transmitting RTGS messages. The new RTGS system is highly scalable and has several new functionalities. The new features include advance liquidity features, including gridlock resolution mechanism and hybrid settlement facility, facility to accept future value dated transactions, options to process multi-currency transactions, etc. Some of the features are as follows:</a:t>
            </a:r>
            <a:endParaRPr lang="en-US"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IN" sz="1200" b="1" kern="1200" dirty="0" smtClean="0">
                <a:solidFill>
                  <a:schemeClr val="tx1"/>
                </a:solidFill>
                <a:effectLst/>
                <a:latin typeface="+mn-lt"/>
                <a:ea typeface="+mn-ea"/>
                <a:cs typeface="+mn-cs"/>
              </a:rPr>
              <a:t>Multiple options to access</a:t>
            </a:r>
            <a:r>
              <a:rPr lang="en-IN" sz="1200" kern="1200" dirty="0" smtClean="0">
                <a:solidFill>
                  <a:schemeClr val="tx1"/>
                </a:solidFill>
                <a:effectLst/>
                <a:latin typeface="+mn-lt"/>
                <a:ea typeface="+mn-ea"/>
                <a:cs typeface="+mn-cs"/>
              </a:rPr>
              <a:t>: The new ISO 20022 compliant RTGS system provides three access options to participants – thick-client(member</a:t>
            </a:r>
            <a:r>
              <a:rPr lang="en-IN" sz="1200" kern="1200" baseline="0" dirty="0" smtClean="0">
                <a:solidFill>
                  <a:schemeClr val="tx1"/>
                </a:solidFill>
                <a:effectLst/>
                <a:latin typeface="+mn-lt"/>
                <a:ea typeface="+mn-ea"/>
                <a:cs typeface="+mn-cs"/>
              </a:rPr>
              <a:t> interface)</a:t>
            </a:r>
            <a:r>
              <a:rPr lang="en-IN" sz="1200" kern="1200" dirty="0" smtClean="0">
                <a:solidFill>
                  <a:schemeClr val="tx1"/>
                </a:solidFill>
                <a:effectLst/>
                <a:latin typeface="+mn-lt"/>
                <a:ea typeface="+mn-ea"/>
                <a:cs typeface="+mn-cs"/>
              </a:rPr>
              <a:t>, Web-API( application </a:t>
            </a:r>
            <a:r>
              <a:rPr lang="en-IN" sz="1200" kern="1200" smtClean="0">
                <a:solidFill>
                  <a:schemeClr val="tx1"/>
                </a:solidFill>
                <a:effectLst/>
                <a:latin typeface="+mn-lt"/>
                <a:ea typeface="+mn-ea"/>
                <a:cs typeface="+mn-cs"/>
              </a:rPr>
              <a:t>programming</a:t>
            </a:r>
            <a:r>
              <a:rPr lang="en-IN" sz="1200" kern="1200" baseline="0" smtClean="0">
                <a:solidFill>
                  <a:schemeClr val="tx1"/>
                </a:solidFill>
                <a:effectLst/>
                <a:latin typeface="+mn-lt"/>
                <a:ea typeface="+mn-ea"/>
                <a:cs typeface="+mn-cs"/>
              </a:rPr>
              <a:t> Interface)</a:t>
            </a:r>
            <a:r>
              <a:rPr lang="en-IN" sz="1200" kern="1200" smtClean="0">
                <a:solidFill>
                  <a:schemeClr val="tx1"/>
                </a:solidFill>
                <a:effectLst/>
                <a:latin typeface="+mn-lt"/>
                <a:ea typeface="+mn-ea"/>
                <a:cs typeface="+mn-cs"/>
              </a:rPr>
              <a:t> </a:t>
            </a:r>
            <a:r>
              <a:rPr lang="en-IN" sz="1200" kern="1200" dirty="0" smtClean="0">
                <a:solidFill>
                  <a:schemeClr val="tx1"/>
                </a:solidFill>
                <a:effectLst/>
                <a:latin typeface="+mn-lt"/>
                <a:ea typeface="+mn-ea"/>
                <a:cs typeface="+mn-cs"/>
              </a:rPr>
              <a:t>and Payment Originator module (web access). The participants can decide the mode of participation in the system based on the volume of transactions and the cost of setting up the infrastructure.</a:t>
            </a:r>
            <a:endParaRPr lang="en-US" sz="1200" kern="1200" dirty="0" smtClean="0">
              <a:solidFill>
                <a:schemeClr val="tx1"/>
              </a:solidFill>
              <a:effectLst/>
              <a:latin typeface="+mn-lt"/>
              <a:ea typeface="+mn-ea"/>
              <a:cs typeface="+mn-cs"/>
            </a:endParaRPr>
          </a:p>
          <a:p>
            <a:pPr lvl="0"/>
            <a:r>
              <a:rPr lang="en-IN" sz="1200" b="1" kern="1200" dirty="0" smtClean="0">
                <a:solidFill>
                  <a:schemeClr val="tx1"/>
                </a:solidFill>
                <a:effectLst/>
                <a:latin typeface="+mn-lt"/>
                <a:ea typeface="+mn-ea"/>
                <a:cs typeface="+mn-cs"/>
              </a:rPr>
              <a:t>Hybrid feature</a:t>
            </a:r>
            <a:r>
              <a:rPr lang="en-IN" sz="1200" kern="1200" dirty="0" smtClean="0">
                <a:solidFill>
                  <a:schemeClr val="tx1"/>
                </a:solidFill>
                <a:effectLst/>
                <a:latin typeface="+mn-lt"/>
                <a:ea typeface="+mn-ea"/>
                <a:cs typeface="+mn-cs"/>
              </a:rPr>
              <a:t> – The system has the facility to settle transactions on a Gross and on off-setting basis. This feature will facilitate transaction initiated with normal priority to be settled on net basis at predetermined intervals on a bilateral as well as multilateral basis. </a:t>
            </a:r>
            <a:endParaRPr lang="en-US" sz="1200" kern="1200" dirty="0" smtClean="0">
              <a:solidFill>
                <a:schemeClr val="tx1"/>
              </a:solidFill>
              <a:effectLst/>
              <a:latin typeface="+mn-lt"/>
              <a:ea typeface="+mn-ea"/>
              <a:cs typeface="+mn-cs"/>
            </a:endParaRPr>
          </a:p>
          <a:p>
            <a:pPr lvl="0"/>
            <a:r>
              <a:rPr lang="en-IN" sz="1200" b="1" kern="1200" dirty="0" smtClean="0">
                <a:solidFill>
                  <a:schemeClr val="tx1"/>
                </a:solidFill>
                <a:effectLst/>
                <a:latin typeface="+mn-lt"/>
                <a:ea typeface="+mn-ea"/>
                <a:cs typeface="+mn-cs"/>
              </a:rPr>
              <a:t>Setting bilateral and multilateral limit –</a:t>
            </a:r>
            <a:r>
              <a:rPr lang="en-IN" sz="1200" kern="1200" dirty="0" smtClean="0">
                <a:solidFill>
                  <a:schemeClr val="tx1"/>
                </a:solidFill>
                <a:effectLst/>
                <a:latin typeface="+mn-lt"/>
                <a:ea typeface="+mn-ea"/>
                <a:cs typeface="+mn-cs"/>
              </a:rPr>
              <a:t> The system has facility wherein the Bank may set bilateral and multilateral counter party limits at the request of the participants to discourage free riding on liquidity in the RTGS system.</a:t>
            </a:r>
            <a:endParaRPr lang="en-US" sz="1200" kern="1200" dirty="0" smtClean="0">
              <a:solidFill>
                <a:schemeClr val="tx1"/>
              </a:solidFill>
              <a:effectLst/>
              <a:latin typeface="+mn-lt"/>
              <a:ea typeface="+mn-ea"/>
              <a:cs typeface="+mn-cs"/>
            </a:endParaRPr>
          </a:p>
          <a:p>
            <a:pPr lvl="0"/>
            <a:r>
              <a:rPr lang="en-IN" sz="1200" b="1" kern="1200" dirty="0" smtClean="0">
                <a:solidFill>
                  <a:schemeClr val="tx1"/>
                </a:solidFill>
                <a:effectLst/>
                <a:latin typeface="+mn-lt"/>
                <a:ea typeface="+mn-ea"/>
                <a:cs typeface="+mn-cs"/>
              </a:rPr>
              <a:t>Future value dated transactions</a:t>
            </a:r>
            <a:r>
              <a:rPr lang="en-IN" sz="1200" kern="1200" dirty="0" smtClean="0">
                <a:solidFill>
                  <a:schemeClr val="tx1"/>
                </a:solidFill>
                <a:effectLst/>
                <a:latin typeface="+mn-lt"/>
                <a:ea typeface="+mn-ea"/>
                <a:cs typeface="+mn-cs"/>
              </a:rPr>
              <a:t> – The system has the provision to accept future value dated transactions from the participants for settlement on future RTGS working day/s, the same is parameterised and can be configured as the decision of the Bank. </a:t>
            </a:r>
            <a:endParaRPr lang="en-US"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With implementation of the new RTGS system, the new “RTGS System Regulations 2013” have also come into effect replacing the RTGS (Membership) Business Operating Guidelines, 2004 and RTGS (Membership) Regulations, 2004.</a:t>
            </a:r>
            <a:endParaRPr lang="en-US"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IN" sz="1200" kern="1200" dirty="0" smtClean="0">
              <a:solidFill>
                <a:schemeClr val="tx1"/>
              </a:solidFill>
              <a:latin typeface="+mn-lt"/>
              <a:ea typeface="+mn-ea"/>
              <a:cs typeface="+mn-cs"/>
            </a:endParaRPr>
          </a:p>
          <a:p>
            <a:pPr eaLnBrk="1" hangingPunct="1">
              <a:spcBef>
                <a:spcPct val="0"/>
              </a:spcBef>
            </a:pPr>
            <a:endParaRPr lang="en-IN" sz="1200" b="0" dirty="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9285AA-8910-4763-B99D-C836FAEC3D47}" type="slidenum">
              <a:rPr lang="en-IN" smtClean="0"/>
              <a:pPr fontAlgn="base">
                <a:spcBef>
                  <a:spcPct val="0"/>
                </a:spcBef>
                <a:spcAft>
                  <a:spcPct val="0"/>
                </a:spcAft>
                <a:defRPr/>
              </a:pPr>
              <a:t>4</a:t>
            </a:fld>
            <a:endParaRPr lang="en-IN" smtClean="0"/>
          </a:p>
        </p:txBody>
      </p:sp>
      <p:sp>
        <p:nvSpPr>
          <p:cNvPr id="46084" name="Notes Placeholder 4"/>
          <p:cNvSpPr>
            <a:spLocks noGrp="1"/>
          </p:cNvSpPr>
          <p:nvPr>
            <p:ph type="body" sz="quarter" idx="11"/>
          </p:nvPr>
        </p:nvSpPr>
        <p:spPr bwMode="auto">
          <a:noFill/>
        </p:spPr>
        <p:txBody>
          <a:bodyPr wrap="square" numCol="1" anchor="t" anchorCtr="0" compatLnSpc="1">
            <a:prstTxWarp prst="textNoShape">
              <a:avLst/>
            </a:prstTxWarp>
          </a:bodyPr>
          <a:lstStyle/>
          <a:p>
            <a:pPr eaLnBrk="1" hangingPunct="1">
              <a:spcBef>
                <a:spcPct val="0"/>
              </a:spcBef>
            </a:pPr>
            <a:endParaRPr lang="en-IN" sz="1200" b="0" dirty="0"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9285AA-8910-4763-B99D-C836FAEC3D47}" type="slidenum">
              <a:rPr lang="en-IN" smtClean="0"/>
              <a:pPr fontAlgn="base">
                <a:spcBef>
                  <a:spcPct val="0"/>
                </a:spcBef>
                <a:spcAft>
                  <a:spcPct val="0"/>
                </a:spcAft>
                <a:defRPr/>
              </a:pPr>
              <a:t>5</a:t>
            </a:fld>
            <a:endParaRPr lang="en-IN" smtClean="0"/>
          </a:p>
        </p:txBody>
      </p:sp>
      <p:sp>
        <p:nvSpPr>
          <p:cNvPr id="46084" name="Notes Placeholder 4"/>
          <p:cNvSpPr>
            <a:spLocks noGrp="1"/>
          </p:cNvSpPr>
          <p:nvPr>
            <p:ph type="body" sz="quarter" idx="11"/>
          </p:nvPr>
        </p:nvSpPr>
        <p:spPr bwMode="auto">
          <a:noFill/>
        </p:spPr>
        <p:txBody>
          <a:bodyPr wrap="square" numCol="1" anchor="t" anchorCtr="0" compatLnSpc="1">
            <a:prstTxWarp prst="textNoShape">
              <a:avLst/>
            </a:prstTxWarp>
          </a:bodyPr>
          <a:lstStyle/>
          <a:p>
            <a:pPr eaLnBrk="1" hangingPunct="1">
              <a:spcBef>
                <a:spcPct val="0"/>
              </a:spcBef>
            </a:pPr>
            <a:endParaRPr lang="en-IN" sz="1200" b="0" dirty="0"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9285AA-8910-4763-B99D-C836FAEC3D47}" type="slidenum">
              <a:rPr lang="en-IN" smtClean="0"/>
              <a:pPr fontAlgn="base">
                <a:spcBef>
                  <a:spcPct val="0"/>
                </a:spcBef>
                <a:spcAft>
                  <a:spcPct val="0"/>
                </a:spcAft>
                <a:defRPr/>
              </a:pPr>
              <a:t>6</a:t>
            </a:fld>
            <a:endParaRPr lang="en-IN" smtClean="0"/>
          </a:p>
        </p:txBody>
      </p:sp>
      <p:sp>
        <p:nvSpPr>
          <p:cNvPr id="46084" name="Notes Placeholder 4"/>
          <p:cNvSpPr>
            <a:spLocks noGrp="1"/>
          </p:cNvSpPr>
          <p:nvPr>
            <p:ph type="body" sz="quarter" idx="11"/>
          </p:nvPr>
        </p:nvSpPr>
        <p:spPr bwMode="auto">
          <a:noFill/>
        </p:spPr>
        <p:txBody>
          <a:bodyPr wrap="square" numCol="1" anchor="t" anchorCtr="0" compatLnSpc="1">
            <a:prstTxWarp prst="textNoShape">
              <a:avLst/>
            </a:prstTxWarp>
          </a:bodyPr>
          <a:lstStyle/>
          <a:p>
            <a:pPr eaLnBrk="1" hangingPunct="1">
              <a:spcBef>
                <a:spcPct val="0"/>
              </a:spcBef>
            </a:pPr>
            <a:endParaRPr lang="en-IN" sz="1200" b="0" dirty="0"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9285AA-8910-4763-B99D-C836FAEC3D47}" type="slidenum">
              <a:rPr lang="en-IN" smtClean="0"/>
              <a:pPr fontAlgn="base">
                <a:spcBef>
                  <a:spcPct val="0"/>
                </a:spcBef>
                <a:spcAft>
                  <a:spcPct val="0"/>
                </a:spcAft>
                <a:defRPr/>
              </a:pPr>
              <a:t>7</a:t>
            </a:fld>
            <a:endParaRPr lang="en-IN" smtClean="0"/>
          </a:p>
        </p:txBody>
      </p:sp>
      <p:sp>
        <p:nvSpPr>
          <p:cNvPr id="46084" name="Notes Placeholder 4"/>
          <p:cNvSpPr>
            <a:spLocks noGrp="1"/>
          </p:cNvSpPr>
          <p:nvPr>
            <p:ph type="body" sz="quarter" idx="11"/>
          </p:nvPr>
        </p:nvSpPr>
        <p:spPr bwMode="auto">
          <a:noFill/>
        </p:spPr>
        <p:txBody>
          <a:bodyPr wrap="square" numCol="1" anchor="t" anchorCtr="0" compatLnSpc="1">
            <a:prstTxWarp prst="textNoShape">
              <a:avLst/>
            </a:prstTxWarp>
          </a:bodyPr>
          <a:lstStyle/>
          <a:p>
            <a:pPr eaLnBrk="1" hangingPunct="1">
              <a:spcBef>
                <a:spcPct val="0"/>
              </a:spcBef>
            </a:pPr>
            <a:endParaRPr lang="en-IN" sz="1200" b="0" dirty="0"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9285AA-8910-4763-B99D-C836FAEC3D47}" type="slidenum">
              <a:rPr lang="en-IN" smtClean="0"/>
              <a:pPr fontAlgn="base">
                <a:spcBef>
                  <a:spcPct val="0"/>
                </a:spcBef>
                <a:spcAft>
                  <a:spcPct val="0"/>
                </a:spcAft>
                <a:defRPr/>
              </a:pPr>
              <a:t>8</a:t>
            </a:fld>
            <a:endParaRPr lang="en-IN" smtClean="0"/>
          </a:p>
        </p:txBody>
      </p:sp>
      <p:sp>
        <p:nvSpPr>
          <p:cNvPr id="46084" name="Notes Placeholder 4"/>
          <p:cNvSpPr>
            <a:spLocks noGrp="1"/>
          </p:cNvSpPr>
          <p:nvPr>
            <p:ph type="body" sz="quarter" idx="11"/>
          </p:nvPr>
        </p:nvSpPr>
        <p:spPr bwMode="auto">
          <a:noFill/>
        </p:spPr>
        <p:txBody>
          <a:bodyPr wrap="square" numCol="1" anchor="t" anchorCtr="0" compatLnSpc="1">
            <a:prstTxWarp prst="textNoShape">
              <a:avLst/>
            </a:prstTxWarp>
          </a:bodyPr>
          <a:lstStyle/>
          <a:p>
            <a:pPr eaLnBrk="1" hangingPunct="1">
              <a:spcBef>
                <a:spcPct val="0"/>
              </a:spcBef>
            </a:pPr>
            <a:endParaRPr lang="en-IN" sz="1200" b="0" dirty="0"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IN" dirty="0" smtClean="0"/>
          </a:p>
        </p:txBody>
      </p:sp>
      <p:sp>
        <p:nvSpPr>
          <p:cNvPr id="4" name="Slide Number Placeholder 3"/>
          <p:cNvSpPr>
            <a:spLocks noGrp="1"/>
          </p:cNvSpPr>
          <p:nvPr>
            <p:ph type="sldNum" sz="quarter" idx="10"/>
          </p:nvPr>
        </p:nvSpPr>
        <p:spPr/>
        <p:txBody>
          <a:bodyPr/>
          <a:lstStyle/>
          <a:p>
            <a:fld id="{8420E343-B7DD-4F62-8837-48A3B90AD05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064721-F22A-451D-AF72-20D221443423}" type="datetime1">
              <a:rPr lang="en-US" smtClean="0"/>
              <a:pPr/>
              <a:t>10/1/2015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6A7FB-D41C-49D3-9F92-B86A69BDE6E7}" type="datetime1">
              <a:rPr lang="en-US" smtClean="0"/>
              <a:pPr/>
              <a:t>10/1/2015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9A01B-E6EE-4685-AD18-85508FD724CB}" type="datetime1">
              <a:rPr lang="en-US" smtClean="0"/>
              <a:pPr/>
              <a:t>10/1/2015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8FF27-B8C7-4C62-AA3B-98FB085C4DF6}" type="datetime1">
              <a:rPr lang="en-US" smtClean="0"/>
              <a:pPr/>
              <a:t>10/1/2015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27CA55-BBCE-4EF1-B817-52551F90C61F}" type="datetime1">
              <a:rPr lang="en-US" smtClean="0"/>
              <a:pPr/>
              <a:t>10/1/2015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A4B343-A17E-4890-A097-1D8EEA16034E}" type="datetime1">
              <a:rPr lang="en-US" smtClean="0"/>
              <a:pPr/>
              <a:t>10/1/2015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4AD593-E03A-4D6B-A668-4107DADF7DE3}" type="datetime1">
              <a:rPr lang="en-US" smtClean="0"/>
              <a:pPr/>
              <a:t>10/1/2015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FF2AB8-456B-4271-88D5-50E0AFD2CA32}" type="datetime1">
              <a:rPr lang="en-US" smtClean="0"/>
              <a:pPr/>
              <a:t>10/1/2015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D1A5D-8CD8-44E5-94AA-B5E32634F67B}" type="datetime1">
              <a:rPr lang="en-US" smtClean="0"/>
              <a:pPr/>
              <a:t>10/1/2015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38A27-084D-4DA2-852C-FAF43CAE74A9}" type="datetime1">
              <a:rPr lang="en-US" smtClean="0"/>
              <a:pPr/>
              <a:t>10/1/2015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1F4CC-8FEF-4B05-9ACF-71FCDA56A2BD}" type="datetime1">
              <a:rPr lang="en-US" smtClean="0"/>
              <a:pPr/>
              <a:t>10/1/2015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86C5F6-822B-4021-94B6-22805EFEC02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230D7-4C3F-4D0A-B391-6EDE2C5F52A9}" type="datetime1">
              <a:rPr lang="en-US" smtClean="0"/>
              <a:pPr/>
              <a:t>10/1/2015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6C5F6-822B-4021-94B6-22805EFEC02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D1AAC237-679F-46F2-B4EF-C3B01B6DDEE2}" type="slidenum">
              <a:rPr lang="en-US"/>
              <a:pPr>
                <a:defRPr/>
              </a:pPr>
              <a:t>1</a:t>
            </a:fld>
            <a:endParaRPr lang="en-US"/>
          </a:p>
        </p:txBody>
      </p:sp>
      <p:sp>
        <p:nvSpPr>
          <p:cNvPr id="2051" name="Title 1"/>
          <p:cNvSpPr>
            <a:spLocks noGrp="1"/>
          </p:cNvSpPr>
          <p:nvPr>
            <p:ph type="ctrTitle" idx="4294967295"/>
          </p:nvPr>
        </p:nvSpPr>
        <p:spPr>
          <a:xfrm>
            <a:off x="0" y="2786058"/>
            <a:ext cx="9144000" cy="1428760"/>
          </a:xfrm>
          <a:solidFill>
            <a:schemeClr val="accent1"/>
          </a:solidFill>
        </p:spPr>
        <p:txBody>
          <a:bodyPr bIns="91440" rtlCol="0">
            <a:normAutofit/>
          </a:bodyPr>
          <a:lstStyle/>
          <a:p>
            <a:pPr>
              <a:defRPr/>
            </a:pPr>
            <a:r>
              <a:rPr lang="en-US" sz="3200" dirty="0" smtClean="0">
                <a:solidFill>
                  <a:schemeClr val="bg1"/>
                </a:solidFill>
              </a:rPr>
              <a:t>Payment and </a:t>
            </a:r>
            <a:r>
              <a:rPr lang="en-US" sz="3200" dirty="0">
                <a:solidFill>
                  <a:schemeClr val="bg1"/>
                </a:solidFill>
              </a:rPr>
              <a:t>Settlement Systems in India</a:t>
            </a:r>
            <a:br>
              <a:rPr lang="en-US" sz="3200" dirty="0">
                <a:solidFill>
                  <a:schemeClr val="bg1"/>
                </a:solidFill>
              </a:rPr>
            </a:br>
            <a:r>
              <a:rPr lang="en-US" sz="3200" dirty="0">
                <a:solidFill>
                  <a:schemeClr val="bg1"/>
                </a:solidFill>
              </a:rPr>
              <a:t>- Recent Major </a:t>
            </a:r>
            <a:r>
              <a:rPr lang="en-US" sz="3200" dirty="0" smtClean="0">
                <a:solidFill>
                  <a:schemeClr val="bg1"/>
                </a:solidFill>
              </a:rPr>
              <a:t>Developments</a:t>
            </a:r>
            <a:endParaRPr lang="en-IN" sz="3600" b="1" dirty="0" smtClean="0">
              <a:solidFill>
                <a:schemeClr val="bg1"/>
              </a:solidFill>
              <a:latin typeface="+mn-lt"/>
            </a:endParaRPr>
          </a:p>
        </p:txBody>
      </p:sp>
      <p:sp>
        <p:nvSpPr>
          <p:cNvPr id="2052" name="TextBox 4"/>
          <p:cNvSpPr txBox="1">
            <a:spLocks noChangeArrowheads="1"/>
          </p:cNvSpPr>
          <p:nvPr/>
        </p:nvSpPr>
        <p:spPr bwMode="auto">
          <a:xfrm>
            <a:off x="4572000" y="5657671"/>
            <a:ext cx="4000528" cy="1200329"/>
          </a:xfrm>
          <a:prstGeom prst="rect">
            <a:avLst/>
          </a:prstGeom>
          <a:solidFill>
            <a:schemeClr val="bg1"/>
          </a:solidFill>
          <a:ln w="9525">
            <a:noFill/>
            <a:miter lim="800000"/>
            <a:headEnd/>
            <a:tailEnd/>
          </a:ln>
        </p:spPr>
        <p:txBody>
          <a:bodyPr wrap="square">
            <a:spAutoFit/>
          </a:bodyPr>
          <a:lstStyle/>
          <a:p>
            <a:pPr algn="r"/>
            <a:endParaRPr lang="en-US" b="1" dirty="0" smtClean="0">
              <a:solidFill>
                <a:schemeClr val="bg1"/>
              </a:solidFill>
              <a:latin typeface="Constantia" pitchFamily="18" charset="0"/>
            </a:endParaRPr>
          </a:p>
          <a:p>
            <a:pPr algn="r"/>
            <a:r>
              <a:rPr lang="en-US" b="1" dirty="0" smtClean="0">
                <a:solidFill>
                  <a:schemeClr val="accent2"/>
                </a:solidFill>
                <a:latin typeface="Constantia" pitchFamily="18" charset="0"/>
              </a:rPr>
              <a:t>December  09, 2013</a:t>
            </a:r>
          </a:p>
          <a:p>
            <a:pPr algn="r"/>
            <a:endParaRPr lang="en-US" b="1" dirty="0">
              <a:solidFill>
                <a:srgbClr val="C00000"/>
              </a:solidFill>
              <a:latin typeface="Constantia" pitchFamily="18" charset="0"/>
            </a:endParaRPr>
          </a:p>
          <a:p>
            <a:pPr algn="r"/>
            <a:endParaRPr lang="en-US" b="1" dirty="0">
              <a:solidFill>
                <a:srgbClr val="C00000"/>
              </a:solidFill>
              <a:latin typeface="Constantia" pitchFamily="18" charset="0"/>
            </a:endParaRPr>
          </a:p>
        </p:txBody>
      </p:sp>
      <p:pic>
        <p:nvPicPr>
          <p:cNvPr id="6" name="Picture 5" descr="RBI Golden logo prof.jpg"/>
          <p:cNvPicPr>
            <a:picLocks noChangeAspect="1"/>
          </p:cNvPicPr>
          <p:nvPr/>
        </p:nvPicPr>
        <p:blipFill>
          <a:blip r:embed="rId3" cstate="print"/>
          <a:stretch>
            <a:fillRect/>
          </a:stretch>
        </p:blipFill>
        <p:spPr>
          <a:xfrm>
            <a:off x="3857620" y="500043"/>
            <a:ext cx="857256" cy="808960"/>
          </a:xfrm>
          <a:prstGeom prst="rect">
            <a:avLst/>
          </a:prstGeom>
        </p:spPr>
      </p:pic>
      <p:pic>
        <p:nvPicPr>
          <p:cNvPr id="8" name="Picture 7" descr="RBI hindi Eng.png"/>
          <p:cNvPicPr>
            <a:picLocks noChangeAspect="1"/>
          </p:cNvPicPr>
          <p:nvPr/>
        </p:nvPicPr>
        <p:blipFill>
          <a:blip r:embed="rId4" cstate="print"/>
          <a:stretch>
            <a:fillRect/>
          </a:stretch>
        </p:blipFill>
        <p:spPr>
          <a:xfrm>
            <a:off x="2786050" y="1571612"/>
            <a:ext cx="3182883" cy="642942"/>
          </a:xfrm>
          <a:prstGeom prst="rect">
            <a:avLst/>
          </a:prstGeom>
        </p:spPr>
      </p:pic>
    </p:spTree>
    <p:extLst>
      <p:ext uri="{BB962C8B-B14F-4D97-AF65-F5344CB8AC3E}">
        <p14:creationId xmlns="" xmlns:p14="http://schemas.microsoft.com/office/powerpoint/2010/main" val="368434039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143000"/>
          </a:xfrm>
          <a:solidFill>
            <a:schemeClr val="accent1"/>
          </a:solidFill>
        </p:spPr>
        <p:txBody>
          <a:bodyPr rtlCol="0">
            <a:normAutofit/>
          </a:bodyPr>
          <a:lstStyle/>
          <a:p>
            <a:pPr lvl="1" eaLnBrk="1" fontAlgn="auto" hangingPunct="1">
              <a:spcBef>
                <a:spcPts val="0"/>
              </a:spcBef>
              <a:spcAft>
                <a:spcPts val="0"/>
              </a:spcAft>
              <a:defRPr/>
            </a:pPr>
            <a:r>
              <a:rPr lang="en-US" sz="1800" i="1" dirty="0" smtClean="0">
                <a:solidFill>
                  <a:schemeClr val="tx2">
                    <a:lumMod val="60000"/>
                    <a:lumOff val="40000"/>
                  </a:schemeClr>
                </a:solidFill>
              </a:rPr>
              <a:t/>
            </a:r>
            <a:br>
              <a:rPr lang="en-US" sz="1800" i="1" dirty="0" smtClean="0">
                <a:solidFill>
                  <a:schemeClr val="tx2">
                    <a:lumMod val="60000"/>
                    <a:lumOff val="40000"/>
                  </a:schemeClr>
                </a:solidFill>
              </a:rPr>
            </a:br>
            <a:r>
              <a:rPr lang="en-US" sz="3600" b="1" dirty="0" smtClean="0">
                <a:solidFill>
                  <a:schemeClr val="bg1"/>
                </a:solidFill>
                <a:latin typeface="Arial" pitchFamily="34" charset="0"/>
                <a:cs typeface="Arial" pitchFamily="34" charset="0"/>
              </a:rPr>
              <a:t>Paper Clearing </a:t>
            </a:r>
            <a:endParaRPr lang="en-IN" sz="3600" b="1" dirty="0">
              <a:solidFill>
                <a:schemeClr val="bg1"/>
              </a:solidFill>
              <a:latin typeface="+mn-lt"/>
            </a:endParaRPr>
          </a:p>
        </p:txBody>
      </p:sp>
      <p:sp>
        <p:nvSpPr>
          <p:cNvPr id="4099" name="Content Placeholder 2"/>
          <p:cNvSpPr>
            <a:spLocks noGrp="1"/>
          </p:cNvSpPr>
          <p:nvPr>
            <p:ph idx="1"/>
          </p:nvPr>
        </p:nvSpPr>
        <p:spPr>
          <a:xfrm>
            <a:off x="457200" y="1412874"/>
            <a:ext cx="8229600" cy="5328493"/>
          </a:xfrm>
        </p:spPr>
        <p:txBody>
          <a:bodyPr rtlCol="0">
            <a:noAutofit/>
          </a:bodyPr>
          <a:lstStyle/>
          <a:p>
            <a:pPr marL="0" indent="0">
              <a:lnSpc>
                <a:spcPct val="120000"/>
              </a:lnSpc>
              <a:buNone/>
            </a:pPr>
            <a:r>
              <a:rPr lang="en-US" sz="2400" b="1" dirty="0" smtClean="0">
                <a:latin typeface="Arial" pitchFamily="34" charset="0"/>
                <a:cs typeface="Arial" pitchFamily="34" charset="0"/>
              </a:rPr>
              <a:t>Grid based CTS</a:t>
            </a:r>
          </a:p>
          <a:p>
            <a:pPr>
              <a:lnSpc>
                <a:spcPct val="120000"/>
              </a:lnSpc>
              <a:buFont typeface="Wingdings" pitchFamily="2" charset="2"/>
              <a:buChar char="ü"/>
            </a:pPr>
            <a:r>
              <a:rPr lang="en-US" sz="2400" dirty="0" smtClean="0">
                <a:latin typeface="Arial" pitchFamily="34" charset="0"/>
                <a:cs typeface="Arial" pitchFamily="34" charset="0"/>
              </a:rPr>
              <a:t>Western </a:t>
            </a:r>
            <a:r>
              <a:rPr lang="en-US" sz="2400" dirty="0">
                <a:latin typeface="Arial" pitchFamily="34" charset="0"/>
                <a:cs typeface="Arial" pitchFamily="34" charset="0"/>
              </a:rPr>
              <a:t>Grid CTS in Mumbai started  on April 27, 2013 and now covers banks from </a:t>
            </a:r>
            <a:r>
              <a:rPr lang="en-US" sz="2400" dirty="0" smtClean="0">
                <a:latin typeface="Arial" pitchFamily="34" charset="0"/>
                <a:cs typeface="Arial" pitchFamily="34" charset="0"/>
              </a:rPr>
              <a:t>23 </a:t>
            </a:r>
            <a:r>
              <a:rPr lang="en-US" sz="2400" dirty="0">
                <a:latin typeface="Arial" pitchFamily="34" charset="0"/>
                <a:cs typeface="Arial" pitchFamily="34" charset="0"/>
              </a:rPr>
              <a:t>locations. </a:t>
            </a:r>
          </a:p>
          <a:p>
            <a:pPr marL="0" lvl="0" indent="0">
              <a:lnSpc>
                <a:spcPct val="120000"/>
              </a:lnSpc>
              <a:buNone/>
            </a:pPr>
            <a:r>
              <a:rPr lang="en-US" sz="2400" b="1" dirty="0">
                <a:latin typeface="Arial" pitchFamily="34" charset="0"/>
                <a:cs typeface="Arial" pitchFamily="34" charset="0"/>
              </a:rPr>
              <a:t>CTS-2010 standards</a:t>
            </a:r>
          </a:p>
          <a:p>
            <a:pPr lvl="0">
              <a:lnSpc>
                <a:spcPct val="120000"/>
              </a:lnSpc>
              <a:buFont typeface="Wingdings" pitchFamily="2" charset="2"/>
              <a:buChar char="ü"/>
            </a:pPr>
            <a:r>
              <a:rPr lang="en-US" sz="2400" dirty="0">
                <a:latin typeface="Arial" pitchFamily="34" charset="0"/>
                <a:cs typeface="Arial" pitchFamily="34" charset="0"/>
              </a:rPr>
              <a:t>Time line for withdrawal of non-CTS extended till </a:t>
            </a:r>
            <a:r>
              <a:rPr lang="en-US" sz="2400" dirty="0" smtClean="0">
                <a:latin typeface="Arial" pitchFamily="34" charset="0"/>
                <a:cs typeface="Arial" pitchFamily="34" charset="0"/>
              </a:rPr>
              <a:t>December </a:t>
            </a:r>
            <a:r>
              <a:rPr lang="en-US" sz="2400" dirty="0">
                <a:latin typeface="Arial" pitchFamily="34" charset="0"/>
                <a:cs typeface="Arial" pitchFamily="34" charset="0"/>
              </a:rPr>
              <a:t>2013.</a:t>
            </a:r>
          </a:p>
          <a:p>
            <a:pPr lvl="0">
              <a:lnSpc>
                <a:spcPct val="120000"/>
              </a:lnSpc>
              <a:buFont typeface="Wingdings" pitchFamily="2" charset="2"/>
              <a:buChar char="ü"/>
            </a:pPr>
            <a:r>
              <a:rPr lang="en-US" sz="2400" dirty="0">
                <a:latin typeface="Arial" pitchFamily="34" charset="0"/>
                <a:cs typeface="Arial" pitchFamily="34" charset="0"/>
              </a:rPr>
              <a:t>Separate clearing arrangement made to clear residual non-CTS 2010 </a:t>
            </a:r>
            <a:r>
              <a:rPr lang="en-US" sz="2400" dirty="0" err="1">
                <a:latin typeface="Arial" pitchFamily="34" charset="0"/>
                <a:cs typeface="Arial" pitchFamily="34" charset="0"/>
              </a:rPr>
              <a:t>cheques</a:t>
            </a:r>
            <a:r>
              <a:rPr lang="en-US" sz="2400" dirty="0">
                <a:latin typeface="Arial" pitchFamily="34" charset="0"/>
                <a:cs typeface="Arial" pitchFamily="34" charset="0"/>
              </a:rPr>
              <a:t> </a:t>
            </a:r>
            <a:r>
              <a:rPr lang="en-US" sz="2400" dirty="0" err="1" smtClean="0">
                <a:latin typeface="Arial" pitchFamily="34" charset="0"/>
                <a:cs typeface="Arial" pitchFamily="34" charset="0"/>
              </a:rPr>
              <a:t>w.e.f</a:t>
            </a:r>
            <a:r>
              <a:rPr lang="en-US" sz="2400" dirty="0" smtClean="0">
                <a:latin typeface="Arial" pitchFamily="34" charset="0"/>
                <a:cs typeface="Arial" pitchFamily="34" charset="0"/>
              </a:rPr>
              <a:t>. </a:t>
            </a:r>
            <a:r>
              <a:rPr lang="en-US" sz="2400" dirty="0">
                <a:latin typeface="Arial" pitchFamily="34" charset="0"/>
                <a:cs typeface="Arial" pitchFamily="34" charset="0"/>
              </a:rPr>
              <a:t>Jan 2014</a:t>
            </a:r>
          </a:p>
          <a:p>
            <a:pPr marL="0" lvl="0" indent="0">
              <a:lnSpc>
                <a:spcPct val="120000"/>
              </a:lnSpc>
              <a:buNone/>
            </a:pPr>
            <a:r>
              <a:rPr lang="en-US" sz="2400" b="1" dirty="0">
                <a:latin typeface="Arial" pitchFamily="34" charset="0"/>
                <a:cs typeface="Arial" pitchFamily="34" charset="0"/>
              </a:rPr>
              <a:t>Uniform Holiday </a:t>
            </a:r>
          </a:p>
          <a:p>
            <a:pPr lvl="0">
              <a:lnSpc>
                <a:spcPct val="120000"/>
              </a:lnSpc>
              <a:buFont typeface="Wingdings" pitchFamily="2" charset="2"/>
              <a:buChar char="ü"/>
            </a:pPr>
            <a:r>
              <a:rPr lang="en-US" sz="2400" dirty="0" smtClean="0">
                <a:latin typeface="Arial" pitchFamily="34" charset="0"/>
                <a:cs typeface="Arial" pitchFamily="34" charset="0"/>
              </a:rPr>
              <a:t>Uniform </a:t>
            </a:r>
            <a:r>
              <a:rPr lang="en-US" sz="2400" dirty="0">
                <a:latin typeface="Arial" pitchFamily="34" charset="0"/>
                <a:cs typeface="Arial" pitchFamily="34" charset="0"/>
              </a:rPr>
              <a:t>holiday mandated to enhance customer service for all the CTS grids</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3CE467B-EAC5-490A-9BD0-2AB3A92258B0}" type="slidenum">
              <a:rPr lang="en-US"/>
              <a:pPr>
                <a:defRPr/>
              </a:pPr>
              <a:t>2</a:t>
            </a:fld>
            <a:endParaRPr lang="en-US"/>
          </a:p>
        </p:txBody>
      </p:sp>
    </p:spTree>
    <p:extLst>
      <p:ext uri="{BB962C8B-B14F-4D97-AF65-F5344CB8AC3E}">
        <p14:creationId xmlns="" xmlns:p14="http://schemas.microsoft.com/office/powerpoint/2010/main" val="888870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7820" y="-14028"/>
            <a:ext cx="9144000" cy="1143000"/>
          </a:xfrm>
          <a:solidFill>
            <a:schemeClr val="accent1"/>
          </a:solidFill>
        </p:spPr>
        <p:txBody>
          <a:bodyPr rtlCol="0">
            <a:noAutofit/>
          </a:bodyPr>
          <a:lstStyle/>
          <a:p>
            <a:pPr lvl="1">
              <a:defRPr/>
            </a:pPr>
            <a:r>
              <a:rPr lang="en-US" sz="3600" b="1" dirty="0">
                <a:solidFill>
                  <a:schemeClr val="bg1"/>
                </a:solidFill>
                <a:latin typeface="Arial" pitchFamily="34" charset="0"/>
                <a:cs typeface="Arial" pitchFamily="34" charset="0"/>
              </a:rPr>
              <a:t>New RTGS (NG-RTGS) System </a:t>
            </a:r>
            <a:endParaRPr lang="en-IN" sz="3600" b="1" dirty="0">
              <a:solidFill>
                <a:schemeClr val="bg1"/>
              </a:solidFill>
              <a:latin typeface="Arial" pitchFamily="34" charset="0"/>
              <a:cs typeface="Arial" pitchFamily="34" charset="0"/>
            </a:endParaRPr>
          </a:p>
        </p:txBody>
      </p:sp>
      <p:sp>
        <p:nvSpPr>
          <p:cNvPr id="4099" name="Content Placeholder 2"/>
          <p:cNvSpPr>
            <a:spLocks noGrp="1"/>
          </p:cNvSpPr>
          <p:nvPr>
            <p:ph idx="1"/>
          </p:nvPr>
        </p:nvSpPr>
        <p:spPr>
          <a:xfrm>
            <a:off x="457200" y="1412874"/>
            <a:ext cx="8229600" cy="5112469"/>
          </a:xfrm>
        </p:spPr>
        <p:txBody>
          <a:bodyPr rtlCol="0">
            <a:normAutofit/>
          </a:bodyPr>
          <a:lstStyle/>
          <a:p>
            <a:pPr algn="just">
              <a:lnSpc>
                <a:spcPct val="120000"/>
              </a:lnSpc>
              <a:buFont typeface="Wingdings" pitchFamily="2" charset="2"/>
              <a:buChar char="ü"/>
            </a:pPr>
            <a:r>
              <a:rPr lang="en-US" sz="2200" dirty="0">
                <a:latin typeface="Arial" pitchFamily="34" charset="0"/>
                <a:cs typeface="Arial" pitchFamily="34" charset="0"/>
              </a:rPr>
              <a:t>New RTGS system rolled out on October 19, 2013.</a:t>
            </a:r>
          </a:p>
          <a:p>
            <a:pPr algn="just">
              <a:lnSpc>
                <a:spcPct val="120000"/>
              </a:lnSpc>
              <a:buFont typeface="Wingdings" pitchFamily="2" charset="2"/>
              <a:buChar char="ü"/>
            </a:pPr>
            <a:r>
              <a:rPr lang="en-US" sz="2200" dirty="0">
                <a:latin typeface="Arial" pitchFamily="34" charset="0"/>
                <a:cs typeface="Arial" pitchFamily="34" charset="0"/>
              </a:rPr>
              <a:t>System uses mark-up language (XML) based messaging system conforming to ISO 20022 standards.</a:t>
            </a:r>
          </a:p>
          <a:p>
            <a:pPr marL="0" indent="0">
              <a:lnSpc>
                <a:spcPct val="120000"/>
              </a:lnSpc>
              <a:buNone/>
            </a:pPr>
            <a:r>
              <a:rPr lang="en-US" sz="2400" b="1" dirty="0">
                <a:latin typeface="Arial" pitchFamily="34" charset="0"/>
                <a:cs typeface="Arial" pitchFamily="34" charset="0"/>
              </a:rPr>
              <a:t>Some of advanced features of the  system are:</a:t>
            </a:r>
          </a:p>
          <a:p>
            <a:pPr algn="just">
              <a:lnSpc>
                <a:spcPct val="120000"/>
              </a:lnSpc>
              <a:buFont typeface="Wingdings" pitchFamily="2" charset="2"/>
              <a:buChar char="ü"/>
            </a:pPr>
            <a:r>
              <a:rPr lang="en-US" sz="2200" dirty="0">
                <a:latin typeface="Arial" pitchFamily="34" charset="0"/>
                <a:cs typeface="Arial" pitchFamily="34" charset="0"/>
              </a:rPr>
              <a:t>Multiple options </a:t>
            </a:r>
            <a:r>
              <a:rPr lang="en-US" sz="2200" dirty="0" smtClean="0">
                <a:latin typeface="Arial" pitchFamily="34" charset="0"/>
                <a:cs typeface="Arial" pitchFamily="34" charset="0"/>
              </a:rPr>
              <a:t>for  access – Application programming Interface, member Interface or Web Access</a:t>
            </a:r>
            <a:endParaRPr lang="en-US" sz="2200" dirty="0">
              <a:latin typeface="Arial" pitchFamily="34" charset="0"/>
              <a:cs typeface="Arial" pitchFamily="34" charset="0"/>
            </a:endParaRPr>
          </a:p>
          <a:p>
            <a:pPr algn="just">
              <a:lnSpc>
                <a:spcPct val="120000"/>
              </a:lnSpc>
              <a:buFont typeface="Wingdings" pitchFamily="2" charset="2"/>
              <a:buChar char="ü"/>
            </a:pPr>
            <a:r>
              <a:rPr lang="en-US" sz="2200" dirty="0">
                <a:latin typeface="Arial" pitchFamily="34" charset="0"/>
                <a:cs typeface="Arial" pitchFamily="34" charset="0"/>
              </a:rPr>
              <a:t>Hybrid </a:t>
            </a:r>
            <a:r>
              <a:rPr lang="en-US" sz="2200" dirty="0" smtClean="0">
                <a:latin typeface="Arial" pitchFamily="34" charset="0"/>
                <a:cs typeface="Arial" pitchFamily="34" charset="0"/>
              </a:rPr>
              <a:t>feature of gross and netting for better liquidity management</a:t>
            </a:r>
            <a:endParaRPr lang="en-US" sz="2200" dirty="0">
              <a:latin typeface="Arial" pitchFamily="34" charset="0"/>
              <a:cs typeface="Arial" pitchFamily="34" charset="0"/>
            </a:endParaRPr>
          </a:p>
          <a:p>
            <a:pPr algn="just">
              <a:lnSpc>
                <a:spcPct val="120000"/>
              </a:lnSpc>
              <a:buFont typeface="Wingdings" pitchFamily="2" charset="2"/>
              <a:buChar char="ü"/>
            </a:pPr>
            <a:r>
              <a:rPr lang="en-US" sz="2200" dirty="0">
                <a:latin typeface="Arial" pitchFamily="34" charset="0"/>
                <a:cs typeface="Arial" pitchFamily="34" charset="0"/>
              </a:rPr>
              <a:t>Setting bilateral and multilateral limit</a:t>
            </a:r>
          </a:p>
          <a:p>
            <a:pPr algn="just">
              <a:lnSpc>
                <a:spcPct val="120000"/>
              </a:lnSpc>
              <a:buFont typeface="Wingdings" pitchFamily="2" charset="2"/>
              <a:buChar char="ü"/>
            </a:pPr>
            <a:r>
              <a:rPr lang="en-US" sz="2200" dirty="0">
                <a:latin typeface="Arial" pitchFamily="34" charset="0"/>
                <a:cs typeface="Arial" pitchFamily="34" charset="0"/>
              </a:rPr>
              <a:t>Future value dated </a:t>
            </a:r>
            <a:r>
              <a:rPr lang="en-US" sz="2200" dirty="0" smtClean="0">
                <a:latin typeface="Arial" pitchFamily="34" charset="0"/>
                <a:cs typeface="Arial" pitchFamily="34" charset="0"/>
              </a:rPr>
              <a:t>transactions</a:t>
            </a:r>
          </a:p>
          <a:p>
            <a:pPr algn="just">
              <a:lnSpc>
                <a:spcPct val="120000"/>
              </a:lnSpc>
              <a:buFont typeface="Wingdings" pitchFamily="2" charset="2"/>
              <a:buChar char="ü"/>
            </a:pPr>
            <a:r>
              <a:rPr lang="en-US" sz="2200" dirty="0" smtClean="0">
                <a:latin typeface="Arial" pitchFamily="34" charset="0"/>
                <a:cs typeface="Arial" pitchFamily="34" charset="0"/>
              </a:rPr>
              <a:t>Accepts multi currency transactions</a:t>
            </a:r>
          </a:p>
          <a:p>
            <a:pPr algn="just">
              <a:lnSpc>
                <a:spcPct val="120000"/>
              </a:lnSpc>
              <a:buFont typeface="Wingdings" pitchFamily="2" charset="2"/>
              <a:buChar char="ü"/>
            </a:pPr>
            <a:endParaRPr lang="en-US" sz="2200" dirty="0">
              <a:latin typeface="Arial" pitchFamily="34" charset="0"/>
              <a:cs typeface="Arial" pitchFamily="34" charset="0"/>
            </a:endParaRPr>
          </a:p>
          <a:p>
            <a:pPr marL="0" indent="0" algn="just">
              <a:lnSpc>
                <a:spcPct val="120000"/>
              </a:lnSpc>
              <a:buNone/>
            </a:pPr>
            <a:endParaRPr lang="en-US" sz="2000" dirty="0"/>
          </a:p>
          <a:p>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3CE467B-EAC5-490A-9BD0-2AB3A92258B0}" type="slidenum">
              <a:rPr lang="en-US"/>
              <a:pPr>
                <a:defRPr/>
              </a:pPr>
              <a:t>3</a:t>
            </a:fld>
            <a:endParaRPr lang="en-US"/>
          </a:p>
        </p:txBody>
      </p:sp>
    </p:spTree>
    <p:extLst>
      <p:ext uri="{BB962C8B-B14F-4D97-AF65-F5344CB8AC3E}">
        <p14:creationId xmlns="" xmlns:p14="http://schemas.microsoft.com/office/powerpoint/2010/main" val="4193680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143000"/>
          </a:xfrm>
          <a:solidFill>
            <a:schemeClr val="accent1"/>
          </a:solidFill>
        </p:spPr>
        <p:txBody>
          <a:bodyPr rtlCol="0">
            <a:normAutofit/>
          </a:bodyPr>
          <a:lstStyle/>
          <a:p>
            <a:pPr lvl="1" eaLnBrk="1" fontAlgn="auto" hangingPunct="1">
              <a:spcBef>
                <a:spcPts val="0"/>
              </a:spcBef>
              <a:spcAft>
                <a:spcPts val="0"/>
              </a:spcAft>
              <a:defRPr/>
            </a:pPr>
            <a:r>
              <a:rPr lang="en-US" sz="1800" i="1" dirty="0" smtClean="0">
                <a:solidFill>
                  <a:schemeClr val="tx2">
                    <a:lumMod val="60000"/>
                    <a:lumOff val="40000"/>
                  </a:schemeClr>
                </a:solidFill>
              </a:rPr>
              <a:t/>
            </a:r>
            <a:br>
              <a:rPr lang="en-US" sz="1800" i="1" dirty="0" smtClean="0">
                <a:solidFill>
                  <a:schemeClr val="tx2">
                    <a:lumMod val="60000"/>
                    <a:lumOff val="40000"/>
                  </a:schemeClr>
                </a:solidFill>
              </a:rPr>
            </a:br>
            <a:r>
              <a:rPr lang="en-US" sz="3600" b="1" dirty="0">
                <a:solidFill>
                  <a:schemeClr val="bg1"/>
                </a:solidFill>
                <a:latin typeface="Arial" pitchFamily="34" charset="0"/>
                <a:cs typeface="Arial" pitchFamily="34" charset="0"/>
              </a:rPr>
              <a:t>Other developments</a:t>
            </a:r>
            <a:endParaRPr lang="en-IN" sz="3600" b="1" dirty="0">
              <a:solidFill>
                <a:schemeClr val="bg1"/>
              </a:solidFill>
              <a:latin typeface="Arial" pitchFamily="34" charset="0"/>
              <a:cs typeface="Arial" pitchFamily="34" charset="0"/>
            </a:endParaRPr>
          </a:p>
        </p:txBody>
      </p:sp>
      <p:sp>
        <p:nvSpPr>
          <p:cNvPr id="4099" name="Content Placeholder 2"/>
          <p:cNvSpPr>
            <a:spLocks noGrp="1"/>
          </p:cNvSpPr>
          <p:nvPr>
            <p:ph idx="1"/>
          </p:nvPr>
        </p:nvSpPr>
        <p:spPr>
          <a:xfrm>
            <a:off x="457200" y="1412875"/>
            <a:ext cx="8229600" cy="4713288"/>
          </a:xfrm>
        </p:spPr>
        <p:txBody>
          <a:bodyPr rtlCol="0">
            <a:normAutofit/>
          </a:bodyPr>
          <a:lstStyle/>
          <a:p>
            <a:pPr marL="0" indent="0" algn="just">
              <a:spcBef>
                <a:spcPts val="638"/>
              </a:spcBef>
              <a:buNone/>
              <a:defRPr/>
            </a:pPr>
            <a:r>
              <a:rPr lang="en-US" sz="2400" b="1" dirty="0">
                <a:solidFill>
                  <a:srgbClr val="000000"/>
                </a:solidFill>
                <a:latin typeface="Arial" pitchFamily="34" charset="0"/>
                <a:cs typeface="Arial" pitchFamily="34" charset="0"/>
              </a:rPr>
              <a:t>Cash Withdrawal at POS </a:t>
            </a:r>
          </a:p>
          <a:p>
            <a:pPr algn="just">
              <a:spcBef>
                <a:spcPts val="638"/>
              </a:spcBef>
              <a:buFont typeface="Wingdings" pitchFamily="2" charset="2"/>
              <a:buChar char="ü"/>
              <a:defRPr/>
            </a:pPr>
            <a:r>
              <a:rPr lang="en-US" sz="2200" dirty="0">
                <a:latin typeface="Arial" pitchFamily="34" charset="0"/>
                <a:cs typeface="Arial" pitchFamily="34" charset="0"/>
              </a:rPr>
              <a:t>Cash withdrawal at POS up  to </a:t>
            </a:r>
            <a:r>
              <a:rPr lang="en-US" sz="2200" dirty="0" err="1">
                <a:latin typeface="Arial" pitchFamily="34" charset="0"/>
                <a:cs typeface="Arial" pitchFamily="34" charset="0"/>
              </a:rPr>
              <a:t>Rs</a:t>
            </a:r>
            <a:r>
              <a:rPr lang="en-US" sz="2200" dirty="0">
                <a:latin typeface="Arial" pitchFamily="34" charset="0"/>
                <a:cs typeface="Arial" pitchFamily="34" charset="0"/>
              </a:rPr>
              <a:t> 1000 </a:t>
            </a:r>
            <a:r>
              <a:rPr lang="en-US" sz="2200" dirty="0" smtClean="0">
                <a:latin typeface="Arial" pitchFamily="34" charset="0"/>
                <a:cs typeface="Arial" pitchFamily="34" charset="0"/>
              </a:rPr>
              <a:t>enabled for </a:t>
            </a:r>
            <a:r>
              <a:rPr lang="en-US" sz="2200" dirty="0">
                <a:latin typeface="Arial" pitchFamily="34" charset="0"/>
                <a:cs typeface="Arial" pitchFamily="34" charset="0"/>
              </a:rPr>
              <a:t>bank issued </a:t>
            </a:r>
            <a:r>
              <a:rPr lang="en-US" sz="2200" dirty="0" smtClean="0">
                <a:latin typeface="Arial" pitchFamily="34" charset="0"/>
                <a:cs typeface="Arial" pitchFamily="34" charset="0"/>
              </a:rPr>
              <a:t>PPIs  </a:t>
            </a:r>
            <a:endParaRPr lang="en-US" sz="2200" dirty="0">
              <a:latin typeface="Arial" pitchFamily="34" charset="0"/>
              <a:cs typeface="Arial" pitchFamily="34" charset="0"/>
            </a:endParaRPr>
          </a:p>
          <a:p>
            <a:pPr marL="0" indent="0" algn="just">
              <a:spcBef>
                <a:spcPts val="638"/>
              </a:spcBef>
              <a:buNone/>
              <a:defRPr/>
            </a:pPr>
            <a:r>
              <a:rPr lang="en-US" sz="2400" b="1" dirty="0">
                <a:latin typeface="Arial" pitchFamily="34" charset="0"/>
                <a:cs typeface="Arial" pitchFamily="34" charset="0"/>
              </a:rPr>
              <a:t>Technical Committee on Mobile Banking</a:t>
            </a:r>
            <a:endParaRPr lang="en-US" sz="2400" dirty="0">
              <a:latin typeface="Arial" pitchFamily="34" charset="0"/>
              <a:cs typeface="Arial" pitchFamily="34" charset="0"/>
            </a:endParaRPr>
          </a:p>
          <a:p>
            <a:pPr algn="just">
              <a:lnSpc>
                <a:spcPct val="120000"/>
              </a:lnSpc>
              <a:buFont typeface="Wingdings" pitchFamily="2" charset="2"/>
              <a:buChar char="ü"/>
            </a:pPr>
            <a:r>
              <a:rPr lang="en-US" sz="2200" dirty="0" smtClean="0">
                <a:latin typeface="Arial" pitchFamily="34" charset="0"/>
                <a:cs typeface="Arial" pitchFamily="34" charset="0"/>
              </a:rPr>
              <a:t> A Technical </a:t>
            </a:r>
            <a:r>
              <a:rPr lang="en-US" sz="2200" dirty="0">
                <a:latin typeface="Arial" pitchFamily="34" charset="0"/>
                <a:cs typeface="Arial" pitchFamily="34" charset="0"/>
              </a:rPr>
              <a:t>Committee has been set up by RBI to examine the options/alternatives including the feasibility of using encrypted SMS-based funds transfer by  using an application which can run on any type of handset for expanding the reach of mobile banking in the country</a:t>
            </a:r>
            <a:r>
              <a:rPr lang="en-US" sz="2400" dirty="0">
                <a:latin typeface="Arial" pitchFamily="34" charset="0"/>
                <a:cs typeface="Arial" pitchFamily="34" charset="0"/>
              </a:rPr>
              <a:t>.</a:t>
            </a:r>
          </a:p>
          <a:p>
            <a:pPr marL="0" indent="0">
              <a:buNone/>
            </a:pP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3CE467B-EAC5-490A-9BD0-2AB3A92258B0}" type="slidenum">
              <a:rPr lang="en-US"/>
              <a:pPr>
                <a:defRPr/>
              </a:pPr>
              <a:t>4</a:t>
            </a:fld>
            <a:endParaRPr lang="en-US"/>
          </a:p>
        </p:txBody>
      </p:sp>
    </p:spTree>
    <p:extLst>
      <p:ext uri="{BB962C8B-B14F-4D97-AF65-F5344CB8AC3E}">
        <p14:creationId xmlns="" xmlns:p14="http://schemas.microsoft.com/office/powerpoint/2010/main" val="556663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143000"/>
          </a:xfrm>
          <a:solidFill>
            <a:schemeClr val="accent1"/>
          </a:solidFill>
        </p:spPr>
        <p:txBody>
          <a:bodyPr rtlCol="0">
            <a:normAutofit/>
          </a:bodyPr>
          <a:lstStyle/>
          <a:p>
            <a:pPr lvl="1" eaLnBrk="1" fontAlgn="auto" hangingPunct="1">
              <a:spcBef>
                <a:spcPts val="0"/>
              </a:spcBef>
              <a:spcAft>
                <a:spcPts val="0"/>
              </a:spcAft>
              <a:defRPr/>
            </a:pPr>
            <a:r>
              <a:rPr lang="en-US" sz="1800" i="1" dirty="0" smtClean="0">
                <a:solidFill>
                  <a:schemeClr val="tx2">
                    <a:lumMod val="60000"/>
                    <a:lumOff val="40000"/>
                  </a:schemeClr>
                </a:solidFill>
              </a:rPr>
              <a:t/>
            </a:r>
            <a:br>
              <a:rPr lang="en-US" sz="1800" i="1" dirty="0" smtClean="0">
                <a:solidFill>
                  <a:schemeClr val="tx2">
                    <a:lumMod val="60000"/>
                    <a:lumOff val="40000"/>
                  </a:schemeClr>
                </a:solidFill>
              </a:rPr>
            </a:br>
            <a:r>
              <a:rPr lang="en-US" sz="3600" b="1" dirty="0">
                <a:solidFill>
                  <a:schemeClr val="bg1"/>
                </a:solidFill>
                <a:latin typeface="Arial" pitchFamily="34" charset="0"/>
                <a:cs typeface="Arial" pitchFamily="34" charset="0"/>
              </a:rPr>
              <a:t>Other developments</a:t>
            </a:r>
            <a:endParaRPr lang="en-IN" sz="3600" b="1" dirty="0">
              <a:solidFill>
                <a:schemeClr val="bg1"/>
              </a:solidFill>
              <a:latin typeface="Arial" pitchFamily="34" charset="0"/>
              <a:cs typeface="Arial" pitchFamily="34" charset="0"/>
            </a:endParaRPr>
          </a:p>
        </p:txBody>
      </p:sp>
      <p:sp>
        <p:nvSpPr>
          <p:cNvPr id="4099" name="Content Placeholder 2"/>
          <p:cNvSpPr>
            <a:spLocks noGrp="1"/>
          </p:cNvSpPr>
          <p:nvPr>
            <p:ph idx="1"/>
          </p:nvPr>
        </p:nvSpPr>
        <p:spPr>
          <a:xfrm>
            <a:off x="457200" y="1412875"/>
            <a:ext cx="8229600" cy="4713288"/>
          </a:xfrm>
        </p:spPr>
        <p:txBody>
          <a:bodyPr rtlCol="0">
            <a:normAutofit/>
          </a:bodyPr>
          <a:lstStyle/>
          <a:p>
            <a:pPr marL="0" indent="0">
              <a:buNone/>
            </a:pPr>
            <a:r>
              <a:rPr lang="en-US" sz="2400" b="1" dirty="0">
                <a:latin typeface="Arial" pitchFamily="34" charset="0"/>
                <a:cs typeface="Arial" pitchFamily="34" charset="0"/>
              </a:rPr>
              <a:t>Formation of a </a:t>
            </a:r>
            <a:r>
              <a:rPr lang="en-US" sz="2400" b="1" dirty="0" err="1">
                <a:latin typeface="Arial" pitchFamily="34" charset="0"/>
                <a:cs typeface="Arial" pitchFamily="34" charset="0"/>
              </a:rPr>
              <a:t>Giro</a:t>
            </a:r>
            <a:r>
              <a:rPr lang="en-US" sz="2400" b="1" dirty="0">
                <a:latin typeface="Arial" pitchFamily="34" charset="0"/>
                <a:cs typeface="Arial" pitchFamily="34" charset="0"/>
              </a:rPr>
              <a:t> Advisory Group (GAG)</a:t>
            </a:r>
            <a:endParaRPr lang="en-IN" sz="2400" dirty="0">
              <a:latin typeface="Arial" pitchFamily="34" charset="0"/>
              <a:cs typeface="Arial" pitchFamily="34" charset="0"/>
            </a:endParaRPr>
          </a:p>
          <a:p>
            <a:pPr>
              <a:buFont typeface="Wingdings" pitchFamily="2" charset="2"/>
              <a:buChar char="ü"/>
            </a:pPr>
            <a:r>
              <a:rPr lang="en-US" sz="2400" dirty="0" smtClean="0">
                <a:latin typeface="Arial" pitchFamily="34" charset="0"/>
                <a:cs typeface="Arial" pitchFamily="34" charset="0"/>
              </a:rPr>
              <a:t>To implement the </a:t>
            </a:r>
            <a:r>
              <a:rPr lang="en-IN" sz="2400" dirty="0">
                <a:latin typeface="Arial" pitchFamily="34" charset="0"/>
                <a:cs typeface="Arial" pitchFamily="34" charset="0"/>
              </a:rPr>
              <a:t>recommendation </a:t>
            </a:r>
            <a:r>
              <a:rPr lang="en-IN" sz="2400" dirty="0" smtClean="0">
                <a:latin typeface="Arial" pitchFamily="34" charset="0"/>
                <a:cs typeface="Arial" pitchFamily="34" charset="0"/>
              </a:rPr>
              <a:t>of </a:t>
            </a:r>
            <a:r>
              <a:rPr lang="en-IN" sz="2400" dirty="0">
                <a:latin typeface="Arial" pitchFamily="34" charset="0"/>
                <a:cs typeface="Arial" pitchFamily="34" charset="0"/>
              </a:rPr>
              <a:t>the </a:t>
            </a:r>
            <a:r>
              <a:rPr lang="en-US" sz="2400" dirty="0" smtClean="0">
                <a:latin typeface="Arial" pitchFamily="34" charset="0"/>
                <a:cs typeface="Arial" pitchFamily="34" charset="0"/>
              </a:rPr>
              <a:t>Committee </a:t>
            </a:r>
            <a:r>
              <a:rPr lang="en-US" sz="2400" dirty="0">
                <a:latin typeface="Arial" pitchFamily="34" charset="0"/>
                <a:cs typeface="Arial" pitchFamily="34" charset="0"/>
              </a:rPr>
              <a:t>set up to Study the Feasibility of Implementation of </a:t>
            </a:r>
            <a:r>
              <a:rPr lang="en-US" sz="2400" dirty="0" err="1">
                <a:latin typeface="Arial" pitchFamily="34" charset="0"/>
                <a:cs typeface="Arial" pitchFamily="34" charset="0"/>
              </a:rPr>
              <a:t>Giro</a:t>
            </a:r>
            <a:r>
              <a:rPr lang="en-US" sz="2400" dirty="0">
                <a:latin typeface="Arial" pitchFamily="34" charset="0"/>
                <a:cs typeface="Arial" pitchFamily="34" charset="0"/>
              </a:rPr>
              <a:t> Based Payment </a:t>
            </a:r>
            <a:r>
              <a:rPr lang="en-US" sz="2400" dirty="0" smtClean="0">
                <a:latin typeface="Arial" pitchFamily="34" charset="0"/>
                <a:cs typeface="Arial" pitchFamily="34" charset="0"/>
              </a:rPr>
              <a:t>System a  GAG has been formed: </a:t>
            </a:r>
          </a:p>
          <a:p>
            <a:pPr lvl="1">
              <a:buFont typeface="Wingdings" pitchFamily="2" charset="2"/>
              <a:buChar char="ü"/>
            </a:pPr>
            <a:r>
              <a:rPr lang="en-US" sz="2400" dirty="0" smtClean="0">
                <a:latin typeface="Arial" pitchFamily="34" charset="0"/>
                <a:cs typeface="Arial" pitchFamily="34" charset="0"/>
              </a:rPr>
              <a:t>To take a view regarding setting up an organization (for profit/non profit) to set up the Indian Bills </a:t>
            </a:r>
            <a:r>
              <a:rPr lang="en-US" sz="2400" dirty="0">
                <a:latin typeface="Arial" pitchFamily="34" charset="0"/>
                <a:cs typeface="Arial" pitchFamily="34" charset="0"/>
              </a:rPr>
              <a:t>P</a:t>
            </a:r>
            <a:r>
              <a:rPr lang="en-US" sz="2400" dirty="0" smtClean="0">
                <a:latin typeface="Arial" pitchFamily="34" charset="0"/>
                <a:cs typeface="Arial" pitchFamily="34" charset="0"/>
              </a:rPr>
              <a:t>ayments system </a:t>
            </a:r>
          </a:p>
          <a:p>
            <a:pPr lvl="1">
              <a:buFont typeface="Wingdings" pitchFamily="2" charset="2"/>
              <a:buChar char="ü"/>
            </a:pPr>
            <a:r>
              <a:rPr lang="en-US" sz="2400" dirty="0" smtClean="0">
                <a:latin typeface="Arial" pitchFamily="34" charset="0"/>
                <a:cs typeface="Arial" pitchFamily="34" charset="0"/>
              </a:rPr>
              <a:t>Frame guidelines for </a:t>
            </a:r>
            <a:r>
              <a:rPr lang="en-US" sz="2400" dirty="0">
                <a:latin typeface="Arial" pitchFamily="34" charset="0"/>
                <a:cs typeface="Arial" pitchFamily="34" charset="0"/>
              </a:rPr>
              <a:t>inviting  proposals from interested </a:t>
            </a:r>
            <a:r>
              <a:rPr lang="en-US" sz="2400" dirty="0" smtClean="0">
                <a:latin typeface="Arial" pitchFamily="34" charset="0"/>
                <a:cs typeface="Arial" pitchFamily="34" charset="0"/>
              </a:rPr>
              <a:t>existing parties </a:t>
            </a:r>
            <a:r>
              <a:rPr lang="en-US" sz="2400" dirty="0">
                <a:latin typeface="Arial" pitchFamily="34" charset="0"/>
                <a:cs typeface="Arial" pitchFamily="34" charset="0"/>
              </a:rPr>
              <a:t>for setting up and operating the GIRO-based bill payments in the country</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3CE467B-EAC5-490A-9BD0-2AB3A92258B0}" type="slidenum">
              <a:rPr lang="en-US"/>
              <a:pPr>
                <a:defRPr/>
              </a:pPr>
              <a:t>5</a:t>
            </a:fld>
            <a:endParaRPr lang="en-US"/>
          </a:p>
        </p:txBody>
      </p:sp>
    </p:spTree>
    <p:extLst>
      <p:ext uri="{BB962C8B-B14F-4D97-AF65-F5344CB8AC3E}">
        <p14:creationId xmlns="" xmlns:p14="http://schemas.microsoft.com/office/powerpoint/2010/main" val="3525999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143000"/>
          </a:xfrm>
          <a:solidFill>
            <a:schemeClr val="accent1"/>
          </a:solidFill>
        </p:spPr>
        <p:txBody>
          <a:bodyPr rtlCol="0">
            <a:noAutofit/>
          </a:bodyPr>
          <a:lstStyle/>
          <a:p>
            <a:pPr lvl="1" eaLnBrk="1" fontAlgn="auto" hangingPunct="1">
              <a:spcBef>
                <a:spcPts val="0"/>
              </a:spcBef>
              <a:spcAft>
                <a:spcPts val="0"/>
              </a:spcAft>
              <a:defRPr/>
            </a:pPr>
            <a:r>
              <a:rPr lang="en-IN" sz="3600" b="1" dirty="0">
                <a:solidFill>
                  <a:schemeClr val="bg1"/>
                </a:solidFill>
                <a:latin typeface="Arial" pitchFamily="34" charset="0"/>
                <a:cs typeface="Arial" pitchFamily="34" charset="0"/>
              </a:rPr>
              <a:t>Security of Electronic Payment Transactions</a:t>
            </a:r>
          </a:p>
        </p:txBody>
      </p:sp>
      <p:sp>
        <p:nvSpPr>
          <p:cNvPr id="4099" name="Content Placeholder 2"/>
          <p:cNvSpPr>
            <a:spLocks noGrp="1"/>
          </p:cNvSpPr>
          <p:nvPr>
            <p:ph idx="1"/>
          </p:nvPr>
        </p:nvSpPr>
        <p:spPr>
          <a:xfrm>
            <a:off x="457200" y="1412874"/>
            <a:ext cx="8229600" cy="5328493"/>
          </a:xfrm>
        </p:spPr>
        <p:txBody>
          <a:bodyPr rtlCol="0">
            <a:normAutofit/>
          </a:bodyPr>
          <a:lstStyle/>
          <a:p>
            <a:pPr marL="0" indent="0">
              <a:buNone/>
            </a:pPr>
            <a:r>
              <a:rPr lang="en-IN" sz="2400" b="1" dirty="0">
                <a:latin typeface="Arial" pitchFamily="34" charset="0"/>
                <a:cs typeface="Arial" pitchFamily="34" charset="0"/>
              </a:rPr>
              <a:t>Card Present Transaction </a:t>
            </a:r>
          </a:p>
          <a:p>
            <a:pPr marL="0" indent="0" algn="just">
              <a:buNone/>
            </a:pPr>
            <a:r>
              <a:rPr lang="en-IN" sz="2400" dirty="0" smtClean="0">
                <a:latin typeface="Arial" pitchFamily="34" charset="0"/>
                <a:cs typeface="Arial" pitchFamily="34" charset="0"/>
              </a:rPr>
              <a:t>Penal provision enabled in case of non-compliance by banks to the Guidelines on securing card present transactions as enumerated below:</a:t>
            </a:r>
          </a:p>
          <a:p>
            <a:pPr algn="just">
              <a:buFont typeface="Wingdings" pitchFamily="2" charset="2"/>
              <a:buChar char="ü"/>
            </a:pPr>
            <a:r>
              <a:rPr lang="en-IN" sz="2400" dirty="0" smtClean="0">
                <a:latin typeface="Arial" pitchFamily="34" charset="0"/>
                <a:cs typeface="Arial" pitchFamily="34" charset="0"/>
              </a:rPr>
              <a:t>customer to be compensated in case of frauds by banks not </a:t>
            </a:r>
            <a:r>
              <a:rPr lang="en-US" sz="2400" dirty="0" smtClean="0">
                <a:latin typeface="Arial" pitchFamily="34" charset="0"/>
                <a:cs typeface="Arial" pitchFamily="34" charset="0"/>
              </a:rPr>
              <a:t>compliant with TLE and UKPT/DUKPT </a:t>
            </a:r>
            <a:r>
              <a:rPr lang="en-IN" sz="2400" dirty="0" smtClean="0">
                <a:latin typeface="Arial" pitchFamily="34" charset="0"/>
                <a:cs typeface="Arial" pitchFamily="34" charset="0"/>
              </a:rPr>
              <a:t>for transaction after September 30,2013</a:t>
            </a:r>
          </a:p>
          <a:p>
            <a:pPr marL="342900" lvl="1" indent="-342900" algn="just">
              <a:buFont typeface="Wingdings" pitchFamily="2" charset="2"/>
              <a:buChar char="ü"/>
            </a:pPr>
            <a:r>
              <a:rPr lang="en-IN" sz="2400" dirty="0" smtClean="0">
                <a:latin typeface="Arial" pitchFamily="34" charset="0"/>
                <a:cs typeface="Arial" pitchFamily="34" charset="0"/>
              </a:rPr>
              <a:t>Amount to be credited back to card within 7 working days</a:t>
            </a:r>
          </a:p>
          <a:p>
            <a:pPr marL="342900" lvl="1" indent="-342900" algn="just">
              <a:buFont typeface="Wingdings" pitchFamily="2" charset="2"/>
              <a:buChar char="ü"/>
            </a:pPr>
            <a:r>
              <a:rPr lang="en-IN" sz="2400" dirty="0" smtClean="0">
                <a:latin typeface="Arial" pitchFamily="34" charset="0"/>
                <a:cs typeface="Arial" pitchFamily="34" charset="0"/>
              </a:rPr>
              <a:t>In case of delay beyond 7 days, customer to be compensated at the rate of Rs.100 per day from 8th day onwards.</a:t>
            </a:r>
          </a:p>
          <a:p>
            <a:pPr marL="0" indent="0" algn="just">
              <a:buNone/>
            </a:pPr>
            <a:endParaRPr lang="en-IN" sz="2400" b="1" dirty="0" smtClean="0">
              <a:latin typeface="Arial" pitchFamily="34" charset="0"/>
              <a:cs typeface="Arial" pitchFamily="34" charset="0"/>
            </a:endParaRPr>
          </a:p>
          <a:p>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3CE467B-EAC5-490A-9BD0-2AB3A92258B0}" type="slidenum">
              <a:rPr lang="en-US"/>
              <a:pPr>
                <a:defRPr/>
              </a:pPr>
              <a:t>6</a:t>
            </a:fld>
            <a:endParaRPr lang="en-US"/>
          </a:p>
        </p:txBody>
      </p:sp>
    </p:spTree>
    <p:extLst>
      <p:ext uri="{BB962C8B-B14F-4D97-AF65-F5344CB8AC3E}">
        <p14:creationId xmlns="" xmlns:p14="http://schemas.microsoft.com/office/powerpoint/2010/main" val="2689520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143000"/>
          </a:xfrm>
          <a:solidFill>
            <a:schemeClr val="accent1"/>
          </a:solidFill>
        </p:spPr>
        <p:txBody>
          <a:bodyPr rtlCol="0">
            <a:noAutofit/>
          </a:bodyPr>
          <a:lstStyle/>
          <a:p>
            <a:pPr lvl="1" eaLnBrk="1" fontAlgn="auto" hangingPunct="1">
              <a:spcBef>
                <a:spcPts val="0"/>
              </a:spcBef>
              <a:spcAft>
                <a:spcPts val="0"/>
              </a:spcAft>
              <a:defRPr/>
            </a:pPr>
            <a:r>
              <a:rPr lang="en-IN" sz="3600" b="1" dirty="0">
                <a:solidFill>
                  <a:schemeClr val="bg1"/>
                </a:solidFill>
                <a:latin typeface="Arial" pitchFamily="34" charset="0"/>
                <a:cs typeface="Arial" pitchFamily="34" charset="0"/>
              </a:rPr>
              <a:t>Security of Electronic Payment Transactions</a:t>
            </a:r>
          </a:p>
        </p:txBody>
      </p:sp>
      <p:sp>
        <p:nvSpPr>
          <p:cNvPr id="4099" name="Content Placeholder 2"/>
          <p:cNvSpPr>
            <a:spLocks noGrp="1"/>
          </p:cNvSpPr>
          <p:nvPr>
            <p:ph idx="1"/>
          </p:nvPr>
        </p:nvSpPr>
        <p:spPr>
          <a:xfrm>
            <a:off x="323528" y="1196752"/>
            <a:ext cx="8640960" cy="5976565"/>
          </a:xfrm>
        </p:spPr>
        <p:txBody>
          <a:bodyPr rtlCol="0">
            <a:noAutofit/>
          </a:bodyPr>
          <a:lstStyle/>
          <a:p>
            <a:pPr marL="0" indent="0">
              <a:buNone/>
            </a:pPr>
            <a:r>
              <a:rPr lang="en-IN" sz="2200" b="1" dirty="0">
                <a:latin typeface="Arial" pitchFamily="34" charset="0"/>
                <a:cs typeface="Arial" pitchFamily="34" charset="0"/>
              </a:rPr>
              <a:t>Card Present Transaction </a:t>
            </a:r>
            <a:endParaRPr lang="en-IN" sz="2200" b="1" dirty="0" smtClean="0">
              <a:latin typeface="Arial" pitchFamily="34" charset="0"/>
              <a:cs typeface="Arial" pitchFamily="34" charset="0"/>
            </a:endParaRPr>
          </a:p>
          <a:p>
            <a:pPr marL="0" indent="0" algn="just">
              <a:buNone/>
            </a:pPr>
            <a:r>
              <a:rPr lang="en-IN" sz="2200" dirty="0" smtClean="0">
                <a:latin typeface="Arial" pitchFamily="34" charset="0"/>
                <a:cs typeface="Arial" pitchFamily="34" charset="0"/>
              </a:rPr>
              <a:t>On the recommendation of the Working </a:t>
            </a:r>
            <a:r>
              <a:rPr lang="en-IN" sz="2200" dirty="0">
                <a:latin typeface="Arial" pitchFamily="34" charset="0"/>
                <a:cs typeface="Arial" pitchFamily="34" charset="0"/>
              </a:rPr>
              <a:t>Group </a:t>
            </a:r>
            <a:r>
              <a:rPr lang="en-IN" sz="2200" dirty="0" smtClean="0">
                <a:latin typeface="Arial" pitchFamily="34" charset="0"/>
                <a:cs typeface="Arial" pitchFamily="34" charset="0"/>
              </a:rPr>
              <a:t>to </a:t>
            </a:r>
            <a:r>
              <a:rPr lang="en-IN" sz="2200" dirty="0">
                <a:latin typeface="Arial" pitchFamily="34" charset="0"/>
                <a:cs typeface="Arial" pitchFamily="34" charset="0"/>
              </a:rPr>
              <a:t>assess the feasibility of </a:t>
            </a:r>
            <a:r>
              <a:rPr lang="en-IN" sz="2200" dirty="0" err="1">
                <a:latin typeface="Arial" pitchFamily="34" charset="0"/>
                <a:cs typeface="Arial" pitchFamily="34" charset="0"/>
              </a:rPr>
              <a:t>Aadhaar</a:t>
            </a:r>
            <a:r>
              <a:rPr lang="en-IN" sz="2200" dirty="0">
                <a:latin typeface="Arial" pitchFamily="34" charset="0"/>
                <a:cs typeface="Arial" pitchFamily="34" charset="0"/>
              </a:rPr>
              <a:t> (biometric validation) as additional factor of authentication for card present </a:t>
            </a:r>
            <a:r>
              <a:rPr lang="en-IN" sz="2200" dirty="0" smtClean="0">
                <a:latin typeface="Arial" pitchFamily="34" charset="0"/>
                <a:cs typeface="Arial" pitchFamily="34" charset="0"/>
              </a:rPr>
              <a:t>transactions</a:t>
            </a:r>
            <a:r>
              <a:rPr lang="en-IN" sz="2200" dirty="0">
                <a:latin typeface="Arial" pitchFamily="34" charset="0"/>
                <a:cs typeface="Arial" pitchFamily="34" charset="0"/>
              </a:rPr>
              <a:t> </a:t>
            </a:r>
            <a:r>
              <a:rPr lang="en-IN" sz="2200" dirty="0" smtClean="0">
                <a:latin typeface="Arial" pitchFamily="34" charset="0"/>
                <a:cs typeface="Arial" pitchFamily="34" charset="0"/>
              </a:rPr>
              <a:t>the banks has been advised as </a:t>
            </a:r>
            <a:r>
              <a:rPr lang="en-IN" sz="2200" dirty="0">
                <a:latin typeface="Arial" pitchFamily="34" charset="0"/>
                <a:cs typeface="Arial" pitchFamily="34" charset="0"/>
              </a:rPr>
              <a:t>follows</a:t>
            </a:r>
            <a:r>
              <a:rPr lang="en-IN" sz="2200" dirty="0" smtClean="0">
                <a:latin typeface="Arial" pitchFamily="34" charset="0"/>
                <a:cs typeface="Arial" pitchFamily="34" charset="0"/>
              </a:rPr>
              <a:t>:</a:t>
            </a:r>
          </a:p>
          <a:p>
            <a:pPr algn="just">
              <a:buFont typeface="Wingdings" pitchFamily="2" charset="2"/>
              <a:buChar char="ü"/>
            </a:pPr>
            <a:r>
              <a:rPr lang="en-IN" sz="2200" dirty="0" smtClean="0">
                <a:latin typeface="Arial" pitchFamily="34" charset="0"/>
                <a:cs typeface="Arial" pitchFamily="34" charset="0"/>
              </a:rPr>
              <a:t>Cards to be domestic by default</a:t>
            </a:r>
          </a:p>
          <a:p>
            <a:pPr algn="just">
              <a:buFont typeface="Wingdings" pitchFamily="2" charset="2"/>
              <a:buChar char="ü"/>
            </a:pPr>
            <a:r>
              <a:rPr lang="en-IN" sz="2200" dirty="0" smtClean="0">
                <a:latin typeface="Arial" pitchFamily="34" charset="0"/>
                <a:cs typeface="Arial" pitchFamily="34" charset="0"/>
              </a:rPr>
              <a:t>Cards used internationally to be EMV</a:t>
            </a:r>
          </a:p>
          <a:p>
            <a:pPr algn="just">
              <a:buFont typeface="Wingdings" pitchFamily="2" charset="2"/>
              <a:buChar char="ü"/>
            </a:pPr>
            <a:r>
              <a:rPr lang="en-IN" sz="2200" dirty="0" smtClean="0">
                <a:latin typeface="Arial" pitchFamily="34" charset="0"/>
                <a:cs typeface="Arial" pitchFamily="34" charset="0"/>
              </a:rPr>
              <a:t>In </a:t>
            </a:r>
            <a:r>
              <a:rPr lang="en-IN" sz="2200" dirty="0">
                <a:latin typeface="Arial" pitchFamily="34" charset="0"/>
                <a:cs typeface="Arial" pitchFamily="34" charset="0"/>
              </a:rPr>
              <a:t>respect of cards, not specifically mandated by the </a:t>
            </a:r>
            <a:r>
              <a:rPr lang="en-IN" sz="2200" dirty="0" smtClean="0">
                <a:latin typeface="Arial" pitchFamily="34" charset="0"/>
                <a:cs typeface="Arial" pitchFamily="34" charset="0"/>
              </a:rPr>
              <a:t>RBI </a:t>
            </a:r>
            <a:r>
              <a:rPr lang="en-IN" sz="2200" dirty="0">
                <a:latin typeface="Arial" pitchFamily="34" charset="0"/>
                <a:cs typeface="Arial" pitchFamily="34" charset="0"/>
              </a:rPr>
              <a:t>to adopt EMV norms, </a:t>
            </a:r>
            <a:r>
              <a:rPr lang="en-IN" sz="2200" dirty="0" smtClean="0">
                <a:latin typeface="Arial" pitchFamily="34" charset="0"/>
                <a:cs typeface="Arial" pitchFamily="34" charset="0"/>
              </a:rPr>
              <a:t>banks given discretion to adopt </a:t>
            </a:r>
            <a:r>
              <a:rPr lang="en-IN" sz="2200" dirty="0" err="1" smtClean="0">
                <a:latin typeface="Arial" pitchFamily="34" charset="0"/>
                <a:cs typeface="Arial" pitchFamily="34" charset="0"/>
              </a:rPr>
              <a:t>Aadhaar</a:t>
            </a:r>
            <a:r>
              <a:rPr lang="en-IN" sz="2200" dirty="0" smtClean="0">
                <a:latin typeface="Arial" pitchFamily="34" charset="0"/>
                <a:cs typeface="Arial" pitchFamily="34" charset="0"/>
              </a:rPr>
              <a:t> or move to EMV Chip and Pin </a:t>
            </a:r>
            <a:r>
              <a:rPr lang="en-IN" sz="2200" dirty="0">
                <a:latin typeface="Arial" pitchFamily="34" charset="0"/>
                <a:cs typeface="Arial" pitchFamily="34" charset="0"/>
              </a:rPr>
              <a:t>technology for securing the card present payment </a:t>
            </a:r>
            <a:r>
              <a:rPr lang="en-IN" sz="2200" dirty="0" smtClean="0">
                <a:latin typeface="Arial" pitchFamily="34" charset="0"/>
                <a:cs typeface="Arial" pitchFamily="34" charset="0"/>
              </a:rPr>
              <a:t>infrastructure as additional factor for authentication.</a:t>
            </a:r>
          </a:p>
          <a:p>
            <a:pPr algn="just">
              <a:buFont typeface="Wingdings" pitchFamily="2" charset="2"/>
              <a:buChar char="ü"/>
            </a:pPr>
            <a:r>
              <a:rPr lang="en-IN" sz="2200" dirty="0" smtClean="0">
                <a:latin typeface="Arial" pitchFamily="34" charset="0"/>
                <a:cs typeface="Arial" pitchFamily="34" charset="0"/>
              </a:rPr>
              <a:t>All </a:t>
            </a:r>
            <a:r>
              <a:rPr lang="en-IN" sz="2200" dirty="0">
                <a:latin typeface="Arial" pitchFamily="34" charset="0"/>
                <a:cs typeface="Arial" pitchFamily="34" charset="0"/>
              </a:rPr>
              <a:t>new card present infrastructure has to be enabled for both EMV chip and PIN and </a:t>
            </a:r>
            <a:r>
              <a:rPr lang="en-IN" sz="2200" dirty="0" err="1">
                <a:latin typeface="Arial" pitchFamily="34" charset="0"/>
                <a:cs typeface="Arial" pitchFamily="34" charset="0"/>
              </a:rPr>
              <a:t>Aadhaar</a:t>
            </a:r>
            <a:r>
              <a:rPr lang="en-IN" sz="2200" dirty="0">
                <a:latin typeface="Arial" pitchFamily="34" charset="0"/>
                <a:cs typeface="Arial" pitchFamily="34" charset="0"/>
              </a:rPr>
              <a:t> (biometric validation) acceptance.</a:t>
            </a:r>
          </a:p>
          <a:p>
            <a:pPr algn="just">
              <a:buFont typeface="Wingdings" pitchFamily="2" charset="2"/>
              <a:buChar char="ü"/>
            </a:pPr>
            <a:endParaRPr lang="en-IN" sz="24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3CE467B-EAC5-490A-9BD0-2AB3A92258B0}" type="slidenum">
              <a:rPr lang="en-US"/>
              <a:pPr>
                <a:defRPr/>
              </a:pPr>
              <a:t>7</a:t>
            </a:fld>
            <a:endParaRPr lang="en-US"/>
          </a:p>
        </p:txBody>
      </p:sp>
    </p:spTree>
    <p:extLst>
      <p:ext uri="{BB962C8B-B14F-4D97-AF65-F5344CB8AC3E}">
        <p14:creationId xmlns="" xmlns:p14="http://schemas.microsoft.com/office/powerpoint/2010/main" val="2296300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143000"/>
          </a:xfrm>
          <a:solidFill>
            <a:schemeClr val="accent1"/>
          </a:solidFill>
        </p:spPr>
        <p:txBody>
          <a:bodyPr rtlCol="0">
            <a:normAutofit/>
          </a:bodyPr>
          <a:lstStyle/>
          <a:p>
            <a:pPr lvl="1">
              <a:defRPr/>
            </a:pPr>
            <a:r>
              <a:rPr lang="en-US" sz="3600" b="1" dirty="0">
                <a:solidFill>
                  <a:schemeClr val="bg1"/>
                </a:solidFill>
                <a:latin typeface="Arial" pitchFamily="34" charset="0"/>
                <a:cs typeface="Arial" pitchFamily="34" charset="0"/>
              </a:rPr>
              <a:t>Other developments</a:t>
            </a:r>
            <a:endParaRPr lang="en-IN" sz="3600" b="1" dirty="0">
              <a:solidFill>
                <a:schemeClr val="bg1"/>
              </a:solidFill>
              <a:latin typeface="Arial" pitchFamily="34" charset="0"/>
              <a:cs typeface="Arial" pitchFamily="34" charset="0"/>
            </a:endParaRPr>
          </a:p>
        </p:txBody>
      </p:sp>
      <p:sp>
        <p:nvSpPr>
          <p:cNvPr id="4099" name="Content Placeholder 2"/>
          <p:cNvSpPr>
            <a:spLocks noGrp="1"/>
          </p:cNvSpPr>
          <p:nvPr>
            <p:ph idx="1"/>
          </p:nvPr>
        </p:nvSpPr>
        <p:spPr>
          <a:xfrm>
            <a:off x="457200" y="1412875"/>
            <a:ext cx="8229600" cy="4713288"/>
          </a:xfrm>
        </p:spPr>
        <p:txBody>
          <a:bodyPr rtlCol="0">
            <a:normAutofit/>
          </a:bodyPr>
          <a:lstStyle/>
          <a:p>
            <a:pPr marL="0" indent="0">
              <a:buNone/>
            </a:pPr>
            <a:r>
              <a:rPr lang="en-US" sz="2800" b="1" dirty="0"/>
              <a:t>Assessment of FMIs against PFMI</a:t>
            </a:r>
          </a:p>
          <a:p>
            <a:pPr marL="0" indent="0">
              <a:buNone/>
            </a:pPr>
            <a:r>
              <a:rPr lang="en-US" sz="2400" dirty="0"/>
              <a:t>RBI released a policy document on Regulation and Supervision of Financial Market Infrastructures</a:t>
            </a:r>
          </a:p>
          <a:p>
            <a:pPr lvl="1">
              <a:buFont typeface="Wingdings" pitchFamily="2" charset="2"/>
              <a:buChar char="ü"/>
            </a:pPr>
            <a:r>
              <a:rPr lang="en-US" sz="2400" dirty="0"/>
              <a:t>Real Time Gross Settlement (RTGS), Securities Settlement Systems (SSSs), Clearing Corporation of India Ltd. (CCIL) and Negotiated Dealing System (NDS)</a:t>
            </a:r>
          </a:p>
          <a:p>
            <a:pPr lvl="1">
              <a:buFont typeface="Wingdings" pitchFamily="2" charset="2"/>
              <a:buChar char="ü"/>
            </a:pPr>
            <a:r>
              <a:rPr lang="en-US" sz="2400" dirty="0"/>
              <a:t>Internal group for assessment against </a:t>
            </a:r>
            <a:r>
              <a:rPr lang="en-US" sz="2400" dirty="0" smtClean="0"/>
              <a:t>PFMIs</a:t>
            </a:r>
          </a:p>
          <a:p>
            <a:pPr lvl="1">
              <a:buFont typeface="Wingdings" pitchFamily="2" charset="2"/>
              <a:buChar char="ü"/>
            </a:pPr>
            <a:r>
              <a:rPr lang="en-US" sz="2400" dirty="0" smtClean="0"/>
              <a:t>Inter-regulatory </a:t>
            </a:r>
            <a:r>
              <a:rPr lang="en-US" sz="2400" dirty="0"/>
              <a:t>Group for assessment of compliance </a:t>
            </a:r>
            <a:r>
              <a:rPr lang="en-US" sz="2400" dirty="0" smtClean="0"/>
              <a:t>to PFMIs  (RBI</a:t>
            </a:r>
            <a:r>
              <a:rPr lang="en-US" sz="2400" dirty="0"/>
              <a:t>, SEBI, </a:t>
            </a:r>
            <a:r>
              <a:rPr lang="en-US" sz="2400" dirty="0" smtClean="0"/>
              <a:t>FMC)</a:t>
            </a:r>
            <a:endParaRPr lang="en-US" sz="2400" dirty="0"/>
          </a:p>
          <a:p>
            <a:pPr>
              <a:buFont typeface="Wingdings" pitchFamily="2" charset="2"/>
              <a:buChar char="ü"/>
            </a:pP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3CE467B-EAC5-490A-9BD0-2AB3A92258B0}" type="slidenum">
              <a:rPr lang="en-US"/>
              <a:pPr>
                <a:defRPr/>
              </a:pPr>
              <a:t>8</a:t>
            </a:fld>
            <a:endParaRPr lang="en-US"/>
          </a:p>
        </p:txBody>
      </p:sp>
    </p:spTree>
    <p:extLst>
      <p:ext uri="{BB962C8B-B14F-4D97-AF65-F5344CB8AC3E}">
        <p14:creationId xmlns="" xmlns:p14="http://schemas.microsoft.com/office/powerpoint/2010/main" val="3256609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32856"/>
            <a:ext cx="8286808" cy="2016224"/>
          </a:xfrm>
        </p:spPr>
        <p:txBody>
          <a:bodyPr>
            <a:noAutofit/>
          </a:bodyPr>
          <a:lstStyle/>
          <a:p>
            <a:pPr indent="-227013" algn="just">
              <a:lnSpc>
                <a:spcPct val="150000"/>
              </a:lnSpc>
              <a:buNone/>
            </a:pPr>
            <a:r>
              <a:rPr lang="en-US" sz="3600" b="1" dirty="0" smtClean="0">
                <a:latin typeface="Arial" pitchFamily="34" charset="0"/>
                <a:cs typeface="Arial" pitchFamily="34" charset="0"/>
              </a:rPr>
              <a:t>                         Thank you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4110</TotalTime>
  <Words>762</Words>
  <Application>Microsoft Office PowerPoint</Application>
  <PresentationFormat>On-screen Show (4:3)</PresentationFormat>
  <Paragraphs>80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Payment and Settlement Systems in India - Recent Major Developments</vt:lpstr>
      <vt:lpstr> Paper Clearing </vt:lpstr>
      <vt:lpstr>New RTGS (NG-RTGS) System </vt:lpstr>
      <vt:lpstr> Other developments</vt:lpstr>
      <vt:lpstr> Other developments</vt:lpstr>
      <vt:lpstr>Security of Electronic Payment Transactions</vt:lpstr>
      <vt:lpstr>Security of Electronic Payment Transactions</vt:lpstr>
      <vt:lpstr>Other developments</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simikakkar</dc:creator>
  <cp:lastModifiedBy>arshad8828</cp:lastModifiedBy>
  <cp:revision>367</cp:revision>
  <dcterms:created xsi:type="dcterms:W3CDTF">2011-02-08T05:43:58Z</dcterms:created>
  <dcterms:modified xsi:type="dcterms:W3CDTF">2015-10-01T07:55:04Z</dcterms:modified>
</cp:coreProperties>
</file>