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7" r:id="rId6"/>
    <p:sldId id="269" r:id="rId7"/>
    <p:sldId id="268" r:id="rId8"/>
    <p:sldId id="264" r:id="rId9"/>
    <p:sldId id="266" r:id="rId10"/>
    <p:sldId id="265" r:id="rId11"/>
    <p:sldId id="259" r:id="rId12"/>
    <p:sldId id="260" r:id="rId13"/>
    <p:sldId id="261" r:id="rId14"/>
    <p:sldId id="26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74" autoAdjust="0"/>
    <p:restoredTop sz="94660"/>
  </p:normalViewPr>
  <p:slideViewPr>
    <p:cSldViewPr snapToGrid="0">
      <p:cViewPr varScale="1">
        <p:scale>
          <a:sx n="70" d="100"/>
          <a:sy n="70" d="100"/>
        </p:scale>
        <p:origin x="84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86ECF8-CAFC-4D29-9B02-CCC53E5A91CF}" type="datetimeFigureOut">
              <a:rPr lang="en-US" smtClean="0"/>
              <a:t>12-Nov-18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ABB97-0BF9-45FC-BD22-82A7943E46DD}" type="slidenum">
              <a:rPr lang="en-US" smtClean="0"/>
              <a:t>‹#›</a:t>
            </a:fld>
            <a:endParaRPr lang="en-US"/>
          </a:p>
        </p:txBody>
      </p:sp>
    </p:spTree>
    <p:extLst>
      <p:ext uri="{BB962C8B-B14F-4D97-AF65-F5344CB8AC3E}">
        <p14:creationId xmlns:p14="http://schemas.microsoft.com/office/powerpoint/2010/main" val="2107115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86ECF8-CAFC-4D29-9B02-CCC53E5A91CF}" type="datetimeFigureOut">
              <a:rPr lang="en-US" smtClean="0"/>
              <a:t>12-Nov-18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ABB97-0BF9-45FC-BD22-82A7943E46DD}" type="slidenum">
              <a:rPr lang="en-US" smtClean="0"/>
              <a:t>‹#›</a:t>
            </a:fld>
            <a:endParaRPr lang="en-US"/>
          </a:p>
        </p:txBody>
      </p:sp>
    </p:spTree>
    <p:extLst>
      <p:ext uri="{BB962C8B-B14F-4D97-AF65-F5344CB8AC3E}">
        <p14:creationId xmlns:p14="http://schemas.microsoft.com/office/powerpoint/2010/main" val="3170913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86ECF8-CAFC-4D29-9B02-CCC53E5A91CF}" type="datetimeFigureOut">
              <a:rPr lang="en-US" smtClean="0"/>
              <a:t>12-Nov-18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ABB97-0BF9-45FC-BD22-82A7943E46DD}" type="slidenum">
              <a:rPr lang="en-US" smtClean="0"/>
              <a:t>‹#›</a:t>
            </a:fld>
            <a:endParaRPr lang="en-US"/>
          </a:p>
        </p:txBody>
      </p:sp>
    </p:spTree>
    <p:extLst>
      <p:ext uri="{BB962C8B-B14F-4D97-AF65-F5344CB8AC3E}">
        <p14:creationId xmlns:p14="http://schemas.microsoft.com/office/powerpoint/2010/main" val="3712306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86ECF8-CAFC-4D29-9B02-CCC53E5A91CF}" type="datetimeFigureOut">
              <a:rPr lang="en-US" smtClean="0"/>
              <a:t>12-Nov-18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ABB97-0BF9-45FC-BD22-82A7943E46DD}" type="slidenum">
              <a:rPr lang="en-US" smtClean="0"/>
              <a:t>‹#›</a:t>
            </a:fld>
            <a:endParaRPr lang="en-US"/>
          </a:p>
        </p:txBody>
      </p:sp>
    </p:spTree>
    <p:extLst>
      <p:ext uri="{BB962C8B-B14F-4D97-AF65-F5344CB8AC3E}">
        <p14:creationId xmlns:p14="http://schemas.microsoft.com/office/powerpoint/2010/main" val="3394718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86ECF8-CAFC-4D29-9B02-CCC53E5A91CF}" type="datetimeFigureOut">
              <a:rPr lang="en-US" smtClean="0"/>
              <a:t>12-Nov-18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ABB97-0BF9-45FC-BD22-82A7943E46DD}" type="slidenum">
              <a:rPr lang="en-US" smtClean="0"/>
              <a:t>‹#›</a:t>
            </a:fld>
            <a:endParaRPr lang="en-US"/>
          </a:p>
        </p:txBody>
      </p:sp>
    </p:spTree>
    <p:extLst>
      <p:ext uri="{BB962C8B-B14F-4D97-AF65-F5344CB8AC3E}">
        <p14:creationId xmlns:p14="http://schemas.microsoft.com/office/powerpoint/2010/main" val="2983302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86ECF8-CAFC-4D29-9B02-CCC53E5A91CF}" type="datetimeFigureOut">
              <a:rPr lang="en-US" smtClean="0"/>
              <a:t>12-Nov-18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4ABB97-0BF9-45FC-BD22-82A7943E46DD}" type="slidenum">
              <a:rPr lang="en-US" smtClean="0"/>
              <a:t>‹#›</a:t>
            </a:fld>
            <a:endParaRPr lang="en-US"/>
          </a:p>
        </p:txBody>
      </p:sp>
    </p:spTree>
    <p:extLst>
      <p:ext uri="{BB962C8B-B14F-4D97-AF65-F5344CB8AC3E}">
        <p14:creationId xmlns:p14="http://schemas.microsoft.com/office/powerpoint/2010/main" val="2416361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86ECF8-CAFC-4D29-9B02-CCC53E5A91CF}" type="datetimeFigureOut">
              <a:rPr lang="en-US" smtClean="0"/>
              <a:t>12-Nov-18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4ABB97-0BF9-45FC-BD22-82A7943E46DD}" type="slidenum">
              <a:rPr lang="en-US" smtClean="0"/>
              <a:t>‹#›</a:t>
            </a:fld>
            <a:endParaRPr lang="en-US"/>
          </a:p>
        </p:txBody>
      </p:sp>
    </p:spTree>
    <p:extLst>
      <p:ext uri="{BB962C8B-B14F-4D97-AF65-F5344CB8AC3E}">
        <p14:creationId xmlns:p14="http://schemas.microsoft.com/office/powerpoint/2010/main" val="2616612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86ECF8-CAFC-4D29-9B02-CCC53E5A91CF}" type="datetimeFigureOut">
              <a:rPr lang="en-US" smtClean="0"/>
              <a:t>12-Nov-18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4ABB97-0BF9-45FC-BD22-82A7943E46DD}" type="slidenum">
              <a:rPr lang="en-US" smtClean="0"/>
              <a:t>‹#›</a:t>
            </a:fld>
            <a:endParaRPr lang="en-US"/>
          </a:p>
        </p:txBody>
      </p:sp>
    </p:spTree>
    <p:extLst>
      <p:ext uri="{BB962C8B-B14F-4D97-AF65-F5344CB8AC3E}">
        <p14:creationId xmlns:p14="http://schemas.microsoft.com/office/powerpoint/2010/main" val="3526993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86ECF8-CAFC-4D29-9B02-CCC53E5A91CF}" type="datetimeFigureOut">
              <a:rPr lang="en-US" smtClean="0"/>
              <a:t>12-Nov-18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4ABB97-0BF9-45FC-BD22-82A7943E46DD}" type="slidenum">
              <a:rPr lang="en-US" smtClean="0"/>
              <a:t>‹#›</a:t>
            </a:fld>
            <a:endParaRPr lang="en-US"/>
          </a:p>
        </p:txBody>
      </p:sp>
    </p:spTree>
    <p:extLst>
      <p:ext uri="{BB962C8B-B14F-4D97-AF65-F5344CB8AC3E}">
        <p14:creationId xmlns:p14="http://schemas.microsoft.com/office/powerpoint/2010/main" val="3066208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86ECF8-CAFC-4D29-9B02-CCC53E5A91CF}" type="datetimeFigureOut">
              <a:rPr lang="en-US" smtClean="0"/>
              <a:t>12-Nov-18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4ABB97-0BF9-45FC-BD22-82A7943E46DD}" type="slidenum">
              <a:rPr lang="en-US" smtClean="0"/>
              <a:t>‹#›</a:t>
            </a:fld>
            <a:endParaRPr lang="en-US"/>
          </a:p>
        </p:txBody>
      </p:sp>
    </p:spTree>
    <p:extLst>
      <p:ext uri="{BB962C8B-B14F-4D97-AF65-F5344CB8AC3E}">
        <p14:creationId xmlns:p14="http://schemas.microsoft.com/office/powerpoint/2010/main" val="394738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86ECF8-CAFC-4D29-9B02-CCC53E5A91CF}" type="datetimeFigureOut">
              <a:rPr lang="en-US" smtClean="0"/>
              <a:t>12-Nov-18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4ABB97-0BF9-45FC-BD22-82A7943E46DD}" type="slidenum">
              <a:rPr lang="en-US" smtClean="0"/>
              <a:t>‹#›</a:t>
            </a:fld>
            <a:endParaRPr lang="en-US"/>
          </a:p>
        </p:txBody>
      </p:sp>
    </p:spTree>
    <p:extLst>
      <p:ext uri="{BB962C8B-B14F-4D97-AF65-F5344CB8AC3E}">
        <p14:creationId xmlns:p14="http://schemas.microsoft.com/office/powerpoint/2010/main" val="2334040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86ECF8-CAFC-4D29-9B02-CCC53E5A91CF}" type="datetimeFigureOut">
              <a:rPr lang="en-US" smtClean="0"/>
              <a:t>12-Nov-18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4ABB97-0BF9-45FC-BD22-82A7943E46DD}" type="slidenum">
              <a:rPr lang="en-US" smtClean="0"/>
              <a:t>‹#›</a:t>
            </a:fld>
            <a:endParaRPr lang="en-US"/>
          </a:p>
        </p:txBody>
      </p:sp>
    </p:spTree>
    <p:extLst>
      <p:ext uri="{BB962C8B-B14F-4D97-AF65-F5344CB8AC3E}">
        <p14:creationId xmlns:p14="http://schemas.microsoft.com/office/powerpoint/2010/main" val="3894060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khanacademy.org/economics-finance-domain/macroeconomics/forex-trade-topic/modal/v/balance-of-payments-current-accoun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khanacademy.org/economics-finance-domain/macroeconomics/forex-trade-topic/modal/v/why-current-and-capital-accounts-net-out" TargetMode="External"/><Relationship Id="rId2" Type="http://schemas.openxmlformats.org/officeDocument/2006/relationships/hyperlink" Target="https://www.khanacademy.org/economics-finance-domain/macroeconomics/forex-trade-topic/modal/v/balance-of-payments-capital-accoun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dawn.com/authors/202/dawn-com" TargetMode="External"/><Relationship Id="rId2" Type="http://schemas.openxmlformats.org/officeDocument/2006/relationships/hyperlink" Target="https://www.dawn.com/news/1443976/pakistans-immediate-balance-of-payments-crisis-is-over-finance-minister" TargetMode="External"/><Relationship Id="rId1" Type="http://schemas.openxmlformats.org/officeDocument/2006/relationships/slideLayout" Target="../slideLayouts/slideLayout2.xml"/><Relationship Id="rId4" Type="http://schemas.openxmlformats.org/officeDocument/2006/relationships/hyperlink" Target="https://www.dawn.com/news/1443976#comment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b="1" u="sng" dirty="0" smtClean="0"/>
              <a:t>SBP Economic Journalists’ Workshop Series</a:t>
            </a:r>
            <a:endParaRPr lang="en-US" b="1" u="sng" dirty="0"/>
          </a:p>
        </p:txBody>
      </p:sp>
      <p:sp>
        <p:nvSpPr>
          <p:cNvPr id="5" name="Content Placeholder 4"/>
          <p:cNvSpPr>
            <a:spLocks noGrp="1"/>
          </p:cNvSpPr>
          <p:nvPr>
            <p:ph idx="1"/>
          </p:nvPr>
        </p:nvSpPr>
        <p:spPr/>
        <p:txBody>
          <a:bodyPr/>
          <a:lstStyle/>
          <a:p>
            <a:pPr marL="0" indent="0">
              <a:buNone/>
            </a:pPr>
            <a:endParaRPr lang="en-US" dirty="0"/>
          </a:p>
          <a:p>
            <a:pPr marL="0" indent="0">
              <a:buNone/>
            </a:pPr>
            <a:endParaRPr lang="en-US" dirty="0" smtClean="0"/>
          </a:p>
          <a:p>
            <a:pPr marL="0" indent="0">
              <a:buNone/>
            </a:pPr>
            <a:endParaRPr lang="en-US" dirty="0"/>
          </a:p>
          <a:p>
            <a:pPr marL="0" indent="0" algn="ctr">
              <a:buNone/>
            </a:pPr>
            <a:r>
              <a:rPr lang="en-US" sz="4400" b="1" dirty="0" smtClean="0"/>
              <a:t>Covering Balance of Payments</a:t>
            </a:r>
          </a:p>
          <a:p>
            <a:pPr marL="0" indent="0">
              <a:buNone/>
            </a:pPr>
            <a:endParaRPr lang="en-US" dirty="0"/>
          </a:p>
          <a:p>
            <a:pPr marL="0" indent="0" algn="ctr">
              <a:buNone/>
            </a:pPr>
            <a:r>
              <a:rPr lang="en-US" dirty="0" err="1" smtClean="0"/>
              <a:t>Naween</a:t>
            </a:r>
            <a:r>
              <a:rPr lang="en-US" dirty="0" smtClean="0"/>
              <a:t> A. </a:t>
            </a:r>
            <a:r>
              <a:rPr lang="en-US" dirty="0" err="1" smtClean="0"/>
              <a:t>Mangi</a:t>
            </a:r>
            <a:endParaRPr lang="en-US" dirty="0"/>
          </a:p>
        </p:txBody>
      </p:sp>
    </p:spTree>
    <p:extLst>
      <p:ext uri="{BB962C8B-B14F-4D97-AF65-F5344CB8AC3E}">
        <p14:creationId xmlns:p14="http://schemas.microsoft.com/office/powerpoint/2010/main" val="141593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smtClean="0"/>
              <a:t>How to Find Stories from Numbers</a:t>
            </a:r>
            <a:endParaRPr lang="en-US" b="1" u="sng"/>
          </a:p>
        </p:txBody>
      </p:sp>
      <p:sp>
        <p:nvSpPr>
          <p:cNvPr id="3" name="Content Placeholder 2"/>
          <p:cNvSpPr>
            <a:spLocks noGrp="1"/>
          </p:cNvSpPr>
          <p:nvPr>
            <p:ph idx="1"/>
          </p:nvPr>
        </p:nvSpPr>
        <p:spPr/>
        <p:txBody>
          <a:bodyPr/>
          <a:lstStyle/>
          <a:p>
            <a:r>
              <a:rPr lang="en-US" smtClean="0"/>
              <a:t>Headline economic data numbers are covered in flash news</a:t>
            </a:r>
          </a:p>
          <a:p>
            <a:r>
              <a:rPr lang="en-US" smtClean="0"/>
              <a:t>Issue is how to go beyond those headline numbers</a:t>
            </a:r>
          </a:p>
          <a:p>
            <a:r>
              <a:rPr lang="en-US" smtClean="0"/>
              <a:t>Go regional or local: use that sub data as the basis for a story</a:t>
            </a:r>
          </a:p>
          <a:p>
            <a:r>
              <a:rPr lang="en-US" smtClean="0"/>
              <a:t>Get reactions from stakeholders</a:t>
            </a:r>
          </a:p>
          <a:p>
            <a:r>
              <a:rPr lang="en-US" smtClean="0"/>
              <a:t>Do preview/curtain raiser stories on what’s expected</a:t>
            </a:r>
          </a:p>
          <a:p>
            <a:r>
              <a:rPr lang="en-US" smtClean="0"/>
              <a:t>Economy stories are actually company stories writ large</a:t>
            </a:r>
          </a:p>
          <a:p>
            <a:r>
              <a:rPr lang="en-US" smtClean="0"/>
              <a:t>Ask questions based on the themes: </a:t>
            </a:r>
          </a:p>
          <a:p>
            <a:pPr lvl="1"/>
            <a:r>
              <a:rPr lang="en-US" smtClean="0"/>
              <a:t>Are local businesses finding overseas markets for their products?</a:t>
            </a:r>
          </a:p>
          <a:p>
            <a:pPr lvl="1"/>
            <a:r>
              <a:rPr lang="en-US" smtClean="0"/>
              <a:t>Are local businesses losing out to imported goods?</a:t>
            </a:r>
            <a:endParaRPr lang="en-US"/>
          </a:p>
        </p:txBody>
      </p:sp>
    </p:spTree>
    <p:extLst>
      <p:ext uri="{BB962C8B-B14F-4D97-AF65-F5344CB8AC3E}">
        <p14:creationId xmlns:p14="http://schemas.microsoft.com/office/powerpoint/2010/main" val="1895956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Balance of Payments Stories</a:t>
            </a:r>
            <a:endParaRPr lang="en-US" b="1" u="sng" dirty="0"/>
          </a:p>
        </p:txBody>
      </p:sp>
      <p:sp>
        <p:nvSpPr>
          <p:cNvPr id="3" name="Content Placeholder 2"/>
          <p:cNvSpPr>
            <a:spLocks noGrp="1"/>
          </p:cNvSpPr>
          <p:nvPr>
            <p:ph idx="1"/>
          </p:nvPr>
        </p:nvSpPr>
        <p:spPr/>
        <p:txBody>
          <a:bodyPr/>
          <a:lstStyle/>
          <a:p>
            <a:r>
              <a:rPr lang="en-US" dirty="0" smtClean="0"/>
              <a:t>Exports</a:t>
            </a:r>
          </a:p>
          <a:p>
            <a:r>
              <a:rPr lang="en-US" dirty="0" smtClean="0"/>
              <a:t>Imports</a:t>
            </a:r>
          </a:p>
          <a:p>
            <a:r>
              <a:rPr lang="en-US" dirty="0" smtClean="0"/>
              <a:t>Trade Balances</a:t>
            </a:r>
          </a:p>
          <a:p>
            <a:r>
              <a:rPr lang="en-US" dirty="0" smtClean="0"/>
              <a:t>Foreign Investment—direct and portfolio</a:t>
            </a:r>
          </a:p>
          <a:p>
            <a:r>
              <a:rPr lang="en-US" dirty="0" smtClean="0"/>
              <a:t>Home Remittances (&amp; overseas employment)</a:t>
            </a:r>
          </a:p>
          <a:p>
            <a:r>
              <a:rPr lang="en-US" dirty="0" smtClean="0"/>
              <a:t>Foreign Exchange Reserves </a:t>
            </a:r>
          </a:p>
          <a:p>
            <a:r>
              <a:rPr lang="en-US" dirty="0" smtClean="0"/>
              <a:t>Home Nationals Acquiring Foreign Assets—real estate, stocks, </a:t>
            </a:r>
            <a:r>
              <a:rPr lang="en-US" dirty="0" err="1" smtClean="0"/>
              <a:t>etc</a:t>
            </a:r>
            <a:endParaRPr lang="en-US" dirty="0" smtClean="0"/>
          </a:p>
          <a:p>
            <a:pPr marL="0" indent="0">
              <a:buNone/>
            </a:pP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073128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Factors That Impact </a:t>
            </a:r>
            <a:r>
              <a:rPr lang="en-US" b="1" u="sng" dirty="0" err="1" smtClean="0"/>
              <a:t>BoP</a:t>
            </a:r>
            <a:r>
              <a:rPr lang="en-US" b="1" u="sng" dirty="0" smtClean="0"/>
              <a:t> to Follow for Stories</a:t>
            </a:r>
            <a:endParaRPr lang="en-US" b="1" u="sng" dirty="0"/>
          </a:p>
        </p:txBody>
      </p:sp>
      <p:sp>
        <p:nvSpPr>
          <p:cNvPr id="3" name="Content Placeholder 2"/>
          <p:cNvSpPr>
            <a:spLocks noGrp="1"/>
          </p:cNvSpPr>
          <p:nvPr>
            <p:ph idx="1"/>
          </p:nvPr>
        </p:nvSpPr>
        <p:spPr/>
        <p:txBody>
          <a:bodyPr/>
          <a:lstStyle/>
          <a:p>
            <a:r>
              <a:rPr lang="en-US" dirty="0" smtClean="0"/>
              <a:t>Currency valuation</a:t>
            </a:r>
          </a:p>
          <a:p>
            <a:r>
              <a:rPr lang="en-US" dirty="0" smtClean="0"/>
              <a:t>Country image</a:t>
            </a:r>
          </a:p>
          <a:p>
            <a:r>
              <a:rPr lang="en-US" dirty="0" smtClean="0"/>
              <a:t>Commodity/energy prices</a:t>
            </a:r>
          </a:p>
          <a:p>
            <a:r>
              <a:rPr lang="en-US" dirty="0" smtClean="0"/>
              <a:t>Policies that affect exports—e.g. amendments in incentives</a:t>
            </a:r>
          </a:p>
          <a:p>
            <a:r>
              <a:rPr lang="en-US" dirty="0" smtClean="0"/>
              <a:t>Policies that affect imports—e.g. amendments in duty structure</a:t>
            </a:r>
          </a:p>
          <a:p>
            <a:r>
              <a:rPr lang="en-US" dirty="0" smtClean="0"/>
              <a:t>Domestic demand </a:t>
            </a:r>
          </a:p>
          <a:p>
            <a:r>
              <a:rPr lang="en-US" dirty="0" smtClean="0"/>
              <a:t>Global demand </a:t>
            </a:r>
          </a:p>
          <a:p>
            <a:pPr marL="0" indent="0">
              <a:buNone/>
            </a:pPr>
            <a:endParaRPr lang="en-US" dirty="0"/>
          </a:p>
        </p:txBody>
      </p:sp>
    </p:spTree>
    <p:extLst>
      <p:ext uri="{BB962C8B-B14F-4D97-AF65-F5344CB8AC3E}">
        <p14:creationId xmlns:p14="http://schemas.microsoft.com/office/powerpoint/2010/main" val="2642535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Group Assignment</a:t>
            </a:r>
            <a:endParaRPr lang="en-US" b="1" u="sng" dirty="0"/>
          </a:p>
        </p:txBody>
      </p:sp>
      <p:sp>
        <p:nvSpPr>
          <p:cNvPr id="3" name="Content Placeholder 2"/>
          <p:cNvSpPr>
            <a:spLocks noGrp="1"/>
          </p:cNvSpPr>
          <p:nvPr>
            <p:ph idx="1"/>
          </p:nvPr>
        </p:nvSpPr>
        <p:spPr/>
        <p:txBody>
          <a:bodyPr>
            <a:normAutofit lnSpcReduction="10000"/>
          </a:bodyPr>
          <a:lstStyle/>
          <a:p>
            <a:r>
              <a:rPr lang="en-US" dirty="0" smtClean="0"/>
              <a:t>Form groups of three </a:t>
            </a:r>
          </a:p>
          <a:p>
            <a:r>
              <a:rPr lang="en-US" dirty="0" smtClean="0"/>
              <a:t>Come up with a story idea you could pitch today relating to Pakistan’s balance of payments</a:t>
            </a:r>
          </a:p>
          <a:p>
            <a:r>
              <a:rPr lang="en-US" dirty="0" smtClean="0"/>
              <a:t>Use any of the aspects of </a:t>
            </a:r>
            <a:r>
              <a:rPr lang="en-US" dirty="0" err="1" smtClean="0"/>
              <a:t>BoP</a:t>
            </a:r>
            <a:r>
              <a:rPr lang="en-US" dirty="0" smtClean="0"/>
              <a:t> we have discussed in class</a:t>
            </a:r>
          </a:p>
          <a:p>
            <a:r>
              <a:rPr lang="en-US" dirty="0" smtClean="0"/>
              <a:t>Make sure your story idea has the following:</a:t>
            </a:r>
          </a:p>
          <a:p>
            <a:pPr lvl="1"/>
            <a:r>
              <a:rPr lang="en-US" dirty="0" smtClean="0"/>
              <a:t>What’s the story about? Sum it up in one sentence.</a:t>
            </a:r>
          </a:p>
          <a:p>
            <a:pPr lvl="1"/>
            <a:r>
              <a:rPr lang="en-US" dirty="0" smtClean="0"/>
              <a:t>Why are you writing about this now? i.e. what’s the news peg?</a:t>
            </a:r>
          </a:p>
          <a:p>
            <a:pPr lvl="1"/>
            <a:r>
              <a:rPr lang="en-US" dirty="0" smtClean="0"/>
              <a:t>How will you make this story clear to a lay audience?</a:t>
            </a:r>
          </a:p>
          <a:p>
            <a:pPr lvl="1"/>
            <a:r>
              <a:rPr lang="en-US" dirty="0" smtClean="0"/>
              <a:t>Who will you speak to? i.e. a sourcing plan</a:t>
            </a:r>
          </a:p>
          <a:p>
            <a:pPr lvl="1"/>
            <a:r>
              <a:rPr lang="en-US" dirty="0" smtClean="0"/>
              <a:t>What’s the nut </a:t>
            </a:r>
            <a:r>
              <a:rPr lang="en-US" dirty="0" err="1" smtClean="0"/>
              <a:t>graf</a:t>
            </a:r>
            <a:r>
              <a:rPr lang="en-US" dirty="0" smtClean="0"/>
              <a:t> or the essence of the story?</a:t>
            </a:r>
            <a:endParaRPr lang="en-US" dirty="0"/>
          </a:p>
        </p:txBody>
      </p:sp>
    </p:spTree>
    <p:extLst>
      <p:ext uri="{BB962C8B-B14F-4D97-AF65-F5344CB8AC3E}">
        <p14:creationId xmlns:p14="http://schemas.microsoft.com/office/powerpoint/2010/main" val="1443069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97864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What is Balance of Payments</a:t>
            </a:r>
            <a:endParaRPr lang="en-US" b="1" u="sng"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pPr marL="0" indent="0" algn="ctr">
              <a:buNone/>
            </a:pPr>
            <a:r>
              <a:rPr lang="en-US" sz="3200" dirty="0" smtClean="0"/>
              <a:t>A record of all funds going out of and coming into a country</a:t>
            </a:r>
            <a:endParaRPr lang="en-US" sz="3200" dirty="0"/>
          </a:p>
        </p:txBody>
      </p:sp>
    </p:spTree>
    <p:extLst>
      <p:ext uri="{BB962C8B-B14F-4D97-AF65-F5344CB8AC3E}">
        <p14:creationId xmlns:p14="http://schemas.microsoft.com/office/powerpoint/2010/main" val="689936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smtClean="0"/>
              <a:t>Understanding the Current Account</a:t>
            </a:r>
            <a:endParaRPr lang="en-US" b="1" u="sng"/>
          </a:p>
        </p:txBody>
      </p:sp>
      <p:sp>
        <p:nvSpPr>
          <p:cNvPr id="3" name="Content Placeholder 2"/>
          <p:cNvSpPr>
            <a:spLocks noGrp="1"/>
          </p:cNvSpPr>
          <p:nvPr>
            <p:ph idx="1"/>
          </p:nvPr>
        </p:nvSpPr>
        <p:spPr/>
        <p:txBody>
          <a:bodyPr/>
          <a:lstStyle/>
          <a:p>
            <a:endParaRPr lang="en-US" smtClean="0"/>
          </a:p>
          <a:p>
            <a:endParaRPr lang="en-US"/>
          </a:p>
          <a:p>
            <a:endParaRPr lang="en-US" smtClean="0"/>
          </a:p>
          <a:p>
            <a:r>
              <a:rPr lang="en-US" smtClean="0">
                <a:hlinkClick r:id="rId2"/>
              </a:rPr>
              <a:t>https://www.khanacademy.org/economics-finance-domain/macroeconomics/forex-trade-topic/modal/v/balance-of-payments-current-account</a:t>
            </a:r>
            <a:endParaRPr lang="en-US" smtClean="0"/>
          </a:p>
          <a:p>
            <a:endParaRPr lang="en-US"/>
          </a:p>
          <a:p>
            <a:endParaRPr lang="en-US"/>
          </a:p>
        </p:txBody>
      </p:sp>
    </p:spTree>
    <p:extLst>
      <p:ext uri="{BB962C8B-B14F-4D97-AF65-F5344CB8AC3E}">
        <p14:creationId xmlns:p14="http://schemas.microsoft.com/office/powerpoint/2010/main" val="359892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smtClean="0"/>
              <a:t>Understanding the Capital Account</a:t>
            </a:r>
            <a:endParaRPr lang="en-US" b="1" u="sng"/>
          </a:p>
        </p:txBody>
      </p:sp>
      <p:sp>
        <p:nvSpPr>
          <p:cNvPr id="3" name="Content Placeholder 2"/>
          <p:cNvSpPr>
            <a:spLocks noGrp="1"/>
          </p:cNvSpPr>
          <p:nvPr>
            <p:ph idx="1"/>
          </p:nvPr>
        </p:nvSpPr>
        <p:spPr/>
        <p:txBody>
          <a:bodyPr/>
          <a:lstStyle/>
          <a:p>
            <a:r>
              <a:rPr lang="en-US" smtClean="0">
                <a:hlinkClick r:id="rId2"/>
              </a:rPr>
              <a:t>https://www.khanacademy.org/economics-finance-domain/macroeconomics/forex-trade-topic/modal/v/balance-of-payments-capital-account</a:t>
            </a:r>
            <a:endParaRPr lang="en-US" smtClean="0"/>
          </a:p>
          <a:p>
            <a:endParaRPr lang="en-US"/>
          </a:p>
          <a:p>
            <a:r>
              <a:rPr lang="en-US" smtClean="0">
                <a:hlinkClick r:id="rId3"/>
              </a:rPr>
              <a:t>https://www.khanacademy.org/economics-finance-domain/macroeconomics/forex-trade-topic/modal/v/why-current-and-capital-accounts-net-out</a:t>
            </a:r>
            <a:endParaRPr lang="en-US" smtClean="0"/>
          </a:p>
          <a:p>
            <a:endParaRPr lang="en-US"/>
          </a:p>
          <a:p>
            <a:endParaRPr lang="en-US"/>
          </a:p>
        </p:txBody>
      </p:sp>
    </p:spTree>
    <p:extLst>
      <p:ext uri="{BB962C8B-B14F-4D97-AF65-F5344CB8AC3E}">
        <p14:creationId xmlns:p14="http://schemas.microsoft.com/office/powerpoint/2010/main" val="1617264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Stories in the Press</a:t>
            </a:r>
            <a:endParaRPr lang="en-US" b="1" u="sng" dirty="0"/>
          </a:p>
        </p:txBody>
      </p:sp>
      <p:sp>
        <p:nvSpPr>
          <p:cNvPr id="3" name="Content Placeholder 2"/>
          <p:cNvSpPr>
            <a:spLocks noGrp="1"/>
          </p:cNvSpPr>
          <p:nvPr>
            <p:ph idx="1"/>
          </p:nvPr>
        </p:nvSpPr>
        <p:spPr/>
        <p:txBody>
          <a:bodyPr>
            <a:normAutofit fontScale="92500" lnSpcReduction="10000"/>
          </a:bodyPr>
          <a:lstStyle/>
          <a:p>
            <a:r>
              <a:rPr lang="en-US" b="1" dirty="0"/>
              <a:t>Balance of payments swings to $2.7B deficit in </a:t>
            </a:r>
            <a:r>
              <a:rPr lang="en-US" b="1" dirty="0" smtClean="0"/>
              <a:t>September  (</a:t>
            </a:r>
            <a:r>
              <a:rPr lang="en-US" b="1" dirty="0" err="1" smtClean="0"/>
              <a:t>BusinessWorld</a:t>
            </a:r>
            <a:r>
              <a:rPr lang="en-US" b="1" dirty="0" smtClean="0"/>
              <a:t> Oct. 19, 2018)</a:t>
            </a:r>
          </a:p>
          <a:p>
            <a:r>
              <a:rPr lang="en-US" dirty="0" smtClean="0"/>
              <a:t>The </a:t>
            </a:r>
            <a:r>
              <a:rPr lang="en-US" dirty="0"/>
              <a:t>Philippines’ balance of payments (</a:t>
            </a:r>
            <a:r>
              <a:rPr lang="en-US" dirty="0" err="1"/>
              <a:t>BoP</a:t>
            </a:r>
            <a:r>
              <a:rPr lang="en-US" dirty="0"/>
              <a:t>) position swung to a $2.696 billion deficit last month, reversing the $1.272 billion surplus in August and the narrow $24 million surfeit in September 2017.</a:t>
            </a:r>
          </a:p>
          <a:p>
            <a:r>
              <a:rPr lang="en-US" dirty="0"/>
              <a:t>The </a:t>
            </a:r>
            <a:r>
              <a:rPr lang="en-US" dirty="0" err="1"/>
              <a:t>BoP</a:t>
            </a:r>
            <a:r>
              <a:rPr lang="en-US" dirty="0"/>
              <a:t> measures the country’s transactions with the rest of the world at a given time. A deficit means more funds fled the economy than what went in, while a surplus shows that more money entered the Philippines.</a:t>
            </a:r>
          </a:p>
          <a:p>
            <a:r>
              <a:rPr lang="en-US" dirty="0"/>
              <a:t>The September tally is the widest gap since a $4.48-billion deficit in January 2014, when foreign funds fled emerging markets during the “taper tantrum” as the United States Federal Reserve decided to trim its bond-buying program starting that year.</a:t>
            </a:r>
          </a:p>
          <a:p>
            <a:pPr marL="0" indent="0">
              <a:buNone/>
            </a:pPr>
            <a:endParaRPr lang="en-US" dirty="0"/>
          </a:p>
        </p:txBody>
      </p:sp>
    </p:spTree>
    <p:extLst>
      <p:ext uri="{BB962C8B-B14F-4D97-AF65-F5344CB8AC3E}">
        <p14:creationId xmlns:p14="http://schemas.microsoft.com/office/powerpoint/2010/main" val="3090554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Stories in the Press</a:t>
            </a:r>
            <a:endParaRPr lang="en-US" b="1" u="sng" dirty="0"/>
          </a:p>
        </p:txBody>
      </p:sp>
      <p:sp>
        <p:nvSpPr>
          <p:cNvPr id="3" name="Content Placeholder 2"/>
          <p:cNvSpPr>
            <a:spLocks noGrp="1"/>
          </p:cNvSpPr>
          <p:nvPr>
            <p:ph idx="1"/>
          </p:nvPr>
        </p:nvSpPr>
        <p:spPr/>
        <p:txBody>
          <a:bodyPr>
            <a:normAutofit fontScale="92500" lnSpcReduction="20000"/>
          </a:bodyPr>
          <a:lstStyle/>
          <a:p>
            <a:r>
              <a:rPr lang="en-US" dirty="0"/>
              <a:t>Turkey's current account balance posts surplus in Sept.</a:t>
            </a:r>
          </a:p>
          <a:p>
            <a:r>
              <a:rPr lang="en-US" dirty="0"/>
              <a:t>Turkey's current account balance showed a surplus in September for the second consecutive month this year, the Turkish Central Bank (CBRT) announced on Monday.</a:t>
            </a:r>
          </a:p>
          <a:p>
            <a:r>
              <a:rPr lang="en-US" dirty="0"/>
              <a:t>According to the CBRT's balance of payments report, the country's current account surplus totaled $1.83 billion in September, improving from last year's deficit of $4.4 billion.</a:t>
            </a:r>
          </a:p>
          <a:p>
            <a:r>
              <a:rPr lang="en-US" dirty="0"/>
              <a:t>In the previous month, the balance posted a surplus for the first time over the past three years with a $1.86-billion surplus. </a:t>
            </a:r>
          </a:p>
          <a:p>
            <a:r>
              <a:rPr lang="en-US" dirty="0"/>
              <a:t>Monday's figures also met expectations, as an </a:t>
            </a:r>
            <a:r>
              <a:rPr lang="en-US" dirty="0" err="1"/>
              <a:t>Anadolu</a:t>
            </a:r>
            <a:r>
              <a:rPr lang="en-US" dirty="0"/>
              <a:t> Agency survey on Friday showed that a group of 19 economists had forecast a surplus of $1.97 billion on average.</a:t>
            </a:r>
          </a:p>
          <a:p>
            <a:endParaRPr lang="en-US" dirty="0"/>
          </a:p>
        </p:txBody>
      </p:sp>
    </p:spTree>
    <p:extLst>
      <p:ext uri="{BB962C8B-B14F-4D97-AF65-F5344CB8AC3E}">
        <p14:creationId xmlns:p14="http://schemas.microsoft.com/office/powerpoint/2010/main" val="2789356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Stories in the Press</a:t>
            </a:r>
            <a:endParaRPr lang="en-US" b="1" u="sng" dirty="0"/>
          </a:p>
        </p:txBody>
      </p:sp>
      <p:sp>
        <p:nvSpPr>
          <p:cNvPr id="3" name="Content Placeholder 2"/>
          <p:cNvSpPr>
            <a:spLocks noGrp="1"/>
          </p:cNvSpPr>
          <p:nvPr>
            <p:ph idx="1"/>
          </p:nvPr>
        </p:nvSpPr>
        <p:spPr/>
        <p:txBody>
          <a:bodyPr>
            <a:normAutofit fontScale="85000" lnSpcReduction="10000"/>
          </a:bodyPr>
          <a:lstStyle/>
          <a:p>
            <a:r>
              <a:rPr lang="en-US" b="1" dirty="0">
                <a:hlinkClick r:id="rId2"/>
              </a:rPr>
              <a:t>Pakistan's immediate balance of payments crisis is over: finance </a:t>
            </a:r>
            <a:r>
              <a:rPr lang="en-US" b="1" dirty="0" smtClean="0">
                <a:hlinkClick r:id="rId2"/>
              </a:rPr>
              <a:t>minister</a:t>
            </a:r>
            <a:r>
              <a:rPr lang="en-US" b="1" dirty="0"/>
              <a:t> </a:t>
            </a:r>
            <a:r>
              <a:rPr lang="en-US" b="1" dirty="0" smtClean="0"/>
              <a:t>(</a:t>
            </a:r>
            <a:r>
              <a:rPr lang="en-US" dirty="0" err="1" smtClean="0">
                <a:hlinkClick r:id="rId3"/>
              </a:rPr>
              <a:t>Dawn.com</a:t>
            </a:r>
            <a:r>
              <a:rPr lang="en-US" dirty="0" err="1" smtClean="0"/>
              <a:t>Updated</a:t>
            </a:r>
            <a:r>
              <a:rPr lang="en-US" dirty="0"/>
              <a:t> November 06, </a:t>
            </a:r>
            <a:r>
              <a:rPr lang="en-US" dirty="0" smtClean="0"/>
              <a:t>2018)</a:t>
            </a:r>
            <a:endParaRPr lang="en-US" dirty="0"/>
          </a:p>
          <a:p>
            <a:r>
              <a:rPr lang="en-US" b="1" dirty="0"/>
              <a:t>Finance Minister </a:t>
            </a:r>
            <a:r>
              <a:rPr lang="en-US" b="1" dirty="0" err="1"/>
              <a:t>Asad</a:t>
            </a:r>
            <a:r>
              <a:rPr lang="en-US" b="1" dirty="0"/>
              <a:t> Umar on Tuesday claimed that Pakistan's "balance of payments crisis is over" and assured that China is committed to providing short-term relief to Pakistan as well — the modalities of which, he said, will be discussed in a new round of discussions in Beijing on Friday.</a:t>
            </a:r>
          </a:p>
          <a:p>
            <a:r>
              <a:rPr lang="en-US" dirty="0"/>
              <a:t>"The long-term solution to the balance of payments crisis is to increase our exports, and to do that we should have enough income so that we do not need to borrow," Umar, who was a part of the Prime Minister Imran Khan-led delegation that visited China recently, explained during a press conference today. "In this regard, we have received a commitment from the highest level.</a:t>
            </a:r>
          </a:p>
          <a:p>
            <a:pPr marL="0" indent="0">
              <a:buNone/>
            </a:pPr>
            <a:r>
              <a:rPr lang="en-US" dirty="0">
                <a:hlinkClick r:id="rId4"/>
              </a:rPr>
              <a:t/>
            </a:r>
            <a:br>
              <a:rPr lang="en-US" dirty="0">
                <a:hlinkClick r:id="rId4"/>
              </a:rPr>
            </a:br>
            <a:endParaRPr lang="en-US" dirty="0"/>
          </a:p>
        </p:txBody>
      </p:sp>
    </p:spTree>
    <p:extLst>
      <p:ext uri="{BB962C8B-B14F-4D97-AF65-F5344CB8AC3E}">
        <p14:creationId xmlns:p14="http://schemas.microsoft.com/office/powerpoint/2010/main" val="2593762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smtClean="0"/>
              <a:t>Guide to Covering Economic Stories</a:t>
            </a:r>
            <a:endParaRPr lang="en-US" b="1" u="sng"/>
          </a:p>
        </p:txBody>
      </p:sp>
      <p:sp>
        <p:nvSpPr>
          <p:cNvPr id="3" name="Content Placeholder 2"/>
          <p:cNvSpPr>
            <a:spLocks noGrp="1"/>
          </p:cNvSpPr>
          <p:nvPr>
            <p:ph idx="1"/>
          </p:nvPr>
        </p:nvSpPr>
        <p:spPr/>
        <p:txBody>
          <a:bodyPr/>
          <a:lstStyle/>
          <a:p>
            <a:r>
              <a:rPr lang="en-US" smtClean="0"/>
              <a:t>Myth: You need formal economic training to do great stories on the economy beat</a:t>
            </a:r>
          </a:p>
          <a:p>
            <a:r>
              <a:rPr lang="en-US" smtClean="0"/>
              <a:t>Economy stories are essentially stories about issues that affect our daily lives</a:t>
            </a:r>
          </a:p>
          <a:p>
            <a:r>
              <a:rPr lang="en-US" smtClean="0"/>
              <a:t>Avoid dense technicalities</a:t>
            </a:r>
          </a:p>
          <a:p>
            <a:r>
              <a:rPr lang="en-US" smtClean="0"/>
              <a:t>Report and interpret data for a lay audience</a:t>
            </a:r>
          </a:p>
          <a:p>
            <a:r>
              <a:rPr lang="en-US" smtClean="0"/>
              <a:t>Give local flavor to big economy stories</a:t>
            </a:r>
          </a:p>
          <a:p>
            <a:r>
              <a:rPr lang="en-US" smtClean="0"/>
              <a:t>Ask yourself how does this affect an average family; what in here can they relate to</a:t>
            </a:r>
            <a:endParaRPr lang="en-US"/>
          </a:p>
        </p:txBody>
      </p:sp>
    </p:spTree>
    <p:extLst>
      <p:ext uri="{BB962C8B-B14F-4D97-AF65-F5344CB8AC3E}">
        <p14:creationId xmlns:p14="http://schemas.microsoft.com/office/powerpoint/2010/main" val="2557900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smtClean="0"/>
              <a:t>Guide to Covering Economic Stories </a:t>
            </a:r>
            <a:endParaRPr lang="en-US" b="1" u="sng"/>
          </a:p>
        </p:txBody>
      </p:sp>
      <p:sp>
        <p:nvSpPr>
          <p:cNvPr id="3" name="Content Placeholder 2"/>
          <p:cNvSpPr>
            <a:spLocks noGrp="1"/>
          </p:cNvSpPr>
          <p:nvPr>
            <p:ph idx="1"/>
          </p:nvPr>
        </p:nvSpPr>
        <p:spPr/>
        <p:txBody>
          <a:bodyPr/>
          <a:lstStyle/>
          <a:p>
            <a:r>
              <a:rPr lang="en-US" smtClean="0"/>
              <a:t>Focus on what’s happening: as told through data or through developments</a:t>
            </a:r>
          </a:p>
          <a:p>
            <a:r>
              <a:rPr lang="en-US" smtClean="0"/>
              <a:t>Focus on the outlook: what’s likely to happen next</a:t>
            </a:r>
          </a:p>
          <a:p>
            <a:r>
              <a:rPr lang="en-US" smtClean="0"/>
              <a:t>Illustrate economic trends by putting names on numbers</a:t>
            </a:r>
          </a:p>
          <a:p>
            <a:r>
              <a:rPr lang="en-US" smtClean="0"/>
              <a:t>Look at developments in economic policy</a:t>
            </a:r>
          </a:p>
          <a:p>
            <a:r>
              <a:rPr lang="en-US" smtClean="0"/>
              <a:t>Focus on the people behind the stories</a:t>
            </a:r>
          </a:p>
          <a:p>
            <a:r>
              <a:rPr lang="en-US" smtClean="0"/>
              <a:t>Think about conceptual scoops: spot trends in economic data before anyone else does, speak to experts and stakeholders and tell a story about what those trends mean for people and the economy</a:t>
            </a:r>
            <a:endParaRPr lang="en-US"/>
          </a:p>
        </p:txBody>
      </p:sp>
    </p:spTree>
    <p:extLst>
      <p:ext uri="{BB962C8B-B14F-4D97-AF65-F5344CB8AC3E}">
        <p14:creationId xmlns:p14="http://schemas.microsoft.com/office/powerpoint/2010/main" val="17761887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5582</TotalTime>
  <Words>681</Words>
  <Application>Microsoft Office PowerPoint</Application>
  <PresentationFormat>Widescreen</PresentationFormat>
  <Paragraphs>89</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SBP Economic Journalists’ Workshop Series</vt:lpstr>
      <vt:lpstr>What is Balance of Payments</vt:lpstr>
      <vt:lpstr>Understanding the Current Account</vt:lpstr>
      <vt:lpstr>Understanding the Capital Account</vt:lpstr>
      <vt:lpstr>Stories in the Press</vt:lpstr>
      <vt:lpstr>Stories in the Press</vt:lpstr>
      <vt:lpstr>Stories in the Press</vt:lpstr>
      <vt:lpstr>Guide to Covering Economic Stories</vt:lpstr>
      <vt:lpstr>Guide to Covering Economic Stories </vt:lpstr>
      <vt:lpstr>How to Find Stories from Numbers</vt:lpstr>
      <vt:lpstr>Balance of Payments Stories</vt:lpstr>
      <vt:lpstr>Factors That Impact BoP to Follow for Stories</vt:lpstr>
      <vt:lpstr>Group Assignment</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SBP Economic Journalists’ Workshop Series</dc:title>
  <dc:creator>Lenovo</dc:creator>
  <cp:lastModifiedBy>Lenovo</cp:lastModifiedBy>
  <cp:revision>9</cp:revision>
  <dcterms:created xsi:type="dcterms:W3CDTF">2018-11-07T10:39:01Z</dcterms:created>
  <dcterms:modified xsi:type="dcterms:W3CDTF">2018-11-14T10:12:08Z</dcterms:modified>
</cp:coreProperties>
</file>