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302" r:id="rId2"/>
    <p:sldId id="257" r:id="rId3"/>
    <p:sldId id="269" r:id="rId4"/>
    <p:sldId id="266" r:id="rId5"/>
    <p:sldId id="256" r:id="rId6"/>
    <p:sldId id="258" r:id="rId7"/>
    <p:sldId id="267" r:id="rId8"/>
    <p:sldId id="259" r:id="rId9"/>
    <p:sldId id="260" r:id="rId10"/>
    <p:sldId id="268" r:id="rId11"/>
    <p:sldId id="261" r:id="rId12"/>
    <p:sldId id="262" r:id="rId13"/>
    <p:sldId id="271" r:id="rId14"/>
    <p:sldId id="263" r:id="rId15"/>
    <p:sldId id="264" r:id="rId16"/>
    <p:sldId id="265" r:id="rId17"/>
    <p:sldId id="272" r:id="rId18"/>
    <p:sldId id="273" r:id="rId19"/>
    <p:sldId id="277" r:id="rId20"/>
    <p:sldId id="283" r:id="rId21"/>
    <p:sldId id="284" r:id="rId22"/>
    <p:sldId id="278" r:id="rId23"/>
    <p:sldId id="279" r:id="rId24"/>
    <p:sldId id="280" r:id="rId25"/>
    <p:sldId id="281" r:id="rId26"/>
    <p:sldId id="282" r:id="rId27"/>
    <p:sldId id="285" r:id="rId28"/>
    <p:sldId id="286" r:id="rId29"/>
    <p:sldId id="287" r:id="rId30"/>
    <p:sldId id="288" r:id="rId31"/>
    <p:sldId id="300" r:id="rId32"/>
    <p:sldId id="289" r:id="rId33"/>
    <p:sldId id="290" r:id="rId34"/>
    <p:sldId id="294" r:id="rId35"/>
    <p:sldId id="291" r:id="rId36"/>
    <p:sldId id="292" r:id="rId37"/>
    <p:sldId id="293" r:id="rId38"/>
    <p:sldId id="297" r:id="rId39"/>
    <p:sldId id="276" r:id="rId40"/>
    <p:sldId id="301"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0" d="100"/>
          <a:sy n="60" d="100"/>
        </p:scale>
        <p:origin x="-1434" y="-28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BE95AA9-2BBF-49DA-84C7-A7F0307138A3}" type="datetimeFigureOut">
              <a:rPr lang="en-US" smtClean="0"/>
              <a:pPr/>
              <a:t>7/13/2012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9F2207F-4BF2-470F-AE0D-F8400AB339F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9F2207F-4BF2-470F-AE0D-F8400AB339F8}"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9F2207F-4BF2-470F-AE0D-F8400AB339F8}"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9F2207F-4BF2-470F-AE0D-F8400AB339F8}"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9F2207F-4BF2-470F-AE0D-F8400AB339F8}" type="slidenum">
              <a:rPr lang="en-US" smtClean="0"/>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9F2207F-4BF2-470F-AE0D-F8400AB339F8}" type="slidenum">
              <a:rPr lang="en-US" smtClean="0"/>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9F2207F-4BF2-470F-AE0D-F8400AB339F8}" type="slidenum">
              <a:rPr lang="en-US" smtClean="0"/>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9F2207F-4BF2-470F-AE0D-F8400AB339F8}" type="slidenum">
              <a:rPr lang="en-US" smtClean="0"/>
              <a:pPr/>
              <a:t>15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9F2207F-4BF2-470F-AE0D-F8400AB339F8}" type="slidenum">
              <a:rPr lang="en-US" smtClean="0"/>
              <a:pPr/>
              <a:t>16</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9F2207F-4BF2-470F-AE0D-F8400AB339F8}" type="slidenum">
              <a:rPr lang="en-US" smtClean="0"/>
              <a:pPr/>
              <a:t>17</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9F2207F-4BF2-470F-AE0D-F8400AB339F8}" type="slidenum">
              <a:rPr lang="en-US" smtClean="0"/>
              <a:pPr/>
              <a:t>18</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9F2207F-4BF2-470F-AE0D-F8400AB339F8}" type="slidenum">
              <a:rPr lang="en-US" smtClean="0"/>
              <a:pPr/>
              <a:t>19</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9F2207F-4BF2-470F-AE0D-F8400AB339F8}" type="slidenum">
              <a:rPr lang="en-US" smtClean="0"/>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9F2207F-4BF2-470F-AE0D-F8400AB339F8}" type="slidenum">
              <a:rPr lang="en-US" smtClean="0"/>
              <a:pPr/>
              <a:t>20</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9F2207F-4BF2-470F-AE0D-F8400AB339F8}" type="slidenum">
              <a:rPr lang="en-US" smtClean="0"/>
              <a:pPr/>
              <a:t>21</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9F2207F-4BF2-470F-AE0D-F8400AB339F8}" type="slidenum">
              <a:rPr lang="en-US" smtClean="0"/>
              <a:pPr/>
              <a:t>22</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9F2207F-4BF2-470F-AE0D-F8400AB339F8}" type="slidenum">
              <a:rPr lang="en-US" smtClean="0"/>
              <a:pPr/>
              <a:t>23</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9F2207F-4BF2-470F-AE0D-F8400AB339F8}" type="slidenum">
              <a:rPr lang="en-US" smtClean="0"/>
              <a:pPr/>
              <a:t>24</a:t>
            </a:fld>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9F2207F-4BF2-470F-AE0D-F8400AB339F8}" type="slidenum">
              <a:rPr lang="en-US" smtClean="0"/>
              <a:pPr/>
              <a:t>25</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9F2207F-4BF2-470F-AE0D-F8400AB339F8}" type="slidenum">
              <a:rPr lang="en-US" smtClean="0"/>
              <a:pPr/>
              <a:t>26</a:t>
            </a:fld>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9F2207F-4BF2-470F-AE0D-F8400AB339F8}" type="slidenum">
              <a:rPr lang="en-US" smtClean="0"/>
              <a:pPr/>
              <a:t>27</a:t>
            </a:fld>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9F2207F-4BF2-470F-AE0D-F8400AB339F8}" type="slidenum">
              <a:rPr lang="en-US" smtClean="0"/>
              <a:pPr/>
              <a:t>28</a:t>
            </a:fld>
            <a:endParaRPr 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9F2207F-4BF2-470F-AE0D-F8400AB339F8}" type="slidenum">
              <a:rPr lang="en-US" smtClean="0"/>
              <a:pPr/>
              <a:t>29</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9F2207F-4BF2-470F-AE0D-F8400AB339F8}" type="slidenum">
              <a:rPr lang="en-US" smtClean="0"/>
              <a:pPr/>
              <a:t>3</a:t>
            </a:fld>
            <a:endParaRPr 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9F2207F-4BF2-470F-AE0D-F8400AB339F8}" type="slidenum">
              <a:rPr lang="en-US" smtClean="0"/>
              <a:pPr/>
              <a:t>30</a:t>
            </a:fld>
            <a:endParaRPr 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9F2207F-4BF2-470F-AE0D-F8400AB339F8}" type="slidenum">
              <a:rPr lang="en-US" smtClean="0"/>
              <a:pPr/>
              <a:t>31</a:t>
            </a:fld>
            <a:endParaRPr lang="en-US"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9F2207F-4BF2-470F-AE0D-F8400AB339F8}" type="slidenum">
              <a:rPr lang="en-US" smtClean="0"/>
              <a:pPr/>
              <a:t>32</a:t>
            </a:fld>
            <a:endParaRPr lang="en-US"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9F2207F-4BF2-470F-AE0D-F8400AB339F8}" type="slidenum">
              <a:rPr lang="en-US" smtClean="0"/>
              <a:pPr/>
              <a:t>33</a:t>
            </a:fld>
            <a:endParaRPr lang="en-US"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9F2207F-4BF2-470F-AE0D-F8400AB339F8}" type="slidenum">
              <a:rPr lang="en-US" smtClean="0"/>
              <a:pPr/>
              <a:t>34</a:t>
            </a:fld>
            <a:endParaRPr lang="en-US"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9F2207F-4BF2-470F-AE0D-F8400AB339F8}" type="slidenum">
              <a:rPr lang="en-US" smtClean="0"/>
              <a:pPr/>
              <a:t>35</a:t>
            </a:fld>
            <a:endParaRPr lang="en-US" dirty="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9F2207F-4BF2-470F-AE0D-F8400AB339F8}" type="slidenum">
              <a:rPr lang="en-US" smtClean="0"/>
              <a:pPr/>
              <a:t>36</a:t>
            </a:fld>
            <a:endParaRPr lang="en-US" dirty="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9F2207F-4BF2-470F-AE0D-F8400AB339F8}" type="slidenum">
              <a:rPr lang="en-US" smtClean="0"/>
              <a:pPr/>
              <a:t>37</a:t>
            </a:fld>
            <a:endParaRPr lang="en-US" dirty="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9F2207F-4BF2-470F-AE0D-F8400AB339F8}" type="slidenum">
              <a:rPr lang="en-US" smtClean="0"/>
              <a:pPr/>
              <a:t>38</a:t>
            </a:fld>
            <a:endParaRPr lang="en-US" dirty="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9F2207F-4BF2-470F-AE0D-F8400AB339F8}" type="slidenum">
              <a:rPr lang="en-US" smtClean="0"/>
              <a:pPr/>
              <a:t>39</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9F2207F-4BF2-470F-AE0D-F8400AB339F8}" type="slidenum">
              <a:rPr lang="en-US" smtClean="0"/>
              <a:pPr/>
              <a:t>4</a:t>
            </a:fld>
            <a:endParaRPr lang="en-US" dirty="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9F2207F-4BF2-470F-AE0D-F8400AB339F8}" type="slidenum">
              <a:rPr lang="en-US" smtClean="0"/>
              <a:pPr/>
              <a:t>40</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9F2207F-4BF2-470F-AE0D-F8400AB339F8}"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9F2207F-4BF2-470F-AE0D-F8400AB339F8}"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9F2207F-4BF2-470F-AE0D-F8400AB339F8}"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9F2207F-4BF2-470F-AE0D-F8400AB339F8}"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9F2207F-4BF2-470F-AE0D-F8400AB339F8}"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C3E1338-EB03-4BEF-9150-C1D1AE7723D4}" type="datetime1">
              <a:rPr lang="en-US" smtClean="0"/>
              <a:pPr/>
              <a:t>7/13/2012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7E6E00-30C2-4B6E-B1AE-BABE0C6ED082}"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BDFA3E-6C8F-4597-B40B-D2920C365CE7}" type="datetime1">
              <a:rPr lang="en-US" smtClean="0"/>
              <a:pPr/>
              <a:t>7/13/2012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7E6E00-30C2-4B6E-B1AE-BABE0C6ED082}"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1517DE-9174-440D-B546-E00B14E1BF30}" type="datetime1">
              <a:rPr lang="en-US" smtClean="0"/>
              <a:pPr/>
              <a:t>7/13/2012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7E6E00-30C2-4B6E-B1AE-BABE0C6ED082}"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275351-DEFC-430A-A372-BCA99BCB48C3}" type="datetime1">
              <a:rPr lang="en-US" smtClean="0"/>
              <a:pPr/>
              <a:t>7/13/2012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7E6E00-30C2-4B6E-B1AE-BABE0C6ED08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146CB7D-F587-4B1A-B69D-D1613821BE23}" type="datetime1">
              <a:rPr lang="en-US" smtClean="0"/>
              <a:pPr/>
              <a:t>7/13/2012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7E6E00-30C2-4B6E-B1AE-BABE0C6ED082}"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58616B1-8DAF-4A68-8877-0BADE3275BBF}" type="datetime1">
              <a:rPr lang="en-US" smtClean="0"/>
              <a:pPr/>
              <a:t>7/13/2012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D7E6E00-30C2-4B6E-B1AE-BABE0C6ED082}"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A90C2B9-F1B2-46EB-87D8-49A61AE8FB87}" type="datetime1">
              <a:rPr lang="en-US" smtClean="0"/>
              <a:pPr/>
              <a:t>7/13/2012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D7E6E00-30C2-4B6E-B1AE-BABE0C6ED082}"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0CF26D9-FA06-4470-A338-F74543C99D57}" type="datetime1">
              <a:rPr lang="en-US" smtClean="0"/>
              <a:pPr/>
              <a:t>7/13/2012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D7E6E00-30C2-4B6E-B1AE-BABE0C6ED082}"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C9BAEA-FB20-483D-A340-91D64D0712D7}" type="datetime1">
              <a:rPr lang="en-US" smtClean="0"/>
              <a:pPr/>
              <a:t>7/13/2012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D7E6E00-30C2-4B6E-B1AE-BABE0C6ED082}"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4B41DD5-5CE3-46BA-BFF7-1099F3E9068A}" type="datetime1">
              <a:rPr lang="en-US" smtClean="0"/>
              <a:pPr/>
              <a:t>7/13/2012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D7E6E00-30C2-4B6E-B1AE-BABE0C6ED082}"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C7C676-9815-4BEC-B1F7-9E1E7E4EFCBC}" type="datetime1">
              <a:rPr lang="en-US" smtClean="0"/>
              <a:pPr/>
              <a:t>7/13/2012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D7E6E00-30C2-4B6E-B1AE-BABE0C6ED082}"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BD20F5-866D-4EE5-ADF7-9BA4FA271408}" type="datetime1">
              <a:rPr lang="en-US" smtClean="0"/>
              <a:pPr/>
              <a:t>7/13/2012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7E6E00-30C2-4B6E-B1AE-BABE0C6ED08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7.jpeg"/></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8.jpeg"/></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8.jpeg"/></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7.xml"/><Relationship Id="rId4" Type="http://schemas.openxmlformats.org/officeDocument/2006/relationships/image" Target="../media/image10.jpeg"/></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7.xml"/><Relationship Id="rId4" Type="http://schemas.openxmlformats.org/officeDocument/2006/relationships/hyperlink" Target="Format%2010%20PAger%20for%20NAB.xls"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7.xml"/><Relationship Id="rId4" Type="http://schemas.openxmlformats.org/officeDocument/2006/relationships/image" Target="../media/image11.jpeg"/></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9.xml"/><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0.xml"/><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1.xml"/><Relationship Id="rId1" Type="http://schemas.openxmlformats.org/officeDocument/2006/relationships/slideLayout" Target="../slideLayouts/slideLayout7.xml"/><Relationship Id="rId4" Type="http://schemas.openxmlformats.org/officeDocument/2006/relationships/image" Target="../media/image12.jpeg"/></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2.xml"/><Relationship Id="rId1" Type="http://schemas.openxmlformats.org/officeDocument/2006/relationships/slideLayout" Target="../slideLayouts/slideLayout7.xml"/><Relationship Id="rId4" Type="http://schemas.openxmlformats.org/officeDocument/2006/relationships/image" Target="../media/image12.jpeg"/></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4.xml"/><Relationship Id="rId1" Type="http://schemas.openxmlformats.org/officeDocument/2006/relationships/slideLayout" Target="../slideLayouts/slideLayout7.xml"/><Relationship Id="rId4" Type="http://schemas.openxmlformats.org/officeDocument/2006/relationships/image" Target="../media/image12.jpeg"/></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5.xml"/><Relationship Id="rId1" Type="http://schemas.openxmlformats.org/officeDocument/2006/relationships/slideLayout" Target="../slideLayouts/slideLayout7.xml"/><Relationship Id="rId4" Type="http://schemas.openxmlformats.org/officeDocument/2006/relationships/image" Target="../media/image12.jpeg"/></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6.xml"/><Relationship Id="rId1" Type="http://schemas.openxmlformats.org/officeDocument/2006/relationships/slideLayout" Target="../slideLayouts/slideLayout7.xml"/><Relationship Id="rId4" Type="http://schemas.openxmlformats.org/officeDocument/2006/relationships/image" Target="../media/image12.jpeg"/></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8.xml"/><Relationship Id="rId1" Type="http://schemas.openxmlformats.org/officeDocument/2006/relationships/slideLayout" Target="../slideLayouts/slideLayout7.xml"/><Relationship Id="rId4" Type="http://schemas.openxmlformats.org/officeDocument/2006/relationships/image" Target="../media/image7.jpeg"/></Relationships>
</file>

<file path=ppt/slides/_rels/slide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9.xml"/><Relationship Id="rId1" Type="http://schemas.openxmlformats.org/officeDocument/2006/relationships/slideLayout" Target="../slideLayouts/slideLayout7.xml"/><Relationship Id="rId4" Type="http://schemas.openxmlformats.org/officeDocument/2006/relationships/image" Target="../media/image7.jpe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3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0.xml"/><Relationship Id="rId1" Type="http://schemas.openxmlformats.org/officeDocument/2006/relationships/slideLayout" Target="../slideLayouts/slideLayout7.xml"/><Relationship Id="rId4" Type="http://schemas.openxmlformats.org/officeDocument/2006/relationships/image" Target="../media/image7.jpeg"/></Relationships>
</file>

<file path=ppt/slides/_rels/slide3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2.xml"/><Relationship Id="rId1" Type="http://schemas.openxmlformats.org/officeDocument/2006/relationships/slideLayout" Target="../slideLayouts/slideLayout7.xml"/><Relationship Id="rId4" Type="http://schemas.openxmlformats.org/officeDocument/2006/relationships/image" Target="../media/image13.png"/></Relationships>
</file>

<file path=ppt/slides/_rels/slide3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3.xml"/><Relationship Id="rId1" Type="http://schemas.openxmlformats.org/officeDocument/2006/relationships/slideLayout" Target="../slideLayouts/slideLayout7.xml"/><Relationship Id="rId4" Type="http://schemas.openxmlformats.org/officeDocument/2006/relationships/image" Target="../media/image14.png"/></Relationships>
</file>

<file path=ppt/slides/_rels/slide3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4.xml"/><Relationship Id="rId1" Type="http://schemas.openxmlformats.org/officeDocument/2006/relationships/slideLayout" Target="../slideLayouts/slideLayout7.xml"/><Relationship Id="rId4" Type="http://schemas.openxmlformats.org/officeDocument/2006/relationships/image" Target="../media/image15.png"/></Relationships>
</file>

<file path=ppt/slides/_rels/slide3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5.xml"/><Relationship Id="rId1" Type="http://schemas.openxmlformats.org/officeDocument/2006/relationships/slideLayout" Target="../slideLayouts/slideLayout7.xml"/><Relationship Id="rId4" Type="http://schemas.openxmlformats.org/officeDocument/2006/relationships/image" Target="../media/image16.png"/></Relationships>
</file>

<file path=ppt/slides/_rels/slide3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6.xml"/><Relationship Id="rId1" Type="http://schemas.openxmlformats.org/officeDocument/2006/relationships/slideLayout" Target="../slideLayouts/slideLayout7.xml"/><Relationship Id="rId4" Type="http://schemas.openxmlformats.org/officeDocument/2006/relationships/image" Target="../media/image17.png"/></Relationships>
</file>

<file path=ppt/slides/_rels/slide3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7.xml"/><Relationship Id="rId1" Type="http://schemas.openxmlformats.org/officeDocument/2006/relationships/slideLayout" Target="../slideLayouts/slideLayout7.xml"/><Relationship Id="rId4" Type="http://schemas.openxmlformats.org/officeDocument/2006/relationships/image" Target="../media/image18.png"/></Relationships>
</file>

<file path=ppt/slides/_rels/slide3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8.xml"/><Relationship Id="rId1" Type="http://schemas.openxmlformats.org/officeDocument/2006/relationships/slideLayout" Target="../slideLayouts/slideLayout7.xml"/><Relationship Id="rId4" Type="http://schemas.openxmlformats.org/officeDocument/2006/relationships/image" Target="../media/image19.png"/></Relationships>
</file>

<file path=ppt/slides/_rels/slide3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9.xml"/><Relationship Id="rId1" Type="http://schemas.openxmlformats.org/officeDocument/2006/relationships/slideLayout" Target="../slideLayouts/slideLayout7.xml"/><Relationship Id="rId4" Type="http://schemas.openxmlformats.org/officeDocument/2006/relationships/image" Target="../media/image10.jpe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4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0.xml"/><Relationship Id="rId1" Type="http://schemas.openxmlformats.org/officeDocument/2006/relationships/slideLayout" Target="../slideLayouts/slideLayout7.xml"/><Relationship Id="rId4" Type="http://schemas.openxmlformats.org/officeDocument/2006/relationships/image" Target="../media/image20.jpe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7.jpe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7.jpe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D7E6E00-30C2-4B6E-B1AE-BABE0C6ED082}" type="slidenum">
              <a:rPr lang="en-US" smtClean="0"/>
              <a:pPr/>
              <a:t>1</a:t>
            </a:fld>
            <a:endParaRPr lang="en-US" dirty="0"/>
          </a:p>
        </p:txBody>
      </p:sp>
      <p:pic>
        <p:nvPicPr>
          <p:cNvPr id="1026" name="Picture 2"/>
          <p:cNvPicPr>
            <a:picLocks noChangeAspect="1" noChangeArrowheads="1"/>
          </p:cNvPicPr>
          <p:nvPr/>
        </p:nvPicPr>
        <p:blipFill>
          <a:blip r:embed="rId3" cstate="print"/>
          <a:srcRect/>
          <a:stretch>
            <a:fillRect/>
          </a:stretch>
        </p:blipFill>
        <p:spPr bwMode="auto">
          <a:xfrm>
            <a:off x="1066800" y="762000"/>
            <a:ext cx="6972300" cy="52387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8763000" y="6553200"/>
            <a:ext cx="304800" cy="365125"/>
          </a:xfrm>
        </p:spPr>
        <p:txBody>
          <a:bodyPr/>
          <a:lstStyle/>
          <a:p>
            <a:fld id="{1D7E6E00-30C2-4B6E-B1AE-BABE0C6ED082}" type="slidenum">
              <a:rPr lang="en-US" smtClean="0"/>
              <a:pPr/>
              <a:t>10</a:t>
            </a:fld>
            <a:endParaRPr lang="en-US" dirty="0"/>
          </a:p>
        </p:txBody>
      </p:sp>
      <p:sp>
        <p:nvSpPr>
          <p:cNvPr id="3" name="TextBox 2"/>
          <p:cNvSpPr txBox="1"/>
          <p:nvPr/>
        </p:nvSpPr>
        <p:spPr>
          <a:xfrm>
            <a:off x="381000" y="3581400"/>
            <a:ext cx="8382000" cy="923330"/>
          </a:xfrm>
          <a:prstGeom prst="rect">
            <a:avLst/>
          </a:prstGeom>
          <a:noFill/>
        </p:spPr>
        <p:txBody>
          <a:bodyPr wrap="square" rtlCol="0">
            <a:spAutoFit/>
          </a:bodyPr>
          <a:lstStyle/>
          <a:p>
            <a:pPr algn="just"/>
            <a:r>
              <a:rPr lang="en-US" b="1" dirty="0" smtClean="0"/>
              <a:t>Provided further </a:t>
            </a:r>
            <a:r>
              <a:rPr lang="en-US" dirty="0" smtClean="0"/>
              <a:t>that in the case of default concerning a bank or a financial institution a seven days notice has also been given to [such person or holder of public office] by the Governor, State Bank of Pakistan:</a:t>
            </a:r>
            <a:endParaRPr lang="en-US" dirty="0"/>
          </a:p>
        </p:txBody>
      </p:sp>
      <p:pic>
        <p:nvPicPr>
          <p:cNvPr id="4" name="Picture 2" descr="logo"/>
          <p:cNvPicPr>
            <a:picLocks noChangeAspect="1" noChangeArrowheads="1"/>
          </p:cNvPicPr>
          <p:nvPr/>
        </p:nvPicPr>
        <p:blipFill>
          <a:blip r:embed="rId3" cstate="print"/>
          <a:srcRect/>
          <a:stretch>
            <a:fillRect/>
          </a:stretch>
        </p:blipFill>
        <p:spPr bwMode="auto">
          <a:xfrm>
            <a:off x="76200" y="76200"/>
            <a:ext cx="1524000" cy="1162639"/>
          </a:xfrm>
          <a:prstGeom prst="rect">
            <a:avLst/>
          </a:prstGeom>
          <a:noFill/>
          <a:ln w="9525">
            <a:noFill/>
            <a:miter lim="800000"/>
            <a:headEnd/>
            <a:tailEnd/>
          </a:ln>
        </p:spPr>
      </p:pic>
      <p:sp>
        <p:nvSpPr>
          <p:cNvPr id="5" name="TextBox 4"/>
          <p:cNvSpPr txBox="1"/>
          <p:nvPr/>
        </p:nvSpPr>
        <p:spPr>
          <a:xfrm>
            <a:off x="457200" y="5105400"/>
            <a:ext cx="8305800" cy="923330"/>
          </a:xfrm>
          <a:prstGeom prst="rect">
            <a:avLst/>
          </a:prstGeom>
          <a:noFill/>
        </p:spPr>
        <p:txBody>
          <a:bodyPr wrap="square" rtlCol="0">
            <a:spAutoFit/>
          </a:bodyPr>
          <a:lstStyle/>
          <a:p>
            <a:pPr algn="just"/>
            <a:r>
              <a:rPr lang="en-US" b="1" dirty="0" smtClean="0"/>
              <a:t>Provided further </a:t>
            </a:r>
            <a:r>
              <a:rPr lang="en-US" dirty="0" smtClean="0"/>
              <a:t>that [the] aforesaid thirty days or seven days notice shall not apply to cases pending trial at the time of promulgation of National Accountability Bureau (Amendment Ordinance, 2001]</a:t>
            </a:r>
            <a:endParaRPr lang="en-US" dirty="0"/>
          </a:p>
        </p:txBody>
      </p:sp>
      <p:sp>
        <p:nvSpPr>
          <p:cNvPr id="6" name="TextBox 5"/>
          <p:cNvSpPr txBox="1"/>
          <p:nvPr/>
        </p:nvSpPr>
        <p:spPr>
          <a:xfrm>
            <a:off x="381000" y="1676400"/>
            <a:ext cx="8458200" cy="1477328"/>
          </a:xfrm>
          <a:prstGeom prst="rect">
            <a:avLst/>
          </a:prstGeom>
          <a:noFill/>
        </p:spPr>
        <p:txBody>
          <a:bodyPr wrap="square" rtlCol="0">
            <a:spAutoFit/>
          </a:bodyPr>
          <a:lstStyle/>
          <a:p>
            <a:pPr algn="just"/>
            <a:r>
              <a:rPr lang="en-US" b="1" dirty="0" smtClean="0"/>
              <a:t>Provided</a:t>
            </a:r>
            <a:r>
              <a:rPr lang="en-US" dirty="0" smtClean="0"/>
              <a:t> that it is not willful default under this Ordinance if [such person or holder of public office] was unable to pay return or repay the amount as aforesaid on account of any willful breach of agreement or obligation or failure to perform statutory duty on the part of any bank, financial institution, cooperative society, government department, statutory body or an authority established or controlled by Government:</a:t>
            </a:r>
            <a:endParaRPr lang="en-US" dirty="0"/>
          </a:p>
        </p:txBody>
      </p:sp>
      <p:pic>
        <p:nvPicPr>
          <p:cNvPr id="5122" name="Picture 2" descr="C:\Documents and Settings\muzaffar\Desktop\I0MCA0CQ9YBCAR65X60CALVVE45CAG5GHLDCAFEASK2CANQRURWCASMPW5QCA9DD6V1CA1S6UUWCAAVM6DPCA5VP1U1CAANI0LQCAO2NQ7MCAH94VE7CADFY2GNCA4SHDH0CAQ481FKCA843113CAVDYLUV.jpg"/>
          <p:cNvPicPr>
            <a:picLocks noChangeAspect="1" noChangeArrowheads="1"/>
          </p:cNvPicPr>
          <p:nvPr/>
        </p:nvPicPr>
        <p:blipFill>
          <a:blip r:embed="rId4"/>
          <a:srcRect/>
          <a:stretch>
            <a:fillRect/>
          </a:stretch>
        </p:blipFill>
        <p:spPr bwMode="auto">
          <a:xfrm>
            <a:off x="6677025" y="0"/>
            <a:ext cx="2466975" cy="1524000"/>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8763000" y="6553200"/>
            <a:ext cx="381000" cy="365125"/>
          </a:xfrm>
        </p:spPr>
        <p:txBody>
          <a:bodyPr/>
          <a:lstStyle/>
          <a:p>
            <a:fld id="{1D7E6E00-30C2-4B6E-B1AE-BABE0C6ED082}" type="slidenum">
              <a:rPr lang="en-US" smtClean="0"/>
              <a:pPr/>
              <a:t>11</a:t>
            </a:fld>
            <a:endParaRPr lang="en-US" dirty="0"/>
          </a:p>
        </p:txBody>
      </p:sp>
      <p:sp>
        <p:nvSpPr>
          <p:cNvPr id="3" name="TextBox 2"/>
          <p:cNvSpPr txBox="1"/>
          <p:nvPr/>
        </p:nvSpPr>
        <p:spPr>
          <a:xfrm>
            <a:off x="381000" y="3200400"/>
            <a:ext cx="4343400" cy="369332"/>
          </a:xfrm>
          <a:prstGeom prst="rect">
            <a:avLst/>
          </a:prstGeom>
          <a:noFill/>
        </p:spPr>
        <p:txBody>
          <a:bodyPr wrap="square" rtlCol="0">
            <a:spAutoFit/>
          </a:bodyPr>
          <a:lstStyle/>
          <a:p>
            <a:r>
              <a:rPr lang="en-US" b="1" u="sng" dirty="0" smtClean="0"/>
              <a:t>Section 9 (a) (viii) of</a:t>
            </a:r>
            <a:r>
              <a:rPr lang="en-US" b="1" u="sng" baseline="0" dirty="0" smtClean="0"/>
              <a:t> NA Ordinance, 1999:</a:t>
            </a:r>
            <a:endParaRPr lang="en-US" b="1" u="sng" dirty="0"/>
          </a:p>
        </p:txBody>
      </p:sp>
      <p:sp>
        <p:nvSpPr>
          <p:cNvPr id="4" name="Rectangle 3"/>
          <p:cNvSpPr/>
          <p:nvPr/>
        </p:nvSpPr>
        <p:spPr>
          <a:xfrm>
            <a:off x="381000" y="3810000"/>
            <a:ext cx="3505200" cy="369332"/>
          </a:xfrm>
          <a:prstGeom prst="rect">
            <a:avLst/>
          </a:prstGeom>
        </p:spPr>
        <p:txBody>
          <a:bodyPr wrap="square">
            <a:spAutoFit/>
          </a:bodyPr>
          <a:lstStyle/>
          <a:p>
            <a:r>
              <a:rPr lang="en-US" b="1" u="sng" dirty="0" smtClean="0"/>
              <a:t>Corruption and Corrupt Practices:</a:t>
            </a:r>
            <a:endParaRPr lang="en-US" u="sng" dirty="0"/>
          </a:p>
        </p:txBody>
      </p:sp>
      <p:sp>
        <p:nvSpPr>
          <p:cNvPr id="5" name="TextBox 4"/>
          <p:cNvSpPr txBox="1"/>
          <p:nvPr/>
        </p:nvSpPr>
        <p:spPr>
          <a:xfrm>
            <a:off x="381000" y="4419600"/>
            <a:ext cx="8610600" cy="646331"/>
          </a:xfrm>
          <a:prstGeom prst="rect">
            <a:avLst/>
          </a:prstGeom>
          <a:noFill/>
        </p:spPr>
        <p:txBody>
          <a:bodyPr wrap="square" rtlCol="0">
            <a:spAutoFit/>
          </a:bodyPr>
          <a:lstStyle/>
          <a:p>
            <a:pPr algn="just"/>
            <a:r>
              <a:rPr lang="en-US" b="1" dirty="0" smtClean="0"/>
              <a:t>9. (a) </a:t>
            </a:r>
            <a:r>
              <a:rPr lang="en-US" dirty="0" smtClean="0"/>
              <a:t>A holder of a public office, or any other person, is said to commit or to have committed the offence of corruption and corrupt practices:-</a:t>
            </a:r>
            <a:endParaRPr lang="en-US" dirty="0"/>
          </a:p>
        </p:txBody>
      </p:sp>
      <p:sp>
        <p:nvSpPr>
          <p:cNvPr id="9" name="Rectangle 8"/>
          <p:cNvSpPr/>
          <p:nvPr/>
        </p:nvSpPr>
        <p:spPr>
          <a:xfrm>
            <a:off x="381000" y="5410200"/>
            <a:ext cx="4876800" cy="369332"/>
          </a:xfrm>
          <a:prstGeom prst="rect">
            <a:avLst/>
          </a:prstGeom>
        </p:spPr>
        <p:txBody>
          <a:bodyPr wrap="square">
            <a:spAutoFit/>
          </a:bodyPr>
          <a:lstStyle/>
          <a:p>
            <a:pPr algn="just"/>
            <a:r>
              <a:rPr lang="en-US" b="1" dirty="0" smtClean="0"/>
              <a:t>viii.</a:t>
            </a:r>
            <a:r>
              <a:rPr lang="en-US" dirty="0" smtClean="0"/>
              <a:t> if he commits an offence of willful default; or</a:t>
            </a:r>
            <a:endParaRPr lang="en-US" dirty="0"/>
          </a:p>
        </p:txBody>
      </p:sp>
      <p:pic>
        <p:nvPicPr>
          <p:cNvPr id="10" name="Picture 2" descr="logo"/>
          <p:cNvPicPr>
            <a:picLocks noChangeAspect="1" noChangeArrowheads="1"/>
          </p:cNvPicPr>
          <p:nvPr/>
        </p:nvPicPr>
        <p:blipFill>
          <a:blip r:embed="rId3" cstate="print"/>
          <a:srcRect/>
          <a:stretch>
            <a:fillRect/>
          </a:stretch>
        </p:blipFill>
        <p:spPr bwMode="auto">
          <a:xfrm>
            <a:off x="76200" y="76200"/>
            <a:ext cx="1524000" cy="1162639"/>
          </a:xfrm>
          <a:prstGeom prst="rect">
            <a:avLst/>
          </a:prstGeom>
          <a:noFill/>
          <a:ln w="9525">
            <a:noFill/>
            <a:miter lim="800000"/>
            <a:headEnd/>
            <a:tailEnd/>
          </a:ln>
        </p:spPr>
      </p:pic>
      <p:sp>
        <p:nvSpPr>
          <p:cNvPr id="8" name="TextBox 7"/>
          <p:cNvSpPr txBox="1"/>
          <p:nvPr/>
        </p:nvSpPr>
        <p:spPr>
          <a:xfrm>
            <a:off x="457200" y="1371600"/>
            <a:ext cx="7924800" cy="1477328"/>
          </a:xfrm>
          <a:prstGeom prst="rect">
            <a:avLst/>
          </a:prstGeom>
          <a:noFill/>
        </p:spPr>
        <p:txBody>
          <a:bodyPr wrap="square" rtlCol="0">
            <a:spAutoFit/>
          </a:bodyPr>
          <a:lstStyle/>
          <a:p>
            <a:pPr algn="just"/>
            <a:r>
              <a:rPr lang="en-US" dirty="0" smtClean="0"/>
              <a:t>Full bench of Lahore High Court Lahore in their judgment reported at PLD 2000 LHR 508 defined willful default as “Non-Payment/return/re-payment of the amount due to any Bank, Financial Institution or statutory institution</a:t>
            </a:r>
            <a:r>
              <a:rPr lang="en-US" baseline="0" dirty="0" smtClean="0"/>
              <a:t> within thirty days was a “willful” and was continuing offence liable to be proceeded under the National Accountability Ordinance, 1999”</a:t>
            </a:r>
            <a:endParaRPr lang="en-US" dirty="0"/>
          </a:p>
        </p:txBody>
      </p:sp>
      <p:pic>
        <p:nvPicPr>
          <p:cNvPr id="6147" name="Picture 3" descr="C:\Documents and Settings\muzaffar\Desktop\0HNCAVPFV35CAXY5NU4CA048J71CAJQR174CAP2W5TJCA64M5KVCAQ5JJ44CADGY7DVCACUZ8TWCAZ40XU1CAY4IA1LCASYR1PBCAYF20T5CAF9VGEPCAVBQHM4CAJSLN1NCASTX1XNCAR6OC7PCA4OIBJF.jpg"/>
          <p:cNvPicPr>
            <a:picLocks noChangeAspect="1" noChangeArrowheads="1"/>
          </p:cNvPicPr>
          <p:nvPr/>
        </p:nvPicPr>
        <p:blipFill>
          <a:blip r:embed="rId4"/>
          <a:srcRect/>
          <a:stretch>
            <a:fillRect/>
          </a:stretch>
        </p:blipFill>
        <p:spPr bwMode="auto">
          <a:xfrm>
            <a:off x="7105650" y="1"/>
            <a:ext cx="2038350" cy="1447800"/>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8686800" y="6492875"/>
            <a:ext cx="381000" cy="365125"/>
          </a:xfrm>
        </p:spPr>
        <p:txBody>
          <a:bodyPr/>
          <a:lstStyle/>
          <a:p>
            <a:fld id="{1D7E6E00-30C2-4B6E-B1AE-BABE0C6ED082}" type="slidenum">
              <a:rPr lang="en-US" smtClean="0"/>
              <a:pPr/>
              <a:t>12</a:t>
            </a:fld>
            <a:endParaRPr lang="en-US" dirty="0"/>
          </a:p>
        </p:txBody>
      </p:sp>
      <p:sp>
        <p:nvSpPr>
          <p:cNvPr id="8" name="TextBox 7"/>
          <p:cNvSpPr txBox="1"/>
          <p:nvPr/>
        </p:nvSpPr>
        <p:spPr>
          <a:xfrm>
            <a:off x="1828800" y="533400"/>
            <a:ext cx="4343400" cy="369332"/>
          </a:xfrm>
          <a:prstGeom prst="rect">
            <a:avLst/>
          </a:prstGeom>
          <a:noFill/>
        </p:spPr>
        <p:txBody>
          <a:bodyPr wrap="square" rtlCol="0">
            <a:spAutoFit/>
          </a:bodyPr>
          <a:lstStyle/>
          <a:p>
            <a:r>
              <a:rPr lang="en-US" b="1" u="sng" dirty="0" smtClean="0"/>
              <a:t>Section 10 (a) of</a:t>
            </a:r>
            <a:r>
              <a:rPr lang="en-US" b="1" u="sng" baseline="0" dirty="0" smtClean="0"/>
              <a:t> NA Ordinance, 1999:</a:t>
            </a:r>
            <a:endParaRPr lang="en-US" b="1" u="sng" dirty="0"/>
          </a:p>
        </p:txBody>
      </p:sp>
      <p:sp>
        <p:nvSpPr>
          <p:cNvPr id="9" name="Rectangle 8"/>
          <p:cNvSpPr/>
          <p:nvPr/>
        </p:nvSpPr>
        <p:spPr>
          <a:xfrm>
            <a:off x="304800" y="1752600"/>
            <a:ext cx="5715000" cy="369332"/>
          </a:xfrm>
          <a:prstGeom prst="rect">
            <a:avLst/>
          </a:prstGeom>
        </p:spPr>
        <p:txBody>
          <a:bodyPr wrap="square">
            <a:spAutoFit/>
          </a:bodyPr>
          <a:lstStyle/>
          <a:p>
            <a:r>
              <a:rPr lang="en-US" b="1" dirty="0" smtClean="0"/>
              <a:t>Punishment for Corruption and Corrupt Practices:</a:t>
            </a:r>
            <a:endParaRPr lang="en-US" dirty="0"/>
          </a:p>
        </p:txBody>
      </p:sp>
      <p:sp>
        <p:nvSpPr>
          <p:cNvPr id="10" name="Rectangle 9"/>
          <p:cNvSpPr/>
          <p:nvPr/>
        </p:nvSpPr>
        <p:spPr>
          <a:xfrm>
            <a:off x="381000" y="2743200"/>
            <a:ext cx="8229600" cy="2308324"/>
          </a:xfrm>
          <a:prstGeom prst="rect">
            <a:avLst/>
          </a:prstGeom>
        </p:spPr>
        <p:txBody>
          <a:bodyPr wrap="square">
            <a:spAutoFit/>
          </a:bodyPr>
          <a:lstStyle/>
          <a:p>
            <a:pPr algn="just"/>
            <a:r>
              <a:rPr lang="en-US" b="1" dirty="0" smtClean="0"/>
              <a:t>10. (a).  </a:t>
            </a:r>
            <a:r>
              <a:rPr lang="en-US" dirty="0" smtClean="0"/>
              <a:t>[A holder of public office or any other person] who commits the offence of corruption and corrupt practices shall be punishable with [rigorous] imprisonment for a term which may extend to 14 years, [and with fine] and such of the assets and [pecuniary resources] of  such [holder of public office or person, as are] found to be disproportionate to the know sources of his income or which [are] acquired by money obtained through corruption and corrupt practices whether in his name or in the name of any of his dependents, or benamidars shall be forfeited to the appropriate Government, [or the concerned bank or financial institution as the case may be].</a:t>
            </a:r>
            <a:endParaRPr lang="en-US" dirty="0"/>
          </a:p>
        </p:txBody>
      </p:sp>
      <p:pic>
        <p:nvPicPr>
          <p:cNvPr id="11" name="Picture 2" descr="logo"/>
          <p:cNvPicPr>
            <a:picLocks noChangeAspect="1" noChangeArrowheads="1"/>
          </p:cNvPicPr>
          <p:nvPr/>
        </p:nvPicPr>
        <p:blipFill>
          <a:blip r:embed="rId3" cstate="print"/>
          <a:srcRect/>
          <a:stretch>
            <a:fillRect/>
          </a:stretch>
        </p:blipFill>
        <p:spPr bwMode="auto">
          <a:xfrm>
            <a:off x="76200" y="76200"/>
            <a:ext cx="1524000" cy="1162639"/>
          </a:xfrm>
          <a:prstGeom prst="rect">
            <a:avLst/>
          </a:prstGeom>
          <a:noFill/>
          <a:ln w="9525">
            <a:noFill/>
            <a:miter lim="800000"/>
            <a:headEnd/>
            <a:tailEnd/>
          </a:ln>
        </p:spPr>
      </p:pic>
      <p:pic>
        <p:nvPicPr>
          <p:cNvPr id="7170" name="Picture 2" descr="C:\Documents and Settings\muzaffar\Desktop\0HNCAVPFV35CAXY5NU4CA048J71CAJQR174CAP2W5TJCA64M5KVCAQ5JJ44CADGY7DVCACUZ8TWCAZ40XU1CAY4IA1LCASYR1PBCAYF20T5CAF9VGEPCAVBQHM4CAJSLN1NCASTX1XNCAR6OC7PCA4OIBJF.jpg"/>
          <p:cNvPicPr>
            <a:picLocks noChangeAspect="1" noChangeArrowheads="1"/>
          </p:cNvPicPr>
          <p:nvPr/>
        </p:nvPicPr>
        <p:blipFill>
          <a:blip r:embed="rId4"/>
          <a:srcRect/>
          <a:stretch>
            <a:fillRect/>
          </a:stretch>
        </p:blipFill>
        <p:spPr bwMode="auto">
          <a:xfrm>
            <a:off x="7105650" y="0"/>
            <a:ext cx="2038350" cy="2238375"/>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8763000" y="6492875"/>
            <a:ext cx="381000" cy="365125"/>
          </a:xfrm>
        </p:spPr>
        <p:txBody>
          <a:bodyPr/>
          <a:lstStyle/>
          <a:p>
            <a:fld id="{1D7E6E00-30C2-4B6E-B1AE-BABE0C6ED082}" type="slidenum">
              <a:rPr lang="en-US" smtClean="0"/>
              <a:pPr/>
              <a:t>13</a:t>
            </a:fld>
            <a:endParaRPr lang="en-US" dirty="0"/>
          </a:p>
        </p:txBody>
      </p:sp>
      <p:pic>
        <p:nvPicPr>
          <p:cNvPr id="3" name="Picture 2" descr="logo"/>
          <p:cNvPicPr>
            <a:picLocks noChangeAspect="1" noChangeArrowheads="1"/>
          </p:cNvPicPr>
          <p:nvPr/>
        </p:nvPicPr>
        <p:blipFill>
          <a:blip r:embed="rId3" cstate="print"/>
          <a:srcRect/>
          <a:stretch>
            <a:fillRect/>
          </a:stretch>
        </p:blipFill>
        <p:spPr bwMode="auto">
          <a:xfrm>
            <a:off x="76200" y="76200"/>
            <a:ext cx="1524000" cy="1162639"/>
          </a:xfrm>
          <a:prstGeom prst="rect">
            <a:avLst/>
          </a:prstGeom>
          <a:noFill/>
          <a:ln w="9525">
            <a:noFill/>
            <a:miter lim="800000"/>
            <a:headEnd/>
            <a:tailEnd/>
          </a:ln>
        </p:spPr>
      </p:pic>
      <p:sp>
        <p:nvSpPr>
          <p:cNvPr id="4" name="TextBox 3"/>
          <p:cNvSpPr txBox="1"/>
          <p:nvPr/>
        </p:nvSpPr>
        <p:spPr>
          <a:xfrm>
            <a:off x="2133600" y="381000"/>
            <a:ext cx="4343400" cy="369332"/>
          </a:xfrm>
          <a:prstGeom prst="rect">
            <a:avLst/>
          </a:prstGeom>
          <a:noFill/>
        </p:spPr>
        <p:txBody>
          <a:bodyPr wrap="square" rtlCol="0">
            <a:spAutoFit/>
          </a:bodyPr>
          <a:lstStyle/>
          <a:p>
            <a:r>
              <a:rPr lang="en-US" b="1" u="sng" dirty="0" smtClean="0"/>
              <a:t>Section 31 – D of</a:t>
            </a:r>
            <a:r>
              <a:rPr lang="en-US" b="1" u="sng" baseline="0" dirty="0" smtClean="0"/>
              <a:t> NA</a:t>
            </a:r>
            <a:r>
              <a:rPr lang="en-US" b="1" u="sng" dirty="0" smtClean="0"/>
              <a:t> </a:t>
            </a:r>
            <a:r>
              <a:rPr lang="en-US" b="1" u="sng" baseline="0" dirty="0" smtClean="0"/>
              <a:t>Ordinance, 1999:</a:t>
            </a:r>
            <a:endParaRPr lang="en-US" b="1" u="sng" dirty="0"/>
          </a:p>
        </p:txBody>
      </p:sp>
      <p:sp>
        <p:nvSpPr>
          <p:cNvPr id="5" name="TextBox 4"/>
          <p:cNvSpPr txBox="1"/>
          <p:nvPr/>
        </p:nvSpPr>
        <p:spPr>
          <a:xfrm>
            <a:off x="304800" y="1447800"/>
            <a:ext cx="8305800" cy="369332"/>
          </a:xfrm>
          <a:prstGeom prst="rect">
            <a:avLst/>
          </a:prstGeom>
          <a:noFill/>
        </p:spPr>
        <p:txBody>
          <a:bodyPr wrap="square" rtlCol="0">
            <a:spAutoFit/>
          </a:bodyPr>
          <a:lstStyle/>
          <a:p>
            <a:r>
              <a:rPr lang="en-US" b="1" dirty="0" smtClean="0"/>
              <a:t>31-D: Inquiry, investigation or proceeding in respect of imprudent bank loans, etc.</a:t>
            </a:r>
            <a:endParaRPr lang="en-US" b="1" dirty="0"/>
          </a:p>
        </p:txBody>
      </p:sp>
      <p:sp>
        <p:nvSpPr>
          <p:cNvPr id="6" name="Rectangle 5"/>
          <p:cNvSpPr/>
          <p:nvPr/>
        </p:nvSpPr>
        <p:spPr>
          <a:xfrm>
            <a:off x="381000" y="2438400"/>
            <a:ext cx="8458200" cy="1477328"/>
          </a:xfrm>
          <a:prstGeom prst="rect">
            <a:avLst/>
          </a:prstGeom>
        </p:spPr>
        <p:txBody>
          <a:bodyPr wrap="square">
            <a:spAutoFit/>
          </a:bodyPr>
          <a:lstStyle/>
          <a:p>
            <a:pPr algn="just"/>
            <a:r>
              <a:rPr lang="en-US" dirty="0" smtClean="0"/>
              <a:t>Notwithstanding anything contained in this Ordinance or any other law for the time being in force, no inquiry, investigation or proceedings in respect of imprudent loans, defaulted loans or rescheduled loans shall be initiated or conducted by the National Accountability Bureau against any person, company or financial institution without reference from Governor, State Bank of Pakistan.</a:t>
            </a:r>
            <a:endParaRPr lang="en-US" dirty="0"/>
          </a:p>
        </p:txBody>
      </p:sp>
      <p:sp>
        <p:nvSpPr>
          <p:cNvPr id="7" name="Rectangle 6"/>
          <p:cNvSpPr/>
          <p:nvPr/>
        </p:nvSpPr>
        <p:spPr>
          <a:xfrm>
            <a:off x="381000" y="4419600"/>
            <a:ext cx="8305800" cy="1200329"/>
          </a:xfrm>
          <a:prstGeom prst="rect">
            <a:avLst/>
          </a:prstGeom>
        </p:spPr>
        <p:txBody>
          <a:bodyPr wrap="square">
            <a:spAutoFit/>
          </a:bodyPr>
          <a:lstStyle/>
          <a:p>
            <a:pPr algn="just"/>
            <a:r>
              <a:rPr lang="en-US" b="1" dirty="0" smtClean="0"/>
              <a:t>Provided</a:t>
            </a:r>
            <a:r>
              <a:rPr lang="en-US" dirty="0" smtClean="0"/>
              <a:t> that cases pending before any Accountability Court before coming into force of the National Accountability Bureau (Second Amendment) Ordinance, 2000, shall continue to be prosecuted and conducted without reference from the Governor, State Bank of Pakistan.</a:t>
            </a:r>
            <a:endParaRPr lang="en-US" dirty="0"/>
          </a:p>
        </p:txBody>
      </p:sp>
      <p:pic>
        <p:nvPicPr>
          <p:cNvPr id="8194" name="Picture 2" descr="C:\Documents and Settings\muzaffar\Desktop\untitled.bmp"/>
          <p:cNvPicPr>
            <a:picLocks noChangeAspect="1" noChangeArrowheads="1"/>
          </p:cNvPicPr>
          <p:nvPr/>
        </p:nvPicPr>
        <p:blipFill>
          <a:blip r:embed="rId4"/>
          <a:srcRect/>
          <a:stretch>
            <a:fillRect/>
          </a:stretch>
        </p:blipFill>
        <p:spPr bwMode="auto">
          <a:xfrm>
            <a:off x="7458075" y="0"/>
            <a:ext cx="1685925" cy="1400175"/>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8763000" y="6477000"/>
            <a:ext cx="381000" cy="365125"/>
          </a:xfrm>
        </p:spPr>
        <p:txBody>
          <a:bodyPr/>
          <a:lstStyle/>
          <a:p>
            <a:fld id="{1D7E6E00-30C2-4B6E-B1AE-BABE0C6ED082}" type="slidenum">
              <a:rPr lang="en-US" smtClean="0"/>
              <a:pPr/>
              <a:t>14</a:t>
            </a:fld>
            <a:endParaRPr lang="en-US" dirty="0"/>
          </a:p>
        </p:txBody>
      </p:sp>
      <p:sp>
        <p:nvSpPr>
          <p:cNvPr id="4" name="TextBox 3"/>
          <p:cNvSpPr txBox="1"/>
          <p:nvPr/>
        </p:nvSpPr>
        <p:spPr>
          <a:xfrm>
            <a:off x="1371600" y="762000"/>
            <a:ext cx="6705600" cy="5509200"/>
          </a:xfrm>
          <a:prstGeom prst="rect">
            <a:avLst/>
          </a:prstGeom>
          <a:noFill/>
        </p:spPr>
        <p:txBody>
          <a:bodyPr wrap="square" rtlCol="0">
            <a:spAutoFit/>
          </a:bodyPr>
          <a:lstStyle/>
          <a:p>
            <a:pPr algn="ctr"/>
            <a:endParaRPr lang="en-US" sz="8800" dirty="0" smtClean="0"/>
          </a:p>
          <a:p>
            <a:pPr algn="ctr"/>
            <a:r>
              <a:rPr lang="en-US" sz="8800" dirty="0" smtClean="0"/>
              <a:t>Question </a:t>
            </a:r>
            <a:r>
              <a:rPr lang="en-US" sz="8800" dirty="0" smtClean="0"/>
              <a:t>&amp; Answer Session</a:t>
            </a:r>
            <a:endParaRPr lang="en-US" sz="8800" dirty="0"/>
          </a:p>
        </p:txBody>
      </p:sp>
      <p:pic>
        <p:nvPicPr>
          <p:cNvPr id="5" name="Picture 2" descr="logo"/>
          <p:cNvPicPr>
            <a:picLocks noChangeAspect="1" noChangeArrowheads="1"/>
          </p:cNvPicPr>
          <p:nvPr/>
        </p:nvPicPr>
        <p:blipFill>
          <a:blip r:embed="rId3" cstate="print"/>
          <a:srcRect/>
          <a:stretch>
            <a:fillRect/>
          </a:stretch>
        </p:blipFill>
        <p:spPr bwMode="auto">
          <a:xfrm>
            <a:off x="76200" y="76200"/>
            <a:ext cx="1524000" cy="1162639"/>
          </a:xfrm>
          <a:prstGeom prst="rect">
            <a:avLst/>
          </a:prstGeom>
          <a:noFill/>
          <a:ln w="9525">
            <a:noFill/>
            <a:miter lim="800000"/>
            <a:headEnd/>
            <a:tailEnd/>
          </a:ln>
        </p:spPr>
      </p:pic>
      <p:pic>
        <p:nvPicPr>
          <p:cNvPr id="2050" name="Picture 2" descr="C:\Documents and Settings\muzaffar\Desktop\LPFCAE1CNXJCAJVN187CA678025CAFNPWZ8CAL7Z81BCAMCWIUQCAL3VB87CALQIDMPCAQB5NLKCAP8NTWMCAZI5ZDMCAZ8GHB4CAZO03AMCAT5F3WVCAJKZG5VCAIVCRFYCASNNL4CCAAFL3XLCA0337PG.jpg"/>
          <p:cNvPicPr>
            <a:picLocks noChangeAspect="1" noChangeArrowheads="1"/>
          </p:cNvPicPr>
          <p:nvPr/>
        </p:nvPicPr>
        <p:blipFill>
          <a:blip r:embed="rId4"/>
          <a:srcRect/>
          <a:stretch>
            <a:fillRect/>
          </a:stretch>
        </p:blipFill>
        <p:spPr bwMode="auto">
          <a:xfrm>
            <a:off x="2971800" y="457200"/>
            <a:ext cx="3152775" cy="1447800"/>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8686800" y="6553200"/>
            <a:ext cx="381000" cy="365125"/>
          </a:xfrm>
        </p:spPr>
        <p:txBody>
          <a:bodyPr/>
          <a:lstStyle/>
          <a:p>
            <a:fld id="{1D7E6E00-30C2-4B6E-B1AE-BABE0C6ED082}" type="slidenum">
              <a:rPr lang="en-US" smtClean="0"/>
              <a:pPr/>
              <a:t>15</a:t>
            </a:fld>
            <a:endParaRPr lang="en-US" dirty="0"/>
          </a:p>
        </p:txBody>
      </p:sp>
      <p:pic>
        <p:nvPicPr>
          <p:cNvPr id="3" name="Picture 2" descr="logo"/>
          <p:cNvPicPr>
            <a:picLocks noChangeAspect="1" noChangeArrowheads="1"/>
          </p:cNvPicPr>
          <p:nvPr/>
        </p:nvPicPr>
        <p:blipFill>
          <a:blip r:embed="rId3" cstate="print"/>
          <a:srcRect/>
          <a:stretch>
            <a:fillRect/>
          </a:stretch>
        </p:blipFill>
        <p:spPr bwMode="auto">
          <a:xfrm>
            <a:off x="76200" y="76200"/>
            <a:ext cx="1524000" cy="1162639"/>
          </a:xfrm>
          <a:prstGeom prst="rect">
            <a:avLst/>
          </a:prstGeom>
          <a:noFill/>
          <a:ln w="9525">
            <a:noFill/>
            <a:miter lim="800000"/>
            <a:headEnd/>
            <a:tailEnd/>
          </a:ln>
        </p:spPr>
      </p:pic>
      <p:sp>
        <p:nvSpPr>
          <p:cNvPr id="4" name="TextBox 3"/>
          <p:cNvSpPr txBox="1"/>
          <p:nvPr/>
        </p:nvSpPr>
        <p:spPr>
          <a:xfrm>
            <a:off x="1981200" y="228600"/>
            <a:ext cx="6324600" cy="1077218"/>
          </a:xfrm>
          <a:prstGeom prst="rect">
            <a:avLst/>
          </a:prstGeom>
          <a:noFill/>
        </p:spPr>
        <p:txBody>
          <a:bodyPr wrap="square" rtlCol="0">
            <a:spAutoFit/>
          </a:bodyPr>
          <a:lstStyle/>
          <a:p>
            <a:pPr algn="ctr"/>
            <a:r>
              <a:rPr lang="en-US" sz="3200" b="1" u="sng" dirty="0" smtClean="0"/>
              <a:t>Procedure for Referring Cases under Willful Default to NAB</a:t>
            </a:r>
            <a:endParaRPr lang="en-US" sz="3200" b="1" u="sng" dirty="0"/>
          </a:p>
        </p:txBody>
      </p:sp>
      <p:sp>
        <p:nvSpPr>
          <p:cNvPr id="5" name="TextBox 4"/>
          <p:cNvSpPr txBox="1"/>
          <p:nvPr/>
        </p:nvSpPr>
        <p:spPr>
          <a:xfrm>
            <a:off x="304800" y="1600200"/>
            <a:ext cx="990600" cy="369332"/>
          </a:xfrm>
          <a:prstGeom prst="rect">
            <a:avLst/>
          </a:prstGeom>
          <a:noFill/>
        </p:spPr>
        <p:txBody>
          <a:bodyPr wrap="square" rtlCol="0">
            <a:spAutoFit/>
          </a:bodyPr>
          <a:lstStyle/>
          <a:p>
            <a:r>
              <a:rPr lang="en-US" b="1" u="sng" dirty="0" smtClean="0"/>
              <a:t>1</a:t>
            </a:r>
            <a:r>
              <a:rPr lang="en-US" b="1" u="sng" baseline="30000" dirty="0" smtClean="0"/>
              <a:t>st</a:t>
            </a:r>
            <a:r>
              <a:rPr lang="en-US" b="1" u="sng" dirty="0" smtClean="0"/>
              <a:t> Step:</a:t>
            </a:r>
            <a:endParaRPr lang="en-US" b="1" u="sng" dirty="0"/>
          </a:p>
        </p:txBody>
      </p:sp>
      <p:sp>
        <p:nvSpPr>
          <p:cNvPr id="6" name="TextBox 5"/>
          <p:cNvSpPr txBox="1"/>
          <p:nvPr/>
        </p:nvSpPr>
        <p:spPr>
          <a:xfrm>
            <a:off x="2057400" y="1676400"/>
            <a:ext cx="5029200" cy="369332"/>
          </a:xfrm>
          <a:prstGeom prst="rect">
            <a:avLst/>
          </a:prstGeom>
          <a:noFill/>
        </p:spPr>
        <p:txBody>
          <a:bodyPr wrap="square" rtlCol="0">
            <a:spAutoFit/>
          </a:bodyPr>
          <a:lstStyle/>
          <a:p>
            <a:r>
              <a:rPr lang="en-US" dirty="0" smtClean="0"/>
              <a:t>30 days Notice to borrower/director/mortgagor</a:t>
            </a:r>
            <a:endParaRPr lang="en-US" dirty="0"/>
          </a:p>
        </p:txBody>
      </p:sp>
      <p:sp>
        <p:nvSpPr>
          <p:cNvPr id="7" name="TextBox 6"/>
          <p:cNvSpPr txBox="1"/>
          <p:nvPr/>
        </p:nvSpPr>
        <p:spPr>
          <a:xfrm>
            <a:off x="304800" y="2526268"/>
            <a:ext cx="1143000" cy="369332"/>
          </a:xfrm>
          <a:prstGeom prst="rect">
            <a:avLst/>
          </a:prstGeom>
          <a:noFill/>
        </p:spPr>
        <p:txBody>
          <a:bodyPr wrap="square" rtlCol="0">
            <a:spAutoFit/>
          </a:bodyPr>
          <a:lstStyle/>
          <a:p>
            <a:r>
              <a:rPr lang="en-US" b="1" u="sng" dirty="0" smtClean="0"/>
              <a:t>2</a:t>
            </a:r>
            <a:r>
              <a:rPr lang="en-US" b="1" u="sng" baseline="30000" dirty="0" smtClean="0"/>
              <a:t>nd</a:t>
            </a:r>
            <a:r>
              <a:rPr lang="en-US" b="1" u="sng" dirty="0" smtClean="0"/>
              <a:t> Step:</a:t>
            </a:r>
            <a:endParaRPr lang="en-US" b="1" u="sng" dirty="0"/>
          </a:p>
        </p:txBody>
      </p:sp>
      <p:sp>
        <p:nvSpPr>
          <p:cNvPr id="8" name="TextBox 7"/>
          <p:cNvSpPr txBox="1"/>
          <p:nvPr/>
        </p:nvSpPr>
        <p:spPr>
          <a:xfrm>
            <a:off x="304800" y="3364468"/>
            <a:ext cx="1066800" cy="369332"/>
          </a:xfrm>
          <a:prstGeom prst="rect">
            <a:avLst/>
          </a:prstGeom>
          <a:noFill/>
        </p:spPr>
        <p:txBody>
          <a:bodyPr wrap="square" rtlCol="0">
            <a:spAutoFit/>
          </a:bodyPr>
          <a:lstStyle/>
          <a:p>
            <a:r>
              <a:rPr lang="en-US" b="1" u="sng" dirty="0" smtClean="0"/>
              <a:t>3</a:t>
            </a:r>
            <a:r>
              <a:rPr lang="en-US" b="1" u="sng" baseline="30000" dirty="0" smtClean="0"/>
              <a:t>rd</a:t>
            </a:r>
            <a:r>
              <a:rPr lang="en-US" b="1" u="sng" dirty="0" smtClean="0"/>
              <a:t> Step:</a:t>
            </a:r>
            <a:endParaRPr lang="en-US" b="1" u="sng" dirty="0"/>
          </a:p>
        </p:txBody>
      </p:sp>
      <p:sp>
        <p:nvSpPr>
          <p:cNvPr id="9" name="TextBox 8"/>
          <p:cNvSpPr txBox="1"/>
          <p:nvPr/>
        </p:nvSpPr>
        <p:spPr>
          <a:xfrm>
            <a:off x="304800" y="5486400"/>
            <a:ext cx="1143000" cy="369332"/>
          </a:xfrm>
          <a:prstGeom prst="rect">
            <a:avLst/>
          </a:prstGeom>
          <a:noFill/>
        </p:spPr>
        <p:txBody>
          <a:bodyPr wrap="square" rtlCol="0">
            <a:spAutoFit/>
          </a:bodyPr>
          <a:lstStyle/>
          <a:p>
            <a:r>
              <a:rPr lang="en-US" b="1" u="sng" dirty="0" smtClean="0"/>
              <a:t>4</a:t>
            </a:r>
            <a:r>
              <a:rPr lang="en-US" b="1" u="sng" baseline="30000" dirty="0" smtClean="0"/>
              <a:t>th</a:t>
            </a:r>
            <a:r>
              <a:rPr lang="en-US" b="1" u="sng" dirty="0" smtClean="0"/>
              <a:t> Step:</a:t>
            </a:r>
            <a:endParaRPr lang="en-US" b="1" u="sng" dirty="0"/>
          </a:p>
        </p:txBody>
      </p:sp>
      <p:sp>
        <p:nvSpPr>
          <p:cNvPr id="10" name="TextBox 9">
            <a:hlinkClick r:id="rId4" action="ppaction://hlinkfile"/>
          </p:cNvPr>
          <p:cNvSpPr txBox="1"/>
          <p:nvPr/>
        </p:nvSpPr>
        <p:spPr>
          <a:xfrm>
            <a:off x="1981200" y="2514600"/>
            <a:ext cx="5105400" cy="369332"/>
          </a:xfrm>
          <a:prstGeom prst="rect">
            <a:avLst/>
          </a:prstGeom>
          <a:noFill/>
        </p:spPr>
        <p:txBody>
          <a:bodyPr wrap="square" rtlCol="0">
            <a:spAutoFit/>
          </a:bodyPr>
          <a:lstStyle/>
          <a:p>
            <a:r>
              <a:rPr lang="en-US" dirty="0" smtClean="0">
                <a:hlinkClick r:id="rId4" action="ppaction://hlinkfile"/>
              </a:rPr>
              <a:t>Preparation of complaint to State Bank of Pakistan</a:t>
            </a:r>
            <a:r>
              <a:rPr lang="en-US" dirty="0" smtClean="0"/>
              <a:t>. </a:t>
            </a:r>
          </a:p>
        </p:txBody>
      </p:sp>
      <p:sp>
        <p:nvSpPr>
          <p:cNvPr id="11" name="TextBox 10"/>
          <p:cNvSpPr txBox="1"/>
          <p:nvPr/>
        </p:nvSpPr>
        <p:spPr>
          <a:xfrm>
            <a:off x="1905000" y="3352800"/>
            <a:ext cx="7086600" cy="646331"/>
          </a:xfrm>
          <a:prstGeom prst="rect">
            <a:avLst/>
          </a:prstGeom>
          <a:noFill/>
        </p:spPr>
        <p:txBody>
          <a:bodyPr wrap="square" rtlCol="0">
            <a:spAutoFit/>
          </a:bodyPr>
          <a:lstStyle/>
          <a:p>
            <a:r>
              <a:rPr lang="en-US" dirty="0" smtClean="0"/>
              <a:t>On receipt of compliant after scrutinizing the complaint along with annexures the  State Bank of Pakistan issue 7 days Notice</a:t>
            </a:r>
            <a:endParaRPr lang="en-US" dirty="0"/>
          </a:p>
        </p:txBody>
      </p:sp>
      <p:sp>
        <p:nvSpPr>
          <p:cNvPr id="12" name="TextBox 11"/>
          <p:cNvSpPr txBox="1"/>
          <p:nvPr/>
        </p:nvSpPr>
        <p:spPr>
          <a:xfrm>
            <a:off x="1879079" y="4202668"/>
            <a:ext cx="6350521" cy="369332"/>
          </a:xfrm>
          <a:prstGeom prst="rect">
            <a:avLst/>
          </a:prstGeom>
          <a:noFill/>
        </p:spPr>
        <p:txBody>
          <a:bodyPr wrap="none" rtlCol="0">
            <a:spAutoFit/>
          </a:bodyPr>
          <a:lstStyle/>
          <a:p>
            <a:r>
              <a:rPr lang="en-US" b="1" dirty="0" smtClean="0"/>
              <a:t>a) </a:t>
            </a:r>
            <a:r>
              <a:rPr lang="en-US" dirty="0" smtClean="0"/>
              <a:t>Seeks comments from bank on reply by the borrower/defaulter.</a:t>
            </a:r>
            <a:endParaRPr lang="en-US" dirty="0"/>
          </a:p>
        </p:txBody>
      </p:sp>
      <p:sp>
        <p:nvSpPr>
          <p:cNvPr id="13" name="TextBox 12"/>
          <p:cNvSpPr txBox="1"/>
          <p:nvPr/>
        </p:nvSpPr>
        <p:spPr>
          <a:xfrm>
            <a:off x="1898589" y="4888468"/>
            <a:ext cx="5584157" cy="369332"/>
          </a:xfrm>
          <a:prstGeom prst="rect">
            <a:avLst/>
          </a:prstGeom>
          <a:noFill/>
        </p:spPr>
        <p:txBody>
          <a:bodyPr wrap="none" rtlCol="0">
            <a:spAutoFit/>
          </a:bodyPr>
          <a:lstStyle/>
          <a:p>
            <a:r>
              <a:rPr lang="en-US" b="1" dirty="0" smtClean="0"/>
              <a:t>b) </a:t>
            </a:r>
            <a:r>
              <a:rPr lang="en-US" dirty="0" smtClean="0"/>
              <a:t>Governor State Bank of Pakistan passes speaking order.</a:t>
            </a:r>
            <a:endParaRPr lang="en-US" dirty="0"/>
          </a:p>
        </p:txBody>
      </p:sp>
      <p:sp>
        <p:nvSpPr>
          <p:cNvPr id="14" name="TextBox 13"/>
          <p:cNvSpPr txBox="1"/>
          <p:nvPr/>
        </p:nvSpPr>
        <p:spPr>
          <a:xfrm>
            <a:off x="1752600" y="5562600"/>
            <a:ext cx="3505200" cy="381000"/>
          </a:xfrm>
          <a:prstGeom prst="rect">
            <a:avLst/>
          </a:prstGeom>
          <a:noFill/>
        </p:spPr>
        <p:txBody>
          <a:bodyPr wrap="square" rtlCol="0">
            <a:spAutoFit/>
          </a:bodyPr>
          <a:lstStyle/>
          <a:p>
            <a:r>
              <a:rPr lang="en-US" dirty="0" smtClean="0"/>
              <a:t>Files reference with Chairman NAB.</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8763000" y="6569075"/>
            <a:ext cx="381000" cy="365125"/>
          </a:xfrm>
        </p:spPr>
        <p:txBody>
          <a:bodyPr/>
          <a:lstStyle/>
          <a:p>
            <a:fld id="{1D7E6E00-30C2-4B6E-B1AE-BABE0C6ED082}" type="slidenum">
              <a:rPr lang="en-US" smtClean="0"/>
              <a:pPr/>
              <a:t>16</a:t>
            </a:fld>
            <a:endParaRPr lang="en-US" dirty="0"/>
          </a:p>
        </p:txBody>
      </p:sp>
      <p:pic>
        <p:nvPicPr>
          <p:cNvPr id="3" name="Picture 2" descr="logo"/>
          <p:cNvPicPr>
            <a:picLocks noChangeAspect="1" noChangeArrowheads="1"/>
          </p:cNvPicPr>
          <p:nvPr/>
        </p:nvPicPr>
        <p:blipFill>
          <a:blip r:embed="rId3" cstate="print"/>
          <a:srcRect/>
          <a:stretch>
            <a:fillRect/>
          </a:stretch>
        </p:blipFill>
        <p:spPr bwMode="auto">
          <a:xfrm>
            <a:off x="76200" y="76200"/>
            <a:ext cx="1524000" cy="1162639"/>
          </a:xfrm>
          <a:prstGeom prst="rect">
            <a:avLst/>
          </a:prstGeom>
          <a:noFill/>
          <a:ln w="9525">
            <a:noFill/>
            <a:miter lim="800000"/>
            <a:headEnd/>
            <a:tailEnd/>
          </a:ln>
        </p:spPr>
      </p:pic>
      <p:sp>
        <p:nvSpPr>
          <p:cNvPr id="4" name="TextBox 3"/>
          <p:cNvSpPr txBox="1"/>
          <p:nvPr/>
        </p:nvSpPr>
        <p:spPr>
          <a:xfrm>
            <a:off x="1981200" y="457200"/>
            <a:ext cx="4419600" cy="369332"/>
          </a:xfrm>
          <a:prstGeom prst="rect">
            <a:avLst/>
          </a:prstGeom>
          <a:noFill/>
        </p:spPr>
        <p:txBody>
          <a:bodyPr wrap="square" rtlCol="0">
            <a:spAutoFit/>
          </a:bodyPr>
          <a:lstStyle/>
          <a:p>
            <a:r>
              <a:rPr lang="en-US" b="1" u="sng" dirty="0" smtClean="0"/>
              <a:t>Actions/procedure to be adopted by NAB</a:t>
            </a:r>
            <a:endParaRPr lang="en-US" b="1" u="sng" dirty="0"/>
          </a:p>
        </p:txBody>
      </p:sp>
      <p:sp>
        <p:nvSpPr>
          <p:cNvPr id="5" name="TextBox 4"/>
          <p:cNvSpPr txBox="1"/>
          <p:nvPr/>
        </p:nvSpPr>
        <p:spPr>
          <a:xfrm>
            <a:off x="304800" y="1840468"/>
            <a:ext cx="2404826" cy="369332"/>
          </a:xfrm>
          <a:prstGeom prst="rect">
            <a:avLst/>
          </a:prstGeom>
          <a:noFill/>
        </p:spPr>
        <p:txBody>
          <a:bodyPr wrap="none" rtlCol="0">
            <a:spAutoFit/>
          </a:bodyPr>
          <a:lstStyle/>
          <a:p>
            <a:r>
              <a:rPr lang="en-US" dirty="0" smtClean="0"/>
              <a:t>1. Inquiry Authorization</a:t>
            </a:r>
            <a:endParaRPr lang="en-US" dirty="0"/>
          </a:p>
        </p:txBody>
      </p:sp>
      <p:sp>
        <p:nvSpPr>
          <p:cNvPr id="6" name="TextBox 5"/>
          <p:cNvSpPr txBox="1"/>
          <p:nvPr/>
        </p:nvSpPr>
        <p:spPr>
          <a:xfrm>
            <a:off x="304800" y="3124200"/>
            <a:ext cx="3657600" cy="369332"/>
          </a:xfrm>
          <a:prstGeom prst="rect">
            <a:avLst/>
          </a:prstGeom>
          <a:noFill/>
        </p:spPr>
        <p:txBody>
          <a:bodyPr wrap="square" rtlCol="0">
            <a:spAutoFit/>
          </a:bodyPr>
          <a:lstStyle/>
          <a:p>
            <a:r>
              <a:rPr lang="en-US" dirty="0" smtClean="0"/>
              <a:t>2. Investigation Authorization</a:t>
            </a:r>
            <a:endParaRPr lang="en-US" dirty="0"/>
          </a:p>
        </p:txBody>
      </p:sp>
      <p:sp>
        <p:nvSpPr>
          <p:cNvPr id="7" name="TextBox 6"/>
          <p:cNvSpPr txBox="1"/>
          <p:nvPr/>
        </p:nvSpPr>
        <p:spPr>
          <a:xfrm>
            <a:off x="304800" y="4507468"/>
            <a:ext cx="4953000" cy="369332"/>
          </a:xfrm>
          <a:prstGeom prst="rect">
            <a:avLst/>
          </a:prstGeom>
          <a:noFill/>
        </p:spPr>
        <p:txBody>
          <a:bodyPr wrap="square" rtlCol="0">
            <a:spAutoFit/>
          </a:bodyPr>
          <a:lstStyle/>
          <a:p>
            <a:r>
              <a:rPr lang="en-US" dirty="0" smtClean="0"/>
              <a:t>3. Filing of reference before Accountability Court</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8763000" y="6553200"/>
            <a:ext cx="381000" cy="365125"/>
          </a:xfrm>
        </p:spPr>
        <p:txBody>
          <a:bodyPr/>
          <a:lstStyle/>
          <a:p>
            <a:fld id="{1D7E6E00-30C2-4B6E-B1AE-BABE0C6ED082}" type="slidenum">
              <a:rPr lang="en-US" smtClean="0"/>
              <a:pPr/>
              <a:t>17</a:t>
            </a:fld>
            <a:endParaRPr lang="en-US" dirty="0"/>
          </a:p>
        </p:txBody>
      </p:sp>
      <p:pic>
        <p:nvPicPr>
          <p:cNvPr id="3" name="Picture 2" descr="logo"/>
          <p:cNvPicPr>
            <a:picLocks noChangeAspect="1" noChangeArrowheads="1"/>
          </p:cNvPicPr>
          <p:nvPr/>
        </p:nvPicPr>
        <p:blipFill>
          <a:blip r:embed="rId3" cstate="print"/>
          <a:srcRect/>
          <a:stretch>
            <a:fillRect/>
          </a:stretch>
        </p:blipFill>
        <p:spPr bwMode="auto">
          <a:xfrm>
            <a:off x="76200" y="76200"/>
            <a:ext cx="1524000" cy="1162639"/>
          </a:xfrm>
          <a:prstGeom prst="rect">
            <a:avLst/>
          </a:prstGeom>
          <a:noFill/>
          <a:ln w="9525">
            <a:noFill/>
            <a:miter lim="800000"/>
            <a:headEnd/>
            <a:tailEnd/>
          </a:ln>
        </p:spPr>
      </p:pic>
      <p:sp>
        <p:nvSpPr>
          <p:cNvPr id="4" name="TextBox 3"/>
          <p:cNvSpPr txBox="1"/>
          <p:nvPr/>
        </p:nvSpPr>
        <p:spPr>
          <a:xfrm>
            <a:off x="1676400" y="304800"/>
            <a:ext cx="6629400" cy="461665"/>
          </a:xfrm>
          <a:prstGeom prst="rect">
            <a:avLst/>
          </a:prstGeom>
          <a:noFill/>
        </p:spPr>
        <p:txBody>
          <a:bodyPr wrap="square" rtlCol="0">
            <a:spAutoFit/>
          </a:bodyPr>
          <a:lstStyle/>
          <a:p>
            <a:r>
              <a:rPr lang="en-US" sz="2400" b="1" u="sng" dirty="0" smtClean="0"/>
              <a:t>Format of Notice u/sec 5 (r ) NA Ordinance, 1999</a:t>
            </a:r>
            <a:endParaRPr lang="en-US" sz="2400" b="1" u="sng" dirty="0"/>
          </a:p>
        </p:txBody>
      </p:sp>
      <p:sp>
        <p:nvSpPr>
          <p:cNvPr id="5" name="TextBox 4"/>
          <p:cNvSpPr txBox="1"/>
          <p:nvPr/>
        </p:nvSpPr>
        <p:spPr>
          <a:xfrm>
            <a:off x="304800" y="1524000"/>
            <a:ext cx="5867400" cy="369332"/>
          </a:xfrm>
          <a:prstGeom prst="rect">
            <a:avLst/>
          </a:prstGeom>
          <a:noFill/>
        </p:spPr>
        <p:txBody>
          <a:bodyPr wrap="square" rtlCol="0">
            <a:spAutoFit/>
          </a:bodyPr>
          <a:lstStyle/>
          <a:p>
            <a:r>
              <a:rPr lang="en-US" b="1" dirty="0" smtClean="0"/>
              <a:t>1. </a:t>
            </a:r>
            <a:r>
              <a:rPr lang="en-US" dirty="0" smtClean="0"/>
              <a:t>Facilities details and amount due along with due date.</a:t>
            </a:r>
            <a:endParaRPr lang="en-US" dirty="0"/>
          </a:p>
        </p:txBody>
      </p:sp>
      <p:sp>
        <p:nvSpPr>
          <p:cNvPr id="6" name="TextBox 5"/>
          <p:cNvSpPr txBox="1"/>
          <p:nvPr/>
        </p:nvSpPr>
        <p:spPr>
          <a:xfrm>
            <a:off x="304800" y="2209800"/>
            <a:ext cx="8686800" cy="369332"/>
          </a:xfrm>
          <a:prstGeom prst="rect">
            <a:avLst/>
          </a:prstGeom>
          <a:noFill/>
        </p:spPr>
        <p:txBody>
          <a:bodyPr wrap="square" rtlCol="0">
            <a:spAutoFit/>
          </a:bodyPr>
          <a:lstStyle/>
          <a:p>
            <a:r>
              <a:rPr lang="en-US" b="1" dirty="0" smtClean="0"/>
              <a:t>2. </a:t>
            </a:r>
            <a:r>
              <a:rPr lang="en-US" dirty="0" smtClean="0"/>
              <a:t>Charge and security documents including Mortgage details and personal guarantees.</a:t>
            </a:r>
            <a:endParaRPr lang="en-US" dirty="0"/>
          </a:p>
        </p:txBody>
      </p:sp>
      <p:sp>
        <p:nvSpPr>
          <p:cNvPr id="7" name="TextBox 6"/>
          <p:cNvSpPr txBox="1"/>
          <p:nvPr/>
        </p:nvSpPr>
        <p:spPr>
          <a:xfrm>
            <a:off x="304800" y="2907268"/>
            <a:ext cx="6858000" cy="369332"/>
          </a:xfrm>
          <a:prstGeom prst="rect">
            <a:avLst/>
          </a:prstGeom>
          <a:noFill/>
        </p:spPr>
        <p:txBody>
          <a:bodyPr wrap="square" rtlCol="0">
            <a:spAutoFit/>
          </a:bodyPr>
          <a:lstStyle/>
          <a:p>
            <a:r>
              <a:rPr lang="en-US" b="1" dirty="0" smtClean="0"/>
              <a:t>3. </a:t>
            </a:r>
            <a:r>
              <a:rPr lang="en-US" dirty="0" smtClean="0"/>
              <a:t>Failure to abide by terms and conditions and outstanding amount. </a:t>
            </a:r>
            <a:endParaRPr lang="en-US" dirty="0"/>
          </a:p>
        </p:txBody>
      </p:sp>
      <p:sp>
        <p:nvSpPr>
          <p:cNvPr id="8" name="TextBox 7"/>
          <p:cNvSpPr txBox="1"/>
          <p:nvPr/>
        </p:nvSpPr>
        <p:spPr>
          <a:xfrm>
            <a:off x="304800" y="3593068"/>
            <a:ext cx="3276600" cy="369332"/>
          </a:xfrm>
          <a:prstGeom prst="rect">
            <a:avLst/>
          </a:prstGeom>
          <a:noFill/>
        </p:spPr>
        <p:txBody>
          <a:bodyPr wrap="square" rtlCol="0">
            <a:spAutoFit/>
          </a:bodyPr>
          <a:lstStyle/>
          <a:p>
            <a:r>
              <a:rPr lang="en-US" b="1" dirty="0" smtClean="0"/>
              <a:t>4. </a:t>
            </a:r>
            <a:r>
              <a:rPr lang="en-US" dirty="0" smtClean="0"/>
              <a:t>Detail of recovery suit if filed. </a:t>
            </a:r>
            <a:endParaRPr lang="en-US" dirty="0"/>
          </a:p>
        </p:txBody>
      </p:sp>
      <p:sp>
        <p:nvSpPr>
          <p:cNvPr id="9" name="TextBox 8"/>
          <p:cNvSpPr txBox="1"/>
          <p:nvPr/>
        </p:nvSpPr>
        <p:spPr>
          <a:xfrm>
            <a:off x="304800" y="4343400"/>
            <a:ext cx="3276600" cy="369332"/>
          </a:xfrm>
          <a:prstGeom prst="rect">
            <a:avLst/>
          </a:prstGeom>
          <a:noFill/>
        </p:spPr>
        <p:txBody>
          <a:bodyPr wrap="square" rtlCol="0">
            <a:spAutoFit/>
          </a:bodyPr>
          <a:lstStyle/>
          <a:p>
            <a:r>
              <a:rPr lang="en-US" b="1" dirty="0" smtClean="0"/>
              <a:t>5. </a:t>
            </a:r>
            <a:r>
              <a:rPr lang="en-US" dirty="0" smtClean="0"/>
              <a:t>Willful default para. </a:t>
            </a:r>
            <a:endParaRPr lang="en-US" dirty="0"/>
          </a:p>
        </p:txBody>
      </p:sp>
      <p:sp>
        <p:nvSpPr>
          <p:cNvPr id="10" name="TextBox 9"/>
          <p:cNvSpPr txBox="1"/>
          <p:nvPr/>
        </p:nvSpPr>
        <p:spPr>
          <a:xfrm>
            <a:off x="304800" y="5105400"/>
            <a:ext cx="8686800" cy="646331"/>
          </a:xfrm>
          <a:prstGeom prst="rect">
            <a:avLst/>
          </a:prstGeom>
          <a:noFill/>
        </p:spPr>
        <p:txBody>
          <a:bodyPr wrap="square" rtlCol="0">
            <a:spAutoFit/>
          </a:bodyPr>
          <a:lstStyle/>
          <a:p>
            <a:pPr algn="just"/>
            <a:r>
              <a:rPr lang="en-US" b="1" dirty="0" smtClean="0"/>
              <a:t>6. </a:t>
            </a:r>
            <a:r>
              <a:rPr lang="en-US" dirty="0" smtClean="0"/>
              <a:t>Demand to liquidate the outstanding a amount within 30 days along with markup charges, cost of funds within thirty days of date of issuance of notice.</a:t>
            </a:r>
            <a:endParaRPr lang="en-US" dirty="0"/>
          </a:p>
        </p:txBody>
      </p:sp>
      <p:sp>
        <p:nvSpPr>
          <p:cNvPr id="11" name="TextBox 10"/>
          <p:cNvSpPr txBox="1"/>
          <p:nvPr/>
        </p:nvSpPr>
        <p:spPr>
          <a:xfrm>
            <a:off x="304800" y="6107668"/>
            <a:ext cx="3124200" cy="369332"/>
          </a:xfrm>
          <a:prstGeom prst="rect">
            <a:avLst/>
          </a:prstGeom>
          <a:noFill/>
        </p:spPr>
        <p:txBody>
          <a:bodyPr wrap="square" rtlCol="0">
            <a:spAutoFit/>
          </a:bodyPr>
          <a:lstStyle/>
          <a:p>
            <a:r>
              <a:rPr lang="en-US" b="1" dirty="0" smtClean="0"/>
              <a:t>7. </a:t>
            </a:r>
            <a:r>
              <a:rPr lang="en-US" dirty="0" smtClean="0"/>
              <a:t>Without prejudice to suit. </a:t>
            </a:r>
            <a:endParaRPr lang="en-US" dirty="0"/>
          </a:p>
        </p:txBody>
      </p:sp>
      <p:pic>
        <p:nvPicPr>
          <p:cNvPr id="1026" name="Picture 2" descr="C:\Documents and Settings\muzaffar\Desktop\OZPCAQLTEWZCAIU3PXACACASB0MCASZ88JGCA12LWH2CASDLCSWCAYDI9NVCAG9U0IUCASVF85WCA38FXXHCA545GCFCAKPVUF8CAKNT8T5CAJ3AZYLCAUW8JLBCAQ2GBI4CAIMYH6FCAINI1WSCANQEWMX.jpg"/>
          <p:cNvPicPr>
            <a:picLocks noChangeAspect="1" noChangeArrowheads="1"/>
          </p:cNvPicPr>
          <p:nvPr/>
        </p:nvPicPr>
        <p:blipFill>
          <a:blip r:embed="rId4"/>
          <a:srcRect/>
          <a:stretch>
            <a:fillRect/>
          </a:stretch>
        </p:blipFill>
        <p:spPr bwMode="auto">
          <a:xfrm>
            <a:off x="7924800" y="0"/>
            <a:ext cx="1219200" cy="2019300"/>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8763000" y="6569075"/>
            <a:ext cx="381000" cy="365125"/>
          </a:xfrm>
        </p:spPr>
        <p:txBody>
          <a:bodyPr/>
          <a:lstStyle/>
          <a:p>
            <a:fld id="{1D7E6E00-30C2-4B6E-B1AE-BABE0C6ED082}" type="slidenum">
              <a:rPr lang="en-US" smtClean="0"/>
              <a:pPr/>
              <a:t>18</a:t>
            </a:fld>
            <a:endParaRPr lang="en-US" dirty="0"/>
          </a:p>
        </p:txBody>
      </p:sp>
      <p:pic>
        <p:nvPicPr>
          <p:cNvPr id="3" name="Picture 2" descr="logo"/>
          <p:cNvPicPr>
            <a:picLocks noChangeAspect="1" noChangeArrowheads="1"/>
          </p:cNvPicPr>
          <p:nvPr/>
        </p:nvPicPr>
        <p:blipFill>
          <a:blip r:embed="rId3" cstate="print"/>
          <a:srcRect/>
          <a:stretch>
            <a:fillRect/>
          </a:stretch>
        </p:blipFill>
        <p:spPr bwMode="auto">
          <a:xfrm>
            <a:off x="76200" y="76200"/>
            <a:ext cx="1524000" cy="1162639"/>
          </a:xfrm>
          <a:prstGeom prst="rect">
            <a:avLst/>
          </a:prstGeom>
          <a:noFill/>
          <a:ln w="9525">
            <a:noFill/>
            <a:miter lim="800000"/>
            <a:headEnd/>
            <a:tailEnd/>
          </a:ln>
        </p:spPr>
      </p:pic>
      <p:sp>
        <p:nvSpPr>
          <p:cNvPr id="4" name="TextBox 3"/>
          <p:cNvSpPr txBox="1"/>
          <p:nvPr/>
        </p:nvSpPr>
        <p:spPr>
          <a:xfrm>
            <a:off x="381000" y="1295400"/>
            <a:ext cx="7162800" cy="584775"/>
          </a:xfrm>
          <a:prstGeom prst="rect">
            <a:avLst/>
          </a:prstGeom>
          <a:noFill/>
        </p:spPr>
        <p:txBody>
          <a:bodyPr wrap="square" rtlCol="0">
            <a:spAutoFit/>
          </a:bodyPr>
          <a:lstStyle/>
          <a:p>
            <a:pPr algn="just"/>
            <a:r>
              <a:rPr lang="en-US" sz="3200" b="1" u="sng" dirty="0" smtClean="0"/>
              <a:t>Nature of proceedings under NAO, 1999</a:t>
            </a:r>
          </a:p>
        </p:txBody>
      </p:sp>
      <p:sp>
        <p:nvSpPr>
          <p:cNvPr id="5" name="TextBox 4"/>
          <p:cNvSpPr txBox="1"/>
          <p:nvPr/>
        </p:nvSpPr>
        <p:spPr>
          <a:xfrm>
            <a:off x="381000" y="2277070"/>
            <a:ext cx="8763000" cy="923330"/>
          </a:xfrm>
          <a:prstGeom prst="rect">
            <a:avLst/>
          </a:prstGeom>
          <a:noFill/>
        </p:spPr>
        <p:txBody>
          <a:bodyPr wrap="square" rtlCol="0">
            <a:spAutoFit/>
          </a:bodyPr>
          <a:lstStyle/>
          <a:p>
            <a:pPr algn="just">
              <a:buFont typeface="Wingdings" pitchFamily="2" charset="2"/>
              <a:buChar char="Ø"/>
            </a:pPr>
            <a:r>
              <a:rPr lang="en-US" dirty="0" smtClean="0"/>
              <a:t> Proceedings under FIO, 2001 are  of civil in nature and proceedings under NA Ordinance, 1999 are within criminal jurisdiction. It is well settled proposition of law that civil and criminal proceedings can proceeded simultaneously.</a:t>
            </a:r>
          </a:p>
        </p:txBody>
      </p:sp>
      <p:sp>
        <p:nvSpPr>
          <p:cNvPr id="6" name="TextBox 5"/>
          <p:cNvSpPr txBox="1"/>
          <p:nvPr/>
        </p:nvSpPr>
        <p:spPr>
          <a:xfrm>
            <a:off x="381000" y="3697069"/>
            <a:ext cx="8763000" cy="646331"/>
          </a:xfrm>
          <a:prstGeom prst="rect">
            <a:avLst/>
          </a:prstGeom>
          <a:noFill/>
        </p:spPr>
        <p:txBody>
          <a:bodyPr wrap="square" rtlCol="0">
            <a:spAutoFit/>
          </a:bodyPr>
          <a:lstStyle/>
          <a:p>
            <a:pPr algn="just">
              <a:buFont typeface="Wingdings" pitchFamily="2" charset="2"/>
              <a:buChar char="Ø"/>
            </a:pPr>
            <a:r>
              <a:rPr lang="en-US" dirty="0" smtClean="0"/>
              <a:t> Offence of willful default has been first defined and declared as an offence in the legislation history through promulgation of National Accountability Ordinance 1999.   </a:t>
            </a:r>
            <a:endParaRPr lang="en-US" dirty="0"/>
          </a:p>
        </p:txBody>
      </p:sp>
      <p:sp>
        <p:nvSpPr>
          <p:cNvPr id="7" name="TextBox 6"/>
          <p:cNvSpPr txBox="1"/>
          <p:nvPr/>
        </p:nvSpPr>
        <p:spPr>
          <a:xfrm>
            <a:off x="381000" y="5105400"/>
            <a:ext cx="8610600" cy="923330"/>
          </a:xfrm>
          <a:prstGeom prst="rect">
            <a:avLst/>
          </a:prstGeom>
          <a:noFill/>
        </p:spPr>
        <p:txBody>
          <a:bodyPr wrap="square" rtlCol="0">
            <a:spAutoFit/>
          </a:bodyPr>
          <a:lstStyle/>
          <a:p>
            <a:pPr algn="just">
              <a:buFont typeface="Wingdings" pitchFamily="2" charset="2"/>
              <a:buChar char="Ø"/>
            </a:pPr>
            <a:r>
              <a:rPr lang="en-US" dirty="0" smtClean="0"/>
              <a:t> The Honorable Supreme Court in its judgment reported at PLD 2001 SC 607 titled as Khan Asfandyar Wali vs Federation of Pakistan etc has held that the offence of willful default is not ultra vires to the constitution, liberty of trade etc.   </a:t>
            </a:r>
            <a:endParaRPr lang="en-US" dirty="0"/>
          </a:p>
        </p:txBody>
      </p:sp>
      <p:pic>
        <p:nvPicPr>
          <p:cNvPr id="9218" name="Picture 2" descr="C:\Documents and Settings\muzaffar\Desktop\untitled.bmp"/>
          <p:cNvPicPr>
            <a:picLocks noChangeAspect="1" noChangeArrowheads="1"/>
          </p:cNvPicPr>
          <p:nvPr/>
        </p:nvPicPr>
        <p:blipFill>
          <a:blip r:embed="rId4"/>
          <a:srcRect/>
          <a:stretch>
            <a:fillRect/>
          </a:stretch>
        </p:blipFill>
        <p:spPr bwMode="auto">
          <a:xfrm>
            <a:off x="7458075" y="0"/>
            <a:ext cx="1685925" cy="1400175"/>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8686800" y="6553200"/>
            <a:ext cx="381000" cy="365125"/>
          </a:xfrm>
        </p:spPr>
        <p:txBody>
          <a:bodyPr/>
          <a:lstStyle/>
          <a:p>
            <a:fld id="{1D7E6E00-30C2-4B6E-B1AE-BABE0C6ED082}" type="slidenum">
              <a:rPr lang="en-US" smtClean="0"/>
              <a:pPr/>
              <a:t>19</a:t>
            </a:fld>
            <a:endParaRPr lang="en-US" dirty="0"/>
          </a:p>
        </p:txBody>
      </p:sp>
      <p:pic>
        <p:nvPicPr>
          <p:cNvPr id="3" name="Picture 2" descr="logo"/>
          <p:cNvPicPr>
            <a:picLocks noChangeAspect="1" noChangeArrowheads="1"/>
          </p:cNvPicPr>
          <p:nvPr/>
        </p:nvPicPr>
        <p:blipFill>
          <a:blip r:embed="rId3" cstate="print"/>
          <a:srcRect/>
          <a:stretch>
            <a:fillRect/>
          </a:stretch>
        </p:blipFill>
        <p:spPr bwMode="auto">
          <a:xfrm>
            <a:off x="76200" y="76200"/>
            <a:ext cx="1524000" cy="1162639"/>
          </a:xfrm>
          <a:prstGeom prst="rect">
            <a:avLst/>
          </a:prstGeom>
          <a:noFill/>
          <a:ln w="9525">
            <a:noFill/>
            <a:miter lim="800000"/>
            <a:headEnd/>
            <a:tailEnd/>
          </a:ln>
        </p:spPr>
      </p:pic>
      <p:sp>
        <p:nvSpPr>
          <p:cNvPr id="6" name="TextBox 5"/>
          <p:cNvSpPr txBox="1"/>
          <p:nvPr/>
        </p:nvSpPr>
        <p:spPr>
          <a:xfrm>
            <a:off x="304800" y="1676400"/>
            <a:ext cx="8534400" cy="3970318"/>
          </a:xfrm>
          <a:prstGeom prst="rect">
            <a:avLst/>
          </a:prstGeom>
          <a:noFill/>
        </p:spPr>
        <p:txBody>
          <a:bodyPr wrap="square" rtlCol="0">
            <a:spAutoFit/>
          </a:bodyPr>
          <a:lstStyle/>
          <a:p>
            <a:pPr algn="just">
              <a:buFont typeface="Wingdings" pitchFamily="2" charset="2"/>
              <a:buChar char="Ø"/>
            </a:pPr>
            <a:r>
              <a:rPr lang="en-US" dirty="0" smtClean="0"/>
              <a:t> Moreover the Honorable Supreme Court of Pakistan recommended three conditions to proceed under  section 5 (r) of National Accountability Ordinance 1999;  i.e. willful default:</a:t>
            </a:r>
          </a:p>
          <a:p>
            <a:pPr algn="just"/>
            <a:endParaRPr lang="en-US" dirty="0" smtClean="0"/>
          </a:p>
          <a:p>
            <a:pPr marL="342900" indent="-342900" algn="just">
              <a:buAutoNum type="arabicPeriod"/>
            </a:pPr>
            <a:r>
              <a:rPr lang="en-US" dirty="0" smtClean="0"/>
              <a:t>Thirty days Mandatory  Notice.</a:t>
            </a:r>
          </a:p>
          <a:p>
            <a:pPr marL="342900" indent="-342900" algn="just">
              <a:buAutoNum type="arabicPeriod"/>
            </a:pPr>
            <a:r>
              <a:rPr lang="en-US" dirty="0" smtClean="0"/>
              <a:t> Seven days Notice of State Bank of Pakistan.</a:t>
            </a:r>
          </a:p>
          <a:p>
            <a:pPr marL="342900" indent="-342900" algn="just">
              <a:buAutoNum type="arabicPeriod"/>
            </a:pPr>
            <a:r>
              <a:rPr lang="en-US" dirty="0" smtClean="0"/>
              <a:t> Reference of Governor State bank of Pakistan under section 31- D, National Accountability Ordinance, 1999.</a:t>
            </a:r>
          </a:p>
          <a:p>
            <a:pPr marL="342900" indent="-342900" algn="just">
              <a:buAutoNum type="arabicPeriod"/>
            </a:pPr>
            <a:endParaRPr lang="en-US" dirty="0" smtClean="0"/>
          </a:p>
          <a:p>
            <a:pPr marL="342900" indent="-342900" algn="just">
              <a:buAutoNum type="arabicPeriod"/>
            </a:pPr>
            <a:endParaRPr lang="en-US" dirty="0" smtClean="0"/>
          </a:p>
          <a:p>
            <a:pPr marL="342900" indent="-342900" algn="just">
              <a:buFont typeface="Wingdings" pitchFamily="2" charset="2"/>
              <a:buChar char="Ø"/>
            </a:pPr>
            <a:r>
              <a:rPr lang="en-US" dirty="0" smtClean="0"/>
              <a:t>Question as to whether Willful Default has been committed or not, squarely falls within the jurisdictional domain of Accountability Court. Said question being question of fact could only be determined on the basis of evidence . Reference PLD 2005 </a:t>
            </a:r>
            <a:r>
              <a:rPr lang="en-US" smtClean="0"/>
              <a:t>Supreme Court 323 </a:t>
            </a:r>
            <a:r>
              <a:rPr lang="en-US" dirty="0" smtClean="0"/>
              <a:t>, 2007 SCMR 1569.</a:t>
            </a:r>
            <a:endParaRPr lang="en-US" dirty="0"/>
          </a:p>
        </p:txBody>
      </p:sp>
      <p:pic>
        <p:nvPicPr>
          <p:cNvPr id="10242" name="Picture 2" descr="C:\Documents and Settings\muzaffar\Desktop\untitled.bmp"/>
          <p:cNvPicPr>
            <a:picLocks noChangeAspect="1" noChangeArrowheads="1"/>
          </p:cNvPicPr>
          <p:nvPr/>
        </p:nvPicPr>
        <p:blipFill>
          <a:blip r:embed="rId4"/>
          <a:srcRect/>
          <a:stretch>
            <a:fillRect/>
          </a:stretch>
        </p:blipFill>
        <p:spPr bwMode="auto">
          <a:xfrm>
            <a:off x="7458075" y="0"/>
            <a:ext cx="1685925" cy="1400175"/>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3886200"/>
            <a:ext cx="8153400" cy="1754326"/>
          </a:xfrm>
          <a:prstGeom prst="rect">
            <a:avLst/>
          </a:prstGeom>
          <a:noFill/>
        </p:spPr>
        <p:txBody>
          <a:bodyPr wrap="square" rtlCol="0">
            <a:spAutoFit/>
          </a:bodyPr>
          <a:lstStyle/>
          <a:p>
            <a:pPr algn="ctr"/>
            <a:r>
              <a:rPr lang="en-US" sz="5400" u="sng" dirty="0" smtClean="0"/>
              <a:t>Recovery of Willful Default in Mortgages through NAB </a:t>
            </a:r>
            <a:endParaRPr lang="en-US" sz="5400" u="sng" dirty="0"/>
          </a:p>
        </p:txBody>
      </p:sp>
      <p:sp>
        <p:nvSpPr>
          <p:cNvPr id="8" name="Slide Number Placeholder 7"/>
          <p:cNvSpPr>
            <a:spLocks noGrp="1"/>
          </p:cNvSpPr>
          <p:nvPr>
            <p:ph type="sldNum" sz="quarter" idx="12"/>
          </p:nvPr>
        </p:nvSpPr>
        <p:spPr>
          <a:xfrm>
            <a:off x="8305800" y="6356350"/>
            <a:ext cx="381000" cy="365125"/>
          </a:xfrm>
        </p:spPr>
        <p:txBody>
          <a:bodyPr/>
          <a:lstStyle/>
          <a:p>
            <a:fld id="{1D7E6E00-30C2-4B6E-B1AE-BABE0C6ED082}" type="slidenum">
              <a:rPr lang="en-US" smtClean="0"/>
              <a:pPr/>
              <a:t>2</a:t>
            </a:fld>
            <a:endParaRPr lang="en-US" dirty="0"/>
          </a:p>
        </p:txBody>
      </p:sp>
      <p:pic>
        <p:nvPicPr>
          <p:cNvPr id="9" name="Picture 2" descr="logo"/>
          <p:cNvPicPr>
            <a:picLocks noChangeAspect="1" noChangeArrowheads="1"/>
          </p:cNvPicPr>
          <p:nvPr/>
        </p:nvPicPr>
        <p:blipFill>
          <a:blip r:embed="rId3" cstate="print"/>
          <a:srcRect/>
          <a:stretch>
            <a:fillRect/>
          </a:stretch>
        </p:blipFill>
        <p:spPr bwMode="auto">
          <a:xfrm>
            <a:off x="2590800" y="685800"/>
            <a:ext cx="3695700" cy="2819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8763000" y="6569075"/>
            <a:ext cx="381000" cy="365125"/>
          </a:xfrm>
        </p:spPr>
        <p:txBody>
          <a:bodyPr/>
          <a:lstStyle/>
          <a:p>
            <a:fld id="{1D7E6E00-30C2-4B6E-B1AE-BABE0C6ED082}" type="slidenum">
              <a:rPr lang="en-US" smtClean="0"/>
              <a:pPr/>
              <a:t>20</a:t>
            </a:fld>
            <a:endParaRPr lang="en-US" dirty="0"/>
          </a:p>
        </p:txBody>
      </p:sp>
      <p:pic>
        <p:nvPicPr>
          <p:cNvPr id="3" name="Picture 2" descr="logo"/>
          <p:cNvPicPr>
            <a:picLocks noChangeAspect="1" noChangeArrowheads="1"/>
          </p:cNvPicPr>
          <p:nvPr/>
        </p:nvPicPr>
        <p:blipFill>
          <a:blip r:embed="rId3" cstate="print"/>
          <a:srcRect/>
          <a:stretch>
            <a:fillRect/>
          </a:stretch>
        </p:blipFill>
        <p:spPr bwMode="auto">
          <a:xfrm>
            <a:off x="76200" y="76200"/>
            <a:ext cx="1524000" cy="1162639"/>
          </a:xfrm>
          <a:prstGeom prst="rect">
            <a:avLst/>
          </a:prstGeom>
          <a:noFill/>
          <a:ln w="9525">
            <a:noFill/>
            <a:miter lim="800000"/>
            <a:headEnd/>
            <a:tailEnd/>
          </a:ln>
        </p:spPr>
      </p:pic>
      <p:sp>
        <p:nvSpPr>
          <p:cNvPr id="4" name="TextBox 3"/>
          <p:cNvSpPr txBox="1"/>
          <p:nvPr/>
        </p:nvSpPr>
        <p:spPr>
          <a:xfrm>
            <a:off x="381000" y="1524000"/>
            <a:ext cx="2209800" cy="369332"/>
          </a:xfrm>
          <a:prstGeom prst="rect">
            <a:avLst/>
          </a:prstGeom>
          <a:noFill/>
        </p:spPr>
        <p:txBody>
          <a:bodyPr wrap="square" rtlCol="0">
            <a:spAutoFit/>
          </a:bodyPr>
          <a:lstStyle/>
          <a:p>
            <a:pPr algn="just"/>
            <a:r>
              <a:rPr lang="en-US" b="1" dirty="0" smtClean="0"/>
              <a:t>Voluntary Return:-</a:t>
            </a:r>
            <a:endParaRPr lang="en-US" dirty="0"/>
          </a:p>
        </p:txBody>
      </p:sp>
      <p:sp>
        <p:nvSpPr>
          <p:cNvPr id="5" name="TextBox 4"/>
          <p:cNvSpPr txBox="1"/>
          <p:nvPr/>
        </p:nvSpPr>
        <p:spPr>
          <a:xfrm>
            <a:off x="381000" y="2438400"/>
            <a:ext cx="8305800" cy="2308324"/>
          </a:xfrm>
          <a:prstGeom prst="rect">
            <a:avLst/>
          </a:prstGeom>
          <a:noFill/>
        </p:spPr>
        <p:txBody>
          <a:bodyPr wrap="square" rtlCol="0">
            <a:spAutoFit/>
          </a:bodyPr>
          <a:lstStyle/>
          <a:p>
            <a:pPr marL="342900" indent="-342900" algn="just">
              <a:buAutoNum type="alphaLcParenBoth"/>
            </a:pPr>
            <a:r>
              <a:rPr lang="en-US" dirty="0" smtClean="0"/>
              <a:t>Notwithstanding anything contained in section 15 or in any other law for the time being in force, where a holder of public office or any other person, prior to the authorization of investigation against him, voluntarily comes forward and offers to return the assets or gains acquired or made by him in the course, or as the consequence, of any offence under this Ordinance, the Chairman NAB may accept such offer and after determination of the amount due from such person and its deposit with the NAB discharge such person from  all his liability in respect of the matter or transaction in issue:</a:t>
            </a:r>
          </a:p>
        </p:txBody>
      </p:sp>
      <p:sp>
        <p:nvSpPr>
          <p:cNvPr id="7" name="TextBox 6"/>
          <p:cNvSpPr txBox="1"/>
          <p:nvPr/>
        </p:nvSpPr>
        <p:spPr>
          <a:xfrm>
            <a:off x="1828800" y="457200"/>
            <a:ext cx="4038600" cy="369332"/>
          </a:xfrm>
          <a:prstGeom prst="rect">
            <a:avLst/>
          </a:prstGeom>
          <a:noFill/>
        </p:spPr>
        <p:txBody>
          <a:bodyPr wrap="square" rtlCol="0">
            <a:spAutoFit/>
          </a:bodyPr>
          <a:lstStyle/>
          <a:p>
            <a:pPr algn="just"/>
            <a:r>
              <a:rPr lang="en-US" b="1" u="sng" dirty="0" smtClean="0"/>
              <a:t>Section 25 (a)  of NA Ordinance, 1999:</a:t>
            </a:r>
          </a:p>
        </p:txBody>
      </p:sp>
      <p:sp>
        <p:nvSpPr>
          <p:cNvPr id="9" name="TextBox 8"/>
          <p:cNvSpPr txBox="1"/>
          <p:nvPr/>
        </p:nvSpPr>
        <p:spPr>
          <a:xfrm>
            <a:off x="457200" y="5257800"/>
            <a:ext cx="8305800" cy="369332"/>
          </a:xfrm>
          <a:prstGeom prst="rect">
            <a:avLst/>
          </a:prstGeom>
          <a:noFill/>
        </p:spPr>
        <p:txBody>
          <a:bodyPr wrap="square" rtlCol="0">
            <a:spAutoFit/>
          </a:bodyPr>
          <a:lstStyle/>
          <a:p>
            <a:pPr marL="342900" indent="-342900" algn="just"/>
            <a:r>
              <a:rPr lang="en-US" dirty="0" smtClean="0"/>
              <a:t>Provided that the matter is not </a:t>
            </a:r>
            <a:r>
              <a:rPr lang="en-US" i="1" dirty="0" smtClean="0"/>
              <a:t>sub judice </a:t>
            </a:r>
            <a:r>
              <a:rPr lang="en-US" dirty="0" smtClean="0"/>
              <a:t>in any court of law.</a:t>
            </a:r>
          </a:p>
        </p:txBody>
      </p:sp>
      <p:pic>
        <p:nvPicPr>
          <p:cNvPr id="11266" name="Picture 2" descr="C:\Documents and Settings\muzaffar\Desktop\untitled.bmp"/>
          <p:cNvPicPr>
            <a:picLocks noChangeAspect="1" noChangeArrowheads="1"/>
          </p:cNvPicPr>
          <p:nvPr/>
        </p:nvPicPr>
        <p:blipFill>
          <a:blip r:embed="rId4"/>
          <a:srcRect/>
          <a:stretch>
            <a:fillRect/>
          </a:stretch>
        </p:blipFill>
        <p:spPr bwMode="auto">
          <a:xfrm>
            <a:off x="7458075" y="0"/>
            <a:ext cx="1685925" cy="1400175"/>
          </a:xfrm>
          <a:prstGeom prst="rect">
            <a:avLst/>
          </a:prstGeom>
          <a:noFill/>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8686800" y="6553200"/>
            <a:ext cx="381000" cy="365125"/>
          </a:xfrm>
        </p:spPr>
        <p:txBody>
          <a:bodyPr/>
          <a:lstStyle/>
          <a:p>
            <a:fld id="{1D7E6E00-30C2-4B6E-B1AE-BABE0C6ED082}" type="slidenum">
              <a:rPr lang="en-US" smtClean="0"/>
              <a:pPr/>
              <a:t>21</a:t>
            </a:fld>
            <a:endParaRPr lang="en-US" dirty="0"/>
          </a:p>
        </p:txBody>
      </p:sp>
      <p:pic>
        <p:nvPicPr>
          <p:cNvPr id="3" name="Picture 2" descr="logo"/>
          <p:cNvPicPr>
            <a:picLocks noChangeAspect="1" noChangeArrowheads="1"/>
          </p:cNvPicPr>
          <p:nvPr/>
        </p:nvPicPr>
        <p:blipFill>
          <a:blip r:embed="rId3" cstate="print"/>
          <a:srcRect/>
          <a:stretch>
            <a:fillRect/>
          </a:stretch>
        </p:blipFill>
        <p:spPr bwMode="auto">
          <a:xfrm>
            <a:off x="76200" y="76200"/>
            <a:ext cx="1524000" cy="1162639"/>
          </a:xfrm>
          <a:prstGeom prst="rect">
            <a:avLst/>
          </a:prstGeom>
          <a:noFill/>
          <a:ln w="9525">
            <a:noFill/>
            <a:miter lim="800000"/>
            <a:headEnd/>
            <a:tailEnd/>
          </a:ln>
        </p:spPr>
      </p:pic>
      <p:sp>
        <p:nvSpPr>
          <p:cNvPr id="4" name="TextBox 3"/>
          <p:cNvSpPr txBox="1"/>
          <p:nvPr/>
        </p:nvSpPr>
        <p:spPr>
          <a:xfrm>
            <a:off x="304800" y="1688068"/>
            <a:ext cx="1905000" cy="369332"/>
          </a:xfrm>
          <a:prstGeom prst="rect">
            <a:avLst/>
          </a:prstGeom>
          <a:noFill/>
        </p:spPr>
        <p:txBody>
          <a:bodyPr wrap="square" rtlCol="0">
            <a:spAutoFit/>
          </a:bodyPr>
          <a:lstStyle/>
          <a:p>
            <a:pPr algn="just"/>
            <a:r>
              <a:rPr lang="en-US" b="1" dirty="0" smtClean="0"/>
              <a:t>Plea Bargaining</a:t>
            </a:r>
            <a:r>
              <a:rPr lang="en-US" dirty="0" smtClean="0"/>
              <a:t>:-</a:t>
            </a:r>
            <a:endParaRPr lang="en-US" dirty="0"/>
          </a:p>
        </p:txBody>
      </p:sp>
      <p:sp>
        <p:nvSpPr>
          <p:cNvPr id="5" name="TextBox 4"/>
          <p:cNvSpPr txBox="1"/>
          <p:nvPr/>
        </p:nvSpPr>
        <p:spPr>
          <a:xfrm>
            <a:off x="304800" y="2438400"/>
            <a:ext cx="8305800" cy="2862322"/>
          </a:xfrm>
          <a:prstGeom prst="rect">
            <a:avLst/>
          </a:prstGeom>
          <a:noFill/>
        </p:spPr>
        <p:txBody>
          <a:bodyPr wrap="square" rtlCol="0">
            <a:spAutoFit/>
          </a:bodyPr>
          <a:lstStyle/>
          <a:p>
            <a:pPr marL="342900" indent="-342900" algn="just"/>
            <a:r>
              <a:rPr lang="en-US" dirty="0" smtClean="0"/>
              <a:t>(b) Where at any time after the authorization of investigation, before or after the commencement of the trail or during the pendency of an appeal, the accused offers to return to the NAB the assets or gains acquired or made by him in the course, or as a consequence, of any offence under this Ordinance, the Chairman NAB, may, in his discretion, after taking into consideration the facts and circumstances of the case, accept the offer on such terms and conditions as he may consider necessary, and if the accused agrees to return to the NAB the amount determined by the Chairman NAB, the Chairman NAB, shall refer the case for approval of the Court, or as the case may be, the Appellate Court and for the release of the record.</a:t>
            </a:r>
          </a:p>
        </p:txBody>
      </p:sp>
      <p:sp>
        <p:nvSpPr>
          <p:cNvPr id="7" name="TextBox 6"/>
          <p:cNvSpPr txBox="1"/>
          <p:nvPr/>
        </p:nvSpPr>
        <p:spPr>
          <a:xfrm>
            <a:off x="1828800" y="457200"/>
            <a:ext cx="4038600" cy="369332"/>
          </a:xfrm>
          <a:prstGeom prst="rect">
            <a:avLst/>
          </a:prstGeom>
          <a:noFill/>
        </p:spPr>
        <p:txBody>
          <a:bodyPr wrap="square" rtlCol="0">
            <a:spAutoFit/>
          </a:bodyPr>
          <a:lstStyle/>
          <a:p>
            <a:pPr algn="just"/>
            <a:r>
              <a:rPr lang="en-US" b="1" u="sng" dirty="0" smtClean="0"/>
              <a:t>Section 25 (b)  of NA Ordinance, 1999:</a:t>
            </a:r>
          </a:p>
        </p:txBody>
      </p:sp>
      <p:pic>
        <p:nvPicPr>
          <p:cNvPr id="12290" name="Picture 2" descr="C:\Documents and Settings\muzaffar\Desktop\7LJCAO7VAWICAUIF8DLCAY87RYFCAE0BWUMCA3LX9QNCA25CLCVCA4CKFYACAW8AHYPCAAWVOVQCAZTSOCZCA1JBZRGCAKE91FGCAYC66H2CAJXLSWBCA12NF3CCA7UAN3ECAGO2AXUCAUSPYTFCAKFDNR0.jpg"/>
          <p:cNvPicPr>
            <a:picLocks noChangeAspect="1" noChangeArrowheads="1"/>
          </p:cNvPicPr>
          <p:nvPr/>
        </p:nvPicPr>
        <p:blipFill>
          <a:blip r:embed="rId4"/>
          <a:srcRect/>
          <a:stretch>
            <a:fillRect/>
          </a:stretch>
        </p:blipFill>
        <p:spPr bwMode="auto">
          <a:xfrm>
            <a:off x="6076950" y="0"/>
            <a:ext cx="3067050" cy="1495425"/>
          </a:xfrm>
          <a:prstGeom prst="rect">
            <a:avLst/>
          </a:prstGeom>
          <a:noFill/>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8763000" y="6569075"/>
            <a:ext cx="381000" cy="365125"/>
          </a:xfrm>
        </p:spPr>
        <p:txBody>
          <a:bodyPr/>
          <a:lstStyle/>
          <a:p>
            <a:fld id="{1D7E6E00-30C2-4B6E-B1AE-BABE0C6ED082}" type="slidenum">
              <a:rPr lang="en-US" smtClean="0"/>
              <a:pPr/>
              <a:t>22</a:t>
            </a:fld>
            <a:endParaRPr lang="en-US" dirty="0"/>
          </a:p>
        </p:txBody>
      </p:sp>
      <p:pic>
        <p:nvPicPr>
          <p:cNvPr id="3" name="Picture 2" descr="logo"/>
          <p:cNvPicPr>
            <a:picLocks noChangeAspect="1" noChangeArrowheads="1"/>
          </p:cNvPicPr>
          <p:nvPr/>
        </p:nvPicPr>
        <p:blipFill>
          <a:blip r:embed="rId3" cstate="print"/>
          <a:srcRect/>
          <a:stretch>
            <a:fillRect/>
          </a:stretch>
        </p:blipFill>
        <p:spPr bwMode="auto">
          <a:xfrm>
            <a:off x="76200" y="76200"/>
            <a:ext cx="1524000" cy="1162639"/>
          </a:xfrm>
          <a:prstGeom prst="rect">
            <a:avLst/>
          </a:prstGeom>
          <a:noFill/>
          <a:ln w="9525">
            <a:noFill/>
            <a:miter lim="800000"/>
            <a:headEnd/>
            <a:tailEnd/>
          </a:ln>
        </p:spPr>
      </p:pic>
      <p:sp>
        <p:nvSpPr>
          <p:cNvPr id="4" name="TextBox 3"/>
          <p:cNvSpPr txBox="1"/>
          <p:nvPr/>
        </p:nvSpPr>
        <p:spPr>
          <a:xfrm>
            <a:off x="1828800" y="457200"/>
            <a:ext cx="4267200" cy="369332"/>
          </a:xfrm>
          <a:prstGeom prst="rect">
            <a:avLst/>
          </a:prstGeom>
          <a:noFill/>
        </p:spPr>
        <p:txBody>
          <a:bodyPr wrap="square" rtlCol="0">
            <a:spAutoFit/>
          </a:bodyPr>
          <a:lstStyle/>
          <a:p>
            <a:pPr algn="just"/>
            <a:r>
              <a:rPr lang="en-US" b="1" u="sng" dirty="0" smtClean="0"/>
              <a:t>Section 25-A of NA Ordinance, 1999:</a:t>
            </a:r>
          </a:p>
        </p:txBody>
      </p:sp>
      <p:sp>
        <p:nvSpPr>
          <p:cNvPr id="5" name="TextBox 4"/>
          <p:cNvSpPr txBox="1"/>
          <p:nvPr/>
        </p:nvSpPr>
        <p:spPr>
          <a:xfrm>
            <a:off x="381000" y="1611868"/>
            <a:ext cx="3352800" cy="369332"/>
          </a:xfrm>
          <a:prstGeom prst="rect">
            <a:avLst/>
          </a:prstGeom>
          <a:noFill/>
        </p:spPr>
        <p:txBody>
          <a:bodyPr wrap="square" rtlCol="0">
            <a:spAutoFit/>
          </a:bodyPr>
          <a:lstStyle/>
          <a:p>
            <a:r>
              <a:rPr lang="en-US" b="1" dirty="0" smtClean="0"/>
              <a:t>25-A: Payment of Loans, etc</a:t>
            </a:r>
            <a:endParaRPr lang="en-US" b="1" dirty="0"/>
          </a:p>
        </p:txBody>
      </p:sp>
      <p:sp>
        <p:nvSpPr>
          <p:cNvPr id="7" name="TextBox 6"/>
          <p:cNvSpPr txBox="1"/>
          <p:nvPr/>
        </p:nvSpPr>
        <p:spPr>
          <a:xfrm>
            <a:off x="381000" y="2438400"/>
            <a:ext cx="8458200" cy="2308324"/>
          </a:xfrm>
          <a:prstGeom prst="rect">
            <a:avLst/>
          </a:prstGeom>
          <a:noFill/>
        </p:spPr>
        <p:txBody>
          <a:bodyPr wrap="square" rtlCol="0">
            <a:spAutoFit/>
          </a:bodyPr>
          <a:lstStyle/>
          <a:p>
            <a:pPr algn="just"/>
            <a:r>
              <a:rPr lang="en-US" b="1" dirty="0" smtClean="0"/>
              <a:t>a). </a:t>
            </a:r>
            <a:r>
              <a:rPr lang="en-US" dirty="0" smtClean="0"/>
              <a:t>Where an accused person has been arrested or is in the custody of NAB or apprehends such arrest or custody for the investigation of the charge against him of committing an  offence of willful default on account of non-payment of dues to a bank or financial institution or cooperative society, he may at any stage before or after such arrest or before, during or after such custody or investigation apply to the Governor, State Bank of Pakistan for reconciliation of his liability through the Conciliation Committee and Governor may, if he deems fit, refer the matter to a Conciliation Committee.</a:t>
            </a:r>
            <a:endParaRPr lang="en-US" b="1" dirty="0"/>
          </a:p>
        </p:txBody>
      </p:sp>
      <p:sp>
        <p:nvSpPr>
          <p:cNvPr id="8" name="TextBox 7"/>
          <p:cNvSpPr txBox="1"/>
          <p:nvPr/>
        </p:nvSpPr>
        <p:spPr>
          <a:xfrm>
            <a:off x="381000" y="5029200"/>
            <a:ext cx="8534400" cy="646331"/>
          </a:xfrm>
          <a:prstGeom prst="rect">
            <a:avLst/>
          </a:prstGeom>
          <a:noFill/>
        </p:spPr>
        <p:txBody>
          <a:bodyPr wrap="square" rtlCol="0">
            <a:spAutoFit/>
          </a:bodyPr>
          <a:lstStyle/>
          <a:p>
            <a:pPr algn="just"/>
            <a:r>
              <a:rPr lang="en-US" b="1" dirty="0" smtClean="0"/>
              <a:t>aa). </a:t>
            </a:r>
            <a:r>
              <a:rPr lang="en-US" dirty="0" smtClean="0"/>
              <a:t>The Governor, State Bank of Pakistan shall constitute one or more Conciliation Committees for the purposes of this Ordinance.</a:t>
            </a:r>
            <a:endParaRPr lang="en-US" b="1" dirty="0"/>
          </a:p>
        </p:txBody>
      </p:sp>
      <p:pic>
        <p:nvPicPr>
          <p:cNvPr id="13314" name="Picture 2" descr="C:\Documents and Settings\muzaffar\Desktop\7LJCAO7VAWICAUIF8DLCAY87RYFCAE0BWUMCA3LX9QNCA25CLCVCA4CKFYACAW8AHYPCAAWVOVQCAZTSOCZCA1JBZRGCAKE91FGCAYC66H2CAJXLSWBCA12NF3CCA7UAN3ECAGO2AXUCAUSPYTFCAKFDNR0.jpg"/>
          <p:cNvPicPr>
            <a:picLocks noChangeAspect="1" noChangeArrowheads="1"/>
          </p:cNvPicPr>
          <p:nvPr/>
        </p:nvPicPr>
        <p:blipFill>
          <a:blip r:embed="rId4"/>
          <a:srcRect/>
          <a:stretch>
            <a:fillRect/>
          </a:stretch>
        </p:blipFill>
        <p:spPr bwMode="auto">
          <a:xfrm>
            <a:off x="6076950" y="0"/>
            <a:ext cx="3067050" cy="1495425"/>
          </a:xfrm>
          <a:prstGeom prst="rect">
            <a:avLst/>
          </a:prstGeom>
          <a:noFill/>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8763000" y="6569075"/>
            <a:ext cx="381000" cy="365125"/>
          </a:xfrm>
        </p:spPr>
        <p:txBody>
          <a:bodyPr/>
          <a:lstStyle/>
          <a:p>
            <a:fld id="{1D7E6E00-30C2-4B6E-B1AE-BABE0C6ED082}" type="slidenum">
              <a:rPr lang="en-US" smtClean="0"/>
              <a:pPr/>
              <a:t>23</a:t>
            </a:fld>
            <a:endParaRPr lang="en-US" dirty="0"/>
          </a:p>
        </p:txBody>
      </p:sp>
      <p:pic>
        <p:nvPicPr>
          <p:cNvPr id="3" name="Picture 2" descr="logo"/>
          <p:cNvPicPr>
            <a:picLocks noChangeAspect="1" noChangeArrowheads="1"/>
          </p:cNvPicPr>
          <p:nvPr/>
        </p:nvPicPr>
        <p:blipFill>
          <a:blip r:embed="rId3" cstate="print"/>
          <a:srcRect/>
          <a:stretch>
            <a:fillRect/>
          </a:stretch>
        </p:blipFill>
        <p:spPr bwMode="auto">
          <a:xfrm>
            <a:off x="76200" y="76200"/>
            <a:ext cx="1524000" cy="1162639"/>
          </a:xfrm>
          <a:prstGeom prst="rect">
            <a:avLst/>
          </a:prstGeom>
          <a:noFill/>
          <a:ln w="9525">
            <a:noFill/>
            <a:miter lim="800000"/>
            <a:headEnd/>
            <a:tailEnd/>
          </a:ln>
        </p:spPr>
      </p:pic>
      <p:sp>
        <p:nvSpPr>
          <p:cNvPr id="7" name="TextBox 6"/>
          <p:cNvSpPr txBox="1"/>
          <p:nvPr/>
        </p:nvSpPr>
        <p:spPr>
          <a:xfrm>
            <a:off x="381000" y="1295400"/>
            <a:ext cx="8458200" cy="2585323"/>
          </a:xfrm>
          <a:prstGeom prst="rect">
            <a:avLst/>
          </a:prstGeom>
          <a:noFill/>
        </p:spPr>
        <p:txBody>
          <a:bodyPr wrap="square" rtlCol="0">
            <a:spAutoFit/>
          </a:bodyPr>
          <a:lstStyle/>
          <a:p>
            <a:pPr algn="just"/>
            <a:r>
              <a:rPr lang="en-US" b="1" dirty="0" smtClean="0"/>
              <a:t>b). </a:t>
            </a:r>
            <a:r>
              <a:rPr lang="en-US" dirty="0" smtClean="0"/>
              <a:t>The Conciliation Committee shall consist of a nominee of the Governor, State Bank of Pakistan, being a senior officer of the State Bank well qualified in the profession of banking who shall be the Chairman of the Committee, two nominees of the NAB to be nominated by a Chairman NAB,  two Chartered Accountants to be nominated by the Governor, State Bank of Pakistan, one Chartered Accountant to be nominated by the Council of the Institute of Chartered Accountants of Pakistan, Karachi,  such nomination to be obtained by the Governor, State Bank of Pakistan, a Chartered Accountant to be nominated by the {accused} and a Chartered Accountant to be nominated by the lender bank or financial institution.</a:t>
            </a:r>
          </a:p>
        </p:txBody>
      </p:sp>
      <p:sp>
        <p:nvSpPr>
          <p:cNvPr id="9" name="TextBox 8"/>
          <p:cNvSpPr txBox="1"/>
          <p:nvPr/>
        </p:nvSpPr>
        <p:spPr>
          <a:xfrm>
            <a:off x="381000" y="3962400"/>
            <a:ext cx="8458200" cy="646331"/>
          </a:xfrm>
          <a:prstGeom prst="rect">
            <a:avLst/>
          </a:prstGeom>
          <a:noFill/>
        </p:spPr>
        <p:txBody>
          <a:bodyPr wrap="square" rtlCol="0">
            <a:spAutoFit/>
          </a:bodyPr>
          <a:lstStyle/>
          <a:p>
            <a:pPr algn="just"/>
            <a:r>
              <a:rPr lang="en-US" b="1" dirty="0" smtClean="0"/>
              <a:t>Explanation: </a:t>
            </a:r>
            <a:r>
              <a:rPr lang="en-US" dirty="0" smtClean="0"/>
              <a:t>Where the {lender} is a consortium or group of banks or financial institutions, the lender means the lead bank or financial institution.</a:t>
            </a:r>
          </a:p>
        </p:txBody>
      </p:sp>
      <p:sp>
        <p:nvSpPr>
          <p:cNvPr id="10" name="TextBox 9"/>
          <p:cNvSpPr txBox="1"/>
          <p:nvPr/>
        </p:nvSpPr>
        <p:spPr>
          <a:xfrm>
            <a:off x="381000" y="4876800"/>
            <a:ext cx="8458200" cy="646331"/>
          </a:xfrm>
          <a:prstGeom prst="rect">
            <a:avLst/>
          </a:prstGeom>
          <a:noFill/>
        </p:spPr>
        <p:txBody>
          <a:bodyPr wrap="square" rtlCol="0">
            <a:spAutoFit/>
          </a:bodyPr>
          <a:lstStyle/>
          <a:p>
            <a:pPr algn="just"/>
            <a:r>
              <a:rPr lang="en-US" b="1" dirty="0" smtClean="0"/>
              <a:t>bb) </a:t>
            </a:r>
            <a:r>
              <a:rPr lang="en-US" dirty="0" smtClean="0"/>
              <a:t>The Chairman of the {Conciliation} Committee shall convene the meetings and conduct proceedings of the {Conciliation} Committee in the manner he deems fit.</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8763000" y="6569075"/>
            <a:ext cx="381000" cy="365125"/>
          </a:xfrm>
        </p:spPr>
        <p:txBody>
          <a:bodyPr/>
          <a:lstStyle/>
          <a:p>
            <a:fld id="{1D7E6E00-30C2-4B6E-B1AE-BABE0C6ED082}" type="slidenum">
              <a:rPr lang="en-US" smtClean="0"/>
              <a:pPr/>
              <a:t>24</a:t>
            </a:fld>
            <a:endParaRPr lang="en-US" dirty="0"/>
          </a:p>
        </p:txBody>
      </p:sp>
      <p:pic>
        <p:nvPicPr>
          <p:cNvPr id="3" name="Picture 2" descr="logo"/>
          <p:cNvPicPr>
            <a:picLocks noChangeAspect="1" noChangeArrowheads="1"/>
          </p:cNvPicPr>
          <p:nvPr/>
        </p:nvPicPr>
        <p:blipFill>
          <a:blip r:embed="rId3" cstate="print"/>
          <a:srcRect/>
          <a:stretch>
            <a:fillRect/>
          </a:stretch>
        </p:blipFill>
        <p:spPr bwMode="auto">
          <a:xfrm>
            <a:off x="76200" y="76200"/>
            <a:ext cx="1524000" cy="1162639"/>
          </a:xfrm>
          <a:prstGeom prst="rect">
            <a:avLst/>
          </a:prstGeom>
          <a:noFill/>
          <a:ln w="9525">
            <a:noFill/>
            <a:miter lim="800000"/>
            <a:headEnd/>
            <a:tailEnd/>
          </a:ln>
        </p:spPr>
      </p:pic>
      <p:sp>
        <p:nvSpPr>
          <p:cNvPr id="7" name="TextBox 6"/>
          <p:cNvSpPr txBox="1"/>
          <p:nvPr/>
        </p:nvSpPr>
        <p:spPr>
          <a:xfrm>
            <a:off x="381000" y="1676400"/>
            <a:ext cx="8458200" cy="2031325"/>
          </a:xfrm>
          <a:prstGeom prst="rect">
            <a:avLst/>
          </a:prstGeom>
          <a:noFill/>
        </p:spPr>
        <p:txBody>
          <a:bodyPr wrap="square" rtlCol="0">
            <a:spAutoFit/>
          </a:bodyPr>
          <a:lstStyle/>
          <a:p>
            <a:pPr algn="just"/>
            <a:r>
              <a:rPr lang="en-US" b="1" dirty="0" smtClean="0"/>
              <a:t>c). </a:t>
            </a:r>
            <a:r>
              <a:rPr lang="en-US" dirty="0" smtClean="0"/>
              <a:t>The Conciliation Committee after examination of the record of the lending bank or financial institution and the {accused} and after hearing the parties through their Chartered {Accountants}, shall determine the amount outstanding against the accused calculated in accordance with law, rules, regulations and circulars of the State Bank of Pakistan and further determine the manner and the schedule of repayment having regard to the facts of each case. The accused, if he so desires, shall be heard at commencement and before the conclusion of proceedings: </a:t>
            </a:r>
          </a:p>
        </p:txBody>
      </p:sp>
      <p:sp>
        <p:nvSpPr>
          <p:cNvPr id="8" name="TextBox 7"/>
          <p:cNvSpPr txBox="1"/>
          <p:nvPr/>
        </p:nvSpPr>
        <p:spPr>
          <a:xfrm>
            <a:off x="304800" y="4343400"/>
            <a:ext cx="8458200" cy="923330"/>
          </a:xfrm>
          <a:prstGeom prst="rect">
            <a:avLst/>
          </a:prstGeom>
          <a:noFill/>
        </p:spPr>
        <p:txBody>
          <a:bodyPr wrap="square" rtlCol="0">
            <a:spAutoFit/>
          </a:bodyPr>
          <a:lstStyle/>
          <a:p>
            <a:pPr algn="just"/>
            <a:r>
              <a:rPr lang="en-US" b="1" dirty="0" smtClean="0"/>
              <a:t>Provided </a:t>
            </a:r>
            <a:r>
              <a:rPr lang="en-US" dirty="0" smtClean="0"/>
              <a:t>that the {accused} shall have the right to have access to, and instruct, the Chartered Accountant representing him before the Conciliation Committee even if the {accused} is in custody, during the proceedings of the Conciliation Committee.</a:t>
            </a:r>
          </a:p>
        </p:txBody>
      </p:sp>
      <p:pic>
        <p:nvPicPr>
          <p:cNvPr id="14338" name="Picture 2" descr="C:\Documents and Settings\muzaffar\Desktop\7LJCAO7VAWICAUIF8DLCAY87RYFCAE0BWUMCA3LX9QNCA25CLCVCA4CKFYACAW8AHYPCAAWVOVQCAZTSOCZCA1JBZRGCAKE91FGCAYC66H2CAJXLSWBCA12NF3CCA7UAN3ECAGO2AXUCAUSPYTFCAKFDNR0.jpg"/>
          <p:cNvPicPr>
            <a:picLocks noChangeAspect="1" noChangeArrowheads="1"/>
          </p:cNvPicPr>
          <p:nvPr/>
        </p:nvPicPr>
        <p:blipFill>
          <a:blip r:embed="rId4"/>
          <a:srcRect/>
          <a:stretch>
            <a:fillRect/>
          </a:stretch>
        </p:blipFill>
        <p:spPr bwMode="auto">
          <a:xfrm>
            <a:off x="6076950" y="0"/>
            <a:ext cx="3067050" cy="1495425"/>
          </a:xfrm>
          <a:prstGeom prst="rect">
            <a:avLst/>
          </a:prstGeom>
          <a:noFill/>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8686800" y="6553200"/>
            <a:ext cx="381000" cy="365125"/>
          </a:xfrm>
        </p:spPr>
        <p:txBody>
          <a:bodyPr/>
          <a:lstStyle/>
          <a:p>
            <a:fld id="{1D7E6E00-30C2-4B6E-B1AE-BABE0C6ED082}" type="slidenum">
              <a:rPr lang="en-US" smtClean="0"/>
              <a:pPr/>
              <a:t>25</a:t>
            </a:fld>
            <a:endParaRPr lang="en-US" dirty="0"/>
          </a:p>
        </p:txBody>
      </p:sp>
      <p:pic>
        <p:nvPicPr>
          <p:cNvPr id="3" name="Picture 2" descr="logo"/>
          <p:cNvPicPr>
            <a:picLocks noChangeAspect="1" noChangeArrowheads="1"/>
          </p:cNvPicPr>
          <p:nvPr/>
        </p:nvPicPr>
        <p:blipFill>
          <a:blip r:embed="rId3" cstate="print"/>
          <a:srcRect/>
          <a:stretch>
            <a:fillRect/>
          </a:stretch>
        </p:blipFill>
        <p:spPr bwMode="auto">
          <a:xfrm>
            <a:off x="76200" y="76200"/>
            <a:ext cx="1524000" cy="1162639"/>
          </a:xfrm>
          <a:prstGeom prst="rect">
            <a:avLst/>
          </a:prstGeom>
          <a:noFill/>
          <a:ln w="9525">
            <a:noFill/>
            <a:miter lim="800000"/>
            <a:headEnd/>
            <a:tailEnd/>
          </a:ln>
        </p:spPr>
      </p:pic>
      <p:sp>
        <p:nvSpPr>
          <p:cNvPr id="7" name="TextBox 6"/>
          <p:cNvSpPr txBox="1"/>
          <p:nvPr/>
        </p:nvSpPr>
        <p:spPr>
          <a:xfrm>
            <a:off x="304800" y="1619071"/>
            <a:ext cx="8610600" cy="1200329"/>
          </a:xfrm>
          <a:prstGeom prst="rect">
            <a:avLst/>
          </a:prstGeom>
          <a:noFill/>
        </p:spPr>
        <p:txBody>
          <a:bodyPr wrap="square" rtlCol="0">
            <a:spAutoFit/>
          </a:bodyPr>
          <a:lstStyle/>
          <a:p>
            <a:pPr algn="just"/>
            <a:r>
              <a:rPr lang="en-US" b="1" dirty="0" smtClean="0"/>
              <a:t>d). </a:t>
            </a:r>
            <a:r>
              <a:rPr lang="en-US" dirty="0" smtClean="0"/>
              <a:t>The Conciliation Committee shall conclude the reference within thirty days and its recommendations shall be recorded by its Chairman and shall contain the views of all members of the [Conciliation] Committee. The recommendations of the Conciliation Committee shall be submitted to the Governor, State Bank of Pakistan.</a:t>
            </a:r>
          </a:p>
        </p:txBody>
      </p:sp>
      <p:sp>
        <p:nvSpPr>
          <p:cNvPr id="6" name="TextBox 5"/>
          <p:cNvSpPr txBox="1"/>
          <p:nvPr/>
        </p:nvSpPr>
        <p:spPr>
          <a:xfrm>
            <a:off x="304800" y="3200400"/>
            <a:ext cx="8686800" cy="1477328"/>
          </a:xfrm>
          <a:prstGeom prst="rect">
            <a:avLst/>
          </a:prstGeom>
          <a:noFill/>
        </p:spPr>
        <p:txBody>
          <a:bodyPr wrap="square" rtlCol="0">
            <a:spAutoFit/>
          </a:bodyPr>
          <a:lstStyle/>
          <a:p>
            <a:pPr algn="just"/>
            <a:r>
              <a:rPr lang="en-US" b="1" dirty="0" smtClean="0"/>
              <a:t>e). </a:t>
            </a:r>
            <a:r>
              <a:rPr lang="en-US" dirty="0" smtClean="0"/>
              <a:t>The Governor, State Bank of Pakistan shall consider the recommendations submitted to him under sub-section </a:t>
            </a:r>
            <a:r>
              <a:rPr lang="en-US" b="1" dirty="0" smtClean="0"/>
              <a:t>(d</a:t>
            </a:r>
            <a:r>
              <a:rPr lang="en-US" dirty="0" smtClean="0"/>
              <a:t>) and may accept the recommendations or may, for reasons to be recorded, pass such other appropriate order thereon as he deems fit. The acceptance of the recommendations of the {Conciliation} Committee or passing any other order as aforesaid shall constitute the decision of the Governor, State Bank of Pakistan.</a:t>
            </a:r>
          </a:p>
        </p:txBody>
      </p:sp>
      <p:sp>
        <p:nvSpPr>
          <p:cNvPr id="9" name="TextBox 8"/>
          <p:cNvSpPr txBox="1"/>
          <p:nvPr/>
        </p:nvSpPr>
        <p:spPr>
          <a:xfrm>
            <a:off x="304800" y="5297269"/>
            <a:ext cx="8610600" cy="646331"/>
          </a:xfrm>
          <a:prstGeom prst="rect">
            <a:avLst/>
          </a:prstGeom>
          <a:noFill/>
        </p:spPr>
        <p:txBody>
          <a:bodyPr wrap="square" rtlCol="0">
            <a:spAutoFit/>
          </a:bodyPr>
          <a:lstStyle/>
          <a:p>
            <a:pPr algn="just"/>
            <a:r>
              <a:rPr lang="en-US" b="1" dirty="0" smtClean="0"/>
              <a:t>f). </a:t>
            </a:r>
            <a:r>
              <a:rPr lang="en-US" dirty="0" smtClean="0"/>
              <a:t>Where the accused undertakes to repay the amount as determined by the Conciliation Committee, the Chairman NAB, with the approval of Court, may release the accused.</a:t>
            </a:r>
          </a:p>
        </p:txBody>
      </p:sp>
      <p:pic>
        <p:nvPicPr>
          <p:cNvPr id="15362" name="Picture 2" descr="C:\Documents and Settings\muzaffar\Desktop\7LJCAO7VAWICAUIF8DLCAY87RYFCAE0BWUMCA3LX9QNCA25CLCVCA4CKFYACAW8AHYPCAAWVOVQCAZTSOCZCA1JBZRGCAKE91FGCAYC66H2CAJXLSWBCA12NF3CCA7UAN3ECAGO2AXUCAUSPYTFCAKFDNR0.jpg"/>
          <p:cNvPicPr>
            <a:picLocks noChangeAspect="1" noChangeArrowheads="1"/>
          </p:cNvPicPr>
          <p:nvPr/>
        </p:nvPicPr>
        <p:blipFill>
          <a:blip r:embed="rId4"/>
          <a:srcRect/>
          <a:stretch>
            <a:fillRect/>
          </a:stretch>
        </p:blipFill>
        <p:spPr bwMode="auto">
          <a:xfrm>
            <a:off x="6076950" y="0"/>
            <a:ext cx="3067050" cy="1495425"/>
          </a:xfrm>
          <a:prstGeom prst="rect">
            <a:avLst/>
          </a:prstGeom>
          <a:noFill/>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8763000" y="6553200"/>
            <a:ext cx="381000" cy="365125"/>
          </a:xfrm>
        </p:spPr>
        <p:txBody>
          <a:bodyPr/>
          <a:lstStyle/>
          <a:p>
            <a:fld id="{1D7E6E00-30C2-4B6E-B1AE-BABE0C6ED082}" type="slidenum">
              <a:rPr lang="en-US" smtClean="0"/>
              <a:pPr/>
              <a:t>26</a:t>
            </a:fld>
            <a:endParaRPr lang="en-US" dirty="0"/>
          </a:p>
        </p:txBody>
      </p:sp>
      <p:pic>
        <p:nvPicPr>
          <p:cNvPr id="3" name="Picture 2" descr="logo"/>
          <p:cNvPicPr>
            <a:picLocks noChangeAspect="1" noChangeArrowheads="1"/>
          </p:cNvPicPr>
          <p:nvPr/>
        </p:nvPicPr>
        <p:blipFill>
          <a:blip r:embed="rId3" cstate="print"/>
          <a:srcRect/>
          <a:stretch>
            <a:fillRect/>
          </a:stretch>
        </p:blipFill>
        <p:spPr bwMode="auto">
          <a:xfrm>
            <a:off x="76200" y="76200"/>
            <a:ext cx="1524000" cy="1162639"/>
          </a:xfrm>
          <a:prstGeom prst="rect">
            <a:avLst/>
          </a:prstGeom>
          <a:noFill/>
          <a:ln w="9525">
            <a:noFill/>
            <a:miter lim="800000"/>
            <a:headEnd/>
            <a:tailEnd/>
          </a:ln>
        </p:spPr>
      </p:pic>
      <p:sp>
        <p:nvSpPr>
          <p:cNvPr id="7" name="TextBox 6"/>
          <p:cNvSpPr txBox="1"/>
          <p:nvPr/>
        </p:nvSpPr>
        <p:spPr>
          <a:xfrm>
            <a:off x="304800" y="1524000"/>
            <a:ext cx="8610600" cy="923330"/>
          </a:xfrm>
          <a:prstGeom prst="rect">
            <a:avLst/>
          </a:prstGeom>
          <a:noFill/>
        </p:spPr>
        <p:txBody>
          <a:bodyPr wrap="square" rtlCol="0">
            <a:spAutoFit/>
          </a:bodyPr>
          <a:lstStyle/>
          <a:p>
            <a:pPr algn="just"/>
            <a:r>
              <a:rPr lang="en-US" b="1" dirty="0" smtClean="0"/>
              <a:t>g). </a:t>
            </a:r>
            <a:r>
              <a:rPr lang="en-US" dirty="0" smtClean="0"/>
              <a:t>The decision of the Governor State Bank of Pakistan shall be  communicated to the Chairman NAB, which shall be binding on him, except for valid reasons to be recorded in writing subject to approval of the Court, to be accorded within a period of seven days.</a:t>
            </a:r>
          </a:p>
        </p:txBody>
      </p:sp>
      <p:sp>
        <p:nvSpPr>
          <p:cNvPr id="8" name="TextBox 7"/>
          <p:cNvSpPr txBox="1"/>
          <p:nvPr/>
        </p:nvSpPr>
        <p:spPr>
          <a:xfrm>
            <a:off x="381000" y="2590800"/>
            <a:ext cx="8610600" cy="1754326"/>
          </a:xfrm>
          <a:prstGeom prst="rect">
            <a:avLst/>
          </a:prstGeom>
          <a:noFill/>
        </p:spPr>
        <p:txBody>
          <a:bodyPr wrap="square" rtlCol="0">
            <a:spAutoFit/>
          </a:bodyPr>
          <a:lstStyle/>
          <a:p>
            <a:pPr algn="just"/>
            <a:r>
              <a:rPr lang="en-US" b="1" dirty="0" smtClean="0"/>
              <a:t>h). </a:t>
            </a:r>
            <a:r>
              <a:rPr lang="en-US" dirty="0" smtClean="0"/>
              <a:t>In the event of failure either of the Conciliation Committee to conclude the reference within thirty days of the commencement of the conciliation proceedings or the failure of the accused to accept and implement the decision of the Governor State Bank of Pakistan regarding the payment and matters relating thereto, such failure to accept or implement the decision shall be referred to the Court subject to the provisions of Section 31-D and the Court may proceed with the case thereafter.</a:t>
            </a:r>
          </a:p>
        </p:txBody>
      </p:sp>
      <p:sp>
        <p:nvSpPr>
          <p:cNvPr id="10" name="TextBox 9"/>
          <p:cNvSpPr txBox="1"/>
          <p:nvPr/>
        </p:nvSpPr>
        <p:spPr>
          <a:xfrm>
            <a:off x="381000" y="4572000"/>
            <a:ext cx="8610600" cy="923330"/>
          </a:xfrm>
          <a:prstGeom prst="rect">
            <a:avLst/>
          </a:prstGeom>
          <a:noFill/>
        </p:spPr>
        <p:txBody>
          <a:bodyPr wrap="square" rtlCol="0">
            <a:spAutoFit/>
          </a:bodyPr>
          <a:lstStyle/>
          <a:p>
            <a:pPr algn="just"/>
            <a:r>
              <a:rPr lang="en-US" b="1" dirty="0" smtClean="0"/>
              <a:t>Provided </a:t>
            </a:r>
            <a:r>
              <a:rPr lang="en-US" dirty="0" smtClean="0"/>
              <a:t>that the period of thirty days may be extended by the Governor, State Bank of Pakistan by such further period or periods as he may find necessary having regard to the facts and circumstances of the case and for reasons to be recorded.</a:t>
            </a:r>
          </a:p>
        </p:txBody>
      </p:sp>
      <p:pic>
        <p:nvPicPr>
          <p:cNvPr id="16386" name="Picture 2" descr="C:\Documents and Settings\muzaffar\Desktop\7LJCAO7VAWICAUIF8DLCAY87RYFCAE0BWUMCA3LX9QNCA25CLCVCA4CKFYACAW8AHYPCAAWVOVQCAZTSOCZCA1JBZRGCAKE91FGCAYC66H2CAJXLSWBCA12NF3CCA7UAN3ECAGO2AXUCAUSPYTFCAKFDNR0.jpg"/>
          <p:cNvPicPr>
            <a:picLocks noChangeAspect="1" noChangeArrowheads="1"/>
          </p:cNvPicPr>
          <p:nvPr/>
        </p:nvPicPr>
        <p:blipFill>
          <a:blip r:embed="rId4"/>
          <a:srcRect/>
          <a:stretch>
            <a:fillRect/>
          </a:stretch>
        </p:blipFill>
        <p:spPr bwMode="auto">
          <a:xfrm>
            <a:off x="6076950" y="0"/>
            <a:ext cx="3067050" cy="1495425"/>
          </a:xfrm>
          <a:prstGeom prst="rect">
            <a:avLst/>
          </a:prstGeom>
          <a:noFill/>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8763000" y="6492875"/>
            <a:ext cx="381000" cy="365125"/>
          </a:xfrm>
        </p:spPr>
        <p:txBody>
          <a:bodyPr/>
          <a:lstStyle/>
          <a:p>
            <a:fld id="{1D7E6E00-30C2-4B6E-B1AE-BABE0C6ED082}" type="slidenum">
              <a:rPr lang="en-US" smtClean="0"/>
              <a:pPr/>
              <a:t>27</a:t>
            </a:fld>
            <a:endParaRPr lang="en-US" dirty="0"/>
          </a:p>
        </p:txBody>
      </p:sp>
      <p:pic>
        <p:nvPicPr>
          <p:cNvPr id="3" name="Picture 2" descr="logo"/>
          <p:cNvPicPr>
            <a:picLocks noChangeAspect="1" noChangeArrowheads="1"/>
          </p:cNvPicPr>
          <p:nvPr/>
        </p:nvPicPr>
        <p:blipFill>
          <a:blip r:embed="rId3" cstate="print"/>
          <a:srcRect/>
          <a:stretch>
            <a:fillRect/>
          </a:stretch>
        </p:blipFill>
        <p:spPr bwMode="auto">
          <a:xfrm>
            <a:off x="76200" y="76200"/>
            <a:ext cx="1524000" cy="1162639"/>
          </a:xfrm>
          <a:prstGeom prst="rect">
            <a:avLst/>
          </a:prstGeom>
          <a:noFill/>
          <a:ln w="9525">
            <a:noFill/>
            <a:miter lim="800000"/>
            <a:headEnd/>
            <a:tailEnd/>
          </a:ln>
        </p:spPr>
      </p:pic>
      <p:sp>
        <p:nvSpPr>
          <p:cNvPr id="7" name="TextBox 6"/>
          <p:cNvSpPr txBox="1"/>
          <p:nvPr/>
        </p:nvSpPr>
        <p:spPr>
          <a:xfrm>
            <a:off x="1981200" y="329625"/>
            <a:ext cx="5105400" cy="584775"/>
          </a:xfrm>
          <a:prstGeom prst="rect">
            <a:avLst/>
          </a:prstGeom>
          <a:noFill/>
        </p:spPr>
        <p:txBody>
          <a:bodyPr wrap="square" rtlCol="0">
            <a:spAutoFit/>
          </a:bodyPr>
          <a:lstStyle/>
          <a:p>
            <a:pPr algn="just"/>
            <a:r>
              <a:rPr lang="en-US" sz="3200" b="1" dirty="0" smtClean="0"/>
              <a:t>Reconciliation Procedure:</a:t>
            </a:r>
          </a:p>
        </p:txBody>
      </p:sp>
      <p:sp>
        <p:nvSpPr>
          <p:cNvPr id="9" name="TextBox 8"/>
          <p:cNvSpPr txBox="1"/>
          <p:nvPr/>
        </p:nvSpPr>
        <p:spPr>
          <a:xfrm>
            <a:off x="304800" y="1524000"/>
            <a:ext cx="8077200" cy="369332"/>
          </a:xfrm>
          <a:prstGeom prst="rect">
            <a:avLst/>
          </a:prstGeom>
          <a:noFill/>
        </p:spPr>
        <p:txBody>
          <a:bodyPr wrap="square" rtlCol="0">
            <a:spAutoFit/>
          </a:bodyPr>
          <a:lstStyle/>
          <a:p>
            <a:pPr algn="just">
              <a:buFont typeface="Wingdings" pitchFamily="2" charset="2"/>
              <a:buChar char="Ø"/>
            </a:pPr>
            <a:r>
              <a:rPr lang="en-US" dirty="0" smtClean="0"/>
              <a:t> Application to Governor State Bank of Pakistan for reconciliation by accused.</a:t>
            </a:r>
          </a:p>
        </p:txBody>
      </p:sp>
      <p:sp>
        <p:nvSpPr>
          <p:cNvPr id="11" name="TextBox 10"/>
          <p:cNvSpPr txBox="1"/>
          <p:nvPr/>
        </p:nvSpPr>
        <p:spPr>
          <a:xfrm>
            <a:off x="304800" y="2209800"/>
            <a:ext cx="7239000" cy="369332"/>
          </a:xfrm>
          <a:prstGeom prst="rect">
            <a:avLst/>
          </a:prstGeom>
          <a:noFill/>
        </p:spPr>
        <p:txBody>
          <a:bodyPr wrap="square" rtlCol="0">
            <a:spAutoFit/>
          </a:bodyPr>
          <a:lstStyle/>
          <a:p>
            <a:pPr algn="just">
              <a:buFont typeface="Wingdings" pitchFamily="2" charset="2"/>
              <a:buChar char="Ø"/>
            </a:pPr>
            <a:r>
              <a:rPr lang="en-US" dirty="0" smtClean="0"/>
              <a:t> Governor State Bank of Pakistan to Constitute Conciliation Committee .</a:t>
            </a:r>
          </a:p>
        </p:txBody>
      </p:sp>
      <p:sp>
        <p:nvSpPr>
          <p:cNvPr id="12" name="TextBox 11"/>
          <p:cNvSpPr txBox="1"/>
          <p:nvPr/>
        </p:nvSpPr>
        <p:spPr>
          <a:xfrm>
            <a:off x="685800" y="2977277"/>
            <a:ext cx="8229600" cy="2862322"/>
          </a:xfrm>
          <a:prstGeom prst="rect">
            <a:avLst/>
          </a:prstGeom>
          <a:noFill/>
        </p:spPr>
        <p:txBody>
          <a:bodyPr wrap="square" rtlCol="0">
            <a:spAutoFit/>
          </a:bodyPr>
          <a:lstStyle/>
          <a:p>
            <a:pPr>
              <a:buFont typeface="Wingdings" pitchFamily="2" charset="2"/>
              <a:buChar char="q"/>
            </a:pPr>
            <a:r>
              <a:rPr lang="en-US" b="1" dirty="0" smtClean="0"/>
              <a:t>    </a:t>
            </a:r>
            <a:r>
              <a:rPr lang="en-US" b="1" u="sng" dirty="0" smtClean="0"/>
              <a:t>Members of Committee</a:t>
            </a:r>
            <a:r>
              <a:rPr lang="en-US" dirty="0" smtClean="0"/>
              <a:t>:</a:t>
            </a:r>
          </a:p>
          <a:p>
            <a:pPr marL="400050" indent="-400050" algn="just">
              <a:buAutoNum type="romanLcParenR"/>
            </a:pPr>
            <a:r>
              <a:rPr lang="en-US" dirty="0" smtClean="0"/>
              <a:t>Nominee of the Governor State Bank of Pakistan who shall be the Chairman of the Committee.</a:t>
            </a:r>
          </a:p>
          <a:p>
            <a:pPr marL="400050" indent="-400050" algn="just">
              <a:buAutoNum type="romanLcParenR"/>
            </a:pPr>
            <a:r>
              <a:rPr lang="en-US" dirty="0" smtClean="0"/>
              <a:t>Two nominees of NAB to be nominated by Chairman NAB.</a:t>
            </a:r>
          </a:p>
          <a:p>
            <a:pPr marL="400050" indent="-400050" algn="just">
              <a:buAutoNum type="romanLcParenR"/>
            </a:pPr>
            <a:r>
              <a:rPr lang="en-US" dirty="0" smtClean="0"/>
              <a:t>Two Chartered Accounts nominated by Governor State Bank of Pakistan. </a:t>
            </a:r>
          </a:p>
          <a:p>
            <a:pPr marL="400050" indent="-400050" algn="just">
              <a:buAutoNum type="romanLcParenR"/>
            </a:pPr>
            <a:r>
              <a:rPr lang="en-US" dirty="0" smtClean="0"/>
              <a:t>One Chartered Accountant to be nominated by the Council of Institute of Chartered Accountants of Pakistan, Karachi.</a:t>
            </a:r>
          </a:p>
          <a:p>
            <a:pPr marL="400050" indent="-400050" algn="just">
              <a:buAutoNum type="romanLcParenR"/>
            </a:pPr>
            <a:r>
              <a:rPr lang="en-US" dirty="0" smtClean="0"/>
              <a:t>A Chartered Accountant to be nominated by the accused.</a:t>
            </a:r>
          </a:p>
          <a:p>
            <a:pPr marL="400050" indent="-400050" algn="just">
              <a:buAutoNum type="romanLcParenR"/>
            </a:pPr>
            <a:r>
              <a:rPr lang="en-US" dirty="0" smtClean="0"/>
              <a:t>A Chartered Accountant to be nominated by the lender bank or financial institution.</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8763000" y="6553200"/>
            <a:ext cx="381000" cy="365125"/>
          </a:xfrm>
        </p:spPr>
        <p:txBody>
          <a:bodyPr/>
          <a:lstStyle/>
          <a:p>
            <a:fld id="{1D7E6E00-30C2-4B6E-B1AE-BABE0C6ED082}" type="slidenum">
              <a:rPr lang="en-US" smtClean="0"/>
              <a:pPr/>
              <a:t>28</a:t>
            </a:fld>
            <a:endParaRPr lang="en-US" dirty="0"/>
          </a:p>
        </p:txBody>
      </p:sp>
      <p:pic>
        <p:nvPicPr>
          <p:cNvPr id="3" name="Picture 2" descr="logo"/>
          <p:cNvPicPr>
            <a:picLocks noChangeAspect="1" noChangeArrowheads="1"/>
          </p:cNvPicPr>
          <p:nvPr/>
        </p:nvPicPr>
        <p:blipFill>
          <a:blip r:embed="rId3" cstate="print"/>
          <a:srcRect/>
          <a:stretch>
            <a:fillRect/>
          </a:stretch>
        </p:blipFill>
        <p:spPr bwMode="auto">
          <a:xfrm>
            <a:off x="76200" y="76200"/>
            <a:ext cx="1524000" cy="1162639"/>
          </a:xfrm>
          <a:prstGeom prst="rect">
            <a:avLst/>
          </a:prstGeom>
          <a:noFill/>
          <a:ln w="9525">
            <a:noFill/>
            <a:miter lim="800000"/>
            <a:headEnd/>
            <a:tailEnd/>
          </a:ln>
        </p:spPr>
      </p:pic>
      <p:sp>
        <p:nvSpPr>
          <p:cNvPr id="9" name="TextBox 8"/>
          <p:cNvSpPr txBox="1"/>
          <p:nvPr/>
        </p:nvSpPr>
        <p:spPr>
          <a:xfrm>
            <a:off x="381000" y="1529477"/>
            <a:ext cx="8686800" cy="2585323"/>
          </a:xfrm>
          <a:prstGeom prst="rect">
            <a:avLst/>
          </a:prstGeom>
          <a:noFill/>
        </p:spPr>
        <p:txBody>
          <a:bodyPr wrap="square" rtlCol="0">
            <a:spAutoFit/>
          </a:bodyPr>
          <a:lstStyle/>
          <a:p>
            <a:pPr algn="just">
              <a:buFont typeface="Wingdings" pitchFamily="2" charset="2"/>
              <a:buChar char="Ø"/>
            </a:pPr>
            <a:r>
              <a:rPr lang="en-US" b="1" u="sng" dirty="0" smtClean="0"/>
              <a:t> Procedure:</a:t>
            </a:r>
          </a:p>
          <a:p>
            <a:pPr algn="just"/>
            <a:endParaRPr lang="en-US" b="1" u="sng" dirty="0" smtClean="0"/>
          </a:p>
          <a:p>
            <a:pPr marL="400050" indent="-400050" algn="just">
              <a:buAutoNum type="romanLcParenR"/>
            </a:pPr>
            <a:r>
              <a:rPr lang="en-US" dirty="0" smtClean="0"/>
              <a:t>Chairman to convene meeting. </a:t>
            </a:r>
          </a:p>
          <a:p>
            <a:pPr marL="400050" indent="-400050" algn="just">
              <a:buAutoNum type="romanLcParenR"/>
            </a:pPr>
            <a:r>
              <a:rPr lang="en-US" dirty="0" smtClean="0"/>
              <a:t>Examination of record.</a:t>
            </a:r>
          </a:p>
          <a:p>
            <a:pPr marL="400050" indent="-400050" algn="just">
              <a:buAutoNum type="romanLcParenR"/>
            </a:pPr>
            <a:r>
              <a:rPr lang="en-US" dirty="0" smtClean="0"/>
              <a:t>Parties to be heard through their respective Chartered Accountants.</a:t>
            </a:r>
          </a:p>
          <a:p>
            <a:pPr marL="400050" indent="-400050" algn="just">
              <a:buAutoNum type="romanLcParenR"/>
            </a:pPr>
            <a:r>
              <a:rPr lang="en-US" dirty="0" smtClean="0"/>
              <a:t>Determine the amount due in accordance with rules, law, circulars of State Bank of Pakistan and further determine the manner and repayment schedule.</a:t>
            </a:r>
          </a:p>
          <a:p>
            <a:pPr marL="400050" indent="-400050" algn="just">
              <a:buAutoNum type="romanLcParenR"/>
            </a:pPr>
            <a:r>
              <a:rPr lang="en-US" dirty="0" smtClean="0"/>
              <a:t>If accused desires, shall be heard at commencement and before conclusion of the proceedings.</a:t>
            </a:r>
          </a:p>
        </p:txBody>
      </p:sp>
      <p:sp>
        <p:nvSpPr>
          <p:cNvPr id="11" name="TextBox 10"/>
          <p:cNvSpPr txBox="1"/>
          <p:nvPr/>
        </p:nvSpPr>
        <p:spPr>
          <a:xfrm>
            <a:off x="304800" y="4667071"/>
            <a:ext cx="8686800" cy="1200329"/>
          </a:xfrm>
          <a:prstGeom prst="rect">
            <a:avLst/>
          </a:prstGeom>
          <a:noFill/>
        </p:spPr>
        <p:txBody>
          <a:bodyPr wrap="square" rtlCol="0">
            <a:spAutoFit/>
          </a:bodyPr>
          <a:lstStyle/>
          <a:p>
            <a:pPr algn="just">
              <a:buFont typeface="Wingdings" pitchFamily="2" charset="2"/>
              <a:buChar char="Ø"/>
            </a:pPr>
            <a:r>
              <a:rPr lang="en-US" b="1" dirty="0" smtClean="0"/>
              <a:t> </a:t>
            </a:r>
            <a:r>
              <a:rPr lang="en-US" b="1" u="sng" dirty="0" smtClean="0"/>
              <a:t>Proviso: </a:t>
            </a:r>
          </a:p>
          <a:p>
            <a:pPr algn="just"/>
            <a:endParaRPr lang="en-US" dirty="0" smtClean="0"/>
          </a:p>
          <a:p>
            <a:pPr algn="just"/>
            <a:r>
              <a:rPr lang="en-US" dirty="0" smtClean="0"/>
              <a:t>Accused shall have the access to instruct Chartered Accountant representing him, even if he is in the custody of NAB.</a:t>
            </a:r>
            <a:endParaRPr lang="en-US" b="1" u="sng" dirty="0" smtClean="0"/>
          </a:p>
        </p:txBody>
      </p:sp>
      <p:pic>
        <p:nvPicPr>
          <p:cNvPr id="17410" name="Picture 2" descr="C:\Documents and Settings\muzaffar\Desktop\I0MCA0CQ9YBCAR65X60CALVVE45CAG5GHLDCAFEASK2CANQRURWCASMPW5QCA9DD6V1CA1S6UUWCAAVM6DPCA5VP1U1CAANI0LQCAO2NQ7MCAH94VE7CADFY2GNCA4SHDH0CAQ481FKCA843113CAVDYLUV.jpg"/>
          <p:cNvPicPr>
            <a:picLocks noChangeAspect="1" noChangeArrowheads="1"/>
          </p:cNvPicPr>
          <p:nvPr/>
        </p:nvPicPr>
        <p:blipFill>
          <a:blip r:embed="rId4"/>
          <a:srcRect/>
          <a:stretch>
            <a:fillRect/>
          </a:stretch>
        </p:blipFill>
        <p:spPr bwMode="auto">
          <a:xfrm>
            <a:off x="6677025" y="0"/>
            <a:ext cx="2466975" cy="1847850"/>
          </a:xfrm>
          <a:prstGeom prst="rect">
            <a:avLst/>
          </a:prstGeom>
          <a:noFill/>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8686800" y="6553200"/>
            <a:ext cx="381000" cy="365125"/>
          </a:xfrm>
        </p:spPr>
        <p:txBody>
          <a:bodyPr/>
          <a:lstStyle/>
          <a:p>
            <a:fld id="{1D7E6E00-30C2-4B6E-B1AE-BABE0C6ED082}" type="slidenum">
              <a:rPr lang="en-US" smtClean="0"/>
              <a:pPr/>
              <a:t>29</a:t>
            </a:fld>
            <a:endParaRPr lang="en-US" dirty="0"/>
          </a:p>
        </p:txBody>
      </p:sp>
      <p:pic>
        <p:nvPicPr>
          <p:cNvPr id="3" name="Picture 2" descr="logo"/>
          <p:cNvPicPr>
            <a:picLocks noChangeAspect="1" noChangeArrowheads="1"/>
          </p:cNvPicPr>
          <p:nvPr/>
        </p:nvPicPr>
        <p:blipFill>
          <a:blip r:embed="rId3" cstate="print"/>
          <a:srcRect/>
          <a:stretch>
            <a:fillRect/>
          </a:stretch>
        </p:blipFill>
        <p:spPr bwMode="auto">
          <a:xfrm>
            <a:off x="76200" y="76200"/>
            <a:ext cx="1524000" cy="1162639"/>
          </a:xfrm>
          <a:prstGeom prst="rect">
            <a:avLst/>
          </a:prstGeom>
          <a:noFill/>
          <a:ln w="9525">
            <a:noFill/>
            <a:miter lim="800000"/>
            <a:headEnd/>
            <a:tailEnd/>
          </a:ln>
        </p:spPr>
      </p:pic>
      <p:sp>
        <p:nvSpPr>
          <p:cNvPr id="9" name="TextBox 8"/>
          <p:cNvSpPr txBox="1"/>
          <p:nvPr/>
        </p:nvSpPr>
        <p:spPr>
          <a:xfrm>
            <a:off x="304800" y="3219271"/>
            <a:ext cx="8686800" cy="1200329"/>
          </a:xfrm>
          <a:prstGeom prst="rect">
            <a:avLst/>
          </a:prstGeom>
          <a:noFill/>
        </p:spPr>
        <p:txBody>
          <a:bodyPr wrap="square" rtlCol="0">
            <a:spAutoFit/>
          </a:bodyPr>
          <a:lstStyle/>
          <a:p>
            <a:pPr algn="just">
              <a:buFont typeface="Wingdings" pitchFamily="2" charset="2"/>
              <a:buChar char="Ø"/>
            </a:pPr>
            <a:r>
              <a:rPr lang="en-US" b="1" dirty="0" smtClean="0"/>
              <a:t> </a:t>
            </a:r>
            <a:r>
              <a:rPr lang="en-US" b="1" u="sng" dirty="0" smtClean="0"/>
              <a:t>Conclusion of Committee:</a:t>
            </a:r>
          </a:p>
          <a:p>
            <a:pPr marL="400050" indent="-400050" algn="just"/>
            <a:endParaRPr lang="en-US" b="1" u="sng" dirty="0" smtClean="0"/>
          </a:p>
          <a:p>
            <a:pPr marL="400050" indent="-400050" algn="just"/>
            <a:r>
              <a:rPr lang="en-US" dirty="0" smtClean="0"/>
              <a:t>	Views of all members along with Chairman’s must be annexed with the report and the same must be sent to Governor State Bank of Pakistan.</a:t>
            </a:r>
          </a:p>
        </p:txBody>
      </p:sp>
      <p:sp>
        <p:nvSpPr>
          <p:cNvPr id="11" name="TextBox 10"/>
          <p:cNvSpPr txBox="1"/>
          <p:nvPr/>
        </p:nvSpPr>
        <p:spPr>
          <a:xfrm>
            <a:off x="304800" y="4743271"/>
            <a:ext cx="8686800" cy="1200329"/>
          </a:xfrm>
          <a:prstGeom prst="rect">
            <a:avLst/>
          </a:prstGeom>
          <a:noFill/>
        </p:spPr>
        <p:txBody>
          <a:bodyPr wrap="square" rtlCol="0">
            <a:spAutoFit/>
          </a:bodyPr>
          <a:lstStyle/>
          <a:p>
            <a:pPr algn="just">
              <a:buFont typeface="Wingdings" pitchFamily="2" charset="2"/>
              <a:buChar char="Ø"/>
            </a:pPr>
            <a:r>
              <a:rPr lang="en-US" b="1" dirty="0" smtClean="0"/>
              <a:t> </a:t>
            </a:r>
            <a:r>
              <a:rPr lang="en-US" b="1" u="sng" dirty="0" smtClean="0"/>
              <a:t>Authority of Governor : </a:t>
            </a:r>
            <a:r>
              <a:rPr lang="en-US" dirty="0" smtClean="0"/>
              <a:t>	</a:t>
            </a:r>
          </a:p>
          <a:p>
            <a:pPr algn="just"/>
            <a:endParaRPr lang="en-US" dirty="0" smtClean="0"/>
          </a:p>
          <a:p>
            <a:pPr algn="just"/>
            <a:r>
              <a:rPr lang="en-US" dirty="0" smtClean="0"/>
              <a:t>Governor State Bank of Pakistan can accept and reject the recommendations of the Committee by giving reasons.</a:t>
            </a:r>
            <a:endParaRPr lang="en-US" b="1" u="sng" dirty="0" smtClean="0"/>
          </a:p>
        </p:txBody>
      </p:sp>
      <p:sp>
        <p:nvSpPr>
          <p:cNvPr id="7" name="TextBox 6"/>
          <p:cNvSpPr txBox="1"/>
          <p:nvPr/>
        </p:nvSpPr>
        <p:spPr>
          <a:xfrm>
            <a:off x="304800" y="1447800"/>
            <a:ext cx="8686800" cy="1200329"/>
          </a:xfrm>
          <a:prstGeom prst="rect">
            <a:avLst/>
          </a:prstGeom>
          <a:noFill/>
        </p:spPr>
        <p:txBody>
          <a:bodyPr wrap="square" rtlCol="0">
            <a:spAutoFit/>
          </a:bodyPr>
          <a:lstStyle/>
          <a:p>
            <a:pPr algn="just">
              <a:buFont typeface="Wingdings" pitchFamily="2" charset="2"/>
              <a:buChar char="Ø"/>
            </a:pPr>
            <a:r>
              <a:rPr lang="en-US" b="1" dirty="0" smtClean="0"/>
              <a:t> </a:t>
            </a:r>
            <a:r>
              <a:rPr lang="en-US" b="1" u="sng" dirty="0" smtClean="0"/>
              <a:t>Time: </a:t>
            </a:r>
            <a:r>
              <a:rPr lang="en-US" dirty="0" smtClean="0"/>
              <a:t>	</a:t>
            </a:r>
          </a:p>
          <a:p>
            <a:pPr algn="just"/>
            <a:endParaRPr lang="en-US" dirty="0" smtClean="0"/>
          </a:p>
          <a:p>
            <a:pPr algn="just"/>
            <a:r>
              <a:rPr lang="en-US" dirty="0" smtClean="0"/>
              <a:t>Thirty days time, which may be extended by the Governor State Bank of Pakistan as he may find necessary on case to case basis.</a:t>
            </a:r>
            <a:endParaRPr lang="en-US" b="1" u="sng" dirty="0" smtClean="0"/>
          </a:p>
        </p:txBody>
      </p:sp>
      <p:pic>
        <p:nvPicPr>
          <p:cNvPr id="18434" name="Picture 2" descr="C:\Documents and Settings\muzaffar\Desktop\I0MCA0CQ9YBCAR65X60CALVVE45CAG5GHLDCAFEASK2CANQRURWCASMPW5QCA9DD6V1CA1S6UUWCAAVM6DPCA5VP1U1CAANI0LQCAO2NQ7MCAH94VE7CADFY2GNCA4SHDH0CAQ481FKCA843113CAVDYLUV.jpg"/>
          <p:cNvPicPr>
            <a:picLocks noChangeAspect="1" noChangeArrowheads="1"/>
          </p:cNvPicPr>
          <p:nvPr/>
        </p:nvPicPr>
        <p:blipFill>
          <a:blip r:embed="rId4"/>
          <a:srcRect/>
          <a:stretch>
            <a:fillRect/>
          </a:stretch>
        </p:blipFill>
        <p:spPr bwMode="auto">
          <a:xfrm>
            <a:off x="6677025" y="0"/>
            <a:ext cx="2466975" cy="184785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9600" y="2362200"/>
            <a:ext cx="8153400" cy="646331"/>
          </a:xfrm>
          <a:prstGeom prst="rect">
            <a:avLst/>
          </a:prstGeom>
          <a:noFill/>
        </p:spPr>
        <p:txBody>
          <a:bodyPr wrap="square" rtlCol="0">
            <a:spAutoFit/>
          </a:bodyPr>
          <a:lstStyle/>
          <a:p>
            <a:r>
              <a:rPr lang="en-US" sz="3600" b="1" u="sng" dirty="0" smtClean="0"/>
              <a:t>National Accountability Ordinance, 1999</a:t>
            </a:r>
            <a:endParaRPr lang="en-US" sz="3600" b="1" u="sng" dirty="0"/>
          </a:p>
        </p:txBody>
      </p:sp>
      <p:sp>
        <p:nvSpPr>
          <p:cNvPr id="4" name="TextBox 3"/>
          <p:cNvSpPr txBox="1"/>
          <p:nvPr/>
        </p:nvSpPr>
        <p:spPr>
          <a:xfrm>
            <a:off x="1143000" y="3581400"/>
            <a:ext cx="6477000" cy="923330"/>
          </a:xfrm>
          <a:prstGeom prst="rect">
            <a:avLst/>
          </a:prstGeom>
          <a:noFill/>
        </p:spPr>
        <p:txBody>
          <a:bodyPr wrap="square" rtlCol="0">
            <a:spAutoFit/>
          </a:bodyPr>
          <a:lstStyle/>
          <a:p>
            <a:pPr algn="just"/>
            <a:r>
              <a:rPr lang="en-US" dirty="0" smtClean="0"/>
              <a:t>An ordinance to provide setting up of National Accountability Bureau so as to eradicate corruption and corrupt practices and hold accountable all those persons accused of such practices.</a:t>
            </a:r>
            <a:endParaRPr lang="en-US" dirty="0"/>
          </a:p>
        </p:txBody>
      </p:sp>
      <p:sp>
        <p:nvSpPr>
          <p:cNvPr id="8" name="Slide Number Placeholder 7"/>
          <p:cNvSpPr>
            <a:spLocks noGrp="1"/>
          </p:cNvSpPr>
          <p:nvPr>
            <p:ph type="sldNum" sz="quarter" idx="12"/>
          </p:nvPr>
        </p:nvSpPr>
        <p:spPr>
          <a:xfrm>
            <a:off x="8686800" y="6492875"/>
            <a:ext cx="381000" cy="365125"/>
          </a:xfrm>
        </p:spPr>
        <p:txBody>
          <a:bodyPr/>
          <a:lstStyle/>
          <a:p>
            <a:fld id="{1D7E6E00-30C2-4B6E-B1AE-BABE0C6ED082}" type="slidenum">
              <a:rPr lang="en-US" smtClean="0"/>
              <a:pPr/>
              <a:t>3</a:t>
            </a:fld>
            <a:endParaRPr lang="en-US" dirty="0"/>
          </a:p>
        </p:txBody>
      </p:sp>
      <p:pic>
        <p:nvPicPr>
          <p:cNvPr id="9" name="Picture 2" descr="logo"/>
          <p:cNvPicPr>
            <a:picLocks noChangeAspect="1" noChangeArrowheads="1"/>
          </p:cNvPicPr>
          <p:nvPr/>
        </p:nvPicPr>
        <p:blipFill>
          <a:blip r:embed="rId3" cstate="print"/>
          <a:srcRect/>
          <a:stretch>
            <a:fillRect/>
          </a:stretch>
        </p:blipFill>
        <p:spPr bwMode="auto">
          <a:xfrm>
            <a:off x="76200" y="76200"/>
            <a:ext cx="1524000" cy="1162639"/>
          </a:xfrm>
          <a:prstGeom prst="rect">
            <a:avLst/>
          </a:prstGeom>
          <a:noFill/>
          <a:ln w="9525">
            <a:noFill/>
            <a:miter lim="800000"/>
            <a:headEnd/>
            <a:tailEnd/>
          </a:ln>
        </p:spPr>
      </p:pic>
      <p:pic>
        <p:nvPicPr>
          <p:cNvPr id="21506" name="Picture 2" descr="C:\Documents and Settings\muzaffar\Desktop\00KCAXBFY3ACALT6VZCCA68R0E3CAEWPMDQCAR76L1VCA08YF00CAWYSFV4CA86572XCAWVMAXSCAFMZUZ6CA0CDLXNCAPU0FSTCA0DKHQTCAE6CZBKCAZNV0PQCAKP05RJCAMGRP33CA174SC8CAP8PG3W.jpg"/>
          <p:cNvPicPr>
            <a:picLocks noChangeAspect="1" noChangeArrowheads="1"/>
          </p:cNvPicPr>
          <p:nvPr/>
        </p:nvPicPr>
        <p:blipFill>
          <a:blip r:embed="rId4"/>
          <a:srcRect/>
          <a:stretch>
            <a:fillRect/>
          </a:stretch>
        </p:blipFill>
        <p:spPr bwMode="auto">
          <a:xfrm>
            <a:off x="3581400" y="0"/>
            <a:ext cx="2038350" cy="2247900"/>
          </a:xfrm>
          <a:prstGeom prst="rect">
            <a:avLst/>
          </a:prstGeom>
          <a:noFill/>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8686800" y="6553200"/>
            <a:ext cx="381000" cy="365125"/>
          </a:xfrm>
        </p:spPr>
        <p:txBody>
          <a:bodyPr/>
          <a:lstStyle/>
          <a:p>
            <a:fld id="{1D7E6E00-30C2-4B6E-B1AE-BABE0C6ED082}" type="slidenum">
              <a:rPr lang="en-US" smtClean="0"/>
              <a:pPr/>
              <a:t>30</a:t>
            </a:fld>
            <a:endParaRPr lang="en-US" dirty="0"/>
          </a:p>
        </p:txBody>
      </p:sp>
      <p:pic>
        <p:nvPicPr>
          <p:cNvPr id="3" name="Picture 2" descr="logo"/>
          <p:cNvPicPr>
            <a:picLocks noChangeAspect="1" noChangeArrowheads="1"/>
          </p:cNvPicPr>
          <p:nvPr/>
        </p:nvPicPr>
        <p:blipFill>
          <a:blip r:embed="rId3" cstate="print"/>
          <a:srcRect/>
          <a:stretch>
            <a:fillRect/>
          </a:stretch>
        </p:blipFill>
        <p:spPr bwMode="auto">
          <a:xfrm>
            <a:off x="76200" y="76200"/>
            <a:ext cx="1524000" cy="1162639"/>
          </a:xfrm>
          <a:prstGeom prst="rect">
            <a:avLst/>
          </a:prstGeom>
          <a:noFill/>
          <a:ln w="9525">
            <a:noFill/>
            <a:miter lim="800000"/>
            <a:headEnd/>
            <a:tailEnd/>
          </a:ln>
        </p:spPr>
      </p:pic>
      <p:sp>
        <p:nvSpPr>
          <p:cNvPr id="9" name="TextBox 8"/>
          <p:cNvSpPr txBox="1"/>
          <p:nvPr/>
        </p:nvSpPr>
        <p:spPr>
          <a:xfrm>
            <a:off x="304800" y="4267200"/>
            <a:ext cx="8686800" cy="646331"/>
          </a:xfrm>
          <a:prstGeom prst="rect">
            <a:avLst/>
          </a:prstGeom>
          <a:noFill/>
        </p:spPr>
        <p:txBody>
          <a:bodyPr wrap="square" rtlCol="0">
            <a:spAutoFit/>
          </a:bodyPr>
          <a:lstStyle/>
          <a:p>
            <a:pPr algn="just">
              <a:buFont typeface="Wingdings" pitchFamily="2" charset="2"/>
              <a:buChar char="Ø"/>
            </a:pPr>
            <a:r>
              <a:rPr lang="en-US" dirty="0" smtClean="0"/>
              <a:t> If accused accepts than the Chairman with the approval of court release the accused if in custody.</a:t>
            </a:r>
          </a:p>
        </p:txBody>
      </p:sp>
      <p:sp>
        <p:nvSpPr>
          <p:cNvPr id="11" name="TextBox 10"/>
          <p:cNvSpPr txBox="1"/>
          <p:nvPr/>
        </p:nvSpPr>
        <p:spPr>
          <a:xfrm>
            <a:off x="304800" y="5486400"/>
            <a:ext cx="6705600" cy="369332"/>
          </a:xfrm>
          <a:prstGeom prst="rect">
            <a:avLst/>
          </a:prstGeom>
          <a:noFill/>
        </p:spPr>
        <p:txBody>
          <a:bodyPr wrap="square" rtlCol="0">
            <a:spAutoFit/>
          </a:bodyPr>
          <a:lstStyle/>
          <a:p>
            <a:pPr algn="just">
              <a:buFont typeface="Wingdings" pitchFamily="2" charset="2"/>
              <a:buChar char="Ø"/>
            </a:pPr>
            <a:r>
              <a:rPr lang="en-US" dirty="0" smtClean="0"/>
              <a:t> If reconciliation fails then trial proceeds. </a:t>
            </a:r>
            <a:endParaRPr lang="en-US" b="1" u="sng" dirty="0" smtClean="0"/>
          </a:p>
        </p:txBody>
      </p:sp>
      <p:sp>
        <p:nvSpPr>
          <p:cNvPr id="7" name="TextBox 6"/>
          <p:cNvSpPr txBox="1"/>
          <p:nvPr/>
        </p:nvSpPr>
        <p:spPr>
          <a:xfrm>
            <a:off x="304800" y="1626275"/>
            <a:ext cx="8686800" cy="2031325"/>
          </a:xfrm>
          <a:prstGeom prst="rect">
            <a:avLst/>
          </a:prstGeom>
          <a:noFill/>
        </p:spPr>
        <p:txBody>
          <a:bodyPr wrap="square" rtlCol="0">
            <a:spAutoFit/>
          </a:bodyPr>
          <a:lstStyle/>
          <a:p>
            <a:pPr algn="just">
              <a:buFont typeface="Wingdings" pitchFamily="2" charset="2"/>
              <a:buChar char="Ø"/>
            </a:pPr>
            <a:r>
              <a:rPr lang="en-US" b="1" dirty="0" smtClean="0"/>
              <a:t> </a:t>
            </a:r>
            <a:r>
              <a:rPr lang="en-US" b="1" u="sng" dirty="0" smtClean="0"/>
              <a:t>Binding of Governor’s decision: </a:t>
            </a:r>
            <a:r>
              <a:rPr lang="en-US" dirty="0" smtClean="0"/>
              <a:t>	</a:t>
            </a:r>
          </a:p>
          <a:p>
            <a:pPr algn="just"/>
            <a:endParaRPr lang="en-US" dirty="0" smtClean="0"/>
          </a:p>
          <a:p>
            <a:pPr algn="just">
              <a:buFont typeface="Wingdings" pitchFamily="2" charset="2"/>
              <a:buChar char="v"/>
            </a:pPr>
            <a:r>
              <a:rPr lang="en-US" dirty="0" smtClean="0"/>
              <a:t> Decision of the Governor State Bank of Pakistan shall be communicated to Chairman NAB, which shall be binding on him.</a:t>
            </a:r>
          </a:p>
          <a:p>
            <a:pPr algn="just"/>
            <a:endParaRPr lang="en-US" dirty="0" smtClean="0"/>
          </a:p>
          <a:p>
            <a:pPr algn="just">
              <a:buFont typeface="Wingdings" pitchFamily="2" charset="2"/>
              <a:buChar char="v"/>
            </a:pPr>
            <a:r>
              <a:rPr lang="en-US" dirty="0" smtClean="0"/>
              <a:t> If Chairman NAB differs for valid reason than approval must be sought from Accountability Court. </a:t>
            </a:r>
          </a:p>
        </p:txBody>
      </p:sp>
      <p:pic>
        <p:nvPicPr>
          <p:cNvPr id="19458" name="Picture 2" descr="C:\Documents and Settings\muzaffar\Desktop\I0MCA0CQ9YBCAR65X60CALVVE45CAG5GHLDCAFEASK2CANQRURWCASMPW5QCA9DD6V1CA1S6UUWCAAVM6DPCA5VP1U1CAANI0LQCAO2NQ7MCAH94VE7CADFY2GNCA4SHDH0CAQ481FKCA843113CAVDYLUV.jpg"/>
          <p:cNvPicPr>
            <a:picLocks noChangeAspect="1" noChangeArrowheads="1"/>
          </p:cNvPicPr>
          <p:nvPr/>
        </p:nvPicPr>
        <p:blipFill>
          <a:blip r:embed="rId4"/>
          <a:srcRect/>
          <a:stretch>
            <a:fillRect/>
          </a:stretch>
        </p:blipFill>
        <p:spPr bwMode="auto">
          <a:xfrm>
            <a:off x="6677025" y="0"/>
            <a:ext cx="2466975" cy="1847850"/>
          </a:xfrm>
          <a:prstGeom prst="rect">
            <a:avLst/>
          </a:prstGeom>
          <a:noFill/>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8686800" y="6553200"/>
            <a:ext cx="381000" cy="365125"/>
          </a:xfrm>
        </p:spPr>
        <p:txBody>
          <a:bodyPr/>
          <a:lstStyle/>
          <a:p>
            <a:fld id="{1D7E6E00-30C2-4B6E-B1AE-BABE0C6ED082}" type="slidenum">
              <a:rPr lang="en-US" smtClean="0"/>
              <a:pPr/>
              <a:t>31</a:t>
            </a:fld>
            <a:endParaRPr lang="en-US" dirty="0"/>
          </a:p>
        </p:txBody>
      </p:sp>
      <p:pic>
        <p:nvPicPr>
          <p:cNvPr id="3" name="Picture 2" descr="logo"/>
          <p:cNvPicPr>
            <a:picLocks noChangeAspect="1" noChangeArrowheads="1"/>
          </p:cNvPicPr>
          <p:nvPr/>
        </p:nvPicPr>
        <p:blipFill>
          <a:blip r:embed="rId3" cstate="print"/>
          <a:srcRect/>
          <a:stretch>
            <a:fillRect/>
          </a:stretch>
        </p:blipFill>
        <p:spPr bwMode="auto">
          <a:xfrm>
            <a:off x="76200" y="76200"/>
            <a:ext cx="1524000" cy="1162639"/>
          </a:xfrm>
          <a:prstGeom prst="rect">
            <a:avLst/>
          </a:prstGeom>
          <a:noFill/>
          <a:ln w="9525">
            <a:noFill/>
            <a:miter lim="800000"/>
            <a:headEnd/>
            <a:tailEnd/>
          </a:ln>
        </p:spPr>
      </p:pic>
      <p:sp>
        <p:nvSpPr>
          <p:cNvPr id="7" name="TextBox 6"/>
          <p:cNvSpPr txBox="1"/>
          <p:nvPr/>
        </p:nvSpPr>
        <p:spPr>
          <a:xfrm>
            <a:off x="381000" y="1981200"/>
            <a:ext cx="8458200" cy="2585323"/>
          </a:xfrm>
          <a:prstGeom prst="rect">
            <a:avLst/>
          </a:prstGeom>
          <a:noFill/>
        </p:spPr>
        <p:txBody>
          <a:bodyPr wrap="square" rtlCol="0">
            <a:spAutoFit/>
          </a:bodyPr>
          <a:lstStyle/>
          <a:p>
            <a:pPr algn="just"/>
            <a:r>
              <a:rPr lang="en-US" sz="5400" b="1" dirty="0" smtClean="0"/>
              <a:t>Circulars of State Bank of Pakistan in relation to cases of  </a:t>
            </a:r>
            <a:r>
              <a:rPr lang="en-US" sz="5400" b="1" u="sng" dirty="0" smtClean="0"/>
              <a:t>Willful Default</a:t>
            </a:r>
            <a:endParaRPr lang="en-US" sz="5400" u="sng"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8763000" y="6569075"/>
            <a:ext cx="381000" cy="365125"/>
          </a:xfrm>
        </p:spPr>
        <p:txBody>
          <a:bodyPr/>
          <a:lstStyle/>
          <a:p>
            <a:fld id="{1D7E6E00-30C2-4B6E-B1AE-BABE0C6ED082}" type="slidenum">
              <a:rPr lang="en-US" smtClean="0"/>
              <a:pPr/>
              <a:t>32</a:t>
            </a:fld>
            <a:endParaRPr lang="en-US" dirty="0"/>
          </a:p>
        </p:txBody>
      </p:sp>
      <p:pic>
        <p:nvPicPr>
          <p:cNvPr id="3" name="Picture 2" descr="logo"/>
          <p:cNvPicPr>
            <a:picLocks noChangeAspect="1" noChangeArrowheads="1"/>
          </p:cNvPicPr>
          <p:nvPr/>
        </p:nvPicPr>
        <p:blipFill>
          <a:blip r:embed="rId3" cstate="print"/>
          <a:srcRect/>
          <a:stretch>
            <a:fillRect/>
          </a:stretch>
        </p:blipFill>
        <p:spPr bwMode="auto">
          <a:xfrm>
            <a:off x="76200" y="76200"/>
            <a:ext cx="1524000" cy="1162639"/>
          </a:xfrm>
          <a:prstGeom prst="rect">
            <a:avLst/>
          </a:prstGeom>
          <a:noFill/>
          <a:ln w="9525">
            <a:noFill/>
            <a:miter lim="800000"/>
            <a:headEnd/>
            <a:tailEnd/>
          </a:ln>
        </p:spPr>
      </p:pic>
      <p:pic>
        <p:nvPicPr>
          <p:cNvPr id="2050" name="Picture 2"/>
          <p:cNvPicPr>
            <a:picLocks noChangeAspect="1" noChangeArrowheads="1"/>
          </p:cNvPicPr>
          <p:nvPr/>
        </p:nvPicPr>
        <p:blipFill>
          <a:blip r:embed="rId4" cstate="print"/>
          <a:srcRect/>
          <a:stretch>
            <a:fillRect/>
          </a:stretch>
        </p:blipFill>
        <p:spPr bwMode="auto">
          <a:xfrm>
            <a:off x="0" y="1295400"/>
            <a:ext cx="9144000" cy="5334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8686800" y="6569075"/>
            <a:ext cx="381000" cy="365125"/>
          </a:xfrm>
        </p:spPr>
        <p:txBody>
          <a:bodyPr/>
          <a:lstStyle/>
          <a:p>
            <a:fld id="{1D7E6E00-30C2-4B6E-B1AE-BABE0C6ED082}" type="slidenum">
              <a:rPr lang="en-US" smtClean="0"/>
              <a:pPr/>
              <a:t>33</a:t>
            </a:fld>
            <a:endParaRPr lang="en-US" dirty="0"/>
          </a:p>
        </p:txBody>
      </p:sp>
      <p:pic>
        <p:nvPicPr>
          <p:cNvPr id="3" name="Picture 2" descr="logo"/>
          <p:cNvPicPr>
            <a:picLocks noChangeAspect="1" noChangeArrowheads="1"/>
          </p:cNvPicPr>
          <p:nvPr/>
        </p:nvPicPr>
        <p:blipFill>
          <a:blip r:embed="rId3" cstate="print"/>
          <a:srcRect/>
          <a:stretch>
            <a:fillRect/>
          </a:stretch>
        </p:blipFill>
        <p:spPr bwMode="auto">
          <a:xfrm>
            <a:off x="76200" y="76200"/>
            <a:ext cx="1524000" cy="1162639"/>
          </a:xfrm>
          <a:prstGeom prst="rect">
            <a:avLst/>
          </a:prstGeom>
          <a:noFill/>
          <a:ln w="9525">
            <a:noFill/>
            <a:miter lim="800000"/>
            <a:headEnd/>
            <a:tailEnd/>
          </a:ln>
        </p:spPr>
      </p:pic>
      <p:pic>
        <p:nvPicPr>
          <p:cNvPr id="81922" name="Picture 2"/>
          <p:cNvPicPr>
            <a:picLocks noChangeAspect="1" noChangeArrowheads="1"/>
          </p:cNvPicPr>
          <p:nvPr/>
        </p:nvPicPr>
        <p:blipFill>
          <a:blip r:embed="rId4" cstate="print"/>
          <a:srcRect/>
          <a:stretch>
            <a:fillRect/>
          </a:stretch>
        </p:blipFill>
        <p:spPr bwMode="auto">
          <a:xfrm>
            <a:off x="0" y="1219200"/>
            <a:ext cx="9144000" cy="5410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8610600" y="6569075"/>
            <a:ext cx="381000" cy="365125"/>
          </a:xfrm>
        </p:spPr>
        <p:txBody>
          <a:bodyPr/>
          <a:lstStyle/>
          <a:p>
            <a:fld id="{1D7E6E00-30C2-4B6E-B1AE-BABE0C6ED082}" type="slidenum">
              <a:rPr lang="en-US" smtClean="0"/>
              <a:pPr/>
              <a:t>34</a:t>
            </a:fld>
            <a:endParaRPr lang="en-US" dirty="0"/>
          </a:p>
        </p:txBody>
      </p:sp>
      <p:pic>
        <p:nvPicPr>
          <p:cNvPr id="3" name="Picture 2" descr="logo"/>
          <p:cNvPicPr>
            <a:picLocks noChangeAspect="1" noChangeArrowheads="1"/>
          </p:cNvPicPr>
          <p:nvPr/>
        </p:nvPicPr>
        <p:blipFill>
          <a:blip r:embed="rId3" cstate="print"/>
          <a:srcRect/>
          <a:stretch>
            <a:fillRect/>
          </a:stretch>
        </p:blipFill>
        <p:spPr bwMode="auto">
          <a:xfrm>
            <a:off x="76200" y="76200"/>
            <a:ext cx="1524000" cy="1162639"/>
          </a:xfrm>
          <a:prstGeom prst="rect">
            <a:avLst/>
          </a:prstGeom>
          <a:noFill/>
          <a:ln w="9525">
            <a:noFill/>
            <a:miter lim="800000"/>
            <a:headEnd/>
            <a:tailEnd/>
          </a:ln>
        </p:spPr>
      </p:pic>
      <p:pic>
        <p:nvPicPr>
          <p:cNvPr id="84994" name="Picture 2"/>
          <p:cNvPicPr>
            <a:picLocks noChangeAspect="1" noChangeArrowheads="1"/>
          </p:cNvPicPr>
          <p:nvPr/>
        </p:nvPicPr>
        <p:blipFill>
          <a:blip r:embed="rId4" cstate="print"/>
          <a:srcRect/>
          <a:stretch>
            <a:fillRect/>
          </a:stretch>
        </p:blipFill>
        <p:spPr bwMode="auto">
          <a:xfrm>
            <a:off x="0" y="1295400"/>
            <a:ext cx="9144000" cy="5334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8610600" y="6569075"/>
            <a:ext cx="381000" cy="365125"/>
          </a:xfrm>
        </p:spPr>
        <p:txBody>
          <a:bodyPr/>
          <a:lstStyle/>
          <a:p>
            <a:fld id="{1D7E6E00-30C2-4B6E-B1AE-BABE0C6ED082}" type="slidenum">
              <a:rPr lang="en-US" smtClean="0"/>
              <a:pPr/>
              <a:t>35</a:t>
            </a:fld>
            <a:endParaRPr lang="en-US" dirty="0"/>
          </a:p>
        </p:txBody>
      </p:sp>
      <p:pic>
        <p:nvPicPr>
          <p:cNvPr id="3" name="Picture 2" descr="logo"/>
          <p:cNvPicPr>
            <a:picLocks noChangeAspect="1" noChangeArrowheads="1"/>
          </p:cNvPicPr>
          <p:nvPr/>
        </p:nvPicPr>
        <p:blipFill>
          <a:blip r:embed="rId3" cstate="print"/>
          <a:srcRect/>
          <a:stretch>
            <a:fillRect/>
          </a:stretch>
        </p:blipFill>
        <p:spPr bwMode="auto">
          <a:xfrm>
            <a:off x="76200" y="76200"/>
            <a:ext cx="1524000" cy="1162639"/>
          </a:xfrm>
          <a:prstGeom prst="rect">
            <a:avLst/>
          </a:prstGeom>
          <a:noFill/>
          <a:ln w="9525">
            <a:noFill/>
            <a:miter lim="800000"/>
            <a:headEnd/>
            <a:tailEnd/>
          </a:ln>
        </p:spPr>
      </p:pic>
      <p:pic>
        <p:nvPicPr>
          <p:cNvPr id="90114" name="Picture 2"/>
          <p:cNvPicPr>
            <a:picLocks noChangeAspect="1" noChangeArrowheads="1"/>
          </p:cNvPicPr>
          <p:nvPr/>
        </p:nvPicPr>
        <p:blipFill>
          <a:blip r:embed="rId4" cstate="print"/>
          <a:srcRect/>
          <a:stretch>
            <a:fillRect/>
          </a:stretch>
        </p:blipFill>
        <p:spPr bwMode="auto">
          <a:xfrm>
            <a:off x="1" y="1247775"/>
            <a:ext cx="9143999" cy="53816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8534400" y="6569075"/>
            <a:ext cx="381000" cy="365125"/>
          </a:xfrm>
        </p:spPr>
        <p:txBody>
          <a:bodyPr/>
          <a:lstStyle/>
          <a:p>
            <a:fld id="{1D7E6E00-30C2-4B6E-B1AE-BABE0C6ED082}" type="slidenum">
              <a:rPr lang="en-US" smtClean="0"/>
              <a:pPr/>
              <a:t>36</a:t>
            </a:fld>
            <a:endParaRPr lang="en-US" dirty="0"/>
          </a:p>
        </p:txBody>
      </p:sp>
      <p:pic>
        <p:nvPicPr>
          <p:cNvPr id="3" name="Picture 2" descr="logo"/>
          <p:cNvPicPr>
            <a:picLocks noChangeAspect="1" noChangeArrowheads="1"/>
          </p:cNvPicPr>
          <p:nvPr/>
        </p:nvPicPr>
        <p:blipFill>
          <a:blip r:embed="rId3" cstate="print"/>
          <a:srcRect/>
          <a:stretch>
            <a:fillRect/>
          </a:stretch>
        </p:blipFill>
        <p:spPr bwMode="auto">
          <a:xfrm>
            <a:off x="76200" y="76200"/>
            <a:ext cx="1524000" cy="1162639"/>
          </a:xfrm>
          <a:prstGeom prst="rect">
            <a:avLst/>
          </a:prstGeom>
          <a:noFill/>
          <a:ln w="9525">
            <a:noFill/>
            <a:miter lim="800000"/>
            <a:headEnd/>
            <a:tailEnd/>
          </a:ln>
        </p:spPr>
      </p:pic>
      <p:pic>
        <p:nvPicPr>
          <p:cNvPr id="88065" name="Picture 1"/>
          <p:cNvPicPr>
            <a:picLocks noChangeAspect="1" noChangeArrowheads="1"/>
          </p:cNvPicPr>
          <p:nvPr/>
        </p:nvPicPr>
        <p:blipFill>
          <a:blip r:embed="rId4" cstate="print"/>
          <a:srcRect/>
          <a:stretch>
            <a:fillRect/>
          </a:stretch>
        </p:blipFill>
        <p:spPr bwMode="auto">
          <a:xfrm>
            <a:off x="0" y="1219200"/>
            <a:ext cx="9144000" cy="5410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8610600" y="6553200"/>
            <a:ext cx="381000" cy="365125"/>
          </a:xfrm>
        </p:spPr>
        <p:txBody>
          <a:bodyPr/>
          <a:lstStyle/>
          <a:p>
            <a:fld id="{1D7E6E00-30C2-4B6E-B1AE-BABE0C6ED082}" type="slidenum">
              <a:rPr lang="en-US" smtClean="0"/>
              <a:pPr/>
              <a:t>37</a:t>
            </a:fld>
            <a:endParaRPr lang="en-US" dirty="0"/>
          </a:p>
        </p:txBody>
      </p:sp>
      <p:pic>
        <p:nvPicPr>
          <p:cNvPr id="3" name="Picture 2" descr="logo"/>
          <p:cNvPicPr>
            <a:picLocks noChangeAspect="1" noChangeArrowheads="1"/>
          </p:cNvPicPr>
          <p:nvPr/>
        </p:nvPicPr>
        <p:blipFill>
          <a:blip r:embed="rId3" cstate="print"/>
          <a:srcRect/>
          <a:stretch>
            <a:fillRect/>
          </a:stretch>
        </p:blipFill>
        <p:spPr bwMode="auto">
          <a:xfrm>
            <a:off x="76200" y="76200"/>
            <a:ext cx="1524000" cy="1162639"/>
          </a:xfrm>
          <a:prstGeom prst="rect">
            <a:avLst/>
          </a:prstGeom>
          <a:noFill/>
          <a:ln w="9525">
            <a:noFill/>
            <a:miter lim="800000"/>
            <a:headEnd/>
            <a:tailEnd/>
          </a:ln>
        </p:spPr>
      </p:pic>
      <p:pic>
        <p:nvPicPr>
          <p:cNvPr id="82946" name="Picture 2"/>
          <p:cNvPicPr>
            <a:picLocks noChangeAspect="1" noChangeArrowheads="1"/>
          </p:cNvPicPr>
          <p:nvPr/>
        </p:nvPicPr>
        <p:blipFill>
          <a:blip r:embed="rId4" cstate="print"/>
          <a:srcRect/>
          <a:stretch>
            <a:fillRect/>
          </a:stretch>
        </p:blipFill>
        <p:spPr bwMode="auto">
          <a:xfrm>
            <a:off x="0" y="1247774"/>
            <a:ext cx="9144000" cy="530542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8610600" y="6569075"/>
            <a:ext cx="381000" cy="365125"/>
          </a:xfrm>
        </p:spPr>
        <p:txBody>
          <a:bodyPr/>
          <a:lstStyle/>
          <a:p>
            <a:fld id="{1D7E6E00-30C2-4B6E-B1AE-BABE0C6ED082}" type="slidenum">
              <a:rPr lang="en-US" smtClean="0"/>
              <a:pPr/>
              <a:t>38</a:t>
            </a:fld>
            <a:endParaRPr lang="en-US" dirty="0"/>
          </a:p>
        </p:txBody>
      </p:sp>
      <p:pic>
        <p:nvPicPr>
          <p:cNvPr id="3" name="Picture 2" descr="logo"/>
          <p:cNvPicPr>
            <a:picLocks noChangeAspect="1" noChangeArrowheads="1"/>
          </p:cNvPicPr>
          <p:nvPr/>
        </p:nvPicPr>
        <p:blipFill>
          <a:blip r:embed="rId3" cstate="print"/>
          <a:srcRect/>
          <a:stretch>
            <a:fillRect/>
          </a:stretch>
        </p:blipFill>
        <p:spPr bwMode="auto">
          <a:xfrm>
            <a:off x="76200" y="76200"/>
            <a:ext cx="1524000" cy="1162639"/>
          </a:xfrm>
          <a:prstGeom prst="rect">
            <a:avLst/>
          </a:prstGeom>
          <a:noFill/>
          <a:ln w="9525">
            <a:noFill/>
            <a:miter lim="800000"/>
            <a:headEnd/>
            <a:tailEnd/>
          </a:ln>
        </p:spPr>
      </p:pic>
      <p:sp>
        <p:nvSpPr>
          <p:cNvPr id="204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pic>
        <p:nvPicPr>
          <p:cNvPr id="101378" name="Picture 2"/>
          <p:cNvPicPr>
            <a:picLocks noChangeAspect="1" noChangeArrowheads="1"/>
          </p:cNvPicPr>
          <p:nvPr/>
        </p:nvPicPr>
        <p:blipFill>
          <a:blip r:embed="rId4" cstate="print"/>
          <a:srcRect/>
          <a:stretch>
            <a:fillRect/>
          </a:stretch>
        </p:blipFill>
        <p:spPr bwMode="auto">
          <a:xfrm>
            <a:off x="0" y="1295401"/>
            <a:ext cx="9144000" cy="533399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8686800" y="6492875"/>
            <a:ext cx="381000" cy="365125"/>
          </a:xfrm>
        </p:spPr>
        <p:txBody>
          <a:bodyPr/>
          <a:lstStyle/>
          <a:p>
            <a:fld id="{1D7E6E00-30C2-4B6E-B1AE-BABE0C6ED082}" type="slidenum">
              <a:rPr lang="en-US" smtClean="0"/>
              <a:pPr/>
              <a:t>39</a:t>
            </a:fld>
            <a:endParaRPr lang="en-US" dirty="0"/>
          </a:p>
        </p:txBody>
      </p:sp>
      <p:sp>
        <p:nvSpPr>
          <p:cNvPr id="4" name="TextBox 3"/>
          <p:cNvSpPr txBox="1"/>
          <p:nvPr/>
        </p:nvSpPr>
        <p:spPr>
          <a:xfrm>
            <a:off x="990600" y="1600200"/>
            <a:ext cx="7086600" cy="4154984"/>
          </a:xfrm>
          <a:prstGeom prst="rect">
            <a:avLst/>
          </a:prstGeom>
          <a:noFill/>
        </p:spPr>
        <p:txBody>
          <a:bodyPr wrap="square" rtlCol="0">
            <a:spAutoFit/>
          </a:bodyPr>
          <a:lstStyle/>
          <a:p>
            <a:pPr algn="ctr"/>
            <a:r>
              <a:rPr lang="en-US" sz="8800" dirty="0" smtClean="0"/>
              <a:t>Question &amp; Answer Session</a:t>
            </a:r>
            <a:endParaRPr lang="en-US" sz="8800" dirty="0"/>
          </a:p>
        </p:txBody>
      </p:sp>
      <p:pic>
        <p:nvPicPr>
          <p:cNvPr id="5" name="Picture 2" descr="logo"/>
          <p:cNvPicPr>
            <a:picLocks noChangeAspect="1" noChangeArrowheads="1"/>
          </p:cNvPicPr>
          <p:nvPr/>
        </p:nvPicPr>
        <p:blipFill>
          <a:blip r:embed="rId3" cstate="print"/>
          <a:srcRect/>
          <a:stretch>
            <a:fillRect/>
          </a:stretch>
        </p:blipFill>
        <p:spPr bwMode="auto">
          <a:xfrm>
            <a:off x="76200" y="76200"/>
            <a:ext cx="1524000" cy="1162639"/>
          </a:xfrm>
          <a:prstGeom prst="rect">
            <a:avLst/>
          </a:prstGeom>
          <a:noFill/>
          <a:ln w="9525">
            <a:noFill/>
            <a:miter lim="800000"/>
            <a:headEnd/>
            <a:tailEnd/>
          </a:ln>
        </p:spPr>
      </p:pic>
      <p:pic>
        <p:nvPicPr>
          <p:cNvPr id="3074" name="Picture 2" descr="C:\Documents and Settings\muzaffar\Desktop\LPFCAE1CNXJCAJVN187CA678025CAFNPWZ8CAL7Z81BCAMCWIUQCAL3VB87CALQIDMPCAQB5NLKCAP8NTWMCAZI5ZDMCAZ8GHB4CAZO03AMCAT5F3WVCAJKZG5VCAIVCRFYCASNNL4CCAAFL3XLCA0337PG.jpg"/>
          <p:cNvPicPr>
            <a:picLocks noChangeAspect="1" noChangeArrowheads="1"/>
          </p:cNvPicPr>
          <p:nvPr/>
        </p:nvPicPr>
        <p:blipFill>
          <a:blip r:embed="rId4"/>
          <a:srcRect/>
          <a:stretch>
            <a:fillRect/>
          </a:stretch>
        </p:blipFill>
        <p:spPr bwMode="auto">
          <a:xfrm>
            <a:off x="2895600" y="381000"/>
            <a:ext cx="3152775" cy="144780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8763000" y="6492875"/>
            <a:ext cx="381000" cy="365125"/>
          </a:xfrm>
        </p:spPr>
        <p:txBody>
          <a:bodyPr/>
          <a:lstStyle/>
          <a:p>
            <a:fld id="{1D7E6E00-30C2-4B6E-B1AE-BABE0C6ED082}" type="slidenum">
              <a:rPr lang="en-US" smtClean="0"/>
              <a:pPr/>
              <a:t>4</a:t>
            </a:fld>
            <a:endParaRPr lang="en-US" dirty="0"/>
          </a:p>
        </p:txBody>
      </p:sp>
      <p:sp>
        <p:nvSpPr>
          <p:cNvPr id="3" name="TextBox 2"/>
          <p:cNvSpPr txBox="1"/>
          <p:nvPr/>
        </p:nvSpPr>
        <p:spPr>
          <a:xfrm>
            <a:off x="1219200" y="1524000"/>
            <a:ext cx="1905000" cy="369332"/>
          </a:xfrm>
          <a:prstGeom prst="rect">
            <a:avLst/>
          </a:prstGeom>
          <a:noFill/>
        </p:spPr>
        <p:txBody>
          <a:bodyPr wrap="square" rtlCol="0">
            <a:spAutoFit/>
          </a:bodyPr>
          <a:lstStyle/>
          <a:p>
            <a:r>
              <a:rPr lang="en-US" b="1" u="sng" dirty="0" smtClean="0"/>
              <a:t>Preamble:-</a:t>
            </a:r>
            <a:endParaRPr lang="en-US" b="1" u="sng" dirty="0"/>
          </a:p>
        </p:txBody>
      </p:sp>
      <p:sp>
        <p:nvSpPr>
          <p:cNvPr id="4" name="TextBox 3"/>
          <p:cNvSpPr txBox="1"/>
          <p:nvPr/>
        </p:nvSpPr>
        <p:spPr>
          <a:xfrm>
            <a:off x="1219200" y="2514600"/>
            <a:ext cx="7086600" cy="2862322"/>
          </a:xfrm>
          <a:prstGeom prst="rect">
            <a:avLst/>
          </a:prstGeom>
          <a:noFill/>
        </p:spPr>
        <p:txBody>
          <a:bodyPr wrap="square" rtlCol="0">
            <a:spAutoFit/>
          </a:bodyPr>
          <a:lstStyle/>
          <a:p>
            <a:pPr algn="just"/>
            <a:r>
              <a:rPr lang="en-US" b="1" i="1" u="sng" dirty="0" smtClean="0"/>
              <a:t>Quote:</a:t>
            </a:r>
          </a:p>
          <a:p>
            <a:pPr algn="just"/>
            <a:endParaRPr lang="en-US" dirty="0" smtClean="0"/>
          </a:p>
          <a:p>
            <a:pPr algn="just"/>
            <a:r>
              <a:rPr lang="en-US" dirty="0" smtClean="0"/>
              <a:t>Whereas there is an emergent need for the recovery of outstanding amounts from those persons who have committed defaults in the repayment of amounts to Banks, </a:t>
            </a:r>
            <a:r>
              <a:rPr lang="en-US" dirty="0"/>
              <a:t>Financial </a:t>
            </a:r>
            <a:r>
              <a:rPr lang="en-US" dirty="0" smtClean="0"/>
              <a:t>Institutions...</a:t>
            </a:r>
          </a:p>
          <a:p>
            <a:pPr algn="just"/>
            <a:endParaRPr lang="en-US" u="sng" dirty="0" smtClean="0"/>
          </a:p>
          <a:p>
            <a:pPr algn="r"/>
            <a:r>
              <a:rPr lang="en-US" b="1" i="1" u="sng" dirty="0" smtClean="0"/>
              <a:t>Un- Quote:</a:t>
            </a:r>
            <a:endParaRPr lang="en-US" dirty="0" smtClean="0"/>
          </a:p>
          <a:p>
            <a:pPr algn="just"/>
            <a:endParaRPr lang="en-US" u="sng" dirty="0"/>
          </a:p>
          <a:p>
            <a:pPr algn="just"/>
            <a:r>
              <a:rPr lang="en-US" dirty="0" smtClean="0"/>
              <a:t>We can say it was intention to provide opportunity to defaulter to clean their liabilities.</a:t>
            </a:r>
          </a:p>
        </p:txBody>
      </p:sp>
      <p:pic>
        <p:nvPicPr>
          <p:cNvPr id="1026" name="Picture 2" descr="logo"/>
          <p:cNvPicPr>
            <a:picLocks noChangeAspect="1" noChangeArrowheads="1"/>
          </p:cNvPicPr>
          <p:nvPr/>
        </p:nvPicPr>
        <p:blipFill>
          <a:blip r:embed="rId3" cstate="print"/>
          <a:srcRect/>
          <a:stretch>
            <a:fillRect/>
          </a:stretch>
        </p:blipFill>
        <p:spPr bwMode="auto">
          <a:xfrm>
            <a:off x="76200" y="132761"/>
            <a:ext cx="1524000" cy="1162639"/>
          </a:xfrm>
          <a:prstGeom prst="rect">
            <a:avLst/>
          </a:prstGeom>
          <a:noFill/>
          <a:ln w="9525">
            <a:noFill/>
            <a:miter lim="800000"/>
            <a:headEnd/>
            <a:tailEnd/>
          </a:ln>
        </p:spPr>
      </p:pic>
      <p:pic>
        <p:nvPicPr>
          <p:cNvPr id="22530" name="Picture 2" descr="C:\Documents and Settings\muzaffar\Desktop\373CA7XS968CAY52JO3CA51D403CA3EGP6NCA3NL9R9CAI54Y9DCA3PF6ZCCA1ZU7GTCAM1711SCA2F62X0CA8M7RH5CA3XP8GFCADHEHCFCA9JMXROCAG3ME2GCAPN7GMKCA9HMVNDCACCBB6FCALYPE2L.jpg"/>
          <p:cNvPicPr>
            <a:picLocks noChangeAspect="1" noChangeArrowheads="1"/>
          </p:cNvPicPr>
          <p:nvPr/>
        </p:nvPicPr>
        <p:blipFill>
          <a:blip r:embed="rId4"/>
          <a:srcRect/>
          <a:stretch>
            <a:fillRect/>
          </a:stretch>
        </p:blipFill>
        <p:spPr bwMode="auto">
          <a:xfrm>
            <a:off x="6800850" y="0"/>
            <a:ext cx="2343150" cy="1952625"/>
          </a:xfrm>
          <a:prstGeom prst="rect">
            <a:avLst/>
          </a:prstGeom>
          <a:noFill/>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1D7E6E00-30C2-4B6E-B1AE-BABE0C6ED082}" type="slidenum">
              <a:rPr lang="en-US" smtClean="0"/>
              <a:pPr/>
              <a:t>40</a:t>
            </a:fld>
            <a:endParaRPr lang="en-US" dirty="0"/>
          </a:p>
        </p:txBody>
      </p:sp>
      <p:pic>
        <p:nvPicPr>
          <p:cNvPr id="4" name="Picture 3" descr="logo"/>
          <p:cNvPicPr>
            <a:picLocks noChangeAspect="1" noChangeArrowheads="1"/>
          </p:cNvPicPr>
          <p:nvPr/>
        </p:nvPicPr>
        <p:blipFill>
          <a:blip r:embed="rId3" cstate="print"/>
          <a:srcRect/>
          <a:stretch>
            <a:fillRect/>
          </a:stretch>
        </p:blipFill>
        <p:spPr bwMode="auto">
          <a:xfrm>
            <a:off x="76200" y="76200"/>
            <a:ext cx="1524000" cy="1162639"/>
          </a:xfrm>
          <a:prstGeom prst="rect">
            <a:avLst/>
          </a:prstGeom>
          <a:noFill/>
          <a:ln w="9525">
            <a:noFill/>
            <a:miter lim="800000"/>
            <a:headEnd/>
            <a:tailEnd/>
          </a:ln>
        </p:spPr>
      </p:pic>
      <p:sp>
        <p:nvSpPr>
          <p:cNvPr id="6" name="TextBox 5"/>
          <p:cNvSpPr txBox="1"/>
          <p:nvPr/>
        </p:nvSpPr>
        <p:spPr>
          <a:xfrm>
            <a:off x="914400" y="1524000"/>
            <a:ext cx="7086600" cy="6247864"/>
          </a:xfrm>
          <a:prstGeom prst="rect">
            <a:avLst/>
          </a:prstGeom>
          <a:noFill/>
        </p:spPr>
        <p:txBody>
          <a:bodyPr wrap="square" rtlCol="0">
            <a:spAutoFit/>
          </a:bodyPr>
          <a:lstStyle/>
          <a:p>
            <a:pPr algn="ctr"/>
            <a:endParaRPr lang="en-US" sz="7200" dirty="0" smtClean="0"/>
          </a:p>
          <a:p>
            <a:pPr algn="ctr"/>
            <a:endParaRPr lang="en-US" sz="4000" dirty="0" smtClean="0"/>
          </a:p>
          <a:p>
            <a:pPr algn="ctr"/>
            <a:endParaRPr lang="en-US" sz="4000" dirty="0" smtClean="0"/>
          </a:p>
          <a:p>
            <a:pPr algn="ctr"/>
            <a:r>
              <a:rPr lang="en-US" sz="4000" dirty="0" err="1" smtClean="0"/>
              <a:t>Sahabzada</a:t>
            </a:r>
            <a:r>
              <a:rPr lang="en-US" sz="4000" dirty="0" smtClean="0"/>
              <a:t> </a:t>
            </a:r>
            <a:r>
              <a:rPr lang="en-US" sz="4000" dirty="0" err="1" smtClean="0"/>
              <a:t>Muzaffar</a:t>
            </a:r>
            <a:r>
              <a:rPr lang="en-US" sz="4000" dirty="0" smtClean="0"/>
              <a:t> Ali</a:t>
            </a:r>
          </a:p>
          <a:p>
            <a:pPr algn="ctr"/>
            <a:r>
              <a:rPr lang="en-US" sz="4000" dirty="0" smtClean="0"/>
              <a:t>Deputy Legal Head</a:t>
            </a:r>
          </a:p>
          <a:p>
            <a:pPr algn="ctr"/>
            <a:r>
              <a:rPr lang="en-US" sz="4000" dirty="0" smtClean="0"/>
              <a:t>Office No 042 35783855</a:t>
            </a:r>
          </a:p>
          <a:p>
            <a:pPr algn="ctr"/>
            <a:r>
              <a:rPr lang="en-US" sz="4000" dirty="0" smtClean="0"/>
              <a:t>Cell no 0300 8488007</a:t>
            </a:r>
          </a:p>
          <a:p>
            <a:pPr algn="ctr"/>
            <a:endParaRPr lang="en-US" sz="8800" dirty="0"/>
          </a:p>
        </p:txBody>
      </p:sp>
      <p:pic>
        <p:nvPicPr>
          <p:cNvPr id="20484" name="Picture 4" descr="C:\Documents and Settings\muzaffar\Desktop\ZEYCA1T9TP7CAV4WA1TCA348G3OCALNOFEQCAISXXO4CAWGQSCNCANU1GBWCAK0HE2OCAD3IO6LCA6T2HLWCAC0O03ICAGD294LCAZE0POBCAPV95Y9CAHDIW3PCAA9ENQ1CA0OJ7AOCAH8WOQ2CAP2WQSC.jpg"/>
          <p:cNvPicPr>
            <a:picLocks noChangeAspect="1" noChangeArrowheads="1"/>
          </p:cNvPicPr>
          <p:nvPr/>
        </p:nvPicPr>
        <p:blipFill>
          <a:blip r:embed="rId4"/>
          <a:srcRect/>
          <a:stretch>
            <a:fillRect/>
          </a:stretch>
        </p:blipFill>
        <p:spPr bwMode="auto">
          <a:xfrm>
            <a:off x="3048000" y="914400"/>
            <a:ext cx="2667000" cy="240030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838200" y="2057400"/>
            <a:ext cx="4495800" cy="369332"/>
          </a:xfrm>
          <a:prstGeom prst="rect">
            <a:avLst/>
          </a:prstGeom>
          <a:noFill/>
        </p:spPr>
        <p:txBody>
          <a:bodyPr wrap="square" rtlCol="0">
            <a:spAutoFit/>
          </a:bodyPr>
          <a:lstStyle/>
          <a:p>
            <a:r>
              <a:rPr lang="en-US" b="1" u="sng" dirty="0" smtClean="0"/>
              <a:t>Definition as per Black’s Law Dictionary:</a:t>
            </a:r>
            <a:endParaRPr lang="en-US" b="1" u="sng" dirty="0"/>
          </a:p>
        </p:txBody>
      </p:sp>
      <p:sp>
        <p:nvSpPr>
          <p:cNvPr id="8" name="TextBox 7"/>
          <p:cNvSpPr txBox="1"/>
          <p:nvPr/>
        </p:nvSpPr>
        <p:spPr>
          <a:xfrm>
            <a:off x="1905000" y="3039070"/>
            <a:ext cx="5410200" cy="923330"/>
          </a:xfrm>
          <a:prstGeom prst="rect">
            <a:avLst/>
          </a:prstGeom>
          <a:noFill/>
        </p:spPr>
        <p:txBody>
          <a:bodyPr wrap="square" rtlCol="0">
            <a:spAutoFit/>
          </a:bodyPr>
          <a:lstStyle/>
          <a:p>
            <a:pPr algn="just"/>
            <a:r>
              <a:rPr lang="en-US" i="1" u="sng" dirty="0" smtClean="0"/>
              <a:t>“The omission or failure to perform a legal or contractual duty especially the failure to pay a debt when due”.</a:t>
            </a:r>
          </a:p>
        </p:txBody>
      </p:sp>
      <p:sp>
        <p:nvSpPr>
          <p:cNvPr id="9" name="Slide Number Placeholder 8"/>
          <p:cNvSpPr>
            <a:spLocks noGrp="1"/>
          </p:cNvSpPr>
          <p:nvPr>
            <p:ph type="sldNum" sz="quarter" idx="12"/>
          </p:nvPr>
        </p:nvSpPr>
        <p:spPr>
          <a:xfrm>
            <a:off x="8763000" y="6492875"/>
            <a:ext cx="304800" cy="365125"/>
          </a:xfrm>
        </p:spPr>
        <p:txBody>
          <a:bodyPr/>
          <a:lstStyle/>
          <a:p>
            <a:fld id="{1D7E6E00-30C2-4B6E-B1AE-BABE0C6ED082}" type="slidenum">
              <a:rPr lang="en-US" smtClean="0"/>
              <a:pPr/>
              <a:t>5</a:t>
            </a:fld>
            <a:endParaRPr lang="en-US" dirty="0"/>
          </a:p>
        </p:txBody>
      </p:sp>
      <p:pic>
        <p:nvPicPr>
          <p:cNvPr id="5" name="Picture 2" descr="logo"/>
          <p:cNvPicPr>
            <a:picLocks noChangeAspect="1" noChangeArrowheads="1"/>
          </p:cNvPicPr>
          <p:nvPr/>
        </p:nvPicPr>
        <p:blipFill>
          <a:blip r:embed="rId3" cstate="print"/>
          <a:srcRect/>
          <a:stretch>
            <a:fillRect/>
          </a:stretch>
        </p:blipFill>
        <p:spPr bwMode="auto">
          <a:xfrm>
            <a:off x="76200" y="132761"/>
            <a:ext cx="1524000" cy="1162639"/>
          </a:xfrm>
          <a:prstGeom prst="rect">
            <a:avLst/>
          </a:prstGeom>
          <a:noFill/>
          <a:ln w="9525">
            <a:noFill/>
            <a:miter lim="800000"/>
            <a:headEnd/>
            <a:tailEnd/>
          </a:ln>
        </p:spPr>
      </p:pic>
      <p:sp>
        <p:nvSpPr>
          <p:cNvPr id="7" name="Rectangle 6"/>
          <p:cNvSpPr/>
          <p:nvPr/>
        </p:nvSpPr>
        <p:spPr>
          <a:xfrm>
            <a:off x="3581400" y="990600"/>
            <a:ext cx="2590800" cy="707886"/>
          </a:xfrm>
          <a:prstGeom prst="rect">
            <a:avLst/>
          </a:prstGeom>
        </p:spPr>
        <p:txBody>
          <a:bodyPr wrap="square">
            <a:spAutoFit/>
          </a:bodyPr>
          <a:lstStyle/>
          <a:p>
            <a:pPr algn="just"/>
            <a:r>
              <a:rPr lang="en-US" sz="4000" b="1" dirty="0" smtClean="0"/>
              <a:t>DEFAULT</a:t>
            </a:r>
            <a:endParaRPr lang="en-US" sz="4000" dirty="0"/>
          </a:p>
        </p:txBody>
      </p:sp>
      <p:sp>
        <p:nvSpPr>
          <p:cNvPr id="10" name="TextBox 9"/>
          <p:cNvSpPr txBox="1"/>
          <p:nvPr/>
        </p:nvSpPr>
        <p:spPr>
          <a:xfrm>
            <a:off x="457200" y="4876800"/>
            <a:ext cx="8229600" cy="1477328"/>
          </a:xfrm>
          <a:prstGeom prst="rect">
            <a:avLst/>
          </a:prstGeom>
          <a:noFill/>
        </p:spPr>
        <p:txBody>
          <a:bodyPr wrap="square" rtlCol="0">
            <a:spAutoFit/>
          </a:bodyPr>
          <a:lstStyle/>
          <a:p>
            <a:pPr algn="just"/>
            <a:r>
              <a:rPr lang="en-US" dirty="0" smtClean="0"/>
              <a:t>It becomes Willful Default when a person intentionally deliberately and voluntarily fails to pay a debt when due. The term “willful default ” has not been defined in any other law except the National Accountability Ordinance 1999 which has been given an overriding effect, notwithstanding anything contain in any other law for the time being  enforce, according to section 3.</a:t>
            </a:r>
          </a:p>
        </p:txBody>
      </p:sp>
      <p:pic>
        <p:nvPicPr>
          <p:cNvPr id="1026" name="Picture 2" descr="C:\Documents and Settings\muzaffar\Desktop\VI4CAUJL1NACAOPQ9FSCALJ5TYHCA636EXCCAJXSX7HCA9O237WCAIULS85CAFT0RWQCADBRZXTCAIFBECACABHF4DJCA34T1K4CAT9EV24CAQ6MDLMCALN1NE0CANR1A53CAED1X9TCANWH4KNCAXIV1II.jpg"/>
          <p:cNvPicPr>
            <a:picLocks noChangeAspect="1" noChangeArrowheads="1"/>
          </p:cNvPicPr>
          <p:nvPr/>
        </p:nvPicPr>
        <p:blipFill>
          <a:blip r:embed="rId4"/>
          <a:srcRect/>
          <a:stretch>
            <a:fillRect/>
          </a:stretch>
        </p:blipFill>
        <p:spPr bwMode="auto">
          <a:xfrm>
            <a:off x="7191375" y="0"/>
            <a:ext cx="1952625" cy="2343150"/>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8763000" y="6553200"/>
            <a:ext cx="304800" cy="365125"/>
          </a:xfrm>
        </p:spPr>
        <p:txBody>
          <a:bodyPr/>
          <a:lstStyle/>
          <a:p>
            <a:fld id="{1D7E6E00-30C2-4B6E-B1AE-BABE0C6ED082}" type="slidenum">
              <a:rPr lang="en-US" smtClean="0"/>
              <a:pPr/>
              <a:t>6</a:t>
            </a:fld>
            <a:endParaRPr lang="en-US" dirty="0"/>
          </a:p>
        </p:txBody>
      </p:sp>
      <p:sp>
        <p:nvSpPr>
          <p:cNvPr id="3" name="TextBox 2"/>
          <p:cNvSpPr txBox="1"/>
          <p:nvPr/>
        </p:nvSpPr>
        <p:spPr>
          <a:xfrm>
            <a:off x="381000" y="1600200"/>
            <a:ext cx="2057400" cy="461665"/>
          </a:xfrm>
          <a:prstGeom prst="rect">
            <a:avLst/>
          </a:prstGeom>
          <a:noFill/>
        </p:spPr>
        <p:txBody>
          <a:bodyPr wrap="square" rtlCol="0">
            <a:spAutoFit/>
          </a:bodyPr>
          <a:lstStyle/>
          <a:p>
            <a:r>
              <a:rPr lang="en-US" sz="2400" b="1" u="sng" dirty="0" smtClean="0"/>
              <a:t>Definitions:</a:t>
            </a:r>
            <a:endParaRPr lang="en-US" sz="2400" b="1" u="sng" dirty="0"/>
          </a:p>
        </p:txBody>
      </p:sp>
      <p:sp>
        <p:nvSpPr>
          <p:cNvPr id="4" name="TextBox 3"/>
          <p:cNvSpPr txBox="1"/>
          <p:nvPr/>
        </p:nvSpPr>
        <p:spPr>
          <a:xfrm>
            <a:off x="403295" y="2514600"/>
            <a:ext cx="1273105" cy="369332"/>
          </a:xfrm>
          <a:prstGeom prst="rect">
            <a:avLst/>
          </a:prstGeom>
          <a:noFill/>
        </p:spPr>
        <p:txBody>
          <a:bodyPr wrap="none" rtlCol="0">
            <a:spAutoFit/>
          </a:bodyPr>
          <a:lstStyle/>
          <a:p>
            <a:r>
              <a:rPr lang="en-US" b="1" u="sng" dirty="0" smtClean="0"/>
              <a:t>a) Accused:</a:t>
            </a:r>
            <a:endParaRPr lang="en-US" b="1" u="sng" dirty="0"/>
          </a:p>
        </p:txBody>
      </p:sp>
      <p:sp>
        <p:nvSpPr>
          <p:cNvPr id="5" name="TextBox 4"/>
          <p:cNvSpPr txBox="1"/>
          <p:nvPr/>
        </p:nvSpPr>
        <p:spPr>
          <a:xfrm>
            <a:off x="1447800" y="3581400"/>
            <a:ext cx="7010400" cy="1754326"/>
          </a:xfrm>
          <a:prstGeom prst="rect">
            <a:avLst/>
          </a:prstGeom>
          <a:noFill/>
        </p:spPr>
        <p:txBody>
          <a:bodyPr wrap="square" rtlCol="0">
            <a:spAutoFit/>
          </a:bodyPr>
          <a:lstStyle/>
          <a:p>
            <a:pPr algn="just"/>
            <a:r>
              <a:rPr lang="en-US" b="1" dirty="0" smtClean="0"/>
              <a:t>5. (a) </a:t>
            </a:r>
            <a:r>
              <a:rPr lang="en-US" dirty="0" smtClean="0"/>
              <a:t>"Accused" shall include a person in respect of whom there are reasonable grounds to believe, [that he] is or has been involved in the commission of any offence [triable] under this Ordinance or is subject of an investigation or inquiry by the National Accountability Bureau, or [any other agency authorized by the National Accountability Bureau  in this regard under this Ordinance.</a:t>
            </a:r>
            <a:endParaRPr lang="en-US" dirty="0"/>
          </a:p>
        </p:txBody>
      </p:sp>
      <p:pic>
        <p:nvPicPr>
          <p:cNvPr id="8" name="Picture 2" descr="logo"/>
          <p:cNvPicPr>
            <a:picLocks noChangeAspect="1" noChangeArrowheads="1"/>
          </p:cNvPicPr>
          <p:nvPr/>
        </p:nvPicPr>
        <p:blipFill>
          <a:blip r:embed="rId3" cstate="print"/>
          <a:srcRect/>
          <a:stretch>
            <a:fillRect/>
          </a:stretch>
        </p:blipFill>
        <p:spPr bwMode="auto">
          <a:xfrm>
            <a:off x="152400" y="152400"/>
            <a:ext cx="1524000" cy="1162639"/>
          </a:xfrm>
          <a:prstGeom prst="rect">
            <a:avLst/>
          </a:prstGeom>
          <a:noFill/>
          <a:ln w="9525">
            <a:noFill/>
            <a:miter lim="800000"/>
            <a:headEnd/>
            <a:tailEnd/>
          </a:ln>
        </p:spPr>
      </p:pic>
      <p:sp>
        <p:nvSpPr>
          <p:cNvPr id="10" name="TextBox 9"/>
          <p:cNvSpPr txBox="1"/>
          <p:nvPr/>
        </p:nvSpPr>
        <p:spPr>
          <a:xfrm>
            <a:off x="2286000" y="533400"/>
            <a:ext cx="3657600" cy="461665"/>
          </a:xfrm>
          <a:prstGeom prst="rect">
            <a:avLst/>
          </a:prstGeom>
          <a:noFill/>
        </p:spPr>
        <p:txBody>
          <a:bodyPr wrap="square" rtlCol="0">
            <a:spAutoFit/>
          </a:bodyPr>
          <a:lstStyle/>
          <a:p>
            <a:pPr algn="ctr"/>
            <a:r>
              <a:rPr lang="en-US" sz="2400" b="1" dirty="0" smtClean="0"/>
              <a:t>SECTION 5 OF NAO, 1999</a:t>
            </a:r>
            <a:endParaRPr lang="en-US" sz="2400" b="1" dirty="0"/>
          </a:p>
        </p:txBody>
      </p:sp>
      <p:pic>
        <p:nvPicPr>
          <p:cNvPr id="1026" name="Picture 2" descr="C:\Documents and Settings\muzaffar\Desktop\DWLCAL1LU0TCAG0CXVKCA6EGKXRCASXXDJYCAEYMYOSCAACRRZZCA27JVR7CA38C0ZHCAUACKF6CAQUHY9RCA5E3O4OCANWXTCECAXHTK2LCA8H7QT4CAP9R0KNCAFLSJRBCA4FCH99CACVD0AKCAOBU2N9.jpg"/>
          <p:cNvPicPr>
            <a:picLocks noChangeAspect="1" noChangeArrowheads="1"/>
          </p:cNvPicPr>
          <p:nvPr/>
        </p:nvPicPr>
        <p:blipFill>
          <a:blip r:embed="rId4"/>
          <a:srcRect/>
          <a:stretch>
            <a:fillRect/>
          </a:stretch>
        </p:blipFill>
        <p:spPr bwMode="auto">
          <a:xfrm>
            <a:off x="6400800" y="457200"/>
            <a:ext cx="2019300" cy="194310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8763000" y="6492875"/>
            <a:ext cx="304800" cy="365125"/>
          </a:xfrm>
        </p:spPr>
        <p:txBody>
          <a:bodyPr/>
          <a:lstStyle/>
          <a:p>
            <a:fld id="{1D7E6E00-30C2-4B6E-B1AE-BABE0C6ED082}" type="slidenum">
              <a:rPr lang="en-US" smtClean="0"/>
              <a:pPr/>
              <a:t>7</a:t>
            </a:fld>
            <a:endParaRPr lang="en-US" dirty="0"/>
          </a:p>
        </p:txBody>
      </p:sp>
      <p:sp>
        <p:nvSpPr>
          <p:cNvPr id="4" name="TextBox 3"/>
          <p:cNvSpPr txBox="1"/>
          <p:nvPr/>
        </p:nvSpPr>
        <p:spPr>
          <a:xfrm>
            <a:off x="381000" y="1524000"/>
            <a:ext cx="1543884" cy="369332"/>
          </a:xfrm>
          <a:prstGeom prst="rect">
            <a:avLst/>
          </a:prstGeom>
          <a:noFill/>
        </p:spPr>
        <p:txBody>
          <a:bodyPr wrap="none" rtlCol="0">
            <a:spAutoFit/>
          </a:bodyPr>
          <a:lstStyle/>
          <a:p>
            <a:r>
              <a:rPr lang="en-US" b="1" u="sng" dirty="0" smtClean="0"/>
              <a:t>b) Associates :</a:t>
            </a:r>
            <a:endParaRPr lang="en-US" b="1" u="sng" dirty="0"/>
          </a:p>
        </p:txBody>
      </p:sp>
      <p:pic>
        <p:nvPicPr>
          <p:cNvPr id="5" name="Picture 2" descr="logo"/>
          <p:cNvPicPr>
            <a:picLocks noChangeAspect="1" noChangeArrowheads="1"/>
          </p:cNvPicPr>
          <p:nvPr/>
        </p:nvPicPr>
        <p:blipFill>
          <a:blip r:embed="rId3" cstate="print"/>
          <a:srcRect/>
          <a:stretch>
            <a:fillRect/>
          </a:stretch>
        </p:blipFill>
        <p:spPr bwMode="auto">
          <a:xfrm>
            <a:off x="152400" y="152400"/>
            <a:ext cx="1524000" cy="1162639"/>
          </a:xfrm>
          <a:prstGeom prst="rect">
            <a:avLst/>
          </a:prstGeom>
          <a:noFill/>
          <a:ln w="9525">
            <a:noFill/>
            <a:miter lim="800000"/>
            <a:headEnd/>
            <a:tailEnd/>
          </a:ln>
        </p:spPr>
      </p:pic>
      <p:sp>
        <p:nvSpPr>
          <p:cNvPr id="10" name="Rectangle 9"/>
          <p:cNvSpPr/>
          <p:nvPr/>
        </p:nvSpPr>
        <p:spPr>
          <a:xfrm>
            <a:off x="457200" y="2438400"/>
            <a:ext cx="8382000" cy="646331"/>
          </a:xfrm>
          <a:prstGeom prst="rect">
            <a:avLst/>
          </a:prstGeom>
        </p:spPr>
        <p:txBody>
          <a:bodyPr wrap="square">
            <a:spAutoFit/>
          </a:bodyPr>
          <a:lstStyle/>
          <a:p>
            <a:pPr algn="just"/>
            <a:r>
              <a:rPr lang="en-US" b="1" dirty="0" smtClean="0"/>
              <a:t>i. </a:t>
            </a:r>
            <a:r>
              <a:rPr lang="en-US" dirty="0" smtClean="0"/>
              <a:t>any person who is or has been managing the affairs [of] or keeping accounts [for] the accused or who enjoys or has enjoyed any benefit from the assets. </a:t>
            </a:r>
            <a:endParaRPr lang="en-US" dirty="0"/>
          </a:p>
        </p:txBody>
      </p:sp>
      <p:sp>
        <p:nvSpPr>
          <p:cNvPr id="11" name="Rectangle 10"/>
          <p:cNvSpPr/>
          <p:nvPr/>
        </p:nvSpPr>
        <p:spPr>
          <a:xfrm>
            <a:off x="457200" y="1981200"/>
            <a:ext cx="2816990" cy="369332"/>
          </a:xfrm>
          <a:prstGeom prst="rect">
            <a:avLst/>
          </a:prstGeom>
        </p:spPr>
        <p:txBody>
          <a:bodyPr wrap="none">
            <a:spAutoFit/>
          </a:bodyPr>
          <a:lstStyle/>
          <a:p>
            <a:r>
              <a:rPr lang="en-US" b="1" dirty="0" smtClean="0"/>
              <a:t>5. (d) </a:t>
            </a:r>
            <a:r>
              <a:rPr lang="en-US" dirty="0" smtClean="0"/>
              <a:t>"Associates" means:- </a:t>
            </a:r>
            <a:endParaRPr lang="en-US" dirty="0"/>
          </a:p>
        </p:txBody>
      </p:sp>
      <p:sp>
        <p:nvSpPr>
          <p:cNvPr id="12" name="Rectangle 11"/>
          <p:cNvSpPr/>
          <p:nvPr/>
        </p:nvSpPr>
        <p:spPr>
          <a:xfrm>
            <a:off x="457200" y="3219271"/>
            <a:ext cx="8382000" cy="1200329"/>
          </a:xfrm>
          <a:prstGeom prst="rect">
            <a:avLst/>
          </a:prstGeom>
        </p:spPr>
        <p:txBody>
          <a:bodyPr wrap="square">
            <a:spAutoFit/>
          </a:bodyPr>
          <a:lstStyle/>
          <a:p>
            <a:pPr algn="just"/>
            <a:r>
              <a:rPr lang="en-US" b="1" dirty="0" smtClean="0"/>
              <a:t>ii. </a:t>
            </a:r>
            <a:r>
              <a:rPr lang="en-US" dirty="0" smtClean="0"/>
              <a:t>any association of persons, body of individuals, partnership [firm] or private limited [company] within the meaning of Companies Ordinance 1984, of which [the accused] is or has been a member, partner or director or which [has] been promoted, floated, established or run by the [accused, whether singly or jointly, with other persons];</a:t>
            </a:r>
            <a:endParaRPr lang="en-US" dirty="0"/>
          </a:p>
        </p:txBody>
      </p:sp>
      <p:sp>
        <p:nvSpPr>
          <p:cNvPr id="13" name="Rectangle 12"/>
          <p:cNvSpPr/>
          <p:nvPr/>
        </p:nvSpPr>
        <p:spPr>
          <a:xfrm>
            <a:off x="459865" y="4495800"/>
            <a:ext cx="8455535" cy="646331"/>
          </a:xfrm>
          <a:prstGeom prst="rect">
            <a:avLst/>
          </a:prstGeom>
        </p:spPr>
        <p:txBody>
          <a:bodyPr wrap="square">
            <a:spAutoFit/>
          </a:bodyPr>
          <a:lstStyle/>
          <a:p>
            <a:r>
              <a:rPr lang="en-US" b="1" dirty="0" smtClean="0"/>
              <a:t>iii. </a:t>
            </a:r>
            <a:r>
              <a:rPr lang="en-US" dirty="0" smtClean="0"/>
              <a:t> A trustee of trust declared by the accused, or of which the accused is also a trustee or a beneficiary; and</a:t>
            </a:r>
            <a:endParaRPr lang="en-US" dirty="0"/>
          </a:p>
        </p:txBody>
      </p:sp>
      <p:sp>
        <p:nvSpPr>
          <p:cNvPr id="14" name="Rectangle 13"/>
          <p:cNvSpPr/>
          <p:nvPr/>
        </p:nvSpPr>
        <p:spPr>
          <a:xfrm>
            <a:off x="457200" y="5373469"/>
            <a:ext cx="8305800" cy="923330"/>
          </a:xfrm>
          <a:prstGeom prst="rect">
            <a:avLst/>
          </a:prstGeom>
        </p:spPr>
        <p:txBody>
          <a:bodyPr wrap="square">
            <a:spAutoFit/>
          </a:bodyPr>
          <a:lstStyle/>
          <a:p>
            <a:pPr algn="just"/>
            <a:r>
              <a:rPr lang="en-US" b="1" dirty="0" smtClean="0"/>
              <a:t>iv. “benamidar” </a:t>
            </a:r>
            <a:r>
              <a:rPr lang="en-US" dirty="0" smtClean="0"/>
              <a:t>means any person who ostensibly holds or is in possession or custody of any property of an accused on his behalf for the benefit and enjoyment of the accused;</a:t>
            </a:r>
            <a:endParaRPr lang="en-US" dirty="0"/>
          </a:p>
        </p:txBody>
      </p:sp>
      <p:pic>
        <p:nvPicPr>
          <p:cNvPr id="2050" name="Picture 2" descr="C:\Documents and Settings\muzaffar\Desktop\I0MCA0CQ9YBCAR65X60CALVVE45CAG5GHLDCAFEASK2CANQRURWCASMPW5QCA9DD6V1CA1S6UUWCAAVM6DPCA5VP1U1CAANI0LQCAO2NQ7MCAH94VE7CADFY2GNCA4SHDH0CAQ481FKCA843113CAVDYLUV.jpg"/>
          <p:cNvPicPr>
            <a:picLocks noChangeAspect="1" noChangeArrowheads="1"/>
          </p:cNvPicPr>
          <p:nvPr/>
        </p:nvPicPr>
        <p:blipFill>
          <a:blip r:embed="rId4"/>
          <a:srcRect/>
          <a:stretch>
            <a:fillRect/>
          </a:stretch>
        </p:blipFill>
        <p:spPr bwMode="auto">
          <a:xfrm>
            <a:off x="6324600" y="228600"/>
            <a:ext cx="2466975" cy="1847850"/>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8763000" y="6553200"/>
            <a:ext cx="304800" cy="365125"/>
          </a:xfrm>
        </p:spPr>
        <p:txBody>
          <a:bodyPr/>
          <a:lstStyle/>
          <a:p>
            <a:fld id="{1D7E6E00-30C2-4B6E-B1AE-BABE0C6ED082}" type="slidenum">
              <a:rPr lang="en-US" smtClean="0"/>
              <a:pPr/>
              <a:t>8</a:t>
            </a:fld>
            <a:endParaRPr lang="en-US" dirty="0"/>
          </a:p>
        </p:txBody>
      </p:sp>
      <p:sp>
        <p:nvSpPr>
          <p:cNvPr id="5" name="TextBox 4"/>
          <p:cNvSpPr txBox="1"/>
          <p:nvPr/>
        </p:nvSpPr>
        <p:spPr>
          <a:xfrm>
            <a:off x="228600" y="1611868"/>
            <a:ext cx="1122295" cy="369332"/>
          </a:xfrm>
          <a:prstGeom prst="rect">
            <a:avLst/>
          </a:prstGeom>
          <a:noFill/>
        </p:spPr>
        <p:txBody>
          <a:bodyPr wrap="none" rtlCol="0">
            <a:spAutoFit/>
          </a:bodyPr>
          <a:lstStyle/>
          <a:p>
            <a:r>
              <a:rPr lang="en-US" b="1" u="sng" dirty="0" smtClean="0"/>
              <a:t>c) Person:</a:t>
            </a:r>
            <a:endParaRPr lang="en-US" b="1" u="sng" dirty="0"/>
          </a:p>
        </p:txBody>
      </p:sp>
      <p:sp>
        <p:nvSpPr>
          <p:cNvPr id="7" name="TextBox 6"/>
          <p:cNvSpPr txBox="1"/>
          <p:nvPr/>
        </p:nvSpPr>
        <p:spPr>
          <a:xfrm>
            <a:off x="1371600" y="2590800"/>
            <a:ext cx="7162800" cy="2308324"/>
          </a:xfrm>
          <a:prstGeom prst="rect">
            <a:avLst/>
          </a:prstGeom>
          <a:noFill/>
        </p:spPr>
        <p:txBody>
          <a:bodyPr wrap="square" rtlCol="0">
            <a:spAutoFit/>
          </a:bodyPr>
          <a:lstStyle/>
          <a:p>
            <a:pPr algn="just"/>
            <a:r>
              <a:rPr lang="en-US" b="1" dirty="0" smtClean="0"/>
              <a:t>5. (o). </a:t>
            </a:r>
            <a:r>
              <a:rPr lang="en-US" dirty="0" smtClean="0"/>
              <a:t>"PERSON" [unless the context so requires,] includes in the case of a [company or a corporate body], the sponsors, Chairman, Chief Executive, Managing Director, elected Directors, by whatever name called, and guarantors of the company [or body corporate] or any one exercising direction or control of the affairs of such [company or a body corporate] and in the case of any firm, partnership or sole proprietorship, the partners, proprietor or any person having [any] interest in the said firm, partnership or proprietorship concern or direction or control thereof.</a:t>
            </a:r>
            <a:endParaRPr lang="en-US" dirty="0"/>
          </a:p>
        </p:txBody>
      </p:sp>
      <p:pic>
        <p:nvPicPr>
          <p:cNvPr id="6" name="Picture 2" descr="logo"/>
          <p:cNvPicPr>
            <a:picLocks noChangeAspect="1" noChangeArrowheads="1"/>
          </p:cNvPicPr>
          <p:nvPr/>
        </p:nvPicPr>
        <p:blipFill>
          <a:blip r:embed="rId3" cstate="print"/>
          <a:srcRect/>
          <a:stretch>
            <a:fillRect/>
          </a:stretch>
        </p:blipFill>
        <p:spPr bwMode="auto">
          <a:xfrm>
            <a:off x="0" y="0"/>
            <a:ext cx="1524000" cy="1162639"/>
          </a:xfrm>
          <a:prstGeom prst="rect">
            <a:avLst/>
          </a:prstGeom>
          <a:noFill/>
          <a:ln w="9525">
            <a:noFill/>
            <a:miter lim="800000"/>
            <a:headEnd/>
            <a:tailEnd/>
          </a:ln>
        </p:spPr>
      </p:pic>
      <p:pic>
        <p:nvPicPr>
          <p:cNvPr id="3074" name="Picture 2" descr="C:\Documents and Settings\muzaffar\Desktop\I0MCA0CQ9YBCAR65X60CALVVE45CAG5GHLDCAFEASK2CANQRURWCASMPW5QCA9DD6V1CA1S6UUWCAAVM6DPCA5VP1U1CAANI0LQCAO2NQ7MCAH94VE7CADFY2GNCA4SHDH0CAQ481FKCA843113CAVDYLUV.jpg"/>
          <p:cNvPicPr>
            <a:picLocks noChangeAspect="1" noChangeArrowheads="1"/>
          </p:cNvPicPr>
          <p:nvPr/>
        </p:nvPicPr>
        <p:blipFill>
          <a:blip r:embed="rId4"/>
          <a:srcRect/>
          <a:stretch>
            <a:fillRect/>
          </a:stretch>
        </p:blipFill>
        <p:spPr bwMode="auto">
          <a:xfrm>
            <a:off x="6324600" y="381000"/>
            <a:ext cx="2466975" cy="1847850"/>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8763000" y="6553200"/>
            <a:ext cx="304800" cy="365125"/>
          </a:xfrm>
        </p:spPr>
        <p:txBody>
          <a:bodyPr/>
          <a:lstStyle/>
          <a:p>
            <a:fld id="{1D7E6E00-30C2-4B6E-B1AE-BABE0C6ED082}" type="slidenum">
              <a:rPr lang="en-US" smtClean="0"/>
              <a:pPr/>
              <a:t>9</a:t>
            </a:fld>
            <a:endParaRPr lang="en-US" dirty="0"/>
          </a:p>
        </p:txBody>
      </p:sp>
      <p:sp>
        <p:nvSpPr>
          <p:cNvPr id="5" name="TextBox 4"/>
          <p:cNvSpPr txBox="1"/>
          <p:nvPr/>
        </p:nvSpPr>
        <p:spPr>
          <a:xfrm>
            <a:off x="2057400" y="373559"/>
            <a:ext cx="4191000" cy="769441"/>
          </a:xfrm>
          <a:prstGeom prst="rect">
            <a:avLst/>
          </a:prstGeom>
          <a:noFill/>
        </p:spPr>
        <p:txBody>
          <a:bodyPr wrap="square" rtlCol="0">
            <a:spAutoFit/>
          </a:bodyPr>
          <a:lstStyle/>
          <a:p>
            <a:r>
              <a:rPr lang="en-US" sz="4400" b="1" u="sng" dirty="0" smtClean="0"/>
              <a:t>Willful Default:</a:t>
            </a:r>
            <a:endParaRPr lang="en-US" sz="4400" b="1" u="sng" dirty="0"/>
          </a:p>
        </p:txBody>
      </p:sp>
      <p:pic>
        <p:nvPicPr>
          <p:cNvPr id="7" name="Picture 2" descr="logo"/>
          <p:cNvPicPr>
            <a:picLocks noChangeAspect="1" noChangeArrowheads="1"/>
          </p:cNvPicPr>
          <p:nvPr/>
        </p:nvPicPr>
        <p:blipFill>
          <a:blip r:embed="rId3" cstate="print"/>
          <a:srcRect/>
          <a:stretch>
            <a:fillRect/>
          </a:stretch>
        </p:blipFill>
        <p:spPr bwMode="auto">
          <a:xfrm>
            <a:off x="76200" y="76200"/>
            <a:ext cx="1524000" cy="1162639"/>
          </a:xfrm>
          <a:prstGeom prst="rect">
            <a:avLst/>
          </a:prstGeom>
          <a:noFill/>
          <a:ln w="9525">
            <a:noFill/>
            <a:miter lim="800000"/>
            <a:headEnd/>
            <a:tailEnd/>
          </a:ln>
        </p:spPr>
      </p:pic>
      <p:sp>
        <p:nvSpPr>
          <p:cNvPr id="8" name="TextBox 7"/>
          <p:cNvSpPr txBox="1"/>
          <p:nvPr/>
        </p:nvSpPr>
        <p:spPr>
          <a:xfrm>
            <a:off x="304800" y="2743200"/>
            <a:ext cx="8610600" cy="2862322"/>
          </a:xfrm>
          <a:prstGeom prst="rect">
            <a:avLst/>
          </a:prstGeom>
          <a:noFill/>
        </p:spPr>
        <p:txBody>
          <a:bodyPr wrap="square" rtlCol="0">
            <a:spAutoFit/>
          </a:bodyPr>
          <a:lstStyle/>
          <a:p>
            <a:pPr algn="just"/>
            <a:r>
              <a:rPr lang="en-US" b="1" dirty="0" smtClean="0"/>
              <a:t>5. (r). "Willful Default": </a:t>
            </a:r>
            <a:r>
              <a:rPr lang="en-US" dirty="0" smtClean="0"/>
              <a:t>a person [or a holder of public office] is said to commit an offence of willful default under this Ordinance if he does not pay [or continues not to pay,] or return or repay the amount [due from him] to any bank, financial institution, cooperative society, Government department, statutory body or an authority established or controlled by a Government on the date that it became due [as per agreement containing the obligation to pay, return or repay or] according to the laws, rules, regulations, instructions, issued or notified by [the State Bank of Pakistan, or the bank,] financial institution, cooperative society, Government Department, statutory body or an authority established or controlled by a Government, as the case may be, and a [thirty days notice has been given to] [such person or holder of public office:] </a:t>
            </a:r>
          </a:p>
        </p:txBody>
      </p:sp>
      <p:sp>
        <p:nvSpPr>
          <p:cNvPr id="9" name="TextBox 8"/>
          <p:cNvSpPr txBox="1"/>
          <p:nvPr/>
        </p:nvSpPr>
        <p:spPr>
          <a:xfrm>
            <a:off x="304800" y="1828800"/>
            <a:ext cx="7772400" cy="369332"/>
          </a:xfrm>
          <a:prstGeom prst="rect">
            <a:avLst/>
          </a:prstGeom>
          <a:noFill/>
        </p:spPr>
        <p:txBody>
          <a:bodyPr wrap="square" rtlCol="0">
            <a:spAutoFit/>
          </a:bodyPr>
          <a:lstStyle/>
          <a:p>
            <a:r>
              <a:rPr lang="en-US" dirty="0" smtClean="0"/>
              <a:t>First time made offence and defined under section 5 ( r) of NA Ordinance 1999</a:t>
            </a:r>
            <a:endParaRPr lang="en-US" dirty="0"/>
          </a:p>
        </p:txBody>
      </p:sp>
      <p:pic>
        <p:nvPicPr>
          <p:cNvPr id="4098" name="Picture 2" descr="C:\Documents and Settings\muzaffar\Desktop\I0MCA0CQ9YBCAR65X60CALVVE45CAG5GHLDCAFEASK2CANQRURWCASMPW5QCA9DD6V1CA1S6UUWCAAVM6DPCA5VP1U1CAANI0LQCAO2NQ7MCAH94VE7CADFY2GNCA4SHDH0CAQ481FKCA843113CAVDYLUV.jpg"/>
          <p:cNvPicPr>
            <a:picLocks noChangeAspect="1" noChangeArrowheads="1"/>
          </p:cNvPicPr>
          <p:nvPr/>
        </p:nvPicPr>
        <p:blipFill>
          <a:blip r:embed="rId4"/>
          <a:srcRect/>
          <a:stretch>
            <a:fillRect/>
          </a:stretch>
        </p:blipFill>
        <p:spPr bwMode="auto">
          <a:xfrm>
            <a:off x="6767513" y="0"/>
            <a:ext cx="2376487" cy="1780071"/>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1155</TotalTime>
  <Words>3252</Words>
  <Application>Microsoft Office PowerPoint</Application>
  <PresentationFormat>On-screen Show (4:3)</PresentationFormat>
  <Paragraphs>229</Paragraphs>
  <Slides>40</Slides>
  <Notes>40</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vector>
  </TitlesOfParts>
  <Company>BOP. SAM DIVISION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faiza.faiyaz</dc:creator>
  <cp:lastModifiedBy>muzaffar</cp:lastModifiedBy>
  <cp:revision>500</cp:revision>
  <dcterms:created xsi:type="dcterms:W3CDTF">2012-07-10T10:18:36Z</dcterms:created>
  <dcterms:modified xsi:type="dcterms:W3CDTF">2012-07-13T12:16:12Z</dcterms:modified>
</cp:coreProperties>
</file>