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6" r:id="rId1"/>
  </p:sldMasterIdLst>
  <p:notesMasterIdLst>
    <p:notesMasterId r:id="rId17"/>
  </p:notesMasterIdLst>
  <p:handoutMasterIdLst>
    <p:handoutMasterId r:id="rId18"/>
  </p:handoutMasterIdLst>
  <p:sldIdLst>
    <p:sldId id="256" r:id="rId2"/>
    <p:sldId id="340" r:id="rId3"/>
    <p:sldId id="329" r:id="rId4"/>
    <p:sldId id="338" r:id="rId5"/>
    <p:sldId id="332" r:id="rId6"/>
    <p:sldId id="273" r:id="rId7"/>
    <p:sldId id="334" r:id="rId8"/>
    <p:sldId id="333" r:id="rId9"/>
    <p:sldId id="363" r:id="rId10"/>
    <p:sldId id="364" r:id="rId11"/>
    <p:sldId id="365" r:id="rId12"/>
    <p:sldId id="366" r:id="rId13"/>
    <p:sldId id="367" r:id="rId14"/>
    <p:sldId id="310" r:id="rId15"/>
    <p:sldId id="369"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ad Javaid Ismail - Director FSD" initials="MJI-DF" lastIdx="4" clrIdx="0">
    <p:extLst>
      <p:ext uri="{19B8F6BF-5375-455C-9EA6-DF929625EA0E}">
        <p15:presenceInfo xmlns:p15="http://schemas.microsoft.com/office/powerpoint/2012/main" userId="S-1-5-21-883914912-1963687674-618671499-1220" providerId="AD"/>
      </p:ext>
    </p:extLst>
  </p:cmAuthor>
  <p:cmAuthor id="2" name="Farzand Ali - FSD" initials="FA-F" lastIdx="1" clrIdx="1">
    <p:extLst>
      <p:ext uri="{19B8F6BF-5375-455C-9EA6-DF929625EA0E}">
        <p15:presenceInfo xmlns:p15="http://schemas.microsoft.com/office/powerpoint/2012/main" userId="S-1-5-21-883914912-1963687674-618671499-28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9416" autoAdjust="0"/>
  </p:normalViewPr>
  <p:slideViewPr>
    <p:cSldViewPr snapToGrid="0">
      <p:cViewPr varScale="1">
        <p:scale>
          <a:sx n="65" d="100"/>
          <a:sy n="65" d="100"/>
        </p:scale>
        <p:origin x="966" y="78"/>
      </p:cViewPr>
      <p:guideLst/>
    </p:cSldViewPr>
  </p:slideViewPr>
  <p:outlineViewPr>
    <p:cViewPr>
      <p:scale>
        <a:sx n="33" d="100"/>
        <a:sy n="33" d="100"/>
      </p:scale>
      <p:origin x="0" y="-11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26E31FC-1D5B-489C-80B0-C1B96C760B5C}" type="datetimeFigureOut">
              <a:rPr lang="en-US" smtClean="0"/>
              <a:t>4/22/2021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9D2DDDC-CD0A-4C06-861E-693F760F98B8}" type="slidenum">
              <a:rPr lang="en-US" smtClean="0"/>
              <a:t>‹#›</a:t>
            </a:fld>
            <a:endParaRPr lang="en-US"/>
          </a:p>
        </p:txBody>
      </p:sp>
    </p:spTree>
    <p:extLst>
      <p:ext uri="{BB962C8B-B14F-4D97-AF65-F5344CB8AC3E}">
        <p14:creationId xmlns:p14="http://schemas.microsoft.com/office/powerpoint/2010/main" val="1178905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5A61385-025B-4384-9B73-BECE4A2732AD}" type="datetimeFigureOut">
              <a:rPr lang="en-US" smtClean="0"/>
              <a:t>4/22/2021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8B0C13E-BC72-46E6-8668-8A9D72B78D2B}" type="slidenum">
              <a:rPr lang="en-US" smtClean="0"/>
              <a:t>‹#›</a:t>
            </a:fld>
            <a:endParaRPr lang="en-US"/>
          </a:p>
        </p:txBody>
      </p:sp>
    </p:spTree>
    <p:extLst>
      <p:ext uri="{BB962C8B-B14F-4D97-AF65-F5344CB8AC3E}">
        <p14:creationId xmlns:p14="http://schemas.microsoft.com/office/powerpoint/2010/main" val="391632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Labour</a:t>
            </a:r>
            <a:r>
              <a:rPr lang="en-US" dirty="0" smtClean="0"/>
              <a:t> market regulations </a:t>
            </a:r>
          </a:p>
          <a:p>
            <a:endParaRPr lang="en-US" dirty="0"/>
          </a:p>
        </p:txBody>
      </p:sp>
      <p:sp>
        <p:nvSpPr>
          <p:cNvPr id="4" name="Slide Number Placeholder 3"/>
          <p:cNvSpPr>
            <a:spLocks noGrp="1"/>
          </p:cNvSpPr>
          <p:nvPr>
            <p:ph type="sldNum" sz="quarter" idx="10"/>
          </p:nvPr>
        </p:nvSpPr>
        <p:spPr/>
        <p:txBody>
          <a:bodyPr/>
          <a:lstStyle/>
          <a:p>
            <a:fld id="{A8B0C13E-BC72-46E6-8668-8A9D72B78D2B}" type="slidenum">
              <a:rPr lang="en-US" smtClean="0"/>
              <a:t>3</a:t>
            </a:fld>
            <a:endParaRPr lang="en-US"/>
          </a:p>
        </p:txBody>
      </p:sp>
    </p:spTree>
    <p:extLst>
      <p:ext uri="{BB962C8B-B14F-4D97-AF65-F5344CB8AC3E}">
        <p14:creationId xmlns:p14="http://schemas.microsoft.com/office/powerpoint/2010/main" val="4218428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Higher</a:t>
            </a:r>
            <a:r>
              <a:rPr lang="en-US" baseline="0" dirty="0" smtClean="0"/>
              <a:t> is better</a:t>
            </a:r>
            <a:endParaRPr lang="en-US" dirty="0"/>
          </a:p>
        </p:txBody>
      </p:sp>
      <p:sp>
        <p:nvSpPr>
          <p:cNvPr id="4" name="Slide Number Placeholder 3"/>
          <p:cNvSpPr>
            <a:spLocks noGrp="1"/>
          </p:cNvSpPr>
          <p:nvPr>
            <p:ph type="sldNum" sz="quarter" idx="10"/>
          </p:nvPr>
        </p:nvSpPr>
        <p:spPr/>
        <p:txBody>
          <a:bodyPr/>
          <a:lstStyle/>
          <a:p>
            <a:fld id="{A8B0C13E-BC72-46E6-8668-8A9D72B78D2B}" type="slidenum">
              <a:rPr lang="en-US" smtClean="0"/>
              <a:t>4</a:t>
            </a:fld>
            <a:endParaRPr lang="en-US"/>
          </a:p>
        </p:txBody>
      </p:sp>
    </p:spTree>
    <p:extLst>
      <p:ext uri="{BB962C8B-B14F-4D97-AF65-F5344CB8AC3E}">
        <p14:creationId xmlns:p14="http://schemas.microsoft.com/office/powerpoint/2010/main" val="2665823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Getting Credit indicator measures effectiveness of the </a:t>
            </a:r>
            <a:r>
              <a:rPr lang="en-US" sz="1200" b="0" i="0" u="none" strike="noStrike" kern="1200" baseline="0" dirty="0" smtClean="0">
                <a:solidFill>
                  <a:schemeClr val="tx1"/>
                </a:solidFill>
                <a:latin typeface="+mn-lt"/>
                <a:ea typeface="+mn-ea"/>
                <a:cs typeface="+mn-cs"/>
              </a:rPr>
              <a:t>Movable collateral laws and credit information systems</a:t>
            </a:r>
          </a:p>
          <a:p>
            <a:r>
              <a:rPr lang="en-US" sz="1200" b="0" i="0" u="none" strike="noStrike" kern="1200" baseline="0" dirty="0" smtClean="0">
                <a:solidFill>
                  <a:schemeClr val="tx1"/>
                </a:solidFill>
                <a:latin typeface="+mn-lt"/>
                <a:ea typeface="+mn-ea"/>
                <a:cs typeface="+mn-cs"/>
              </a:rPr>
              <a:t>Distance to frontier ranking for all the 10 indicators  including aggregate ranking</a:t>
            </a:r>
            <a:endParaRPr lang="en-US" dirty="0"/>
          </a:p>
        </p:txBody>
      </p:sp>
      <p:sp>
        <p:nvSpPr>
          <p:cNvPr id="4" name="Slide Number Placeholder 3"/>
          <p:cNvSpPr>
            <a:spLocks noGrp="1"/>
          </p:cNvSpPr>
          <p:nvPr>
            <p:ph type="sldNum" sz="quarter" idx="10"/>
          </p:nvPr>
        </p:nvSpPr>
        <p:spPr/>
        <p:txBody>
          <a:bodyPr/>
          <a:lstStyle/>
          <a:p>
            <a:fld id="{A8B0C13E-BC72-46E6-8668-8A9D72B78D2B}" type="slidenum">
              <a:rPr lang="en-US" smtClean="0"/>
              <a:t>5</a:t>
            </a:fld>
            <a:endParaRPr lang="en-US"/>
          </a:p>
        </p:txBody>
      </p:sp>
    </p:spTree>
    <p:extLst>
      <p:ext uri="{BB962C8B-B14F-4D97-AF65-F5344CB8AC3E}">
        <p14:creationId xmlns:p14="http://schemas.microsoft.com/office/powerpoint/2010/main" val="299932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Movable collateral laws and credit information systems</a:t>
            </a:r>
            <a:endParaRPr lang="en-US" dirty="0" smtClean="0"/>
          </a:p>
          <a:p>
            <a:r>
              <a:rPr lang="en-US" dirty="0" smtClean="0"/>
              <a:t>Assessment for two cities-</a:t>
            </a:r>
            <a:r>
              <a:rPr lang="en-US" baseline="0" dirty="0" smtClean="0"/>
              <a:t> Lahore(45) and Karachi(55) ( Population  over 100m) 11 economies; population census has changes this weightage may change;</a:t>
            </a:r>
          </a:p>
          <a:p>
            <a:r>
              <a:rPr lang="en-US" dirty="0" smtClean="0"/>
              <a:t>Pakistan 105 in 2018 moved down by 7 notches in 2019.</a:t>
            </a:r>
            <a:r>
              <a:rPr lang="en-US" baseline="0" dirty="0" smtClean="0"/>
              <a:t> Because other countries have improved their getting credit score</a:t>
            </a:r>
            <a:endParaRPr lang="en-US" dirty="0"/>
          </a:p>
        </p:txBody>
      </p:sp>
      <p:sp>
        <p:nvSpPr>
          <p:cNvPr id="4" name="Slide Number Placeholder 3"/>
          <p:cNvSpPr>
            <a:spLocks noGrp="1"/>
          </p:cNvSpPr>
          <p:nvPr>
            <p:ph type="sldNum" sz="quarter" idx="10"/>
          </p:nvPr>
        </p:nvSpPr>
        <p:spPr/>
        <p:txBody>
          <a:bodyPr/>
          <a:lstStyle/>
          <a:p>
            <a:fld id="{A8B0C13E-BC72-46E6-8668-8A9D72B78D2B}" type="slidenum">
              <a:rPr lang="en-US" smtClean="0"/>
              <a:t>6</a:t>
            </a:fld>
            <a:endParaRPr lang="en-US"/>
          </a:p>
        </p:txBody>
      </p:sp>
    </p:spTree>
    <p:extLst>
      <p:ext uri="{BB962C8B-B14F-4D97-AF65-F5344CB8AC3E}">
        <p14:creationId xmlns:p14="http://schemas.microsoft.com/office/powerpoint/2010/main" val="1701783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AF4AB96-53F0-4BFB-97E9-816962617BDF}" type="datetime1">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868FB-7F35-4481-B0CC-EAAE2D12F4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71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D18F18-128E-42CB-8E16-9A0C6962E2C0}" type="datetime1">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158329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8A3FE2-5E8E-4974-A034-4CBB895E7450}" type="datetime1">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868FB-7F35-4481-B0CC-EAAE2D12F4C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64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F4BA6A-D94D-4358-ACE9-306EBAE5CE78}" type="datetime1">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234512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DB42B3-E991-474B-9035-2B0E69D717D6}" type="datetime1">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868FB-7F35-4481-B0CC-EAAE2D12F4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9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B19287-B2D8-4DC7-ADF2-3BC2B45AF503}" type="datetime1">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184449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E92083-18A0-4FA5-8588-1C8D4F7435AC}" type="datetime1">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223805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C6DFED-56B9-4E2A-9CD3-9C71EAE7ADCE}" type="datetime1">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335898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21F23-A2E4-43D4-A216-1A515B6F4F6C}" type="datetime1">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274702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13FF2F8-734A-4CB0-B03D-45F49B04C97F}" type="datetime1">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868FB-7F35-4481-B0CC-EAAE2D12F4C9}" type="slidenum">
              <a:rPr lang="en-US" smtClean="0"/>
              <a:t>‹#›</a:t>
            </a:fld>
            <a:endParaRPr lang="en-US"/>
          </a:p>
        </p:txBody>
      </p:sp>
    </p:spTree>
    <p:extLst>
      <p:ext uri="{BB962C8B-B14F-4D97-AF65-F5344CB8AC3E}">
        <p14:creationId xmlns:p14="http://schemas.microsoft.com/office/powerpoint/2010/main" val="213825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B4C169-F37F-481C-A4FF-84193E227EAD}" type="datetime1">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868FB-7F35-4481-B0CC-EAAE2D12F4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14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12ECB79-7336-494A-AEE8-1071A1CF9DB7}" type="datetime1">
              <a:rPr lang="en-US" smtClean="0"/>
              <a:t>4/22/2021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3868FB-7F35-4481-B0CC-EAAE2D12F4C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64341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Credit-EODB </a:t>
            </a:r>
            <a:br>
              <a:rPr lang="en-US" dirty="0" smtClean="0"/>
            </a:br>
            <a:r>
              <a:rPr lang="en-US" sz="2800" dirty="0" smtClean="0"/>
              <a:t>Awareness session on Getting Credit Indicator</a:t>
            </a:r>
            <a:br>
              <a:rPr lang="en-US" sz="2800" dirty="0" smtClean="0"/>
            </a:br>
            <a:endParaRPr lang="en-US" sz="2800" dirty="0"/>
          </a:p>
        </p:txBody>
      </p:sp>
      <p:sp>
        <p:nvSpPr>
          <p:cNvPr id="3" name="Subtitle 2"/>
          <p:cNvSpPr>
            <a:spLocks noGrp="1"/>
          </p:cNvSpPr>
          <p:nvPr>
            <p:ph type="subTitle" idx="1"/>
          </p:nvPr>
        </p:nvSpPr>
        <p:spPr/>
        <p:txBody>
          <a:bodyPr/>
          <a:lstStyle/>
          <a:p>
            <a:r>
              <a:rPr lang="en-US" dirty="0" smtClean="0"/>
              <a:t>State Bank of Pakistan</a:t>
            </a:r>
            <a:endParaRPr lang="en-US" dirty="0"/>
          </a:p>
        </p:txBody>
      </p:sp>
    </p:spTree>
    <p:extLst>
      <p:ext uri="{BB962C8B-B14F-4D97-AF65-F5344CB8AC3E}">
        <p14:creationId xmlns:p14="http://schemas.microsoft.com/office/powerpoint/2010/main" val="2564169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098" y="787169"/>
            <a:ext cx="9720072" cy="929259"/>
          </a:xfrm>
        </p:spPr>
        <p:txBody>
          <a:bodyPr vert="horz" lIns="91440" tIns="45720" rIns="91440" bIns="45720" rtlCol="0" anchor="ctr">
            <a:normAutofit/>
          </a:bodyPr>
          <a:lstStyle/>
          <a:p>
            <a:r>
              <a:rPr lang="en-US" dirty="0"/>
              <a:t>Depth of Credit Information Index</a:t>
            </a:r>
          </a:p>
        </p:txBody>
      </p:sp>
      <p:sp>
        <p:nvSpPr>
          <p:cNvPr id="4" name="Slide Number Placeholder 3"/>
          <p:cNvSpPr>
            <a:spLocks noGrp="1"/>
          </p:cNvSpPr>
          <p:nvPr>
            <p:ph type="sldNum" sz="quarter" idx="12"/>
          </p:nvPr>
        </p:nvSpPr>
        <p:spPr/>
        <p:txBody>
          <a:bodyPr/>
          <a:lstStyle/>
          <a:p>
            <a:fld id="{E13868FB-7F35-4481-B0CC-EAAE2D12F4C9}" type="slidenum">
              <a:rPr lang="en-US" smtClean="0"/>
              <a:t>10</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20316070"/>
              </p:ext>
            </p:extLst>
          </p:nvPr>
        </p:nvGraphicFramePr>
        <p:xfrm>
          <a:off x="960895" y="1906291"/>
          <a:ext cx="10228882" cy="4672880"/>
        </p:xfrm>
        <a:graphic>
          <a:graphicData uri="http://schemas.openxmlformats.org/drawingml/2006/table">
            <a:tbl>
              <a:tblPr firstRow="1" bandRow="1">
                <a:tableStyleId>{5C22544A-7EE6-4342-B048-85BDC9FD1C3A}</a:tableStyleId>
              </a:tblPr>
              <a:tblGrid>
                <a:gridCol w="8245334">
                  <a:extLst>
                    <a:ext uri="{9D8B030D-6E8A-4147-A177-3AD203B41FA5}">
                      <a16:colId xmlns:a16="http://schemas.microsoft.com/office/drawing/2014/main" val="2751899108"/>
                    </a:ext>
                  </a:extLst>
                </a:gridCol>
                <a:gridCol w="1983548">
                  <a:extLst>
                    <a:ext uri="{9D8B030D-6E8A-4147-A177-3AD203B41FA5}">
                      <a16:colId xmlns:a16="http://schemas.microsoft.com/office/drawing/2014/main" val="3002606338"/>
                    </a:ext>
                  </a:extLst>
                </a:gridCol>
              </a:tblGrid>
              <a:tr h="767695">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EODB Questions</a:t>
                      </a:r>
                      <a:endParaRPr lang="en-US" sz="20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WB Assessment for DB 2020</a:t>
                      </a:r>
                      <a:endParaRPr lang="en-US" sz="2000" dirty="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6741339"/>
                  </a:ext>
                </a:extLst>
              </a:tr>
              <a:tr h="652001">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Q5. Are data on loan amounts below 1% of income per capita distributed?</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Yes</a:t>
                      </a:r>
                    </a:p>
                  </a:txBody>
                  <a:tcPr marL="68580" marR="68580" marT="0" marB="0"/>
                </a:tc>
                <a:extLst>
                  <a:ext uri="{0D108BD9-81ED-4DB2-BD59-A6C34878D82A}">
                    <a16:rowId xmlns:a16="http://schemas.microsoft.com/office/drawing/2014/main" val="1397497089"/>
                  </a:ext>
                </a:extLst>
              </a:tr>
              <a:tr h="844524">
                <a:tc>
                  <a:txBody>
                    <a:bodyPr/>
                    <a:lstStyle/>
                    <a:p>
                      <a:pPr marL="0" marR="0" algn="l" defTabSz="914400" rtl="0" eaLnBrk="1" latinLnBrk="0" hangingPunct="1">
                        <a:lnSpc>
                          <a:spcPct val="107000"/>
                        </a:lnSpc>
                        <a:spcBef>
                          <a:spcPts val="0"/>
                        </a:spcBef>
                        <a:spcAft>
                          <a:spcPts val="0"/>
                        </a:spcAft>
                      </a:pPr>
                      <a:r>
                        <a:rPr lang="en-US" sz="2200" kern="1200" dirty="0">
                          <a:solidFill>
                            <a:schemeClr val="tx1"/>
                          </a:solidFill>
                          <a:latin typeface="+mn-lt"/>
                          <a:ea typeface="+mn-ea"/>
                          <a:cs typeface="+mn-cs"/>
                        </a:rPr>
                        <a:t>Q6. By law, do borrowers have the right to access their data in the credit bureau or credit registry?</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2200" kern="1200">
                          <a:solidFill>
                            <a:schemeClr val="tx1"/>
                          </a:solidFill>
                          <a:latin typeface="+mn-lt"/>
                          <a:ea typeface="+mn-ea"/>
                          <a:cs typeface="+mn-cs"/>
                        </a:rPr>
                        <a:t>Yes</a:t>
                      </a:r>
                    </a:p>
                  </a:txBody>
                  <a:tcPr marL="68580" marR="68580" marT="0" marB="0"/>
                </a:tc>
                <a:extLst>
                  <a:ext uri="{0D108BD9-81ED-4DB2-BD59-A6C34878D82A}">
                    <a16:rowId xmlns:a16="http://schemas.microsoft.com/office/drawing/2014/main" val="3298819399"/>
                  </a:ext>
                </a:extLst>
              </a:tr>
              <a:tr h="1266786">
                <a:tc>
                  <a:txBody>
                    <a:bodyPr/>
                    <a:lstStyle/>
                    <a:p>
                      <a:pPr marL="0" marR="0" algn="l" defTabSz="914400" rtl="0" eaLnBrk="1" latinLnBrk="0" hangingPunct="1">
                        <a:lnSpc>
                          <a:spcPct val="107000"/>
                        </a:lnSpc>
                        <a:spcBef>
                          <a:spcPts val="0"/>
                        </a:spcBef>
                        <a:spcAft>
                          <a:spcPts val="0"/>
                        </a:spcAft>
                      </a:pPr>
                      <a:r>
                        <a:rPr lang="en-US" sz="2200" kern="1200" dirty="0">
                          <a:solidFill>
                            <a:schemeClr val="tx1"/>
                          </a:solidFill>
                          <a:latin typeface="+mn-lt"/>
                          <a:ea typeface="+mn-ea"/>
                          <a:cs typeface="+mn-cs"/>
                        </a:rPr>
                        <a:t>Q7. Can banks and financial institutions access borrowers’ credit information online (for example, through an online platform, a system-to-system connection or both)?</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2200" kern="1200" dirty="0">
                          <a:solidFill>
                            <a:schemeClr val="tx1"/>
                          </a:solidFill>
                          <a:latin typeface="+mn-lt"/>
                          <a:ea typeface="+mn-ea"/>
                          <a:cs typeface="+mn-cs"/>
                        </a:rPr>
                        <a:t>Yes</a:t>
                      </a:r>
                    </a:p>
                  </a:txBody>
                  <a:tcPr marL="68580" marR="68580" marT="0" marB="0"/>
                </a:tc>
                <a:extLst>
                  <a:ext uri="{0D108BD9-81ED-4DB2-BD59-A6C34878D82A}">
                    <a16:rowId xmlns:a16="http://schemas.microsoft.com/office/drawing/2014/main" val="3611201336"/>
                  </a:ext>
                </a:extLst>
              </a:tr>
              <a:tr h="901511">
                <a:tc>
                  <a:txBody>
                    <a:bodyPr/>
                    <a:lstStyle/>
                    <a:p>
                      <a:pPr marL="0" marR="0" algn="l" defTabSz="914400" rtl="0" eaLnBrk="1" latinLnBrk="0" hangingPunct="1">
                        <a:lnSpc>
                          <a:spcPct val="107000"/>
                        </a:lnSpc>
                        <a:spcBef>
                          <a:spcPts val="0"/>
                        </a:spcBef>
                        <a:spcAft>
                          <a:spcPts val="0"/>
                        </a:spcAft>
                      </a:pPr>
                      <a:r>
                        <a:rPr lang="en-US" sz="2200" kern="1200" dirty="0">
                          <a:solidFill>
                            <a:schemeClr val="tx1"/>
                          </a:solidFill>
                          <a:latin typeface="+mn-lt"/>
                          <a:ea typeface="+mn-ea"/>
                          <a:cs typeface="+mn-cs"/>
                        </a:rPr>
                        <a:t>Q8. Are bureau or registry credit scores offered as a value-added service to help banks and </a:t>
                      </a:r>
                      <a:r>
                        <a:rPr lang="en-US" sz="2200" kern="1200" dirty="0" smtClean="0">
                          <a:solidFill>
                            <a:schemeClr val="tx1"/>
                          </a:solidFill>
                          <a:latin typeface="+mn-lt"/>
                          <a:ea typeface="+mn-ea"/>
                          <a:cs typeface="+mn-cs"/>
                        </a:rPr>
                        <a:t>financial institutions </a:t>
                      </a:r>
                      <a:r>
                        <a:rPr lang="en-US" sz="2200" kern="1200" dirty="0">
                          <a:solidFill>
                            <a:schemeClr val="tx1"/>
                          </a:solidFill>
                          <a:latin typeface="+mn-lt"/>
                          <a:ea typeface="+mn-ea"/>
                          <a:cs typeface="+mn-cs"/>
                        </a:rPr>
                        <a:t>assess the creditworthiness of borrowers?</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2200" kern="1200" dirty="0">
                          <a:solidFill>
                            <a:schemeClr val="tx1"/>
                          </a:solidFill>
                          <a:latin typeface="+mn-lt"/>
                          <a:ea typeface="+mn-ea"/>
                          <a:cs typeface="+mn-cs"/>
                        </a:rPr>
                        <a:t>Yes</a:t>
                      </a:r>
                    </a:p>
                  </a:txBody>
                  <a:tcPr marL="68580" marR="68580" marT="0" marB="0"/>
                </a:tc>
                <a:extLst>
                  <a:ext uri="{0D108BD9-81ED-4DB2-BD59-A6C34878D82A}">
                    <a16:rowId xmlns:a16="http://schemas.microsoft.com/office/drawing/2014/main" val="2920908905"/>
                  </a:ext>
                </a:extLst>
              </a:tr>
            </a:tbl>
          </a:graphicData>
        </a:graphic>
      </p:graphicFrame>
    </p:spTree>
    <p:extLst>
      <p:ext uri="{BB962C8B-B14F-4D97-AF65-F5344CB8AC3E}">
        <p14:creationId xmlns:p14="http://schemas.microsoft.com/office/powerpoint/2010/main" val="3906711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098" y="818166"/>
            <a:ext cx="9720072" cy="929259"/>
          </a:xfrm>
        </p:spPr>
        <p:txBody>
          <a:bodyPr vert="horz" lIns="91440" tIns="45720" rIns="91440" bIns="45720" rtlCol="0" anchor="ctr">
            <a:normAutofit/>
          </a:bodyPr>
          <a:lstStyle/>
          <a:p>
            <a:r>
              <a:rPr lang="en-US" dirty="0"/>
              <a:t>STRENGTH OF LEGAL RIGHTS Index</a:t>
            </a:r>
          </a:p>
        </p:txBody>
      </p:sp>
      <p:sp>
        <p:nvSpPr>
          <p:cNvPr id="4" name="Slide Number Placeholder 3"/>
          <p:cNvSpPr>
            <a:spLocks noGrp="1"/>
          </p:cNvSpPr>
          <p:nvPr>
            <p:ph type="sldNum" sz="quarter" idx="12"/>
          </p:nvPr>
        </p:nvSpPr>
        <p:spPr/>
        <p:txBody>
          <a:bodyPr/>
          <a:lstStyle/>
          <a:p>
            <a:fld id="{E13868FB-7F35-4481-B0CC-EAAE2D12F4C9}" type="slidenum">
              <a:rPr lang="en-US" smtClean="0"/>
              <a:t>11</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63033633"/>
              </p:ext>
            </p:extLst>
          </p:nvPr>
        </p:nvGraphicFramePr>
        <p:xfrm>
          <a:off x="1084881" y="1716429"/>
          <a:ext cx="10726119" cy="4924933"/>
        </p:xfrm>
        <a:graphic>
          <a:graphicData uri="http://schemas.openxmlformats.org/drawingml/2006/table">
            <a:tbl>
              <a:tblPr firstRow="1" bandRow="1">
                <a:tableStyleId>{5C22544A-7EE6-4342-B048-85BDC9FD1C3A}</a:tableStyleId>
              </a:tblPr>
              <a:tblGrid>
                <a:gridCol w="9479264">
                  <a:extLst>
                    <a:ext uri="{9D8B030D-6E8A-4147-A177-3AD203B41FA5}">
                      <a16:colId xmlns:a16="http://schemas.microsoft.com/office/drawing/2014/main" val="2751899108"/>
                    </a:ext>
                  </a:extLst>
                </a:gridCol>
                <a:gridCol w="1246855">
                  <a:extLst>
                    <a:ext uri="{9D8B030D-6E8A-4147-A177-3AD203B41FA5}">
                      <a16:colId xmlns:a16="http://schemas.microsoft.com/office/drawing/2014/main" val="3002606338"/>
                    </a:ext>
                  </a:extLst>
                </a:gridCol>
              </a:tblGrid>
              <a:tr h="932521">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EODB Questions</a:t>
                      </a:r>
                      <a:endParaRPr lang="en-US" sz="20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WB Assessment for DB 2020</a:t>
                      </a:r>
                      <a:endParaRPr lang="en-US" sz="2000" dirty="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6741339"/>
                  </a:ext>
                </a:extLst>
              </a:tr>
              <a:tr h="1025846">
                <a:tc>
                  <a:txBody>
                    <a:bodyPr/>
                    <a:lstStyle/>
                    <a:p>
                      <a:pPr marL="0" marR="0">
                        <a:lnSpc>
                          <a:spcPct val="107000"/>
                        </a:lnSpc>
                        <a:spcBef>
                          <a:spcPts val="0"/>
                        </a:spcBef>
                        <a:spcAft>
                          <a:spcPts val="0"/>
                        </a:spcAft>
                      </a:pPr>
                      <a:r>
                        <a:rPr lang="en-US" sz="2200" kern="1200" dirty="0" smtClean="0">
                          <a:solidFill>
                            <a:schemeClr val="tx1"/>
                          </a:solidFill>
                          <a:latin typeface="+mn-lt"/>
                          <a:ea typeface="+mn-ea"/>
                          <a:cs typeface="+mn-cs"/>
                        </a:rPr>
                        <a:t>Q1. </a:t>
                      </a:r>
                      <a:r>
                        <a:rPr lang="en-US" sz="2200" kern="1200" dirty="0">
                          <a:solidFill>
                            <a:schemeClr val="tx1"/>
                          </a:solidFill>
                          <a:latin typeface="+mn-lt"/>
                          <a:ea typeface="+mn-ea"/>
                          <a:cs typeface="+mn-cs"/>
                        </a:rPr>
                        <a:t>Does an integrated or unified legal framework for secured transactions that extends to the creation, publicity and enforcement of functional equivalents to security interests in movable assets exist in the economy?</a:t>
                      </a:r>
                    </a:p>
                  </a:txBody>
                  <a:tcPr marL="68580" marR="68580" marT="0" marB="0"/>
                </a:tc>
                <a:tc>
                  <a:txBody>
                    <a:bodyPr/>
                    <a:lstStyle/>
                    <a:p>
                      <a:pPr marL="0" marR="0">
                        <a:lnSpc>
                          <a:spcPct val="107000"/>
                        </a:lnSpc>
                        <a:spcBef>
                          <a:spcPts val="0"/>
                        </a:spcBef>
                        <a:spcAft>
                          <a:spcPts val="60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1397497089"/>
                  </a:ext>
                </a:extLst>
              </a:tr>
              <a:tr h="1025846">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Q2. Does the law allow businesses to grant a </a:t>
                      </a:r>
                      <a:r>
                        <a:rPr lang="en-US" sz="2200" kern="1200" dirty="0" smtClean="0">
                          <a:solidFill>
                            <a:schemeClr val="tx1"/>
                          </a:solidFill>
                          <a:latin typeface="+mn-lt"/>
                          <a:ea typeface="+mn-ea"/>
                          <a:cs typeface="+mn-cs"/>
                        </a:rPr>
                        <a:t>non-possessory </a:t>
                      </a:r>
                      <a:r>
                        <a:rPr lang="en-US" sz="2200" kern="1200" dirty="0">
                          <a:solidFill>
                            <a:schemeClr val="tx1"/>
                          </a:solidFill>
                          <a:latin typeface="+mn-lt"/>
                          <a:ea typeface="+mn-ea"/>
                          <a:cs typeface="+mn-cs"/>
                        </a:rPr>
                        <a:t>security right in a single category of movable assets, without requiring a specific description of collateral?</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Yes</a:t>
                      </a:r>
                    </a:p>
                  </a:txBody>
                  <a:tcPr marL="68580" marR="68580" marT="0" marB="0"/>
                </a:tc>
                <a:extLst>
                  <a:ext uri="{0D108BD9-81ED-4DB2-BD59-A6C34878D82A}">
                    <a16:rowId xmlns:a16="http://schemas.microsoft.com/office/drawing/2014/main" val="3298819399"/>
                  </a:ext>
                </a:extLst>
              </a:tr>
              <a:tr h="712349">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Q3. Does the law allow businesses to grant a non-possessory security right in substantially all of its assets, without requiring a specific description of collateral?</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 Yes</a:t>
                      </a:r>
                    </a:p>
                  </a:txBody>
                  <a:tcPr marL="68580" marR="68580" marT="0" marB="0"/>
                </a:tc>
                <a:extLst>
                  <a:ext uri="{0D108BD9-81ED-4DB2-BD59-A6C34878D82A}">
                    <a16:rowId xmlns:a16="http://schemas.microsoft.com/office/drawing/2014/main" val="3611201336"/>
                  </a:ext>
                </a:extLst>
              </a:tr>
              <a:tr h="1026715">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Q4. May a security right extend to future or after-acquired assets, and does it extend automatically to the products, proceeds or replacements of the original assets?</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No</a:t>
                      </a:r>
                    </a:p>
                  </a:txBody>
                  <a:tcPr marL="68580" marR="68580" marT="0" marB="0"/>
                </a:tc>
                <a:extLst>
                  <a:ext uri="{0D108BD9-81ED-4DB2-BD59-A6C34878D82A}">
                    <a16:rowId xmlns:a16="http://schemas.microsoft.com/office/drawing/2014/main" val="2920908905"/>
                  </a:ext>
                </a:extLst>
              </a:tr>
            </a:tbl>
          </a:graphicData>
        </a:graphic>
      </p:graphicFrame>
    </p:spTree>
    <p:extLst>
      <p:ext uri="{BB962C8B-B14F-4D97-AF65-F5344CB8AC3E}">
        <p14:creationId xmlns:p14="http://schemas.microsoft.com/office/powerpoint/2010/main" val="152935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342" y="791195"/>
            <a:ext cx="9720072" cy="929259"/>
          </a:xfrm>
        </p:spPr>
        <p:txBody>
          <a:bodyPr vert="horz" lIns="91440" tIns="45720" rIns="91440" bIns="45720" rtlCol="0" anchor="ctr">
            <a:normAutofit/>
          </a:bodyPr>
          <a:lstStyle/>
          <a:p>
            <a:r>
              <a:rPr lang="en-US" dirty="0"/>
              <a:t>STRENGTH OF LEGAL RIGHTS Index</a:t>
            </a:r>
          </a:p>
        </p:txBody>
      </p:sp>
      <p:sp>
        <p:nvSpPr>
          <p:cNvPr id="4" name="Slide Number Placeholder 3"/>
          <p:cNvSpPr>
            <a:spLocks noGrp="1"/>
          </p:cNvSpPr>
          <p:nvPr>
            <p:ph type="sldNum" sz="quarter" idx="12"/>
          </p:nvPr>
        </p:nvSpPr>
        <p:spPr/>
        <p:txBody>
          <a:bodyPr/>
          <a:lstStyle/>
          <a:p>
            <a:fld id="{E13868FB-7F35-4481-B0CC-EAAE2D12F4C9}" type="slidenum">
              <a:rPr lang="en-US" smtClean="0"/>
              <a:t>12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3554703"/>
              </p:ext>
            </p:extLst>
          </p:nvPr>
        </p:nvGraphicFramePr>
        <p:xfrm>
          <a:off x="762342" y="1611968"/>
          <a:ext cx="11272838" cy="4858736"/>
        </p:xfrm>
        <a:graphic>
          <a:graphicData uri="http://schemas.openxmlformats.org/drawingml/2006/table">
            <a:tbl>
              <a:tblPr firstRow="1" bandRow="1">
                <a:tableStyleId>{5C22544A-7EE6-4342-B048-85BDC9FD1C3A}</a:tableStyleId>
              </a:tblPr>
              <a:tblGrid>
                <a:gridCol w="9451041">
                  <a:extLst>
                    <a:ext uri="{9D8B030D-6E8A-4147-A177-3AD203B41FA5}">
                      <a16:colId xmlns:a16="http://schemas.microsoft.com/office/drawing/2014/main" val="2751899108"/>
                    </a:ext>
                  </a:extLst>
                </a:gridCol>
                <a:gridCol w="1821797">
                  <a:extLst>
                    <a:ext uri="{9D8B030D-6E8A-4147-A177-3AD203B41FA5}">
                      <a16:colId xmlns:a16="http://schemas.microsoft.com/office/drawing/2014/main" val="3002606338"/>
                    </a:ext>
                  </a:extLst>
                </a:gridCol>
              </a:tblGrid>
              <a:tr h="758272">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EODB Questions</a:t>
                      </a:r>
                      <a:endParaRPr lang="en-US" sz="20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WB Assessment for DB 2020</a:t>
                      </a:r>
                      <a:endParaRPr lang="en-US" sz="2000" dirty="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6741339"/>
                  </a:ext>
                </a:extLst>
              </a:tr>
              <a:tr h="1127383">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Q5. Is a general description of debts and obligations permitted in collateral agreements; can all types of debts and obligations be secured between parties; and can the collateral agreement include a maximum amount for which the assets are encumbered?</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1397497089"/>
                  </a:ext>
                </a:extLst>
              </a:tr>
              <a:tr h="1127383">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Q6. Is a collateral registry in operation for both incorporated and non-incorporated entities that is unified geographically and by asset type, with an electronic database indexed by debtor's name?</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3298819399"/>
                  </a:ext>
                </a:extLst>
              </a:tr>
              <a:tr h="792358">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Q7. Does a notice-based collateral registry exist in which all functional equivalents can be registered?</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3611201336"/>
                  </a:ext>
                </a:extLst>
              </a:tr>
              <a:tr h="745623">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Q8. Does a modern collateral registry exist in which registrations; amendments; cancellations and searches can be performed online by any interested third party?</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No</a:t>
                      </a:r>
                    </a:p>
                  </a:txBody>
                  <a:tcPr marL="68580" marR="68580" marT="0" marB="0"/>
                </a:tc>
                <a:extLst>
                  <a:ext uri="{0D108BD9-81ED-4DB2-BD59-A6C34878D82A}">
                    <a16:rowId xmlns:a16="http://schemas.microsoft.com/office/drawing/2014/main" val="2920908905"/>
                  </a:ext>
                </a:extLst>
              </a:tr>
            </a:tbl>
          </a:graphicData>
        </a:graphic>
      </p:graphicFrame>
    </p:spTree>
    <p:extLst>
      <p:ext uri="{BB962C8B-B14F-4D97-AF65-F5344CB8AC3E}">
        <p14:creationId xmlns:p14="http://schemas.microsoft.com/office/powerpoint/2010/main" val="3746706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162" y="748072"/>
            <a:ext cx="9720072" cy="929259"/>
          </a:xfrm>
        </p:spPr>
        <p:txBody>
          <a:bodyPr vert="horz" lIns="91440" tIns="45720" rIns="91440" bIns="45720" rtlCol="0" anchor="ctr">
            <a:normAutofit/>
          </a:bodyPr>
          <a:lstStyle/>
          <a:p>
            <a:r>
              <a:rPr lang="en-US" dirty="0"/>
              <a:t>STRENGTH OF LEGAL RIGHTS Index</a:t>
            </a:r>
          </a:p>
        </p:txBody>
      </p:sp>
      <p:sp>
        <p:nvSpPr>
          <p:cNvPr id="4" name="Slide Number Placeholder 3"/>
          <p:cNvSpPr>
            <a:spLocks noGrp="1"/>
          </p:cNvSpPr>
          <p:nvPr>
            <p:ph type="sldNum" sz="quarter" idx="12"/>
          </p:nvPr>
        </p:nvSpPr>
        <p:spPr/>
        <p:txBody>
          <a:bodyPr/>
          <a:lstStyle/>
          <a:p>
            <a:fld id="{E13868FB-7F35-4481-B0CC-EAAE2D12F4C9}" type="slidenum">
              <a:rPr lang="en-US" smtClean="0"/>
              <a:t>13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6148553"/>
              </p:ext>
            </p:extLst>
          </p:nvPr>
        </p:nvGraphicFramePr>
        <p:xfrm>
          <a:off x="919162" y="1564355"/>
          <a:ext cx="10611577" cy="5074669"/>
        </p:xfrm>
        <a:graphic>
          <a:graphicData uri="http://schemas.openxmlformats.org/drawingml/2006/table">
            <a:tbl>
              <a:tblPr firstRow="1" bandRow="1">
                <a:tableStyleId>{5C22544A-7EE6-4342-B048-85BDC9FD1C3A}</a:tableStyleId>
              </a:tblPr>
              <a:tblGrid>
                <a:gridCol w="8984255">
                  <a:extLst>
                    <a:ext uri="{9D8B030D-6E8A-4147-A177-3AD203B41FA5}">
                      <a16:colId xmlns:a16="http://schemas.microsoft.com/office/drawing/2014/main" val="2751899108"/>
                    </a:ext>
                  </a:extLst>
                </a:gridCol>
                <a:gridCol w="1627322">
                  <a:extLst>
                    <a:ext uri="{9D8B030D-6E8A-4147-A177-3AD203B41FA5}">
                      <a16:colId xmlns:a16="http://schemas.microsoft.com/office/drawing/2014/main" val="3002606338"/>
                    </a:ext>
                  </a:extLst>
                </a:gridCol>
              </a:tblGrid>
              <a:tr h="574411">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EODB Questions</a:t>
                      </a:r>
                      <a:endParaRPr lang="en-US" sz="20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WB </a:t>
                      </a:r>
                      <a:r>
                        <a:rPr lang="en-US" sz="2000" b="1" dirty="0" smtClean="0">
                          <a:effectLst/>
                          <a:latin typeface="+mj-lt"/>
                          <a:ea typeface="Calibri" panose="020F0502020204030204" pitchFamily="34" charset="0"/>
                          <a:cs typeface="Arial" panose="020B0604020202020204" pitchFamily="34" charset="0"/>
                        </a:rPr>
                        <a:t>Assessment for DB </a:t>
                      </a:r>
                      <a:r>
                        <a:rPr lang="en-US" sz="2000" b="1" dirty="0">
                          <a:effectLst/>
                          <a:latin typeface="+mj-lt"/>
                          <a:ea typeface="Calibri" panose="020F0502020204030204" pitchFamily="34" charset="0"/>
                          <a:cs typeface="Arial" panose="020B0604020202020204" pitchFamily="34" charset="0"/>
                        </a:rPr>
                        <a:t>2020</a:t>
                      </a:r>
                      <a:endParaRPr lang="en-US" sz="2000" dirty="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6741339"/>
                  </a:ext>
                </a:extLst>
              </a:tr>
              <a:tr h="777282">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Q9. Are secured creditors paid first (i.e. before tax claims and employee claims) when a debtor defaults outside an insolvency procedure?</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1397497089"/>
                  </a:ext>
                </a:extLst>
              </a:tr>
              <a:tr h="774915">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Q10. Are secured creditors paid first (i.e. before tax claims and employee claims) when a business is liquidated?</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3298819399"/>
                  </a:ext>
                </a:extLst>
              </a:tr>
              <a:tr h="1342410">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Q11. Are secured creditors subject to an automatic stay on enforcement when a debtor enters a court-supervised reorganization procedure? Does the law protect secured creditors’ rights by providing clear grounds for relief from the stay and/or sets a time limit for it?</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No</a:t>
                      </a:r>
                    </a:p>
                  </a:txBody>
                  <a:tcPr marL="68580" marR="68580" marT="0" marB="0"/>
                </a:tc>
                <a:extLst>
                  <a:ext uri="{0D108BD9-81ED-4DB2-BD59-A6C34878D82A}">
                    <a16:rowId xmlns:a16="http://schemas.microsoft.com/office/drawing/2014/main" val="3611201336"/>
                  </a:ext>
                </a:extLst>
              </a:tr>
              <a:tr h="1129428">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Q12. Does the law allow parties to agree on out of court enforcement at the time a security interest is created? Does the law allow the secured creditor to sell the collateral through public auction or private tender, as well as, for the secured creditor to keep the asset in satisfaction of the debt?</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No</a:t>
                      </a:r>
                    </a:p>
                  </a:txBody>
                  <a:tcPr marL="68580" marR="68580" marT="0" marB="0"/>
                </a:tc>
                <a:extLst>
                  <a:ext uri="{0D108BD9-81ED-4DB2-BD59-A6C34878D82A}">
                    <a16:rowId xmlns:a16="http://schemas.microsoft.com/office/drawing/2014/main" val="2920908905"/>
                  </a:ext>
                </a:extLst>
              </a:tr>
            </a:tbl>
          </a:graphicData>
        </a:graphic>
      </p:graphicFrame>
    </p:spTree>
    <p:extLst>
      <p:ext uri="{BB962C8B-B14F-4D97-AF65-F5344CB8AC3E}">
        <p14:creationId xmlns:p14="http://schemas.microsoft.com/office/powerpoint/2010/main" val="3630894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29" y="662707"/>
            <a:ext cx="9909704" cy="1240685"/>
          </a:xfrm>
        </p:spPr>
        <p:txBody>
          <a:bodyPr>
            <a:normAutofit fontScale="90000"/>
          </a:bodyPr>
          <a:lstStyle/>
          <a:p>
            <a:r>
              <a:rPr lang="en-US" dirty="0" smtClean="0"/>
              <a:t>Major Reforms in the Getting Credit Indicator</a:t>
            </a:r>
            <a:endParaRPr lang="en-US" dirty="0"/>
          </a:p>
        </p:txBody>
      </p:sp>
      <p:sp>
        <p:nvSpPr>
          <p:cNvPr id="3" name="Content Placeholder 2"/>
          <p:cNvSpPr>
            <a:spLocks noGrp="1"/>
          </p:cNvSpPr>
          <p:nvPr>
            <p:ph idx="1"/>
          </p:nvPr>
        </p:nvSpPr>
        <p:spPr>
          <a:xfrm>
            <a:off x="781423" y="1540515"/>
            <a:ext cx="10724554" cy="4872046"/>
          </a:xfrm>
        </p:spPr>
        <p:txBody>
          <a:bodyPr>
            <a:noAutofit/>
          </a:bodyPr>
          <a:lstStyle/>
          <a:p>
            <a:pPr>
              <a:lnSpc>
                <a:spcPct val="150000"/>
              </a:lnSpc>
              <a:spcAft>
                <a:spcPts val="1200"/>
              </a:spcAft>
              <a:buFont typeface="Wingdings" panose="05000000000000000000" pitchFamily="2" charset="2"/>
              <a:buChar char="v"/>
            </a:pPr>
            <a:r>
              <a:rPr lang="en-US" sz="2400" dirty="0" smtClean="0"/>
              <a:t>K-Electric has started sharing industrial and commercial consumers data with private credit bureaus.</a:t>
            </a:r>
          </a:p>
          <a:p>
            <a:pPr>
              <a:lnSpc>
                <a:spcPct val="150000"/>
              </a:lnSpc>
              <a:spcAft>
                <a:spcPts val="1200"/>
              </a:spcAft>
              <a:buFont typeface="Wingdings" panose="05000000000000000000" pitchFamily="2" charset="2"/>
              <a:buChar char="v"/>
            </a:pPr>
            <a:r>
              <a:rPr lang="en-US" sz="2400" dirty="0" smtClean="0"/>
              <a:t>SBP has expanded the capacity of E-CIB to retain two years history of consumer/borrows in e-CIB reports.</a:t>
            </a:r>
            <a:r>
              <a:rPr lang="en-US" sz="2400" dirty="0"/>
              <a:t> </a:t>
            </a:r>
            <a:endParaRPr lang="en-US" sz="2400" dirty="0" smtClean="0"/>
          </a:p>
          <a:p>
            <a:pPr>
              <a:lnSpc>
                <a:spcPct val="150000"/>
              </a:lnSpc>
              <a:spcAft>
                <a:spcPts val="1200"/>
              </a:spcAft>
              <a:buFont typeface="Wingdings" panose="05000000000000000000" pitchFamily="2" charset="2"/>
              <a:buChar char="v"/>
            </a:pPr>
            <a:r>
              <a:rPr lang="en-US" sz="2400" dirty="0"/>
              <a:t>SBP had also reduced </a:t>
            </a:r>
            <a:r>
              <a:rPr lang="en-US" sz="2400" dirty="0"/>
              <a:t>the reflection period of written off/waived loans and advances for corporate borrowers in eCIB </a:t>
            </a:r>
            <a:r>
              <a:rPr lang="en-US" sz="2400" dirty="0" smtClean="0"/>
              <a:t> </a:t>
            </a:r>
            <a:r>
              <a:rPr lang="en-US" sz="2400" dirty="0"/>
              <a:t>from 15 years to 10 years</a:t>
            </a:r>
            <a:r>
              <a:rPr lang="en-US" sz="2400" dirty="0"/>
              <a:t>.</a:t>
            </a:r>
          </a:p>
          <a:p>
            <a:pPr>
              <a:lnSpc>
                <a:spcPct val="150000"/>
              </a:lnSpc>
              <a:spcAft>
                <a:spcPts val="1200"/>
              </a:spcAft>
              <a:buFont typeface="Wingdings" panose="05000000000000000000" pitchFamily="2" charset="2"/>
              <a:buChar char="v"/>
            </a:pPr>
            <a:r>
              <a:rPr lang="en-US" sz="2400" dirty="0" smtClean="0"/>
              <a:t>SBP </a:t>
            </a:r>
            <a:r>
              <a:rPr lang="en-US" sz="2400" dirty="0"/>
              <a:t>issued Licenses to two private credit bureaus</a:t>
            </a:r>
          </a:p>
          <a:p>
            <a:pPr>
              <a:lnSpc>
                <a:spcPct val="150000"/>
              </a:lnSpc>
              <a:spcAft>
                <a:spcPts val="1200"/>
              </a:spcAft>
              <a:buFont typeface="Wingdings" panose="05000000000000000000" pitchFamily="2" charset="2"/>
              <a:buChar char="v"/>
            </a:pPr>
            <a:endParaRPr lang="en-US" sz="2400" dirty="0">
              <a:solidFill>
                <a:schemeClr val="tx1"/>
              </a:solidFill>
            </a:endParaRPr>
          </a:p>
          <a:p>
            <a:pPr>
              <a:lnSpc>
                <a:spcPct val="200000"/>
              </a:lnSpc>
              <a:spcBef>
                <a:spcPts val="1800"/>
              </a:spcBef>
              <a:spcAft>
                <a:spcPts val="1200"/>
              </a:spcAft>
              <a:buFont typeface="Wingdings" panose="05000000000000000000" pitchFamily="2" charset="2"/>
              <a:buChar char="v"/>
            </a:pPr>
            <a:endParaRPr lang="en-US" sz="2400" dirty="0"/>
          </a:p>
        </p:txBody>
      </p:sp>
      <p:sp>
        <p:nvSpPr>
          <p:cNvPr id="4" name="Slide Number Placeholder 3"/>
          <p:cNvSpPr>
            <a:spLocks noGrp="1"/>
          </p:cNvSpPr>
          <p:nvPr>
            <p:ph type="sldNum" sz="quarter" idx="12"/>
          </p:nvPr>
        </p:nvSpPr>
        <p:spPr/>
        <p:txBody>
          <a:bodyPr/>
          <a:lstStyle/>
          <a:p>
            <a:fld id="{E13868FB-7F35-4481-B0CC-EAAE2D12F4C9}" type="slidenum">
              <a:rPr lang="en-US" smtClean="0"/>
              <a:t>14</a:t>
            </a:fld>
            <a:endParaRPr lang="en-US"/>
          </a:p>
        </p:txBody>
      </p:sp>
    </p:spTree>
    <p:extLst>
      <p:ext uri="{BB962C8B-B14F-4D97-AF65-F5344CB8AC3E}">
        <p14:creationId xmlns:p14="http://schemas.microsoft.com/office/powerpoint/2010/main" val="3640107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29" y="662707"/>
            <a:ext cx="9909704" cy="1240685"/>
          </a:xfrm>
        </p:spPr>
        <p:txBody>
          <a:bodyPr>
            <a:normAutofit fontScale="90000"/>
          </a:bodyPr>
          <a:lstStyle/>
          <a:p>
            <a:r>
              <a:rPr lang="en-US" dirty="0" smtClean="0"/>
              <a:t>Major Reforms in the Getting Credit Indicator</a:t>
            </a:r>
            <a:endParaRPr lang="en-US" dirty="0"/>
          </a:p>
        </p:txBody>
      </p:sp>
      <p:sp>
        <p:nvSpPr>
          <p:cNvPr id="3" name="Content Placeholder 2"/>
          <p:cNvSpPr>
            <a:spLocks noGrp="1"/>
          </p:cNvSpPr>
          <p:nvPr>
            <p:ph idx="1"/>
          </p:nvPr>
        </p:nvSpPr>
        <p:spPr>
          <a:xfrm>
            <a:off x="899410" y="1985954"/>
            <a:ext cx="10724554" cy="4759069"/>
          </a:xfrm>
        </p:spPr>
        <p:txBody>
          <a:bodyPr>
            <a:noAutofit/>
          </a:bodyPr>
          <a:lstStyle/>
          <a:p>
            <a:pPr>
              <a:lnSpc>
                <a:spcPct val="150000"/>
              </a:lnSpc>
              <a:spcAft>
                <a:spcPts val="1200"/>
              </a:spcAft>
              <a:buFont typeface="Wingdings" panose="05000000000000000000" pitchFamily="2" charset="2"/>
              <a:buChar char="v"/>
            </a:pPr>
            <a:r>
              <a:rPr lang="en-US" sz="2400" dirty="0"/>
              <a:t>Financial Institution (Secured Transactions) Act 2016 has been amended through an ordinance called Financial Institution (Secured Transactions) Amendments Ordinance 2020 in order to modernize and introduce best international practices in the secured transaction regime in Pakistan</a:t>
            </a:r>
            <a:r>
              <a:rPr lang="en-US" sz="2400" dirty="0" smtClean="0"/>
              <a:t>.</a:t>
            </a:r>
          </a:p>
          <a:p>
            <a:pPr>
              <a:lnSpc>
                <a:spcPct val="150000"/>
              </a:lnSpc>
              <a:spcAft>
                <a:spcPts val="1200"/>
              </a:spcAft>
              <a:buFont typeface="Wingdings" panose="05000000000000000000" pitchFamily="2" charset="2"/>
              <a:buChar char="v"/>
            </a:pPr>
            <a:r>
              <a:rPr lang="en-US" sz="2400" dirty="0" smtClean="0"/>
              <a:t>The </a:t>
            </a:r>
            <a:r>
              <a:rPr lang="en-US" sz="2400" dirty="0"/>
              <a:t>e-Registry under STA 2016 has been made operational in April 2020 and  so </a:t>
            </a:r>
            <a:r>
              <a:rPr lang="en-US" sz="2400" dirty="0"/>
              <a:t>135,925 </a:t>
            </a:r>
            <a:r>
              <a:rPr lang="en-US" sz="2400" dirty="0"/>
              <a:t>charges have been registered in STR during last one year.</a:t>
            </a:r>
          </a:p>
          <a:p>
            <a:pPr>
              <a:lnSpc>
                <a:spcPct val="150000"/>
              </a:lnSpc>
              <a:spcAft>
                <a:spcPts val="1200"/>
              </a:spcAft>
              <a:buFont typeface="Wingdings" panose="05000000000000000000" pitchFamily="2" charset="2"/>
              <a:buChar char="v"/>
            </a:pPr>
            <a:r>
              <a:rPr lang="en-US" sz="2400" dirty="0" smtClean="0"/>
              <a:t>SECP has issued the </a:t>
            </a:r>
            <a:r>
              <a:rPr lang="en-US" sz="2400" dirty="0" smtClean="0"/>
              <a:t>rules of the </a:t>
            </a:r>
            <a:r>
              <a:rPr lang="en-US" sz="2400" dirty="0" smtClean="0"/>
              <a:t>STR.</a:t>
            </a:r>
            <a:endParaRPr lang="en-US" sz="2400" dirty="0" smtClean="0"/>
          </a:p>
          <a:p>
            <a:pPr>
              <a:lnSpc>
                <a:spcPct val="200000"/>
              </a:lnSpc>
              <a:spcBef>
                <a:spcPts val="1800"/>
              </a:spcBef>
              <a:spcAft>
                <a:spcPts val="1200"/>
              </a:spcAft>
              <a:buFont typeface="Wingdings" panose="05000000000000000000" pitchFamily="2" charset="2"/>
              <a:buChar char="v"/>
            </a:pPr>
            <a:endParaRPr lang="en-US" sz="2400" dirty="0"/>
          </a:p>
        </p:txBody>
      </p:sp>
      <p:sp>
        <p:nvSpPr>
          <p:cNvPr id="4" name="Slide Number Placeholder 3"/>
          <p:cNvSpPr>
            <a:spLocks noGrp="1"/>
          </p:cNvSpPr>
          <p:nvPr>
            <p:ph type="sldNum" sz="quarter" idx="12"/>
          </p:nvPr>
        </p:nvSpPr>
        <p:spPr/>
        <p:txBody>
          <a:bodyPr/>
          <a:lstStyle/>
          <a:p>
            <a:fld id="{E13868FB-7F35-4481-B0CC-EAAE2D12F4C9}" type="slidenum">
              <a:rPr lang="en-US" smtClean="0"/>
              <a:t>15</a:t>
            </a:fld>
            <a:endParaRPr lang="en-US"/>
          </a:p>
        </p:txBody>
      </p:sp>
    </p:spTree>
    <p:extLst>
      <p:ext uri="{BB962C8B-B14F-4D97-AF65-F5344CB8AC3E}">
        <p14:creationId xmlns:p14="http://schemas.microsoft.com/office/powerpoint/2010/main" val="3878491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024128" y="1771650"/>
            <a:ext cx="9720073" cy="4537710"/>
          </a:xfrm>
        </p:spPr>
        <p:txBody>
          <a:bodyPr>
            <a:normAutofit/>
          </a:bodyPr>
          <a:lstStyle/>
          <a:p>
            <a:pPr>
              <a:lnSpc>
                <a:spcPct val="150000"/>
              </a:lnSpc>
              <a:buFont typeface="Wingdings" panose="05000000000000000000" pitchFamily="2" charset="2"/>
              <a:buChar char="v"/>
            </a:pPr>
            <a:r>
              <a:rPr lang="en-US" sz="2600" dirty="0" smtClean="0"/>
              <a:t>Pakistan </a:t>
            </a:r>
            <a:r>
              <a:rPr lang="en-US" sz="2600" dirty="0"/>
              <a:t>Ranking </a:t>
            </a:r>
            <a:endParaRPr lang="en-US" sz="2600" dirty="0" smtClean="0"/>
          </a:p>
          <a:p>
            <a:pPr>
              <a:lnSpc>
                <a:spcPct val="150000"/>
              </a:lnSpc>
              <a:buFont typeface="Wingdings" panose="05000000000000000000" pitchFamily="2" charset="2"/>
              <a:buChar char="v"/>
            </a:pPr>
            <a:endParaRPr lang="en-US" sz="2600" dirty="0"/>
          </a:p>
          <a:p>
            <a:pPr>
              <a:lnSpc>
                <a:spcPct val="150000"/>
              </a:lnSpc>
              <a:buFont typeface="Wingdings" panose="05000000000000000000" pitchFamily="2" charset="2"/>
              <a:buChar char="v"/>
            </a:pPr>
            <a:r>
              <a:rPr lang="en-US" sz="2600" dirty="0"/>
              <a:t>Ease of Doing Business </a:t>
            </a:r>
            <a:r>
              <a:rPr lang="en-US" sz="2600" dirty="0" smtClean="0"/>
              <a:t>Methodology</a:t>
            </a:r>
          </a:p>
          <a:p>
            <a:pPr>
              <a:lnSpc>
                <a:spcPct val="150000"/>
              </a:lnSpc>
              <a:buFont typeface="Wingdings" panose="05000000000000000000" pitchFamily="2" charset="2"/>
              <a:buChar char="v"/>
            </a:pPr>
            <a:endParaRPr lang="en-US" sz="2600" dirty="0"/>
          </a:p>
          <a:p>
            <a:pPr>
              <a:lnSpc>
                <a:spcPct val="150000"/>
              </a:lnSpc>
              <a:buFont typeface="Wingdings" panose="05000000000000000000" pitchFamily="2" charset="2"/>
              <a:buChar char="v"/>
            </a:pPr>
            <a:r>
              <a:rPr lang="en-US" sz="2600" dirty="0"/>
              <a:t>Reforms </a:t>
            </a:r>
            <a:r>
              <a:rPr lang="en-US" sz="2600" dirty="0" smtClean="0"/>
              <a:t>under Getting Credit Indicator</a:t>
            </a:r>
            <a:endParaRPr lang="en-US" sz="2600" dirty="0"/>
          </a:p>
          <a:p>
            <a:pPr marL="0" indent="0">
              <a:lnSpc>
                <a:spcPct val="150000"/>
              </a:lnSpc>
              <a:buNone/>
            </a:pPr>
            <a:endParaRPr lang="en-US" sz="2600" dirty="0"/>
          </a:p>
        </p:txBody>
      </p:sp>
      <p:sp>
        <p:nvSpPr>
          <p:cNvPr id="4" name="Slide Number Placeholder 3"/>
          <p:cNvSpPr>
            <a:spLocks noGrp="1"/>
          </p:cNvSpPr>
          <p:nvPr>
            <p:ph type="sldNum" sz="quarter" idx="12"/>
          </p:nvPr>
        </p:nvSpPr>
        <p:spPr/>
        <p:txBody>
          <a:bodyPr/>
          <a:lstStyle/>
          <a:p>
            <a:fld id="{E13868FB-7F35-4481-B0CC-EAAE2D12F4C9}" type="slidenum">
              <a:rPr lang="en-US" smtClean="0"/>
              <a:t>2</a:t>
            </a:fld>
            <a:endParaRPr lang="en-US"/>
          </a:p>
        </p:txBody>
      </p:sp>
    </p:spTree>
    <p:extLst>
      <p:ext uri="{BB962C8B-B14F-4D97-AF65-F5344CB8AC3E}">
        <p14:creationId xmlns:p14="http://schemas.microsoft.com/office/powerpoint/2010/main" val="303791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of Doing Business Index</a:t>
            </a:r>
            <a:endParaRPr lang="en-US" dirty="0"/>
          </a:p>
        </p:txBody>
      </p:sp>
      <p:sp>
        <p:nvSpPr>
          <p:cNvPr id="3" name="Content Placeholder 2"/>
          <p:cNvSpPr>
            <a:spLocks noGrp="1"/>
          </p:cNvSpPr>
          <p:nvPr>
            <p:ph idx="1"/>
          </p:nvPr>
        </p:nvSpPr>
        <p:spPr>
          <a:xfrm>
            <a:off x="677333" y="2160589"/>
            <a:ext cx="10738812" cy="1151829"/>
          </a:xfrm>
        </p:spPr>
        <p:txBody>
          <a:bodyPr>
            <a:normAutofit lnSpcReduction="10000"/>
          </a:bodyPr>
          <a:lstStyle/>
          <a:p>
            <a:pPr>
              <a:lnSpc>
                <a:spcPct val="150000"/>
              </a:lnSpc>
              <a:buFont typeface="Wingdings" panose="05000000000000000000" pitchFamily="2" charset="2"/>
              <a:buChar char="Ø"/>
            </a:pPr>
            <a:r>
              <a:rPr lang="en-US" sz="2000" dirty="0" smtClean="0"/>
              <a:t>World Bank issues ease of Doing Business Index each year (190 countries in 2020).</a:t>
            </a:r>
          </a:p>
          <a:p>
            <a:pPr>
              <a:lnSpc>
                <a:spcPct val="150000"/>
              </a:lnSpc>
              <a:buFont typeface="Wingdings" panose="05000000000000000000" pitchFamily="2" charset="2"/>
              <a:buChar char="Ø"/>
            </a:pPr>
            <a:r>
              <a:rPr lang="en-US" sz="2000" dirty="0" smtClean="0"/>
              <a:t>The index comprises 10 indicators including Getting Credit:</a:t>
            </a:r>
            <a:endParaRPr lang="en-US" sz="2000" dirty="0"/>
          </a:p>
          <a:p>
            <a:pPr marL="742950" lvl="1" indent="-285750">
              <a:lnSpc>
                <a:spcPct val="150000"/>
              </a:lnSpc>
            </a:pPr>
            <a:endParaRPr lang="en-US" sz="1800" dirty="0" smtClean="0"/>
          </a:p>
        </p:txBody>
      </p:sp>
      <p:sp>
        <p:nvSpPr>
          <p:cNvPr id="6" name="Slide Number Placeholder 5"/>
          <p:cNvSpPr>
            <a:spLocks noGrp="1"/>
          </p:cNvSpPr>
          <p:nvPr>
            <p:ph type="sldNum" sz="quarter" idx="12"/>
          </p:nvPr>
        </p:nvSpPr>
        <p:spPr/>
        <p:txBody>
          <a:bodyPr/>
          <a:lstStyle/>
          <a:p>
            <a:fld id="{E13868FB-7F35-4481-B0CC-EAAE2D12F4C9}" type="slidenum">
              <a:rPr lang="en-US" smtClean="0"/>
              <a:t>3</a:t>
            </a:fld>
            <a:endParaRPr lang="en-US"/>
          </a:p>
        </p:txBody>
      </p:sp>
      <p:sp>
        <p:nvSpPr>
          <p:cNvPr id="4" name="Content Placeholder 2"/>
          <p:cNvSpPr txBox="1">
            <a:spLocks/>
          </p:cNvSpPr>
          <p:nvPr/>
        </p:nvSpPr>
        <p:spPr>
          <a:xfrm>
            <a:off x="1056507" y="3312418"/>
            <a:ext cx="4905696" cy="30828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nSpc>
                <a:spcPct val="150000"/>
              </a:lnSpc>
            </a:pPr>
            <a:r>
              <a:rPr lang="en-US" sz="2000" dirty="0" smtClean="0"/>
              <a:t>Starting a Business</a:t>
            </a:r>
          </a:p>
          <a:p>
            <a:pPr>
              <a:lnSpc>
                <a:spcPct val="150000"/>
              </a:lnSpc>
            </a:pPr>
            <a:r>
              <a:rPr lang="en-US" sz="2000" dirty="0">
                <a:solidFill>
                  <a:schemeClr val="accent1"/>
                </a:solidFill>
              </a:rPr>
              <a:t>Getting </a:t>
            </a:r>
            <a:r>
              <a:rPr lang="en-US" sz="2000" dirty="0" smtClean="0">
                <a:solidFill>
                  <a:schemeClr val="accent1"/>
                </a:solidFill>
              </a:rPr>
              <a:t>Credit</a:t>
            </a:r>
            <a:endParaRPr lang="en-US" sz="2000" dirty="0">
              <a:solidFill>
                <a:schemeClr val="accent1"/>
              </a:solidFill>
            </a:endParaRPr>
          </a:p>
          <a:p>
            <a:pPr>
              <a:lnSpc>
                <a:spcPct val="150000"/>
              </a:lnSpc>
            </a:pPr>
            <a:r>
              <a:rPr lang="en-US" sz="2000" dirty="0" smtClean="0"/>
              <a:t>Dealing with Construction Permits</a:t>
            </a:r>
          </a:p>
          <a:p>
            <a:pPr>
              <a:lnSpc>
                <a:spcPct val="150000"/>
              </a:lnSpc>
            </a:pPr>
            <a:r>
              <a:rPr lang="en-US" sz="2000" dirty="0" smtClean="0"/>
              <a:t>Getting Electricity</a:t>
            </a:r>
          </a:p>
          <a:p>
            <a:pPr>
              <a:lnSpc>
                <a:spcPct val="150000"/>
              </a:lnSpc>
            </a:pPr>
            <a:r>
              <a:rPr lang="en-US" sz="2000" dirty="0" smtClean="0"/>
              <a:t>Registering Property</a:t>
            </a:r>
          </a:p>
          <a:p>
            <a:pPr>
              <a:lnSpc>
                <a:spcPct val="150000"/>
              </a:lnSpc>
            </a:pPr>
            <a:endParaRPr lang="en-US" sz="2000" dirty="0" smtClean="0"/>
          </a:p>
          <a:p>
            <a:pPr>
              <a:lnSpc>
                <a:spcPct val="150000"/>
              </a:lnSpc>
            </a:pPr>
            <a:endParaRPr lang="en-US" sz="2000" dirty="0" smtClean="0"/>
          </a:p>
          <a:p>
            <a:pPr>
              <a:lnSpc>
                <a:spcPct val="150000"/>
              </a:lnSpc>
            </a:pPr>
            <a:endParaRPr lang="en-US" sz="2000" dirty="0" smtClean="0"/>
          </a:p>
        </p:txBody>
      </p:sp>
      <p:sp>
        <p:nvSpPr>
          <p:cNvPr id="5" name="Content Placeholder 2"/>
          <p:cNvSpPr txBox="1">
            <a:spLocks/>
          </p:cNvSpPr>
          <p:nvPr/>
        </p:nvSpPr>
        <p:spPr>
          <a:xfrm>
            <a:off x="5799732" y="3312418"/>
            <a:ext cx="4794069" cy="29165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nSpc>
                <a:spcPct val="150000"/>
              </a:lnSpc>
            </a:pPr>
            <a:r>
              <a:rPr lang="en-US" sz="2000" dirty="0" smtClean="0"/>
              <a:t>Protecting Minority Investors</a:t>
            </a:r>
          </a:p>
          <a:p>
            <a:pPr>
              <a:lnSpc>
                <a:spcPct val="150000"/>
              </a:lnSpc>
            </a:pPr>
            <a:r>
              <a:rPr lang="en-US" sz="2000" dirty="0" smtClean="0"/>
              <a:t>Paying Taxes</a:t>
            </a:r>
          </a:p>
          <a:p>
            <a:pPr>
              <a:lnSpc>
                <a:spcPct val="150000"/>
              </a:lnSpc>
            </a:pPr>
            <a:r>
              <a:rPr lang="en-US" sz="2000" dirty="0" smtClean="0"/>
              <a:t>Trading across Borders</a:t>
            </a:r>
          </a:p>
          <a:p>
            <a:pPr>
              <a:lnSpc>
                <a:spcPct val="150000"/>
              </a:lnSpc>
            </a:pPr>
            <a:r>
              <a:rPr lang="en-US" sz="2000" dirty="0" smtClean="0"/>
              <a:t>Enforcing Contracts</a:t>
            </a:r>
          </a:p>
          <a:p>
            <a:pPr>
              <a:lnSpc>
                <a:spcPct val="150000"/>
              </a:lnSpc>
            </a:pPr>
            <a:r>
              <a:rPr lang="en-US" sz="2000" dirty="0" smtClean="0"/>
              <a:t>Resolving Insolvency</a:t>
            </a:r>
          </a:p>
          <a:p>
            <a:pPr marL="0" indent="0">
              <a:lnSpc>
                <a:spcPct val="150000"/>
              </a:lnSpc>
              <a:buNone/>
            </a:pPr>
            <a:endParaRPr lang="en-US" sz="2000" dirty="0"/>
          </a:p>
        </p:txBody>
      </p:sp>
    </p:spTree>
    <p:extLst>
      <p:ext uri="{BB962C8B-B14F-4D97-AF65-F5344CB8AC3E}">
        <p14:creationId xmlns:p14="http://schemas.microsoft.com/office/powerpoint/2010/main" val="3258462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EODB Ranking 2020</a:t>
            </a:r>
            <a:endParaRPr lang="en-US" dirty="0"/>
          </a:p>
        </p:txBody>
      </p:sp>
      <p:sp>
        <p:nvSpPr>
          <p:cNvPr id="3" name="Content Placeholder 2"/>
          <p:cNvSpPr>
            <a:spLocks noGrp="1"/>
          </p:cNvSpPr>
          <p:nvPr>
            <p:ph idx="1"/>
          </p:nvPr>
        </p:nvSpPr>
        <p:spPr>
          <a:xfrm>
            <a:off x="450056" y="1745174"/>
            <a:ext cx="11515725" cy="1285029"/>
          </a:xfrm>
        </p:spPr>
        <p:txBody>
          <a:bodyPr>
            <a:noAutofit/>
          </a:bodyPr>
          <a:lstStyle/>
          <a:p>
            <a:pPr marL="342900" lvl="1" indent="-342900">
              <a:lnSpc>
                <a:spcPct val="150000"/>
              </a:lnSpc>
            </a:pPr>
            <a:r>
              <a:rPr lang="en-US" dirty="0"/>
              <a:t>Pakistan ranks </a:t>
            </a:r>
            <a:r>
              <a:rPr lang="en-US" dirty="0" smtClean="0"/>
              <a:t>108 </a:t>
            </a:r>
            <a:r>
              <a:rPr lang="en-US" dirty="0"/>
              <a:t>on EODB index </a:t>
            </a:r>
            <a:endParaRPr lang="en-US" dirty="0" smtClean="0"/>
          </a:p>
          <a:p>
            <a:pPr marL="342900" lvl="1" indent="-342900">
              <a:lnSpc>
                <a:spcPct val="150000"/>
              </a:lnSpc>
            </a:pPr>
            <a:r>
              <a:rPr lang="en-US" dirty="0" smtClean="0"/>
              <a:t>Pakistan </a:t>
            </a:r>
            <a:r>
              <a:rPr lang="en-US" dirty="0"/>
              <a:t>improved </a:t>
            </a:r>
            <a:r>
              <a:rPr lang="en-US" dirty="0" smtClean="0"/>
              <a:t>28 </a:t>
            </a:r>
            <a:r>
              <a:rPr lang="en-US" dirty="0"/>
              <a:t>notches on the EODB </a:t>
            </a:r>
            <a:r>
              <a:rPr lang="en-US" dirty="0" smtClean="0"/>
              <a:t>2020 </a:t>
            </a:r>
            <a:r>
              <a:rPr lang="en-US" dirty="0"/>
              <a:t>compared </a:t>
            </a:r>
            <a:r>
              <a:rPr lang="en-US" dirty="0" smtClean="0"/>
              <a:t>to EODB 2019 </a:t>
            </a:r>
          </a:p>
          <a:p>
            <a:pPr marL="742950" lvl="2" indent="-342900">
              <a:lnSpc>
                <a:spcPct val="150000"/>
              </a:lnSpc>
            </a:pPr>
            <a:r>
              <a:rPr lang="en-US" sz="1600" dirty="0" smtClean="0"/>
              <a:t>Improvement in Starting a Business, Registering Property, Dealing with Construction Permits, Paying taxes and Getting electricity</a:t>
            </a:r>
          </a:p>
          <a:p>
            <a:pPr marL="342900" lvl="1" indent="-342900">
              <a:lnSpc>
                <a:spcPct val="150000"/>
              </a:lnSpc>
            </a:pPr>
            <a:endParaRPr lang="en-US" dirty="0"/>
          </a:p>
        </p:txBody>
      </p:sp>
      <p:sp>
        <p:nvSpPr>
          <p:cNvPr id="5" name="Slide Number Placeholder 4"/>
          <p:cNvSpPr>
            <a:spLocks noGrp="1"/>
          </p:cNvSpPr>
          <p:nvPr>
            <p:ph type="sldNum" sz="quarter" idx="12"/>
          </p:nvPr>
        </p:nvSpPr>
        <p:spPr/>
        <p:txBody>
          <a:bodyPr/>
          <a:lstStyle/>
          <a:p>
            <a:fld id="{E13868FB-7F35-4481-B0CC-EAAE2D12F4C9}" type="slidenum">
              <a:rPr lang="en-US" smtClean="0"/>
              <a:t>4</a:t>
            </a:fld>
            <a:endParaRPr lang="en-US"/>
          </a:p>
        </p:txBody>
      </p:sp>
      <p:pic>
        <p:nvPicPr>
          <p:cNvPr id="6" name="Picture 5"/>
          <p:cNvPicPr>
            <a:picLocks noChangeAspect="1"/>
          </p:cNvPicPr>
          <p:nvPr/>
        </p:nvPicPr>
        <p:blipFill>
          <a:blip r:embed="rId3"/>
          <a:stretch>
            <a:fillRect/>
          </a:stretch>
        </p:blipFill>
        <p:spPr>
          <a:xfrm>
            <a:off x="685800" y="3102964"/>
            <a:ext cx="11044238" cy="3569299"/>
          </a:xfrm>
          <a:prstGeom prst="rect">
            <a:avLst/>
          </a:prstGeom>
        </p:spPr>
      </p:pic>
    </p:spTree>
    <p:extLst>
      <p:ext uri="{BB962C8B-B14F-4D97-AF65-F5344CB8AC3E}">
        <p14:creationId xmlns:p14="http://schemas.microsoft.com/office/powerpoint/2010/main" val="3860619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580812"/>
          </a:xfrm>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EODB Methodology for Getting Credit</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35201" y="1952325"/>
            <a:ext cx="8365881" cy="2005306"/>
          </a:xfrm>
        </p:spPr>
        <p:txBody>
          <a:bodyPr>
            <a:normAutofit/>
          </a:bodyPr>
          <a:lstStyle/>
          <a:p>
            <a:pPr>
              <a:spcBef>
                <a:spcPts val="600"/>
              </a:spcBef>
              <a:spcAft>
                <a:spcPts val="1200"/>
              </a:spcAft>
            </a:pPr>
            <a:r>
              <a:rPr lang="en-US" dirty="0" smtClean="0"/>
              <a:t>Getting Credit measures </a:t>
            </a:r>
            <a:r>
              <a:rPr lang="en-US" dirty="0"/>
              <a:t>the legal rights of borrowers and lenders </a:t>
            </a:r>
            <a:r>
              <a:rPr lang="en-US" dirty="0" smtClean="0"/>
              <a:t>through two survey questionnaires:</a:t>
            </a:r>
          </a:p>
          <a:p>
            <a:pPr lvl="1">
              <a:spcBef>
                <a:spcPts val="600"/>
              </a:spcBef>
              <a:spcAft>
                <a:spcPts val="1200"/>
              </a:spcAft>
            </a:pPr>
            <a:r>
              <a:rPr lang="en-US" sz="2200" dirty="0" smtClean="0"/>
              <a:t>Strength of </a:t>
            </a:r>
            <a:r>
              <a:rPr lang="en-US" sz="2200" dirty="0"/>
              <a:t>legal rights(60% </a:t>
            </a:r>
            <a:r>
              <a:rPr lang="en-US" sz="2200" dirty="0" smtClean="0"/>
              <a:t>weight); and </a:t>
            </a:r>
          </a:p>
          <a:p>
            <a:pPr lvl="1">
              <a:spcBef>
                <a:spcPts val="600"/>
              </a:spcBef>
              <a:spcAft>
                <a:spcPts val="1200"/>
              </a:spcAft>
            </a:pPr>
            <a:r>
              <a:rPr lang="en-US" sz="2200" dirty="0" smtClean="0"/>
              <a:t>Depth of Credit </a:t>
            </a:r>
            <a:r>
              <a:rPr lang="en-US" sz="2200" dirty="0"/>
              <a:t>information (40% </a:t>
            </a:r>
            <a:r>
              <a:rPr lang="en-US" sz="2200" dirty="0" smtClean="0"/>
              <a:t>weight)</a:t>
            </a:r>
          </a:p>
        </p:txBody>
      </p:sp>
      <p:sp>
        <p:nvSpPr>
          <p:cNvPr id="4" name="Slide Number Placeholder 3"/>
          <p:cNvSpPr>
            <a:spLocks noGrp="1"/>
          </p:cNvSpPr>
          <p:nvPr>
            <p:ph type="sldNum" sz="quarter" idx="12"/>
          </p:nvPr>
        </p:nvSpPr>
        <p:spPr/>
        <p:txBody>
          <a:bodyPr/>
          <a:lstStyle/>
          <a:p>
            <a:fld id="{E13868FB-7F35-4481-B0CC-EAAE2D12F4C9}" type="slidenum">
              <a:rPr lang="en-US" smtClean="0"/>
              <a:t>5</a:t>
            </a:fld>
            <a:endParaRPr lang="en-US"/>
          </a:p>
        </p:txBody>
      </p:sp>
      <p:pic>
        <p:nvPicPr>
          <p:cNvPr id="6" name="Picture 5"/>
          <p:cNvPicPr>
            <a:picLocks noChangeAspect="1"/>
          </p:cNvPicPr>
          <p:nvPr/>
        </p:nvPicPr>
        <p:blipFill rotWithShape="1">
          <a:blip r:embed="rId3"/>
          <a:srcRect l="-301" t="938" r="-301" b="938"/>
          <a:stretch/>
        </p:blipFill>
        <p:spPr>
          <a:xfrm>
            <a:off x="8557553" y="2043112"/>
            <a:ext cx="3403669" cy="4486275"/>
          </a:xfrm>
          <a:prstGeom prst="rect">
            <a:avLst/>
          </a:prstGeom>
        </p:spPr>
      </p:pic>
      <p:pic>
        <p:nvPicPr>
          <p:cNvPr id="8" name="Picture 7"/>
          <p:cNvPicPr>
            <a:picLocks noChangeAspect="1"/>
          </p:cNvPicPr>
          <p:nvPr/>
        </p:nvPicPr>
        <p:blipFill rotWithShape="1">
          <a:blip r:embed="rId4"/>
          <a:srcRect l="3876" t="14810" r="3876" b="14810"/>
          <a:stretch/>
        </p:blipFill>
        <p:spPr>
          <a:xfrm>
            <a:off x="571500" y="4306196"/>
            <a:ext cx="7543800" cy="2327442"/>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509559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66FD7-D85F-4AFC-848B-6C2AB8BEA7BA}"/>
              </a:ext>
            </a:extLst>
          </p:cNvPr>
          <p:cNvSpPr>
            <a:spLocks noGrp="1"/>
          </p:cNvSpPr>
          <p:nvPr>
            <p:ph type="title"/>
          </p:nvPr>
        </p:nvSpPr>
        <p:spPr>
          <a:xfrm>
            <a:off x="932166" y="809469"/>
            <a:ext cx="9694575" cy="914489"/>
          </a:xfrm>
        </p:spPr>
        <p:txBody>
          <a:bodyPr>
            <a:normAutofit/>
          </a:bodyPr>
          <a:lstStyle/>
          <a:p>
            <a:r>
              <a:rPr lang="en-US" dirty="0" smtClean="0"/>
              <a:t>Getting Credit Indicator- Pakistan</a:t>
            </a:r>
            <a:endParaRPr lang="en-US" dirty="0"/>
          </a:p>
        </p:txBody>
      </p:sp>
      <p:graphicFrame>
        <p:nvGraphicFramePr>
          <p:cNvPr id="4" name="Content Placeholder 3">
            <a:extLst>
              <a:ext uri="{FF2B5EF4-FFF2-40B4-BE49-F238E27FC236}">
                <a16:creationId xmlns:a16="http://schemas.microsoft.com/office/drawing/2014/main" id="{FCF29CC6-6F91-43B1-A902-C39A368FD542}"/>
              </a:ext>
            </a:extLst>
          </p:cNvPr>
          <p:cNvGraphicFramePr>
            <a:graphicFrameLocks noGrp="1"/>
          </p:cNvGraphicFramePr>
          <p:nvPr>
            <p:ph idx="1"/>
            <p:extLst>
              <p:ext uri="{D42A27DB-BD31-4B8C-83A1-F6EECF244321}">
                <p14:modId xmlns:p14="http://schemas.microsoft.com/office/powerpoint/2010/main" val="2351662243"/>
              </p:ext>
            </p:extLst>
          </p:nvPr>
        </p:nvGraphicFramePr>
        <p:xfrm>
          <a:off x="585894" y="4784764"/>
          <a:ext cx="11225106" cy="1960260"/>
        </p:xfrm>
        <a:graphic>
          <a:graphicData uri="http://schemas.openxmlformats.org/drawingml/2006/table">
            <a:tbl>
              <a:tblPr firstRow="1" bandRow="1">
                <a:tableStyleId>{5C22544A-7EE6-4342-B048-85BDC9FD1C3A}</a:tableStyleId>
              </a:tblPr>
              <a:tblGrid>
                <a:gridCol w="11225106">
                  <a:extLst>
                    <a:ext uri="{9D8B030D-6E8A-4147-A177-3AD203B41FA5}">
                      <a16:colId xmlns:a16="http://schemas.microsoft.com/office/drawing/2014/main" val="1214503658"/>
                    </a:ext>
                  </a:extLst>
                </a:gridCol>
              </a:tblGrid>
              <a:tr h="622989">
                <a:tc>
                  <a:txBody>
                    <a:bodyPr/>
                    <a:lstStyle/>
                    <a:p>
                      <a:pPr algn="ctr"/>
                      <a:r>
                        <a:rPr lang="en-US" sz="2000" dirty="0" smtClean="0">
                          <a:latin typeface="+mn-lt"/>
                        </a:rPr>
                        <a:t>DB2018 and DB2019-</a:t>
                      </a:r>
                      <a:r>
                        <a:rPr lang="en-US" sz="2000" baseline="0" dirty="0" smtClean="0">
                          <a:latin typeface="+mn-lt"/>
                        </a:rPr>
                        <a:t> Getting Credit</a:t>
                      </a:r>
                      <a:endParaRPr lang="en-US" sz="2000" dirty="0">
                        <a:latin typeface="+mn-lt"/>
                      </a:endParaRPr>
                    </a:p>
                  </a:txBody>
                  <a:tcPr/>
                </a:tc>
                <a:extLst>
                  <a:ext uri="{0D108BD9-81ED-4DB2-BD59-A6C34878D82A}">
                    <a16:rowId xmlns:a16="http://schemas.microsoft.com/office/drawing/2014/main" val="1023599234"/>
                  </a:ext>
                </a:extLst>
              </a:tr>
              <a:tr h="714282">
                <a:tc>
                  <a:txBody>
                    <a:bodyPr/>
                    <a:lstStyle/>
                    <a:p>
                      <a:r>
                        <a:rPr lang="en-US" sz="2000" dirty="0" smtClean="0">
                          <a:latin typeface="+mn-lt"/>
                        </a:rPr>
                        <a:t>Strength of Legal Rights</a:t>
                      </a:r>
                      <a:r>
                        <a:rPr lang="en-US" sz="2000" baseline="0" dirty="0" smtClean="0">
                          <a:latin typeface="+mn-lt"/>
                        </a:rPr>
                        <a:t> Questionnaire : 2 “Yes” out of Total 12 questions</a:t>
                      </a:r>
                    </a:p>
                  </a:txBody>
                  <a:tcPr/>
                </a:tc>
                <a:extLst>
                  <a:ext uri="{0D108BD9-81ED-4DB2-BD59-A6C34878D82A}">
                    <a16:rowId xmlns:a16="http://schemas.microsoft.com/office/drawing/2014/main" val="4269432429"/>
                  </a:ext>
                </a:extLst>
              </a:tr>
              <a:tr h="622989">
                <a:tc>
                  <a:txBody>
                    <a:bodyPr/>
                    <a:lstStyle/>
                    <a:p>
                      <a:r>
                        <a:rPr lang="en-US" sz="2000" dirty="0" smtClean="0">
                          <a:latin typeface="+mn-lt"/>
                        </a:rPr>
                        <a:t>Depth of Credit Information:</a:t>
                      </a:r>
                      <a:r>
                        <a:rPr lang="en-US" sz="2000" baseline="0" dirty="0" smtClean="0">
                          <a:latin typeface="+mn-lt"/>
                        </a:rPr>
                        <a:t> 7 “Yes” out of Total 8 questions</a:t>
                      </a:r>
                      <a:endParaRPr lang="en-US" sz="2000" dirty="0">
                        <a:latin typeface="+mn-lt"/>
                      </a:endParaRPr>
                    </a:p>
                  </a:txBody>
                  <a:tcPr/>
                </a:tc>
                <a:extLst>
                  <a:ext uri="{0D108BD9-81ED-4DB2-BD59-A6C34878D82A}">
                    <a16:rowId xmlns:a16="http://schemas.microsoft.com/office/drawing/2014/main" val="3838374791"/>
                  </a:ext>
                </a:extLst>
              </a:tr>
            </a:tbl>
          </a:graphicData>
        </a:graphic>
      </p:graphicFrame>
      <p:sp>
        <p:nvSpPr>
          <p:cNvPr id="7" name="Slide Number Placeholder 6"/>
          <p:cNvSpPr>
            <a:spLocks noGrp="1"/>
          </p:cNvSpPr>
          <p:nvPr>
            <p:ph type="sldNum" sz="quarter" idx="12"/>
          </p:nvPr>
        </p:nvSpPr>
        <p:spPr/>
        <p:txBody>
          <a:bodyPr/>
          <a:lstStyle/>
          <a:p>
            <a:fld id="{E13868FB-7F35-4481-B0CC-EAAE2D12F4C9}" type="slidenum">
              <a:rPr lang="en-US" smtClean="0"/>
              <a:t>6</a:t>
            </a:fld>
            <a:endParaRPr lang="en-US"/>
          </a:p>
        </p:txBody>
      </p:sp>
      <p:sp>
        <p:nvSpPr>
          <p:cNvPr id="3" name="TextBox 2"/>
          <p:cNvSpPr txBox="1"/>
          <p:nvPr/>
        </p:nvSpPr>
        <p:spPr>
          <a:xfrm>
            <a:off x="677333" y="1933627"/>
            <a:ext cx="4851442" cy="1323439"/>
          </a:xfrm>
          <a:prstGeom prst="rect">
            <a:avLst/>
          </a:prstGeom>
          <a:noFill/>
        </p:spPr>
        <p:txBody>
          <a:bodyPr wrap="square" rtlCol="0">
            <a:spAutoFit/>
          </a:bodyPr>
          <a:lstStyle/>
          <a:p>
            <a:pPr marL="342900" lvl="1" indent="-342900">
              <a:lnSpc>
                <a:spcPct val="150000"/>
              </a:lnSpc>
              <a:spcBef>
                <a:spcPts val="1000"/>
              </a:spcBef>
              <a:buClr>
                <a:schemeClr val="accent1"/>
              </a:buClr>
              <a:buSzPct val="80000"/>
              <a:buFont typeface="Wingdings 3" charset="2"/>
              <a:buChar char=""/>
            </a:pPr>
            <a:r>
              <a:rPr lang="en-US" sz="2000" dirty="0">
                <a:solidFill>
                  <a:schemeClr val="tx1">
                    <a:lumMod val="75000"/>
                    <a:lumOff val="25000"/>
                  </a:schemeClr>
                </a:solidFill>
              </a:rPr>
              <a:t>Pakistan ranks </a:t>
            </a:r>
            <a:r>
              <a:rPr lang="en-US" sz="2000" dirty="0" smtClean="0">
                <a:solidFill>
                  <a:schemeClr val="tx1">
                    <a:lumMod val="75000"/>
                    <a:lumOff val="25000"/>
                  </a:schemeClr>
                </a:solidFill>
              </a:rPr>
              <a:t>119 </a:t>
            </a:r>
            <a:r>
              <a:rPr lang="en-US" sz="2000" dirty="0">
                <a:solidFill>
                  <a:schemeClr val="tx1">
                    <a:lumMod val="75000"/>
                    <a:lumOff val="25000"/>
                  </a:schemeClr>
                </a:solidFill>
              </a:rPr>
              <a:t>in Getting Credit Indicator for </a:t>
            </a:r>
            <a:r>
              <a:rPr lang="en-US" sz="2000" dirty="0" smtClean="0">
                <a:solidFill>
                  <a:schemeClr val="tx1">
                    <a:lumMod val="75000"/>
                    <a:lumOff val="25000"/>
                  </a:schemeClr>
                </a:solidFill>
              </a:rPr>
              <a:t>2020</a:t>
            </a:r>
            <a:endParaRPr lang="en-US" sz="2000" dirty="0">
              <a:solidFill>
                <a:schemeClr val="tx1">
                  <a:lumMod val="75000"/>
                  <a:lumOff val="25000"/>
                </a:schemeClr>
              </a:solidFill>
            </a:endParaRPr>
          </a:p>
          <a:p>
            <a:endParaRPr lang="en-US" sz="2000" dirty="0"/>
          </a:p>
        </p:txBody>
      </p:sp>
      <p:pic>
        <p:nvPicPr>
          <p:cNvPr id="6" name="Picture 5"/>
          <p:cNvPicPr>
            <a:picLocks noChangeAspect="1"/>
          </p:cNvPicPr>
          <p:nvPr/>
        </p:nvPicPr>
        <p:blipFill>
          <a:blip r:embed="rId3"/>
          <a:stretch>
            <a:fillRect/>
          </a:stretch>
        </p:blipFill>
        <p:spPr>
          <a:xfrm>
            <a:off x="5528776" y="1828792"/>
            <a:ext cx="6123293" cy="2851138"/>
          </a:xfrm>
          <a:prstGeom prst="rect">
            <a:avLst/>
          </a:prstGeom>
        </p:spPr>
      </p:pic>
    </p:spTree>
    <p:extLst>
      <p:ext uri="{BB962C8B-B14F-4D97-AF65-F5344CB8AC3E}">
        <p14:creationId xmlns:p14="http://schemas.microsoft.com/office/powerpoint/2010/main" val="367795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Depth of Credit Information Index</a:t>
            </a:r>
            <a:endParaRPr lang="en-US" dirty="0"/>
          </a:p>
        </p:txBody>
      </p:sp>
      <p:sp>
        <p:nvSpPr>
          <p:cNvPr id="3" name="Content Placeholder 2"/>
          <p:cNvSpPr>
            <a:spLocks noGrp="1"/>
          </p:cNvSpPr>
          <p:nvPr>
            <p:ph idx="1"/>
          </p:nvPr>
        </p:nvSpPr>
        <p:spPr>
          <a:xfrm>
            <a:off x="1024128" y="2084832"/>
            <a:ext cx="6710797" cy="4412132"/>
          </a:xfrm>
        </p:spPr>
        <p:txBody>
          <a:bodyPr>
            <a:noAutofit/>
          </a:bodyPr>
          <a:lstStyle/>
          <a:p>
            <a:pPr>
              <a:buFont typeface="Wingdings" panose="05000000000000000000" pitchFamily="2" charset="2"/>
              <a:buChar char="v"/>
            </a:pPr>
            <a:r>
              <a:rPr lang="en-US" dirty="0" smtClean="0"/>
              <a:t>The Index </a:t>
            </a:r>
            <a:r>
              <a:rPr lang="en-US" dirty="0"/>
              <a:t>measures rules and practices affecting the coverage, scope and accessibility of credit information available through either a credit </a:t>
            </a:r>
            <a:r>
              <a:rPr lang="en-US" dirty="0" smtClean="0"/>
              <a:t>bureau (private) </a:t>
            </a:r>
            <a:r>
              <a:rPr lang="en-US" dirty="0"/>
              <a:t>or a credit </a:t>
            </a:r>
            <a:r>
              <a:rPr lang="en-US" dirty="0" smtClean="0"/>
              <a:t>registry (public)</a:t>
            </a:r>
          </a:p>
          <a:p>
            <a:pPr>
              <a:buFont typeface="Wingdings" panose="05000000000000000000" pitchFamily="2" charset="2"/>
              <a:buChar char="v"/>
            </a:pPr>
            <a:r>
              <a:rPr lang="en-US" dirty="0" smtClean="0"/>
              <a:t>The </a:t>
            </a:r>
            <a:r>
              <a:rPr lang="en-US" dirty="0"/>
              <a:t>index ranges from 0 to 8, with higher values indicating the availability of more credit </a:t>
            </a:r>
            <a:r>
              <a:rPr lang="en-US" dirty="0" smtClean="0"/>
              <a:t>information</a:t>
            </a:r>
          </a:p>
          <a:p>
            <a:pPr>
              <a:buFont typeface="Wingdings" panose="05000000000000000000" pitchFamily="2" charset="2"/>
              <a:buChar char="v"/>
            </a:pPr>
            <a:r>
              <a:rPr lang="en-US" dirty="0" smtClean="0"/>
              <a:t>A </a:t>
            </a:r>
            <a:r>
              <a:rPr lang="en-US" dirty="0"/>
              <a:t>score of 1 is assigned </a:t>
            </a:r>
            <a:r>
              <a:rPr lang="en-US" dirty="0" smtClean="0"/>
              <a:t>for eight </a:t>
            </a:r>
            <a:r>
              <a:rPr lang="en-US" dirty="0"/>
              <a:t>features </a:t>
            </a:r>
            <a:r>
              <a:rPr lang="en-US" dirty="0" smtClean="0"/>
              <a:t>if it is fulfilled either by a </a:t>
            </a:r>
            <a:r>
              <a:rPr lang="en-US" dirty="0"/>
              <a:t>credit bureau or </a:t>
            </a:r>
            <a:r>
              <a:rPr lang="en-US" dirty="0" smtClean="0"/>
              <a:t>a credit registry or both</a:t>
            </a:r>
            <a:r>
              <a:rPr lang="en-US" dirty="0"/>
              <a:t> </a:t>
            </a:r>
            <a:endParaRPr lang="en-US" dirty="0" smtClean="0"/>
          </a:p>
          <a:p>
            <a:pPr>
              <a:buFont typeface="Wingdings" panose="05000000000000000000" pitchFamily="2" charset="2"/>
              <a:buChar char="v"/>
            </a:pPr>
            <a:r>
              <a:rPr lang="en-US" dirty="0" smtClean="0"/>
              <a:t>Score of 0 is assigned if;</a:t>
            </a:r>
          </a:p>
          <a:p>
            <a:pPr lvl="2">
              <a:buFont typeface="Wingdings" panose="05000000000000000000" pitchFamily="2" charset="2"/>
              <a:buChar char="v"/>
            </a:pPr>
            <a:r>
              <a:rPr lang="en-US" sz="2000" dirty="0" smtClean="0"/>
              <a:t>credit </a:t>
            </a:r>
            <a:r>
              <a:rPr lang="en-US" sz="2000" dirty="0"/>
              <a:t>bureau or registry is not </a:t>
            </a:r>
            <a:r>
              <a:rPr lang="en-US" sz="2000" dirty="0" smtClean="0"/>
              <a:t>operational; or </a:t>
            </a:r>
          </a:p>
          <a:p>
            <a:pPr lvl="2">
              <a:buFont typeface="Wingdings" panose="05000000000000000000" pitchFamily="2" charset="2"/>
              <a:buChar char="v"/>
            </a:pPr>
            <a:r>
              <a:rPr lang="en-US" sz="2000" dirty="0" smtClean="0"/>
              <a:t>covers </a:t>
            </a:r>
            <a:r>
              <a:rPr lang="en-US" sz="2000" dirty="0"/>
              <a:t>less than 5% of the adult population</a:t>
            </a:r>
            <a:endParaRPr lang="en-US" sz="2000" dirty="0" smtClean="0"/>
          </a:p>
          <a:p>
            <a:endParaRPr lang="en-US" sz="2000" dirty="0"/>
          </a:p>
        </p:txBody>
      </p:sp>
      <p:sp>
        <p:nvSpPr>
          <p:cNvPr id="5" name="Slide Number Placeholder 4"/>
          <p:cNvSpPr>
            <a:spLocks noGrp="1"/>
          </p:cNvSpPr>
          <p:nvPr>
            <p:ph type="sldNum" sz="quarter" idx="12"/>
          </p:nvPr>
        </p:nvSpPr>
        <p:spPr/>
        <p:txBody>
          <a:bodyPr/>
          <a:lstStyle/>
          <a:p>
            <a:fld id="{E13868FB-7F35-4481-B0CC-EAAE2D12F4C9}" type="slidenum">
              <a:rPr lang="en-US" smtClean="0"/>
              <a:t>7</a:t>
            </a:fld>
            <a:endParaRPr lang="en-US"/>
          </a:p>
        </p:txBody>
      </p:sp>
      <p:pic>
        <p:nvPicPr>
          <p:cNvPr id="2" name="Picture 1"/>
          <p:cNvPicPr>
            <a:picLocks noChangeAspect="1"/>
          </p:cNvPicPr>
          <p:nvPr/>
        </p:nvPicPr>
        <p:blipFill rotWithShape="1">
          <a:blip r:embed="rId2"/>
          <a:srcRect t="32443"/>
          <a:stretch/>
        </p:blipFill>
        <p:spPr>
          <a:xfrm>
            <a:off x="8299941" y="2084833"/>
            <a:ext cx="3383280" cy="4354324"/>
          </a:xfrm>
          <a:prstGeom prst="rect">
            <a:avLst/>
          </a:prstGeom>
        </p:spPr>
      </p:pic>
    </p:spTree>
    <p:extLst>
      <p:ext uri="{BB962C8B-B14F-4D97-AF65-F5344CB8AC3E}">
        <p14:creationId xmlns:p14="http://schemas.microsoft.com/office/powerpoint/2010/main" val="3410092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of Legal Rights Index</a:t>
            </a:r>
            <a:endParaRPr lang="en-US" dirty="0"/>
          </a:p>
        </p:txBody>
      </p:sp>
      <p:sp>
        <p:nvSpPr>
          <p:cNvPr id="3" name="Content Placeholder 2"/>
          <p:cNvSpPr>
            <a:spLocks noGrp="1"/>
          </p:cNvSpPr>
          <p:nvPr>
            <p:ph idx="1"/>
          </p:nvPr>
        </p:nvSpPr>
        <p:spPr>
          <a:xfrm>
            <a:off x="1024129" y="2084833"/>
            <a:ext cx="5796396" cy="4446596"/>
          </a:xfrm>
        </p:spPr>
        <p:txBody>
          <a:bodyPr>
            <a:normAutofit/>
          </a:bodyPr>
          <a:lstStyle/>
          <a:p>
            <a:pPr>
              <a:buFont typeface="Wingdings" panose="05000000000000000000" pitchFamily="2" charset="2"/>
              <a:buChar char="v"/>
            </a:pPr>
            <a:r>
              <a:rPr lang="en-US" sz="2400" dirty="0" smtClean="0"/>
              <a:t>The index </a:t>
            </a:r>
            <a:r>
              <a:rPr lang="en-US" sz="2400" dirty="0"/>
              <a:t>measures the degree to which collateral and bankruptcy laws protect the rights of borrowers and lenders and thus facilitate lending </a:t>
            </a:r>
            <a:endParaRPr lang="en-US" sz="2400" dirty="0" smtClean="0"/>
          </a:p>
          <a:p>
            <a:pPr>
              <a:buFont typeface="Wingdings" panose="05000000000000000000" pitchFamily="2" charset="2"/>
              <a:buChar char="v"/>
            </a:pPr>
            <a:r>
              <a:rPr lang="en-US" sz="2400" dirty="0" smtClean="0"/>
              <a:t>The index covers 10 </a:t>
            </a:r>
            <a:r>
              <a:rPr lang="en-US" sz="2400" dirty="0"/>
              <a:t>aspects related to legal rights in collat­eral law and 2 aspects in bankruptcy law</a:t>
            </a:r>
            <a:r>
              <a:rPr lang="en-US" sz="2400" dirty="0" smtClean="0"/>
              <a:t>.</a:t>
            </a:r>
          </a:p>
          <a:p>
            <a:pPr>
              <a:buFont typeface="Wingdings" panose="05000000000000000000" pitchFamily="2" charset="2"/>
              <a:buChar char="v"/>
            </a:pPr>
            <a:r>
              <a:rPr lang="en-US" sz="2400" dirty="0" smtClean="0"/>
              <a:t>The </a:t>
            </a:r>
            <a:r>
              <a:rPr lang="en-US" sz="2400" dirty="0"/>
              <a:t>index ranges from 0 to 12, with higher scores indicating that collateral and bankruptcy laws are better designed to expand access to credit.</a:t>
            </a:r>
          </a:p>
        </p:txBody>
      </p:sp>
      <p:sp>
        <p:nvSpPr>
          <p:cNvPr id="5" name="Slide Number Placeholder 4"/>
          <p:cNvSpPr>
            <a:spLocks noGrp="1"/>
          </p:cNvSpPr>
          <p:nvPr>
            <p:ph type="sldNum" sz="quarter" idx="12"/>
          </p:nvPr>
        </p:nvSpPr>
        <p:spPr/>
        <p:txBody>
          <a:bodyPr/>
          <a:lstStyle/>
          <a:p>
            <a:fld id="{E13868FB-7F35-4481-B0CC-EAAE2D12F4C9}" type="slidenum">
              <a:rPr lang="en-US" smtClean="0"/>
              <a:t>8</a:t>
            </a:fld>
            <a:endParaRPr lang="en-US"/>
          </a:p>
        </p:txBody>
      </p:sp>
      <p:pic>
        <p:nvPicPr>
          <p:cNvPr id="4" name="Picture 3"/>
          <p:cNvPicPr>
            <a:picLocks noChangeAspect="1"/>
          </p:cNvPicPr>
          <p:nvPr/>
        </p:nvPicPr>
        <p:blipFill rotWithShape="1">
          <a:blip r:embed="rId2"/>
          <a:srcRect b="67185"/>
          <a:stretch/>
        </p:blipFill>
        <p:spPr>
          <a:xfrm>
            <a:off x="6775196" y="2084832"/>
            <a:ext cx="4722260" cy="3011824"/>
          </a:xfrm>
          <a:prstGeom prst="rect">
            <a:avLst/>
          </a:prstGeom>
        </p:spPr>
      </p:pic>
    </p:spTree>
    <p:extLst>
      <p:ext uri="{BB962C8B-B14F-4D97-AF65-F5344CB8AC3E}">
        <p14:creationId xmlns:p14="http://schemas.microsoft.com/office/powerpoint/2010/main" val="759171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03" y="756173"/>
            <a:ext cx="9720072" cy="929259"/>
          </a:xfrm>
        </p:spPr>
        <p:txBody>
          <a:bodyPr vert="horz" lIns="91440" tIns="45720" rIns="91440" bIns="45720" rtlCol="0" anchor="ctr">
            <a:normAutofit/>
          </a:bodyPr>
          <a:lstStyle/>
          <a:p>
            <a:r>
              <a:rPr lang="en-US" dirty="0"/>
              <a:t>Depth of Credit Information Index</a:t>
            </a:r>
          </a:p>
        </p:txBody>
      </p:sp>
      <p:sp>
        <p:nvSpPr>
          <p:cNvPr id="4" name="Slide Number Placeholder 3"/>
          <p:cNvSpPr>
            <a:spLocks noGrp="1"/>
          </p:cNvSpPr>
          <p:nvPr>
            <p:ph type="sldNum" sz="quarter" idx="12"/>
          </p:nvPr>
        </p:nvSpPr>
        <p:spPr/>
        <p:txBody>
          <a:bodyPr/>
          <a:lstStyle/>
          <a:p>
            <a:fld id="{E13868FB-7F35-4481-B0CC-EAAE2D12F4C9}" type="slidenum">
              <a:rPr lang="en-US" smtClean="0"/>
              <a:t>9</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8537998"/>
              </p:ext>
            </p:extLst>
          </p:nvPr>
        </p:nvGraphicFramePr>
        <p:xfrm>
          <a:off x="917087" y="1875980"/>
          <a:ext cx="10722140" cy="4594724"/>
        </p:xfrm>
        <a:graphic>
          <a:graphicData uri="http://schemas.openxmlformats.org/drawingml/2006/table">
            <a:tbl>
              <a:tblPr firstRow="1" bandRow="1">
                <a:tableStyleId>{5C22544A-7EE6-4342-B048-85BDC9FD1C3A}</a:tableStyleId>
              </a:tblPr>
              <a:tblGrid>
                <a:gridCol w="8642942">
                  <a:extLst>
                    <a:ext uri="{9D8B030D-6E8A-4147-A177-3AD203B41FA5}">
                      <a16:colId xmlns:a16="http://schemas.microsoft.com/office/drawing/2014/main" val="2751899108"/>
                    </a:ext>
                  </a:extLst>
                </a:gridCol>
                <a:gridCol w="2079198">
                  <a:extLst>
                    <a:ext uri="{9D8B030D-6E8A-4147-A177-3AD203B41FA5}">
                      <a16:colId xmlns:a16="http://schemas.microsoft.com/office/drawing/2014/main" val="3002606338"/>
                    </a:ext>
                  </a:extLst>
                </a:gridCol>
              </a:tblGrid>
              <a:tr h="818498">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EODB Questions</a:t>
                      </a:r>
                      <a:endParaRPr lang="en-US" sz="2000" dirty="0">
                        <a:effectLst/>
                        <a:latin typeface="+mj-lt"/>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mj-lt"/>
                          <a:ea typeface="Calibri" panose="020F0502020204030204" pitchFamily="34" charset="0"/>
                          <a:cs typeface="Arial" panose="020B0604020202020204" pitchFamily="34" charset="0"/>
                        </a:rPr>
                        <a:t>WB Assessment for DB 2020</a:t>
                      </a:r>
                      <a:endParaRPr lang="en-US" sz="2000" dirty="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46741339"/>
                  </a:ext>
                </a:extLst>
              </a:tr>
              <a:tr h="665977">
                <a:tc>
                  <a:txBody>
                    <a:bodyPr/>
                    <a:lstStyle/>
                    <a:p>
                      <a:pPr marL="0" marR="0">
                        <a:lnSpc>
                          <a:spcPct val="107000"/>
                        </a:lnSpc>
                        <a:spcBef>
                          <a:spcPts val="0"/>
                        </a:spcBef>
                        <a:spcAft>
                          <a:spcPts val="0"/>
                        </a:spcAft>
                      </a:pPr>
                      <a:r>
                        <a:rPr lang="en-US" sz="2200" kern="1200" dirty="0" smtClean="0">
                          <a:solidFill>
                            <a:schemeClr val="tx1"/>
                          </a:solidFill>
                          <a:latin typeface="+mn-lt"/>
                          <a:ea typeface="+mn-ea"/>
                          <a:cs typeface="+mn-cs"/>
                        </a:rPr>
                        <a:t>Q1. Are data on both firms and individuals distributed?</a:t>
                      </a:r>
                      <a:endParaRPr lang="en-US" sz="2200" kern="1200" dirty="0">
                        <a:solidFill>
                          <a:schemeClr val="tx1"/>
                        </a:solidFill>
                        <a:latin typeface="+mn-lt"/>
                        <a:ea typeface="+mn-ea"/>
                        <a:cs typeface="+mn-cs"/>
                      </a:endParaRP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Yes</a:t>
                      </a:r>
                    </a:p>
                  </a:txBody>
                  <a:tcPr marL="68580" marR="68580" marT="0" marB="0"/>
                </a:tc>
                <a:extLst>
                  <a:ext uri="{0D108BD9-81ED-4DB2-BD59-A6C34878D82A}">
                    <a16:rowId xmlns:a16="http://schemas.microsoft.com/office/drawing/2014/main" val="1397497089"/>
                  </a:ext>
                </a:extLst>
              </a:tr>
              <a:tr h="665977">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Q2. Are both positive and negative credit data distributed?</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Yes</a:t>
                      </a:r>
                    </a:p>
                  </a:txBody>
                  <a:tcPr marL="68580" marR="68580" marT="0" marB="0"/>
                </a:tc>
                <a:extLst>
                  <a:ext uri="{0D108BD9-81ED-4DB2-BD59-A6C34878D82A}">
                    <a16:rowId xmlns:a16="http://schemas.microsoft.com/office/drawing/2014/main" val="3298819399"/>
                  </a:ext>
                </a:extLst>
              </a:tr>
              <a:tr h="854087">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Q3. Are data from retailers or utility companies - in addition to data from banks and financial institutions </a:t>
                      </a:r>
                      <a:r>
                        <a:rPr lang="en-US" sz="2200" kern="1200" dirty="0" smtClean="0">
                          <a:solidFill>
                            <a:schemeClr val="tx1"/>
                          </a:solidFill>
                          <a:latin typeface="+mn-lt"/>
                          <a:ea typeface="+mn-ea"/>
                          <a:cs typeface="+mn-cs"/>
                        </a:rPr>
                        <a:t>- distributed</a:t>
                      </a:r>
                      <a:r>
                        <a:rPr lang="en-US" sz="2200" kern="1200" dirty="0">
                          <a:solidFill>
                            <a:schemeClr val="tx1"/>
                          </a:solidFill>
                          <a:latin typeface="+mn-lt"/>
                          <a:ea typeface="+mn-ea"/>
                          <a:cs typeface="+mn-cs"/>
                        </a:rPr>
                        <a:t>?</a:t>
                      </a:r>
                    </a:p>
                  </a:txBody>
                  <a:tcPr marL="68580" marR="68580" marT="0" marB="0"/>
                </a:tc>
                <a:tc>
                  <a:txBody>
                    <a:bodyPr/>
                    <a:lstStyle/>
                    <a:p>
                      <a:pPr marL="0" marR="0">
                        <a:lnSpc>
                          <a:spcPct val="107000"/>
                        </a:lnSpc>
                        <a:spcBef>
                          <a:spcPts val="0"/>
                        </a:spcBef>
                        <a:spcAft>
                          <a:spcPts val="0"/>
                        </a:spcAft>
                      </a:pPr>
                      <a:r>
                        <a:rPr lang="en-US" sz="2200" kern="1200">
                          <a:solidFill>
                            <a:schemeClr val="tx1"/>
                          </a:solidFill>
                          <a:latin typeface="+mn-lt"/>
                          <a:ea typeface="+mn-ea"/>
                          <a:cs typeface="+mn-cs"/>
                        </a:rPr>
                        <a:t>No</a:t>
                      </a:r>
                    </a:p>
                  </a:txBody>
                  <a:tcPr marL="68580" marR="68580" marT="0" marB="0"/>
                </a:tc>
                <a:extLst>
                  <a:ext uri="{0D108BD9-81ED-4DB2-BD59-A6C34878D82A}">
                    <a16:rowId xmlns:a16="http://schemas.microsoft.com/office/drawing/2014/main" val="3611201336"/>
                  </a:ext>
                </a:extLst>
              </a:tr>
              <a:tr h="1590185">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Q4. Are at least 2 years of historical data distributed? (Credit bureaus and registries that distribute </a:t>
                      </a:r>
                      <a:r>
                        <a:rPr lang="en-US" sz="2200" kern="1200" dirty="0" smtClean="0">
                          <a:solidFill>
                            <a:schemeClr val="tx1"/>
                          </a:solidFill>
                          <a:latin typeface="+mn-lt"/>
                          <a:ea typeface="+mn-ea"/>
                          <a:cs typeface="+mn-cs"/>
                        </a:rPr>
                        <a:t>more than </a:t>
                      </a:r>
                      <a:r>
                        <a:rPr lang="en-US" sz="2200" kern="1200" dirty="0">
                          <a:solidFill>
                            <a:schemeClr val="tx1"/>
                          </a:solidFill>
                          <a:latin typeface="+mn-lt"/>
                          <a:ea typeface="+mn-ea"/>
                          <a:cs typeface="+mn-cs"/>
                        </a:rPr>
                        <a:t>10 years of negative data or erase data on defaults as soon as they are repaid obtain a score of </a:t>
                      </a:r>
                      <a:r>
                        <a:rPr lang="en-US" sz="2200" kern="1200" dirty="0" smtClean="0">
                          <a:solidFill>
                            <a:schemeClr val="tx1"/>
                          </a:solidFill>
                          <a:latin typeface="+mn-lt"/>
                          <a:ea typeface="+mn-ea"/>
                          <a:cs typeface="+mn-cs"/>
                        </a:rPr>
                        <a:t>0 for </a:t>
                      </a:r>
                      <a:r>
                        <a:rPr lang="en-US" sz="2200" kern="1200" dirty="0">
                          <a:solidFill>
                            <a:schemeClr val="tx1"/>
                          </a:solidFill>
                          <a:latin typeface="+mn-lt"/>
                          <a:ea typeface="+mn-ea"/>
                          <a:cs typeface="+mn-cs"/>
                        </a:rPr>
                        <a:t>this component.)</a:t>
                      </a:r>
                    </a:p>
                  </a:txBody>
                  <a:tcPr marL="68580" marR="68580" marT="0" marB="0"/>
                </a:tc>
                <a:tc>
                  <a:txBody>
                    <a:bodyPr/>
                    <a:lstStyle/>
                    <a:p>
                      <a:pPr marL="0" marR="0">
                        <a:lnSpc>
                          <a:spcPct val="107000"/>
                        </a:lnSpc>
                        <a:spcBef>
                          <a:spcPts val="0"/>
                        </a:spcBef>
                        <a:spcAft>
                          <a:spcPts val="0"/>
                        </a:spcAft>
                      </a:pPr>
                      <a:r>
                        <a:rPr lang="en-US" sz="2200" kern="1200" dirty="0">
                          <a:solidFill>
                            <a:schemeClr val="tx1"/>
                          </a:solidFill>
                          <a:latin typeface="+mn-lt"/>
                          <a:ea typeface="+mn-ea"/>
                          <a:cs typeface="+mn-cs"/>
                        </a:rPr>
                        <a:t>Yes</a:t>
                      </a:r>
                    </a:p>
                  </a:txBody>
                  <a:tcPr marL="68580" marR="68580" marT="0" marB="0"/>
                </a:tc>
                <a:extLst>
                  <a:ext uri="{0D108BD9-81ED-4DB2-BD59-A6C34878D82A}">
                    <a16:rowId xmlns:a16="http://schemas.microsoft.com/office/drawing/2014/main" val="2920908905"/>
                  </a:ext>
                </a:extLst>
              </a:tr>
            </a:tbl>
          </a:graphicData>
        </a:graphic>
      </p:graphicFrame>
    </p:spTree>
    <p:extLst>
      <p:ext uri="{BB962C8B-B14F-4D97-AF65-F5344CB8AC3E}">
        <p14:creationId xmlns:p14="http://schemas.microsoft.com/office/powerpoint/2010/main" val="2951225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3574</TotalTime>
  <Words>1303</Words>
  <Application>Microsoft Office PowerPoint</Application>
  <PresentationFormat>Widescreen</PresentationFormat>
  <Paragraphs>135</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Tw Cen MT</vt:lpstr>
      <vt:lpstr>Tw Cen MT Condensed</vt:lpstr>
      <vt:lpstr>Wingdings</vt:lpstr>
      <vt:lpstr>Wingdings 3</vt:lpstr>
      <vt:lpstr>Integral</vt:lpstr>
      <vt:lpstr>Getting Credit-EODB  Awareness session on Getting Credit Indicator </vt:lpstr>
      <vt:lpstr>Outline</vt:lpstr>
      <vt:lpstr>Ease of Doing Business Index</vt:lpstr>
      <vt:lpstr>Pakistan- EODB Ranking 2020</vt:lpstr>
      <vt:lpstr> EODB Methodology for Getting Credit </vt:lpstr>
      <vt:lpstr>Getting Credit Indicator- Pakistan</vt:lpstr>
      <vt:lpstr>Depth of Credit Information Index</vt:lpstr>
      <vt:lpstr>Strength of Legal Rights Index</vt:lpstr>
      <vt:lpstr>Depth of Credit Information Index</vt:lpstr>
      <vt:lpstr>Depth of Credit Information Index</vt:lpstr>
      <vt:lpstr>STRENGTH OF LEGAL RIGHTS Index</vt:lpstr>
      <vt:lpstr>STRENGTH OF LEGAL RIGHTS Index</vt:lpstr>
      <vt:lpstr>STRENGTH OF LEGAL RIGHTS Index</vt:lpstr>
      <vt:lpstr>Major Reforms in the Getting Credit Indicator</vt:lpstr>
      <vt:lpstr>Major Reforms in the Getting Credit Indicator</vt:lpstr>
    </vt:vector>
  </TitlesOfParts>
  <Company>SBP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Credit Progress</dc:title>
  <dc:creator>Farzand Ali - FSD</dc:creator>
  <cp:lastModifiedBy>Farzand Ali - FSD</cp:lastModifiedBy>
  <cp:revision>201</cp:revision>
  <cp:lastPrinted>2020-02-25T09:43:07Z</cp:lastPrinted>
  <dcterms:created xsi:type="dcterms:W3CDTF">2018-02-26T08:21:59Z</dcterms:created>
  <dcterms:modified xsi:type="dcterms:W3CDTF">2021-04-23T06:51:42Z</dcterms:modified>
</cp:coreProperties>
</file>