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5" r:id="rId10"/>
    <p:sldId id="264" r:id="rId11"/>
    <p:sldId id="266" r:id="rId1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r>
              <a:rPr lang="en-US" smtClean="0"/>
              <a:t>Annexure A</a:t>
            </a:r>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B3C4575-A2E6-4168-92D3-EA255A6DD664}" type="slidenum">
              <a:rPr lang="en-US" smtClean="0"/>
              <a:t>‹#›</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r>
              <a:rPr lang="en-US" smtClean="0"/>
              <a:t>Annexure A</a:t>
            </a:r>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7A9C5951-C206-4362-B497-365DA6A0A384}" type="slidenum">
              <a:rPr lang="en-US" smtClean="0"/>
              <a:pPr/>
              <a:t>‹#›</a:t>
            </a:fld>
            <a:endParaRPr lang="en-US"/>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9C5951-C206-4362-B497-365DA6A0A384}" type="slidenum">
              <a:rPr lang="en-US" smtClean="0"/>
              <a:pPr/>
              <a:t>1</a:t>
            </a:fld>
            <a:endParaRPr lang="en-US"/>
          </a:p>
        </p:txBody>
      </p:sp>
      <p:sp>
        <p:nvSpPr>
          <p:cNvPr id="5" name="Date Placeholder 4"/>
          <p:cNvSpPr>
            <a:spLocks noGrp="1"/>
          </p:cNvSpPr>
          <p:nvPr>
            <p:ph type="dt" idx="11"/>
          </p:nvPr>
        </p:nvSpPr>
        <p:spPr/>
        <p:txBody>
          <a:bodyPr/>
          <a:lstStyle/>
          <a:p>
            <a:r>
              <a:rPr lang="en-US" smtClean="0"/>
              <a:t>Annexure A</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A9C5951-C206-4362-B497-365DA6A0A384}" type="slidenum">
              <a:rPr lang="en-US" smtClean="0"/>
              <a:pPr/>
              <a:t>4</a:t>
            </a:fld>
            <a:endParaRPr lang="en-US"/>
          </a:p>
        </p:txBody>
      </p:sp>
      <p:sp>
        <p:nvSpPr>
          <p:cNvPr id="5" name="Date Placeholder 4"/>
          <p:cNvSpPr>
            <a:spLocks noGrp="1"/>
          </p:cNvSpPr>
          <p:nvPr>
            <p:ph type="dt" idx="11"/>
          </p:nvPr>
        </p:nvSpPr>
        <p:spPr/>
        <p:txBody>
          <a:bodyPr/>
          <a:lstStyle/>
          <a:p>
            <a:r>
              <a:rPr lang="en-US" smtClean="0"/>
              <a:t>Annexure A</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D6F2283-B733-4086-8A9E-135D667DE245}" type="datetime1">
              <a:rPr lang="en-US" smtClean="0"/>
              <a:pPr/>
              <a:t>11/18/2011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3EDF21A-74D8-4D28-9EFA-6BDF2E2F7B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0E9C82-561B-4420-A422-6321149F3A2D}" type="datetime1">
              <a:rPr lang="en-US" smtClean="0"/>
              <a:pPr/>
              <a:t>11/18/2011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8A66B-662B-4D44-8E85-B3104602881F}" type="datetime1">
              <a:rPr lang="en-US" smtClean="0"/>
              <a:pPr/>
              <a:t>11/18/2011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AA8C97-F681-47EC-B2A6-A30BCA975383}" type="datetime1">
              <a:rPr lang="en-US" smtClean="0"/>
              <a:pPr/>
              <a:t>11/18/2011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B2E87D-C589-4366-AE91-58A269EE9257}" type="datetime1">
              <a:rPr lang="en-US" smtClean="0"/>
              <a:pPr/>
              <a:t>11/18/2011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DF21A-74D8-4D28-9EFA-6BDF2E2F7B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4645D50-E962-4ADA-A5F3-E39F41B2D738}" type="datetime1">
              <a:rPr lang="en-US" smtClean="0"/>
              <a:pPr/>
              <a:t>11/18/2011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55E4746-254A-4853-9F43-7944D830E701}" type="datetime1">
              <a:rPr lang="en-US" smtClean="0"/>
              <a:pPr/>
              <a:t>11/18/2011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D19FB0-0BC0-4505-BAD5-CD6B13161484}" type="datetime1">
              <a:rPr lang="en-US" smtClean="0"/>
              <a:pPr/>
              <a:t>11/18/2011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0389CA-897E-4B70-A31B-5DFCE736083D}" type="datetime1">
              <a:rPr lang="en-US" smtClean="0"/>
              <a:pPr/>
              <a:t>11/18/2011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31D6AD-A097-409D-A5D2-C589F51B1801}" type="datetime1">
              <a:rPr lang="en-US" smtClean="0"/>
              <a:pPr/>
              <a:t>11/18/2011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DF21A-74D8-4D28-9EFA-6BDF2E2F7B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980855F-F6F1-40A5-98F9-81DE9596FE30}" type="datetime1">
              <a:rPr lang="en-US" smtClean="0"/>
              <a:pPr/>
              <a:t>11/18/2011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3EDF21A-74D8-4D28-9EFA-6BDF2E2F7BD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2C4128-A4C7-4DD0-A8D4-454EAEF6B09F}" type="datetime1">
              <a:rPr lang="en-US" smtClean="0"/>
              <a:pPr/>
              <a:t>11/18/2011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EDF21A-74D8-4D28-9EFA-6BDF2E2F7BD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7851648" cy="1828800"/>
          </a:xfrm>
        </p:spPr>
        <p:txBody>
          <a:bodyPr/>
          <a:lstStyle/>
          <a:p>
            <a:pPr algn="ctr"/>
            <a:r>
              <a:rPr lang="en-US" dirty="0" smtClean="0">
                <a:solidFill>
                  <a:schemeClr val="tx1"/>
                </a:solidFill>
              </a:rPr>
              <a:t>Housing Finance </a:t>
            </a:r>
            <a:endParaRPr lang="en-US" dirty="0">
              <a:solidFill>
                <a:schemeClr val="tx1"/>
              </a:solidFill>
            </a:endParaRPr>
          </a:p>
        </p:txBody>
      </p:sp>
      <p:sp>
        <p:nvSpPr>
          <p:cNvPr id="3" name="Subtitle 2"/>
          <p:cNvSpPr>
            <a:spLocks noGrp="1"/>
          </p:cNvSpPr>
          <p:nvPr>
            <p:ph type="subTitle" idx="1"/>
          </p:nvPr>
        </p:nvSpPr>
        <p:spPr>
          <a:xfrm>
            <a:off x="533400" y="2382985"/>
            <a:ext cx="7854696" cy="1752600"/>
          </a:xfrm>
        </p:spPr>
        <p:txBody>
          <a:bodyPr/>
          <a:lstStyle/>
          <a:p>
            <a:pPr algn="ctr"/>
            <a:r>
              <a:rPr lang="en-US" dirty="0" smtClean="0"/>
              <a:t>Loan Documentation </a:t>
            </a:r>
          </a:p>
          <a:p>
            <a:pPr algn="ctr"/>
            <a:r>
              <a:rPr lang="en-US" dirty="0" smtClean="0"/>
              <a:t>&amp; </a:t>
            </a:r>
          </a:p>
          <a:p>
            <a:pPr algn="ctr"/>
            <a:r>
              <a:rPr lang="en-US" dirty="0" smtClean="0"/>
              <a:t>Foreclosure </a:t>
            </a:r>
            <a:endParaRPr lang="en-US" dirty="0"/>
          </a:p>
        </p:txBody>
      </p:sp>
      <p:sp>
        <p:nvSpPr>
          <p:cNvPr id="4" name="Subtitle 2"/>
          <p:cNvSpPr txBox="1">
            <a:spLocks/>
          </p:cNvSpPr>
          <p:nvPr/>
        </p:nvSpPr>
        <p:spPr>
          <a:xfrm>
            <a:off x="685800" y="4648200"/>
            <a:ext cx="7854696" cy="1752600"/>
          </a:xfrm>
          <a:prstGeom prst="rect">
            <a:avLst/>
          </a:prstGeom>
        </p:spPr>
        <p:txBody>
          <a:bodyPr vert="horz" lIns="0" rIns="18288">
            <a:normAutofit/>
          </a:bodyPr>
          <a:lstStyle/>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Presented by</a:t>
            </a:r>
            <a:r>
              <a:rPr kumimoji="0" lang="en-US" b="0" i="0" u="none" strike="noStrike" kern="1200" cap="none" spc="0" normalizeH="0" noProof="0" dirty="0" smtClean="0">
                <a:ln>
                  <a:noFill/>
                </a:ln>
                <a:solidFill>
                  <a:schemeClr val="tx1"/>
                </a:solidFill>
                <a:effectLst/>
                <a:uLnTx/>
                <a:uFillTx/>
                <a:latin typeface="+mn-lt"/>
                <a:ea typeface="+mn-ea"/>
                <a:cs typeface="+mn-cs"/>
              </a:rPr>
              <a:t> :</a:t>
            </a:r>
          </a:p>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US" b="0" i="0" u="none" strike="noStrike" kern="1200" cap="none" spc="0" normalizeH="0" noProof="0" dirty="0" smtClean="0">
              <a:ln>
                <a:noFill/>
              </a:ln>
              <a:solidFill>
                <a:schemeClr val="tx1"/>
              </a:solidFill>
              <a:effectLst/>
              <a:uLnTx/>
              <a:uFillTx/>
              <a:latin typeface="+mn-lt"/>
              <a:ea typeface="+mn-ea"/>
              <a:cs typeface="+mn-cs"/>
            </a:endParaRPr>
          </a:p>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b="0" i="0" u="none" strike="noStrike" kern="1200" cap="none" spc="0" normalizeH="0" noProof="0" dirty="0" err="1" smtClean="0">
                <a:ln>
                  <a:noFill/>
                </a:ln>
                <a:solidFill>
                  <a:schemeClr val="tx1"/>
                </a:solidFill>
                <a:effectLst/>
                <a:uLnTx/>
                <a:uFillTx/>
                <a:latin typeface="+mn-lt"/>
                <a:ea typeface="+mn-ea"/>
                <a:cs typeface="+mn-cs"/>
              </a:rPr>
              <a:t>Faheem</a:t>
            </a:r>
            <a:r>
              <a:rPr kumimoji="0" lang="en-US" b="0" i="0" u="none" strike="noStrike" kern="1200" cap="none" spc="0" normalizeH="0" noProof="0" dirty="0" smtClean="0">
                <a:ln>
                  <a:noFill/>
                </a:ln>
                <a:solidFill>
                  <a:schemeClr val="tx1"/>
                </a:solidFill>
                <a:effectLst/>
                <a:uLnTx/>
                <a:uFillTx/>
                <a:latin typeface="+mn-lt"/>
                <a:ea typeface="+mn-ea"/>
                <a:cs typeface="+mn-cs"/>
              </a:rPr>
              <a:t> A. </a:t>
            </a:r>
            <a:r>
              <a:rPr kumimoji="0" lang="en-US" b="0" i="0" u="none" strike="noStrike" kern="1200" cap="none" spc="0" normalizeH="0" noProof="0" dirty="0" err="1" smtClean="0">
                <a:ln>
                  <a:noFill/>
                </a:ln>
                <a:solidFill>
                  <a:schemeClr val="tx1"/>
                </a:solidFill>
                <a:effectLst/>
                <a:uLnTx/>
                <a:uFillTx/>
                <a:latin typeface="+mn-lt"/>
                <a:ea typeface="+mn-ea"/>
                <a:cs typeface="+mn-cs"/>
              </a:rPr>
              <a:t>Qureshi</a:t>
            </a:r>
            <a:r>
              <a:rPr kumimoji="0" lang="en-US" b="0" i="0" u="none" strike="noStrike" kern="1200" cap="none" spc="0" normalizeH="0" noProof="0" dirty="0" smtClean="0">
                <a:ln>
                  <a:noFill/>
                </a:ln>
                <a:solidFill>
                  <a:schemeClr val="tx1"/>
                </a:solidFill>
                <a:effectLst/>
                <a:uLnTx/>
                <a:uFillTx/>
                <a:latin typeface="+mn-lt"/>
                <a:ea typeface="+mn-ea"/>
                <a:cs typeface="+mn-cs"/>
              </a:rPr>
              <a:t> </a:t>
            </a:r>
          </a:p>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n-US" baseline="0" dirty="0" smtClean="0"/>
              <a:t>Askari</a:t>
            </a:r>
            <a:r>
              <a:rPr lang="en-US" dirty="0" smtClean="0"/>
              <a:t> Bank Ltd</a:t>
            </a:r>
            <a:endParaRPr kumimoji="0" lang="en-US"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fld id="{C3EDF21A-74D8-4D28-9EFA-6BDF2E2F7BDD}"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610600" cy="1828800"/>
          </a:xfrm>
        </p:spPr>
        <p:txBody>
          <a:bodyPr>
            <a:noAutofit/>
          </a:bodyPr>
          <a:lstStyle/>
          <a:p>
            <a:r>
              <a:rPr lang="en-US" sz="4500" dirty="0" smtClean="0">
                <a:solidFill>
                  <a:schemeClr val="tx1"/>
                </a:solidFill>
              </a:rPr>
              <a:t>EXECUTION OF DECREES</a:t>
            </a:r>
            <a:endParaRPr lang="en-US" sz="4500" dirty="0">
              <a:solidFill>
                <a:schemeClr val="tx1"/>
              </a:solidFill>
            </a:endParaRPr>
          </a:p>
        </p:txBody>
      </p:sp>
      <p:sp>
        <p:nvSpPr>
          <p:cNvPr id="3" name="Subtitle 2"/>
          <p:cNvSpPr>
            <a:spLocks noGrp="1"/>
          </p:cNvSpPr>
          <p:nvPr>
            <p:ph type="subTitle" idx="1"/>
          </p:nvPr>
        </p:nvSpPr>
        <p:spPr>
          <a:xfrm>
            <a:off x="609600" y="1447800"/>
            <a:ext cx="8001000" cy="4953000"/>
          </a:xfrm>
        </p:spPr>
        <p:txBody>
          <a:bodyPr>
            <a:normAutofit fontScale="92500" lnSpcReduction="10000"/>
          </a:bodyPr>
          <a:lstStyle/>
          <a:p>
            <a:pPr marL="514350" indent="-514350" algn="just">
              <a:buClr>
                <a:schemeClr val="tx1">
                  <a:lumMod val="95000"/>
                </a:schemeClr>
              </a:buClr>
              <a:buAutoNum type="alphaLcPeriod"/>
            </a:pPr>
            <a:endParaRPr lang="en-US" sz="2000" dirty="0" smtClean="0"/>
          </a:p>
          <a:p>
            <a:pPr marL="514350" indent="-514350" algn="just">
              <a:buClr>
                <a:schemeClr val="tx1"/>
              </a:buClr>
              <a:buFont typeface="Wingdings" pitchFamily="2" charset="2"/>
              <a:buChar char="Ø"/>
            </a:pPr>
            <a:r>
              <a:rPr lang="en-US" sz="2000" dirty="0" smtClean="0"/>
              <a:t>In case of foreclosure, the necessary procedure of issuance of notices to the judgment debtor  to be completed by the lawyer, promptly. </a:t>
            </a:r>
          </a:p>
          <a:p>
            <a:pPr marL="514350" indent="-514350" algn="just">
              <a:buClr>
                <a:schemeClr val="tx1"/>
              </a:buClr>
            </a:pPr>
            <a:endParaRPr lang="en-US" sz="500" dirty="0" smtClean="0"/>
          </a:p>
          <a:p>
            <a:pPr marL="514350" indent="-514350" algn="just">
              <a:buClr>
                <a:schemeClr val="tx1"/>
              </a:buClr>
              <a:buFont typeface="Wingdings" pitchFamily="2" charset="2"/>
              <a:buChar char="Ø"/>
            </a:pPr>
            <a:r>
              <a:rPr lang="en-US" sz="2000" dirty="0" smtClean="0"/>
              <a:t>For the purposes of reserve price, the bank should arrange for fresh valuation of  mortgaged asset, by two State Bank approved evaluators, during the pendency of law suit. </a:t>
            </a:r>
          </a:p>
          <a:p>
            <a:pPr marL="514350" indent="-514350" algn="just">
              <a:buClr>
                <a:schemeClr val="tx1"/>
              </a:buClr>
            </a:pPr>
            <a:endParaRPr lang="en-US" sz="500" dirty="0" smtClean="0"/>
          </a:p>
          <a:p>
            <a:pPr marL="514350" indent="-514350" algn="just">
              <a:buClr>
                <a:schemeClr val="tx1"/>
              </a:buClr>
              <a:buFont typeface="Wingdings" pitchFamily="2" charset="2"/>
              <a:buChar char="Ø"/>
            </a:pPr>
            <a:r>
              <a:rPr lang="en-US" sz="2000" dirty="0" smtClean="0"/>
              <a:t>Reserve price to be conveyed to the concerned lawyer and the Court Auctioneer, in due course. The auctioneer should not delay filling of the auction schedule in the court.</a:t>
            </a:r>
          </a:p>
          <a:p>
            <a:pPr marL="514350" indent="-514350" algn="just">
              <a:buClr>
                <a:schemeClr val="tx1"/>
              </a:buClr>
              <a:buFont typeface="Wingdings" pitchFamily="2" charset="2"/>
              <a:buChar char="Ø"/>
            </a:pPr>
            <a:r>
              <a:rPr lang="en-US" sz="2000" dirty="0" smtClean="0"/>
              <a:t> In case the reserve price of mortgaged asset is below / less than the </a:t>
            </a:r>
            <a:r>
              <a:rPr lang="en-US" sz="2000" dirty="0" err="1" smtClean="0"/>
              <a:t>decretal</a:t>
            </a:r>
            <a:r>
              <a:rPr lang="en-US" sz="2000" dirty="0" smtClean="0"/>
              <a:t> amount, it is imperative that other assets of default customer may be searched. Thereafter, these assets to be attached through a Court order until the </a:t>
            </a:r>
            <a:r>
              <a:rPr lang="en-US" sz="2000" dirty="0" err="1" smtClean="0"/>
              <a:t>decretal</a:t>
            </a:r>
            <a:r>
              <a:rPr lang="en-US" sz="2000" dirty="0" smtClean="0"/>
              <a:t> amount is satisfied. </a:t>
            </a:r>
          </a:p>
          <a:p>
            <a:pPr marL="514350" indent="-514350" algn="just">
              <a:buClr>
                <a:schemeClr val="tx1"/>
              </a:buClr>
              <a:buFont typeface="Wingdings" pitchFamily="2" charset="2"/>
              <a:buChar char="Ø"/>
            </a:pPr>
            <a:r>
              <a:rPr lang="en-US" sz="2000" dirty="0" smtClean="0"/>
              <a:t>In compliance with the Section 15 of Financial Institutions (Recovery of Finances) Ordinance, 2001 where the bank deems fit, must participate in the auction proceedings.   </a:t>
            </a:r>
          </a:p>
          <a:p>
            <a:pPr marL="514350" indent="-514350" algn="just">
              <a:buClr>
                <a:schemeClr val="tx1"/>
              </a:buClr>
              <a:buFont typeface="Wingdings" pitchFamily="2" charset="2"/>
              <a:buChar char="Ø"/>
            </a:pPr>
            <a:endParaRPr lang="en-US" sz="2000" dirty="0" smtClean="0"/>
          </a:p>
          <a:p>
            <a:pPr marL="514350" indent="-514350" algn="just">
              <a:buClr>
                <a:schemeClr val="tx1"/>
              </a:buClr>
              <a:buFont typeface="Wingdings" pitchFamily="2" charset="2"/>
              <a:buChar char="Ø"/>
            </a:pPr>
            <a:endParaRPr lang="en-US" sz="2000"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28600"/>
            <a:ext cx="8610600" cy="1828800"/>
          </a:xfrm>
        </p:spPr>
        <p:txBody>
          <a:bodyPr>
            <a:noAutofit/>
          </a:bodyPr>
          <a:lstStyle/>
          <a:p>
            <a:r>
              <a:rPr lang="en-US" sz="2400" dirty="0" smtClean="0">
                <a:solidFill>
                  <a:schemeClr val="tx1"/>
                </a:solidFill>
              </a:rPr>
              <a:t>SUGGESTIONS FOR IMPROVEMENT OF MORTGAGE FINANCE INFRASTRUCTURE </a:t>
            </a:r>
            <a:r>
              <a:rPr lang="en-US" sz="2400" dirty="0" err="1" smtClean="0">
                <a:solidFill>
                  <a:schemeClr val="tx1"/>
                </a:solidFill>
              </a:rPr>
              <a:t>viz</a:t>
            </a:r>
            <a:r>
              <a:rPr lang="en-US" sz="2400" dirty="0" smtClean="0">
                <a:solidFill>
                  <a:schemeClr val="tx1"/>
                </a:solidFill>
              </a:rPr>
              <a:t> DOCUMENTATION &amp; FORECLOSURE</a:t>
            </a:r>
            <a:r>
              <a:rPr lang="en-US" sz="4400" dirty="0" smtClean="0">
                <a:solidFill>
                  <a:schemeClr val="tx1"/>
                </a:solidFill>
              </a:rPr>
              <a:t>  </a:t>
            </a:r>
            <a:endParaRPr lang="en-US" sz="4400" dirty="0">
              <a:solidFill>
                <a:schemeClr val="tx1"/>
              </a:solidFill>
            </a:endParaRPr>
          </a:p>
        </p:txBody>
      </p:sp>
      <p:sp>
        <p:nvSpPr>
          <p:cNvPr id="3" name="Subtitle 2"/>
          <p:cNvSpPr>
            <a:spLocks noGrp="1"/>
          </p:cNvSpPr>
          <p:nvPr>
            <p:ph type="subTitle" idx="1"/>
          </p:nvPr>
        </p:nvSpPr>
        <p:spPr>
          <a:xfrm>
            <a:off x="609600" y="2052640"/>
            <a:ext cx="8001000" cy="4267200"/>
          </a:xfrm>
        </p:spPr>
        <p:txBody>
          <a:bodyPr>
            <a:normAutofit/>
          </a:bodyPr>
          <a:lstStyle/>
          <a:p>
            <a:pPr marL="514350" indent="-514350" algn="just">
              <a:buClr>
                <a:schemeClr val="tx1">
                  <a:lumMod val="95000"/>
                </a:schemeClr>
              </a:buClr>
            </a:pPr>
            <a:endParaRPr lang="en-US" sz="100" dirty="0" smtClean="0"/>
          </a:p>
          <a:p>
            <a:pPr marL="514350" indent="-514350" algn="just">
              <a:buClr>
                <a:schemeClr val="tx1"/>
              </a:buClr>
              <a:buFont typeface="+mj-lt"/>
              <a:buAutoNum type="arabicPeriod"/>
            </a:pPr>
            <a:r>
              <a:rPr lang="en-US" sz="2000" dirty="0" smtClean="0"/>
              <a:t>A system of consolidating and computerizing the Record (including Micro Filming of property docs) of all immovable properties in Pakistan is needed.</a:t>
            </a:r>
          </a:p>
          <a:p>
            <a:pPr marL="514350" indent="-514350" algn="just">
              <a:buClr>
                <a:schemeClr val="tx1"/>
              </a:buClr>
              <a:buFont typeface="+mj-lt"/>
              <a:buAutoNum type="arabicPeriod"/>
            </a:pPr>
            <a:r>
              <a:rPr lang="en-US" sz="2000" dirty="0" smtClean="0"/>
              <a:t>Necessary provision in Tenancy Laws to be enacted to support the rights of mortgagee Bank. It is, however to be mentioned that Illegal Dispossession Act, is already enforced in the province of Punjab, whereby the Banks can move the Court of Law for eviction of tenant of a mortgaged property. </a:t>
            </a:r>
          </a:p>
          <a:p>
            <a:pPr marL="514350" indent="-514350" algn="just">
              <a:buClr>
                <a:schemeClr val="tx1"/>
              </a:buClr>
              <a:buFont typeface="+mj-lt"/>
              <a:buAutoNum type="arabicPeriod"/>
            </a:pPr>
            <a:r>
              <a:rPr lang="en-US" sz="2000" dirty="0" smtClean="0"/>
              <a:t>Specific foreclosure laws need to be enacted and sufficient authorities (exercisable without recourse to the Court of Law) should be granted to Banks to improve mortgagees’ rights of foreclosure. Such laws are necessary for the protection of depositors’ rights &amp; interests. </a:t>
            </a:r>
          </a:p>
          <a:p>
            <a:pPr marL="514350" indent="-514350" algn="just">
              <a:buClr>
                <a:schemeClr val="tx1"/>
              </a:buClr>
            </a:pPr>
            <a:endParaRPr lang="en-US" sz="2000" dirty="0" smtClean="0"/>
          </a:p>
          <a:p>
            <a:pPr marL="514350" indent="-514350" algn="just">
              <a:buClr>
                <a:schemeClr val="tx1"/>
              </a:buClr>
              <a:buFont typeface="Wingdings" pitchFamily="2" charset="2"/>
              <a:buChar char="Ø"/>
            </a:pPr>
            <a:endParaRPr lang="en-US" sz="2000"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99640"/>
            <a:ext cx="7851648" cy="1828800"/>
          </a:xfrm>
        </p:spPr>
        <p:txBody>
          <a:bodyPr>
            <a:normAutofit fontScale="90000"/>
          </a:bodyPr>
          <a:lstStyle/>
          <a:p>
            <a:r>
              <a:rPr lang="en-US" sz="6200" dirty="0" smtClean="0">
                <a:solidFill>
                  <a:schemeClr val="tx1"/>
                </a:solidFill>
              </a:rPr>
              <a:t>Mortgage Finance</a:t>
            </a:r>
            <a:r>
              <a:rPr lang="en-US" sz="4800" dirty="0" smtClean="0">
                <a:solidFill>
                  <a:schemeClr val="tx1"/>
                </a:solidFill>
              </a:rPr>
              <a:t/>
            </a:r>
            <a:br>
              <a:rPr lang="en-US" sz="4800" dirty="0" smtClean="0">
                <a:solidFill>
                  <a:schemeClr val="tx1"/>
                </a:solidFill>
              </a:rPr>
            </a:br>
            <a:r>
              <a:rPr lang="en-US" sz="3300" dirty="0" smtClean="0">
                <a:solidFill>
                  <a:schemeClr val="tx1"/>
                </a:solidFill>
              </a:rPr>
              <a:t>Legal Documentation – I</a:t>
            </a:r>
            <a:br>
              <a:rPr lang="en-US" sz="3300" dirty="0" smtClean="0">
                <a:solidFill>
                  <a:schemeClr val="tx1"/>
                </a:solidFill>
              </a:rPr>
            </a:br>
            <a:r>
              <a:rPr lang="en-US" sz="3300" dirty="0" smtClean="0">
                <a:solidFill>
                  <a:schemeClr val="tx1"/>
                </a:solidFill>
              </a:rPr>
              <a:t>Bank’s Charge Documentation  </a:t>
            </a:r>
            <a:endParaRPr lang="en-US" sz="3300" dirty="0">
              <a:solidFill>
                <a:schemeClr val="tx1"/>
              </a:solidFill>
            </a:endParaRPr>
          </a:p>
        </p:txBody>
      </p:sp>
      <p:sp>
        <p:nvSpPr>
          <p:cNvPr id="3" name="Subtitle 2"/>
          <p:cNvSpPr>
            <a:spLocks noGrp="1"/>
          </p:cNvSpPr>
          <p:nvPr>
            <p:ph type="subTitle" idx="1"/>
          </p:nvPr>
        </p:nvSpPr>
        <p:spPr>
          <a:xfrm>
            <a:off x="457200" y="2667000"/>
            <a:ext cx="8001000" cy="3886199"/>
          </a:xfrm>
        </p:spPr>
        <p:txBody>
          <a:bodyPr/>
          <a:lstStyle/>
          <a:p>
            <a:pPr marL="514350" indent="-514350" algn="just">
              <a:buClr>
                <a:schemeClr val="tx1"/>
              </a:buClr>
              <a:buFont typeface="+mj-lt"/>
              <a:buAutoNum type="arabicPeriod"/>
            </a:pPr>
            <a:r>
              <a:rPr lang="en-US" dirty="0" smtClean="0"/>
              <a:t>Agreement for Financing on Mark-up basis    </a:t>
            </a:r>
            <a:r>
              <a:rPr lang="en-US" sz="2000" dirty="0" smtClean="0"/>
              <a:t>(including Schedule “A” – Description of Assets).</a:t>
            </a:r>
          </a:p>
          <a:p>
            <a:pPr marL="514350" indent="-514350" algn="just">
              <a:buClr>
                <a:schemeClr val="tx1"/>
              </a:buClr>
            </a:pPr>
            <a:r>
              <a:rPr lang="en-US" sz="2400" dirty="0" smtClean="0"/>
              <a:t>2.	</a:t>
            </a:r>
            <a:r>
              <a:rPr lang="en-US" dirty="0" smtClean="0"/>
              <a:t>General Financing &amp; Collateral Agreement. </a:t>
            </a:r>
          </a:p>
          <a:p>
            <a:pPr marL="514350" indent="-514350" algn="just">
              <a:buClr>
                <a:schemeClr val="tx1"/>
              </a:buClr>
              <a:buAutoNum type="arabicPeriod" startAt="3"/>
            </a:pPr>
            <a:r>
              <a:rPr lang="en-US" dirty="0" smtClean="0"/>
              <a:t>Agreement to Mortgage. </a:t>
            </a:r>
          </a:p>
          <a:p>
            <a:pPr marL="514350" indent="-514350" algn="just">
              <a:buClr>
                <a:schemeClr val="tx1"/>
              </a:buClr>
              <a:buAutoNum type="arabicPeriod" startAt="4"/>
            </a:pPr>
            <a:r>
              <a:rPr lang="en-US" dirty="0" smtClean="0"/>
              <a:t>Memorandum of Deposit of Title Deeds.</a:t>
            </a:r>
          </a:p>
          <a:p>
            <a:pPr marL="514350" indent="-514350" algn="just">
              <a:buClr>
                <a:schemeClr val="tx1"/>
              </a:buClr>
            </a:pPr>
            <a:r>
              <a:rPr lang="en-US" sz="2400" dirty="0" smtClean="0"/>
              <a:t>	(</a:t>
            </a:r>
            <a:r>
              <a:rPr lang="en-US" sz="2000" dirty="0" smtClean="0"/>
              <a:t>including Schedule  I – Documents submitted with the bank,</a:t>
            </a:r>
          </a:p>
          <a:p>
            <a:pPr marL="514350" indent="-514350" algn="just">
              <a:buClr>
                <a:schemeClr val="tx1"/>
              </a:buClr>
            </a:pPr>
            <a:r>
              <a:rPr lang="en-US" sz="2000" dirty="0" smtClean="0"/>
              <a:t>	             &amp;   Schedule II – Description of Property).</a:t>
            </a:r>
          </a:p>
          <a:p>
            <a:pPr marL="514350" indent="-514350" algn="l">
              <a:buClr>
                <a:schemeClr val="tx1"/>
              </a:buClr>
            </a:pPr>
            <a:endParaRPr lang="en-US" sz="2400" dirty="0" smtClean="0"/>
          </a:p>
          <a:p>
            <a:pPr marL="514350" indent="-514350" algn="l">
              <a:buClr>
                <a:schemeClr val="tx1"/>
              </a:buClr>
            </a:pPr>
            <a:endParaRPr lang="en-US" sz="2000" dirty="0" smtClean="0"/>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066800"/>
            <a:ext cx="8001000" cy="5638800"/>
          </a:xfrm>
        </p:spPr>
        <p:txBody>
          <a:bodyPr/>
          <a:lstStyle/>
          <a:p>
            <a:pPr marL="514350" indent="-514350" algn="l">
              <a:buClr>
                <a:schemeClr val="tx1"/>
              </a:buClr>
              <a:buAutoNum type="arabicPeriod" startAt="5"/>
            </a:pPr>
            <a:r>
              <a:rPr lang="en-US" dirty="0" smtClean="0"/>
              <a:t>Promissory Note</a:t>
            </a:r>
          </a:p>
          <a:p>
            <a:pPr marL="514350" indent="-514350" algn="l">
              <a:buClr>
                <a:schemeClr val="tx1"/>
              </a:buClr>
              <a:buAutoNum type="arabicPeriod" startAt="6"/>
            </a:pPr>
            <a:r>
              <a:rPr lang="en-US" dirty="0" smtClean="0"/>
              <a:t>Personal Guarantee of the Borrower / Mortgagor </a:t>
            </a:r>
          </a:p>
          <a:p>
            <a:pPr marL="514350" indent="-514350" algn="l">
              <a:buClr>
                <a:schemeClr val="tx1"/>
              </a:buClr>
            </a:pPr>
            <a:r>
              <a:rPr lang="en-US" sz="2400" dirty="0" smtClean="0"/>
              <a:t>	(</a:t>
            </a:r>
            <a:r>
              <a:rPr lang="en-US" sz="2000" dirty="0" smtClean="0"/>
              <a:t>separate PG in case of co-borrower).</a:t>
            </a:r>
          </a:p>
          <a:p>
            <a:pPr marL="514350" indent="-514350" algn="l">
              <a:buClr>
                <a:schemeClr val="tx1"/>
              </a:buClr>
            </a:pPr>
            <a:endParaRPr lang="en-US" sz="2000" dirty="0" smtClean="0"/>
          </a:p>
          <a:p>
            <a:pPr marL="514350" indent="-514350" algn="l">
              <a:buClr>
                <a:schemeClr val="tx1"/>
              </a:buClr>
            </a:pPr>
            <a:endParaRPr lang="en-US" sz="2000" dirty="0" smtClean="0"/>
          </a:p>
          <a:p>
            <a:pPr marL="514350" indent="-514350" algn="l">
              <a:buClr>
                <a:schemeClr val="tx1"/>
              </a:buClr>
            </a:pPr>
            <a:endParaRPr lang="en-US" sz="2000" dirty="0" smtClean="0"/>
          </a:p>
          <a:p>
            <a:pPr marL="514350" indent="-514350" algn="l">
              <a:buClr>
                <a:schemeClr val="tx1"/>
              </a:buClr>
            </a:pPr>
            <a:endParaRPr lang="en-US" sz="2000" dirty="0" smtClean="0"/>
          </a:p>
          <a:p>
            <a:pPr marL="514350" indent="-514350" algn="l">
              <a:buClr>
                <a:schemeClr val="tx1"/>
              </a:buClr>
            </a:pPr>
            <a:endParaRPr lang="en-US" sz="2000" dirty="0" smtClean="0"/>
          </a:p>
          <a:p>
            <a:pPr marL="514350" indent="-514350" algn="l">
              <a:buClr>
                <a:schemeClr val="tx1"/>
              </a:buClr>
            </a:pPr>
            <a:endParaRPr lang="en-US" sz="2000" dirty="0" smtClean="0"/>
          </a:p>
          <a:p>
            <a:pPr marL="514350" indent="-514350" algn="l">
              <a:buClr>
                <a:schemeClr val="tx1"/>
              </a:buClr>
            </a:pPr>
            <a:r>
              <a:rPr lang="en-US" sz="1600" b="1" dirty="0" smtClean="0"/>
              <a:t>Note:</a:t>
            </a:r>
            <a:r>
              <a:rPr lang="en-US" sz="2000" b="1" dirty="0" smtClean="0"/>
              <a:t>	</a:t>
            </a:r>
            <a:r>
              <a:rPr lang="en-US" sz="1600" b="1" dirty="0" smtClean="0"/>
              <a:t>All legal documents to be jointly and severely signed by  co-borrower(s),  if any. </a:t>
            </a:r>
          </a:p>
          <a:p>
            <a:pPr marL="514350" indent="-514350" algn="l">
              <a:buClr>
                <a:schemeClr val="tx1"/>
              </a:buClr>
            </a:pPr>
            <a:endParaRPr lang="en-US" sz="2000" dirty="0" smtClean="0"/>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99640"/>
            <a:ext cx="7851648" cy="1828800"/>
          </a:xfrm>
        </p:spPr>
        <p:txBody>
          <a:bodyPr>
            <a:normAutofit fontScale="90000"/>
          </a:bodyPr>
          <a:lstStyle/>
          <a:p>
            <a:r>
              <a:rPr lang="en-US" sz="6200" dirty="0" smtClean="0">
                <a:solidFill>
                  <a:schemeClr val="tx1"/>
                </a:solidFill>
              </a:rPr>
              <a:t>Mortgage Finance</a:t>
            </a:r>
            <a:r>
              <a:rPr lang="en-US" sz="4800" dirty="0" smtClean="0">
                <a:solidFill>
                  <a:schemeClr val="tx1"/>
                </a:solidFill>
              </a:rPr>
              <a:t/>
            </a:r>
            <a:br>
              <a:rPr lang="en-US" sz="4800" dirty="0" smtClean="0">
                <a:solidFill>
                  <a:schemeClr val="tx1"/>
                </a:solidFill>
              </a:rPr>
            </a:br>
            <a:r>
              <a:rPr lang="en-US" sz="3300" dirty="0" smtClean="0">
                <a:solidFill>
                  <a:schemeClr val="tx1"/>
                </a:solidFill>
              </a:rPr>
              <a:t>Legal Documentation – II</a:t>
            </a:r>
            <a:br>
              <a:rPr lang="en-US" sz="3300" dirty="0" smtClean="0">
                <a:solidFill>
                  <a:schemeClr val="tx1"/>
                </a:solidFill>
              </a:rPr>
            </a:br>
            <a:r>
              <a:rPr lang="en-US" sz="3300" dirty="0" smtClean="0">
                <a:solidFill>
                  <a:schemeClr val="tx1"/>
                </a:solidFill>
              </a:rPr>
              <a:t>Security Documentation &amp; Perfection</a:t>
            </a:r>
            <a:endParaRPr lang="en-US" sz="3300" dirty="0">
              <a:solidFill>
                <a:schemeClr val="tx1"/>
              </a:solidFill>
            </a:endParaRPr>
          </a:p>
        </p:txBody>
      </p:sp>
      <p:sp>
        <p:nvSpPr>
          <p:cNvPr id="3" name="Subtitle 2"/>
          <p:cNvSpPr>
            <a:spLocks noGrp="1"/>
          </p:cNvSpPr>
          <p:nvPr>
            <p:ph type="subTitle" idx="1"/>
          </p:nvPr>
        </p:nvSpPr>
        <p:spPr>
          <a:xfrm>
            <a:off x="457200" y="2667000"/>
            <a:ext cx="8001000" cy="3886199"/>
          </a:xfrm>
        </p:spPr>
        <p:txBody>
          <a:bodyPr>
            <a:normAutofit fontScale="92500" lnSpcReduction="10000"/>
          </a:bodyPr>
          <a:lstStyle/>
          <a:p>
            <a:pPr marL="514350" indent="-514350" algn="just">
              <a:buClr>
                <a:schemeClr val="tx1">
                  <a:lumMod val="95000"/>
                </a:schemeClr>
              </a:buClr>
            </a:pPr>
            <a:r>
              <a:rPr lang="en-US" dirty="0" smtClean="0"/>
              <a:t>Modes  of creating Bank’s charge over the property. </a:t>
            </a:r>
          </a:p>
          <a:p>
            <a:pPr marL="514350" indent="-514350" algn="just">
              <a:buClr>
                <a:schemeClr val="tx1">
                  <a:lumMod val="95000"/>
                </a:schemeClr>
              </a:buClr>
            </a:pPr>
            <a:r>
              <a:rPr lang="en-US" sz="2200" dirty="0" smtClean="0"/>
              <a:t>	</a:t>
            </a:r>
            <a:r>
              <a:rPr lang="en-US" sz="2200" dirty="0" err="1" smtClean="0"/>
              <a:t>i</a:t>
            </a:r>
            <a:r>
              <a:rPr lang="en-US" sz="2200" dirty="0" smtClean="0"/>
              <a:t>)	Equitable Mortgage: Mortgage by deposit of title deeds</a:t>
            </a:r>
          </a:p>
          <a:p>
            <a:pPr marL="514350" indent="-514350" algn="just">
              <a:buClr>
                <a:schemeClr val="tx1">
                  <a:lumMod val="95000"/>
                </a:schemeClr>
              </a:buClr>
            </a:pPr>
            <a:r>
              <a:rPr lang="en-US" sz="2200" dirty="0" smtClean="0"/>
              <a:t>	ii)	Legal Mortgage:	Mortgage by registration of Mortgage deed. </a:t>
            </a:r>
          </a:p>
          <a:p>
            <a:pPr marL="514350" indent="-514350" algn="l">
              <a:buClr>
                <a:schemeClr val="tx1">
                  <a:lumMod val="95000"/>
                </a:schemeClr>
              </a:buClr>
            </a:pPr>
            <a:endParaRPr lang="en-US" sz="2000" dirty="0" smtClean="0"/>
          </a:p>
          <a:p>
            <a:pPr marL="514350" indent="-514350" algn="l">
              <a:buClr>
                <a:schemeClr val="tx1">
                  <a:lumMod val="95000"/>
                </a:schemeClr>
              </a:buClr>
            </a:pPr>
            <a:r>
              <a:rPr lang="en-US" sz="2400" u="sng" dirty="0" smtClean="0"/>
              <a:t>Issues</a:t>
            </a:r>
          </a:p>
          <a:p>
            <a:pPr marL="514350" indent="-514350" algn="just">
              <a:buClr>
                <a:schemeClr val="tx1">
                  <a:lumMod val="95000"/>
                </a:schemeClr>
              </a:buClr>
            </a:pPr>
            <a:r>
              <a:rPr lang="en-US" sz="2200" dirty="0" smtClean="0"/>
              <a:t>	a.	EM cannot  be created if only Extract of Revenue Record (FARD) 	is available. </a:t>
            </a:r>
            <a:r>
              <a:rPr lang="en-US" sz="2200" dirty="0" err="1" smtClean="0"/>
              <a:t>Fard</a:t>
            </a:r>
            <a:r>
              <a:rPr lang="en-US" sz="2200" dirty="0" smtClean="0"/>
              <a:t> is </a:t>
            </a:r>
            <a:r>
              <a:rPr lang="en-US" sz="2200" u="sng" dirty="0" smtClean="0"/>
              <a:t>not</a:t>
            </a:r>
            <a:r>
              <a:rPr lang="en-US" sz="2200" dirty="0" smtClean="0"/>
              <a:t> a title document.</a:t>
            </a:r>
          </a:p>
          <a:p>
            <a:pPr marL="514350" indent="-514350" algn="just">
              <a:buClr>
                <a:schemeClr val="tx1">
                  <a:lumMod val="95000"/>
                </a:schemeClr>
              </a:buClr>
            </a:pPr>
            <a:r>
              <a:rPr lang="en-US" sz="2200" dirty="0" smtClean="0"/>
              <a:t>	b.	Alternative is creation of mortgage through an entry in Revenue 	Record. Permissible vide an amendment in section 58(f) of 	Transfer  of Property Act 1882, through Finance Act 1986. 	</a:t>
            </a:r>
          </a:p>
          <a:p>
            <a:pPr marL="514350" indent="-514350" algn="l">
              <a:buClr>
                <a:schemeClr val="tx1">
                  <a:lumMod val="95000"/>
                </a:schemeClr>
              </a:buClr>
            </a:pPr>
            <a:r>
              <a:rPr lang="en-US" sz="2000" dirty="0" smtClean="0"/>
              <a:t> </a:t>
            </a:r>
            <a:endParaRPr lang="en-US" sz="2400" dirty="0" smtClean="0"/>
          </a:p>
          <a:p>
            <a:pPr marL="514350" indent="-514350" algn="l">
              <a:buClr>
                <a:schemeClr val="tx1">
                  <a:lumMod val="95000"/>
                </a:schemeClr>
              </a:buClr>
            </a:pPr>
            <a:endParaRPr lang="en-US" sz="2000" u="sng" dirty="0" smtClean="0"/>
          </a:p>
          <a:p>
            <a:pPr marL="514350" indent="-514350" algn="l">
              <a:buClr>
                <a:schemeClr val="tx1"/>
              </a:buClr>
            </a:pPr>
            <a:endParaRPr lang="en-US" sz="2000" dirty="0" smtClean="0"/>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914400"/>
            <a:ext cx="8001000" cy="5638799"/>
          </a:xfrm>
        </p:spPr>
        <p:txBody>
          <a:bodyPr>
            <a:normAutofit/>
          </a:bodyPr>
          <a:lstStyle/>
          <a:p>
            <a:pPr marL="514350" indent="-514350" algn="l">
              <a:lnSpc>
                <a:spcPct val="150000"/>
              </a:lnSpc>
              <a:buClr>
                <a:schemeClr val="tx1">
                  <a:lumMod val="95000"/>
                </a:schemeClr>
              </a:buClr>
              <a:buAutoNum type="alphaLcPeriod" startAt="3"/>
            </a:pPr>
            <a:r>
              <a:rPr lang="en-US" sz="2000" dirty="0" smtClean="0"/>
              <a:t>Documents evidencing Oral Transfers \ Invalid Documents.. </a:t>
            </a:r>
          </a:p>
          <a:p>
            <a:pPr marL="514350" indent="-514350" algn="l">
              <a:lnSpc>
                <a:spcPct val="150000"/>
              </a:lnSpc>
              <a:buClr>
                <a:schemeClr val="tx1">
                  <a:lumMod val="95000"/>
                </a:schemeClr>
              </a:buClr>
              <a:buAutoNum type="alphaLcPeriod" startAt="4"/>
            </a:pPr>
            <a:r>
              <a:rPr lang="en-US" sz="2000" dirty="0" smtClean="0"/>
              <a:t>Checks on current status of property e.g. suits for enforcement of a contract, another litigation on title of property etc.,</a:t>
            </a:r>
          </a:p>
          <a:p>
            <a:pPr marL="514350" indent="-514350" algn="l">
              <a:lnSpc>
                <a:spcPct val="150000"/>
              </a:lnSpc>
              <a:buClr>
                <a:schemeClr val="tx1">
                  <a:lumMod val="95000"/>
                </a:schemeClr>
              </a:buClr>
            </a:pPr>
            <a:r>
              <a:rPr lang="en-US" sz="2000" dirty="0" smtClean="0"/>
              <a:t>e.	Chain of Title docs.</a:t>
            </a:r>
          </a:p>
          <a:p>
            <a:pPr marL="514350" indent="-514350" algn="l">
              <a:lnSpc>
                <a:spcPct val="150000"/>
              </a:lnSpc>
              <a:buClr>
                <a:schemeClr val="tx1">
                  <a:lumMod val="95000"/>
                </a:schemeClr>
              </a:buClr>
            </a:pPr>
            <a:r>
              <a:rPr lang="en-US" sz="2000" dirty="0" smtClean="0"/>
              <a:t>f.	Duplicate documents, CTCs &amp; Court Decrees. </a:t>
            </a:r>
          </a:p>
          <a:p>
            <a:pPr marL="514350" indent="-514350" algn="l">
              <a:lnSpc>
                <a:spcPct val="150000"/>
              </a:lnSpc>
              <a:buClr>
                <a:schemeClr val="tx1">
                  <a:lumMod val="95000"/>
                </a:schemeClr>
              </a:buClr>
            </a:pPr>
            <a:r>
              <a:rPr lang="en-US" sz="2000" dirty="0" smtClean="0"/>
              <a:t>g.	Building Control / Completion Plan issues.</a:t>
            </a:r>
          </a:p>
          <a:p>
            <a:pPr marL="514350" indent="-514350" algn="l">
              <a:lnSpc>
                <a:spcPct val="150000"/>
              </a:lnSpc>
              <a:buClr>
                <a:schemeClr val="tx1">
                  <a:lumMod val="95000"/>
                </a:schemeClr>
              </a:buClr>
            </a:pPr>
            <a:r>
              <a:rPr lang="en-US" sz="2000" dirty="0" smtClean="0"/>
              <a:t>h.	Creation of Legal Mortgage (Full/Token Amount) through lawyer.</a:t>
            </a:r>
          </a:p>
          <a:p>
            <a:pPr marL="514350" indent="-514350" algn="l">
              <a:lnSpc>
                <a:spcPct val="150000"/>
              </a:lnSpc>
              <a:buClr>
                <a:schemeClr val="tx1">
                  <a:lumMod val="95000"/>
                </a:schemeClr>
              </a:buClr>
              <a:buAutoNum type="romanLcPeriod"/>
            </a:pPr>
            <a:r>
              <a:rPr lang="en-US" sz="2000" dirty="0" smtClean="0"/>
              <a:t>Allotment Letters of reputable Housing Authority only.</a:t>
            </a:r>
          </a:p>
          <a:p>
            <a:pPr marL="514350" indent="-514350" algn="l">
              <a:buClr>
                <a:schemeClr val="tx1">
                  <a:lumMod val="95000"/>
                </a:schemeClr>
              </a:buClr>
            </a:pPr>
            <a:r>
              <a:rPr lang="en-US" sz="2000" dirty="0" smtClean="0"/>
              <a:t>j.	Perfection Certificate confirming creation of a valid, effective and enforceable charge over  mortgaged property to be obtained from lawyer.</a:t>
            </a:r>
          </a:p>
          <a:p>
            <a:pPr marL="514350" indent="-514350" algn="l">
              <a:buClr>
                <a:schemeClr val="tx1">
                  <a:lumMod val="95000"/>
                </a:schemeClr>
              </a:buClr>
            </a:pPr>
            <a:endParaRPr lang="en-US" sz="2000" u="sng" dirty="0" smtClean="0"/>
          </a:p>
          <a:p>
            <a:pPr marL="514350" indent="-514350" algn="l">
              <a:buClr>
                <a:schemeClr val="tx1"/>
              </a:buClr>
            </a:pPr>
            <a:endParaRPr lang="en-US" sz="2000" dirty="0" smtClean="0"/>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76400"/>
            <a:ext cx="8610600" cy="1828800"/>
          </a:xfrm>
        </p:spPr>
        <p:txBody>
          <a:bodyPr>
            <a:noAutofit/>
          </a:bodyPr>
          <a:lstStyle/>
          <a:p>
            <a:r>
              <a:rPr lang="en-US" sz="4500" dirty="0" smtClean="0">
                <a:solidFill>
                  <a:schemeClr val="tx1"/>
                </a:solidFill>
              </a:rPr>
              <a:t>Precautions, Due Diligence </a:t>
            </a:r>
            <a:br>
              <a:rPr lang="en-US" sz="4500" dirty="0" smtClean="0">
                <a:solidFill>
                  <a:schemeClr val="tx1"/>
                </a:solidFill>
              </a:rPr>
            </a:br>
            <a:r>
              <a:rPr lang="en-US" sz="4500" dirty="0" smtClean="0">
                <a:solidFill>
                  <a:schemeClr val="tx1"/>
                </a:solidFill>
              </a:rPr>
              <a:t>&amp; Risk Mitigation </a:t>
            </a:r>
            <a:br>
              <a:rPr lang="en-US" sz="4500" dirty="0" smtClean="0">
                <a:solidFill>
                  <a:schemeClr val="tx1"/>
                </a:solidFill>
              </a:rPr>
            </a:br>
            <a:endParaRPr lang="en-US" sz="4500" dirty="0">
              <a:solidFill>
                <a:schemeClr val="tx1"/>
              </a:solidFill>
            </a:endParaRPr>
          </a:p>
        </p:txBody>
      </p:sp>
      <p:sp>
        <p:nvSpPr>
          <p:cNvPr id="3" name="Subtitle 2"/>
          <p:cNvSpPr>
            <a:spLocks noGrp="1"/>
          </p:cNvSpPr>
          <p:nvPr>
            <p:ph type="subTitle" idx="1"/>
          </p:nvPr>
        </p:nvSpPr>
        <p:spPr>
          <a:xfrm>
            <a:off x="457200" y="3200401"/>
            <a:ext cx="8001000" cy="3276599"/>
          </a:xfrm>
        </p:spPr>
        <p:txBody>
          <a:bodyPr>
            <a:normAutofit fontScale="77500" lnSpcReduction="20000"/>
          </a:bodyPr>
          <a:lstStyle/>
          <a:p>
            <a:pPr marL="514350" indent="-514350" algn="just">
              <a:buClr>
                <a:schemeClr val="tx1">
                  <a:lumMod val="95000"/>
                </a:schemeClr>
              </a:buClr>
              <a:buAutoNum type="alphaLcPeriod"/>
            </a:pPr>
            <a:r>
              <a:rPr lang="en-US" sz="2200" dirty="0" smtClean="0"/>
              <a:t>Original  Title Documents only e.g. Sale / Transfer Deed, Lease Deed (valid at least up to tenor of facility), Gift Deed, Conveyance Deed etc. Documents duly executed &amp; registered with CA. Sale of property through Attorney Holder not to be financed. </a:t>
            </a:r>
          </a:p>
          <a:p>
            <a:pPr marL="514350" indent="-514350" algn="just">
              <a:buClr>
                <a:schemeClr val="tx1">
                  <a:lumMod val="95000"/>
                </a:schemeClr>
              </a:buClr>
            </a:pPr>
            <a:endParaRPr lang="en-US" sz="500" dirty="0" smtClean="0"/>
          </a:p>
          <a:p>
            <a:pPr marL="514350" indent="-514350" algn="just">
              <a:buClr>
                <a:schemeClr val="tx1">
                  <a:lumMod val="95000"/>
                </a:schemeClr>
              </a:buClr>
            </a:pPr>
            <a:r>
              <a:rPr lang="en-US" sz="2200" dirty="0" smtClean="0"/>
              <a:t>b.	Bank’s Lien to be marked in Revenue Record / Housing Authority.  </a:t>
            </a:r>
          </a:p>
          <a:p>
            <a:pPr marL="514350" indent="-514350" algn="just">
              <a:buClr>
                <a:schemeClr val="tx1">
                  <a:lumMod val="95000"/>
                </a:schemeClr>
              </a:buClr>
            </a:pPr>
            <a:endParaRPr lang="en-US" sz="700" dirty="0" smtClean="0"/>
          </a:p>
          <a:p>
            <a:pPr marL="514350" indent="-514350" algn="just">
              <a:buClr>
                <a:schemeClr val="tx1">
                  <a:lumMod val="95000"/>
                </a:schemeClr>
              </a:buClr>
            </a:pPr>
            <a:r>
              <a:rPr lang="en-US" sz="2200" dirty="0" smtClean="0"/>
              <a:t>c.	Checks on current litigation / genuineness of property docs and Tax  record to be conducted by lawyer &amp; confirmation in legal opinion. Lawyer to comment on integrity of lien marking process. </a:t>
            </a:r>
          </a:p>
          <a:p>
            <a:pPr marL="514350" indent="-514350" algn="just">
              <a:buClr>
                <a:schemeClr val="tx1">
                  <a:lumMod val="95000"/>
                </a:schemeClr>
              </a:buClr>
            </a:pPr>
            <a:endParaRPr lang="en-US" sz="1200" dirty="0" smtClean="0"/>
          </a:p>
          <a:p>
            <a:pPr marL="514350" indent="-514350" algn="just">
              <a:buClr>
                <a:schemeClr val="tx1">
                  <a:lumMod val="95000"/>
                </a:schemeClr>
              </a:buClr>
            </a:pPr>
            <a:r>
              <a:rPr lang="en-US" sz="2200" dirty="0" smtClean="0"/>
              <a:t>d.	All Chain  title documents to be obtained as far as possible. </a:t>
            </a:r>
          </a:p>
          <a:p>
            <a:pPr marL="514350" indent="-514350" algn="just">
              <a:buClr>
                <a:schemeClr val="tx1">
                  <a:lumMod val="95000"/>
                </a:schemeClr>
              </a:buClr>
            </a:pPr>
            <a:endParaRPr lang="en-US" sz="1400" dirty="0" smtClean="0"/>
          </a:p>
          <a:p>
            <a:pPr marL="514350" indent="-514350" algn="just">
              <a:buClr>
                <a:schemeClr val="tx1">
                  <a:lumMod val="95000"/>
                </a:schemeClr>
              </a:buClr>
            </a:pPr>
            <a:r>
              <a:rPr lang="en-US" sz="2200" dirty="0" smtClean="0"/>
              <a:t>e.	Registered mortgage of full / token amount where mortgage created  under section 58(f), housing societies  or as advised by lawyer.      	</a:t>
            </a:r>
          </a:p>
          <a:p>
            <a:pPr marL="514350" indent="-514350" algn="l">
              <a:buClr>
                <a:schemeClr val="tx1">
                  <a:lumMod val="95000"/>
                </a:schemeClr>
              </a:buClr>
            </a:pPr>
            <a:r>
              <a:rPr lang="en-US" sz="2000" dirty="0" smtClean="0"/>
              <a:t> </a:t>
            </a:r>
            <a:endParaRPr lang="en-US" sz="2400" dirty="0" smtClean="0"/>
          </a:p>
          <a:p>
            <a:pPr marL="514350" indent="-514350" algn="l">
              <a:buClr>
                <a:schemeClr val="tx1">
                  <a:lumMod val="95000"/>
                </a:schemeClr>
              </a:buClr>
            </a:pPr>
            <a:endParaRPr lang="en-US" sz="2000" u="sng" dirty="0" smtClean="0"/>
          </a:p>
          <a:p>
            <a:pPr marL="514350" indent="-514350" algn="l">
              <a:buClr>
                <a:schemeClr val="tx1"/>
              </a:buClr>
            </a:pPr>
            <a:endParaRPr lang="en-US" sz="2000" dirty="0" smtClean="0"/>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066800"/>
            <a:ext cx="8001000" cy="5791200"/>
          </a:xfrm>
        </p:spPr>
        <p:txBody>
          <a:bodyPr>
            <a:normAutofit/>
          </a:bodyPr>
          <a:lstStyle/>
          <a:p>
            <a:pPr marL="514350" indent="-514350" algn="just">
              <a:buClr>
                <a:schemeClr val="tx1">
                  <a:lumMod val="95000"/>
                </a:schemeClr>
              </a:buClr>
              <a:buAutoNum type="alphaLcPeriod" startAt="6"/>
            </a:pPr>
            <a:endParaRPr lang="en-US" sz="2000" dirty="0" smtClean="0"/>
          </a:p>
          <a:p>
            <a:pPr marL="514350" indent="-514350" algn="just">
              <a:buClr>
                <a:schemeClr val="tx1">
                  <a:lumMod val="95000"/>
                </a:schemeClr>
              </a:buClr>
              <a:buAutoNum type="alphaLcPeriod" startAt="6"/>
            </a:pPr>
            <a:r>
              <a:rPr lang="en-US" sz="2000" dirty="0" smtClean="0"/>
              <a:t>All  Building Control / Completion Plan issues to be resolved prior to approval / disbursement.</a:t>
            </a:r>
          </a:p>
          <a:p>
            <a:pPr marL="514350" indent="-514350" algn="just">
              <a:buClr>
                <a:schemeClr val="tx1">
                  <a:lumMod val="95000"/>
                </a:schemeClr>
              </a:buClr>
              <a:buAutoNum type="alphaLcPeriod" startAt="7"/>
            </a:pPr>
            <a:r>
              <a:rPr lang="en-US" sz="2000" dirty="0" smtClean="0"/>
              <a:t>Mortgaged Property to be checked for tenancy issues  especially if the property is used for commercial purposes. A suitable tripartite agreement  to be signed under lawyer’s supervision mitigating all inherent risks. In case of financing for rented premises, a due notice is to be served upon the tenants by the customer.</a:t>
            </a:r>
          </a:p>
          <a:p>
            <a:pPr marL="514350" indent="-514350" algn="just">
              <a:buClr>
                <a:schemeClr val="tx1">
                  <a:lumMod val="95000"/>
                </a:schemeClr>
              </a:buClr>
              <a:buAutoNum type="alphaLcPeriod" startAt="7"/>
            </a:pPr>
            <a:r>
              <a:rPr lang="en-US" sz="2000" dirty="0" smtClean="0"/>
              <a:t>Disbursement Authorization and limit feeding in system to vest independently with CAD subject to completion &amp; perfection of all documentation formalities. </a:t>
            </a:r>
          </a:p>
          <a:p>
            <a:pPr marL="514350" indent="-514350" algn="just">
              <a:buClr>
                <a:schemeClr val="tx1">
                  <a:lumMod val="95000"/>
                </a:schemeClr>
              </a:buClr>
              <a:buAutoNum type="alphaLcPeriod" startAt="7"/>
            </a:pPr>
            <a:r>
              <a:rPr lang="en-US" sz="2000" dirty="0" smtClean="0"/>
              <a:t>Swap arrangements to be conducted through lawyer. Documents to be scrutinized before / at the time of delivery of P.O.         Documents / necessary undertaking to be obtained simultaneously.     </a:t>
            </a:r>
          </a:p>
          <a:p>
            <a:pPr marL="514350" indent="-514350" algn="just">
              <a:buClr>
                <a:schemeClr val="tx1">
                  <a:lumMod val="95000"/>
                </a:schemeClr>
              </a:buClr>
            </a:pPr>
            <a:r>
              <a:rPr lang="en-US" sz="2200" dirty="0" smtClean="0"/>
              <a:t>	     	</a:t>
            </a:r>
          </a:p>
          <a:p>
            <a:pPr marL="514350" indent="-514350" algn="l">
              <a:buClr>
                <a:schemeClr val="tx1">
                  <a:lumMod val="95000"/>
                </a:schemeClr>
              </a:buClr>
            </a:pPr>
            <a:r>
              <a:rPr lang="en-US" sz="2000" dirty="0" smtClean="0"/>
              <a:t> </a:t>
            </a:r>
            <a:endParaRPr lang="en-US" sz="2400" dirty="0" smtClean="0"/>
          </a:p>
          <a:p>
            <a:pPr marL="514350" indent="-514350" algn="l">
              <a:buClr>
                <a:schemeClr val="tx1">
                  <a:lumMod val="95000"/>
                </a:schemeClr>
              </a:buClr>
            </a:pPr>
            <a:endParaRPr lang="en-US" sz="2000" u="sng" dirty="0" smtClean="0"/>
          </a:p>
          <a:p>
            <a:pPr marL="514350" indent="-514350" algn="l">
              <a:buClr>
                <a:schemeClr val="tx1"/>
              </a:buClr>
            </a:pPr>
            <a:endParaRPr lang="en-US" sz="2000" dirty="0" smtClean="0"/>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76400"/>
            <a:ext cx="8610600" cy="1828800"/>
          </a:xfrm>
        </p:spPr>
        <p:txBody>
          <a:bodyPr>
            <a:noAutofit/>
          </a:bodyPr>
          <a:lstStyle/>
          <a:p>
            <a:r>
              <a:rPr lang="en-US" sz="4500" dirty="0" smtClean="0">
                <a:solidFill>
                  <a:schemeClr val="tx1"/>
                </a:solidFill>
              </a:rPr>
              <a:t>FORECLOSURE</a:t>
            </a:r>
            <a:r>
              <a:rPr lang="en-US" sz="4500" u="sng" dirty="0" smtClean="0">
                <a:solidFill>
                  <a:schemeClr val="tx1"/>
                </a:solidFill>
              </a:rPr>
              <a:t> </a:t>
            </a:r>
            <a:br>
              <a:rPr lang="en-US" sz="4500" u="sng" dirty="0" smtClean="0">
                <a:solidFill>
                  <a:schemeClr val="tx1"/>
                </a:solidFill>
              </a:rPr>
            </a:br>
            <a:r>
              <a:rPr lang="en-US" sz="4500" dirty="0" smtClean="0">
                <a:solidFill>
                  <a:schemeClr val="tx1"/>
                </a:solidFill>
              </a:rPr>
              <a:t/>
            </a:r>
            <a:br>
              <a:rPr lang="en-US" sz="4500" dirty="0" smtClean="0">
                <a:solidFill>
                  <a:schemeClr val="tx1"/>
                </a:solidFill>
              </a:rPr>
            </a:br>
            <a:endParaRPr lang="en-US" sz="4500" dirty="0">
              <a:solidFill>
                <a:schemeClr val="tx1"/>
              </a:solidFill>
            </a:endParaRPr>
          </a:p>
        </p:txBody>
      </p:sp>
      <p:sp>
        <p:nvSpPr>
          <p:cNvPr id="3" name="Subtitle 2"/>
          <p:cNvSpPr>
            <a:spLocks noGrp="1"/>
          </p:cNvSpPr>
          <p:nvPr>
            <p:ph type="subTitle" idx="1"/>
          </p:nvPr>
        </p:nvSpPr>
        <p:spPr>
          <a:xfrm>
            <a:off x="609600" y="2438401"/>
            <a:ext cx="8001000" cy="3276599"/>
          </a:xfrm>
        </p:spPr>
        <p:txBody>
          <a:bodyPr>
            <a:normAutofit/>
          </a:bodyPr>
          <a:lstStyle/>
          <a:p>
            <a:pPr marL="514350" indent="-514350" algn="l">
              <a:buClr>
                <a:schemeClr val="tx1">
                  <a:lumMod val="95000"/>
                </a:schemeClr>
              </a:buClr>
              <a:buFont typeface="Wingdings" pitchFamily="2" charset="2"/>
              <a:buChar char="Ø"/>
            </a:pPr>
            <a:r>
              <a:rPr lang="en-US" sz="2000" dirty="0" smtClean="0"/>
              <a:t>Foreclosure is a remedy available to the creditor (the Bank) secured by mortgage to proceed against the property for satisfaction of the mortgaged debt.</a:t>
            </a:r>
          </a:p>
          <a:p>
            <a:pPr marL="514350" indent="-514350" algn="just">
              <a:buClr>
                <a:schemeClr val="tx1"/>
              </a:buClr>
              <a:buFont typeface="Wingdings" pitchFamily="2" charset="2"/>
              <a:buChar char="Ø"/>
            </a:pPr>
            <a:r>
              <a:rPr lang="en-US" sz="2000" dirty="0" smtClean="0"/>
              <a:t>Foreclosure is a right available to the mortgagee (the Bank) under which the mortgagor is disabled from redeeming the property and the property vests  in the mortgagee when a foreclosure takes place. </a:t>
            </a:r>
          </a:p>
          <a:p>
            <a:pPr marL="514350" indent="-514350" algn="just">
              <a:buClr>
                <a:schemeClr val="tx1"/>
              </a:buClr>
            </a:pPr>
            <a:endParaRPr lang="en-US" sz="500" dirty="0" smtClean="0"/>
          </a:p>
          <a:p>
            <a:pPr marL="514350" indent="-514350" algn="just">
              <a:buClr>
                <a:schemeClr val="tx1"/>
              </a:buClr>
              <a:buFont typeface="Wingdings" pitchFamily="2" charset="2"/>
              <a:buChar char="Ø"/>
            </a:pPr>
            <a:r>
              <a:rPr lang="en-US" sz="2000" dirty="0" smtClean="0"/>
              <a:t>Foreclosure is a right available to the mortgagee (the Bank) to bring the mortgaged property to sale to enforce the secured debt.    </a:t>
            </a:r>
          </a:p>
          <a:p>
            <a:pPr marL="514350" indent="-514350" algn="l">
              <a:buClr>
                <a:schemeClr val="tx1"/>
              </a:buClr>
            </a:pPr>
            <a:endParaRPr lang="en-US" sz="2000" dirty="0" smtClean="0"/>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28600"/>
            <a:ext cx="8610600" cy="1828800"/>
          </a:xfrm>
        </p:spPr>
        <p:txBody>
          <a:bodyPr>
            <a:noAutofit/>
          </a:bodyPr>
          <a:lstStyle/>
          <a:p>
            <a:r>
              <a:rPr lang="en-US" sz="4500" dirty="0" smtClean="0">
                <a:solidFill>
                  <a:schemeClr val="tx1"/>
                </a:solidFill>
              </a:rPr>
              <a:t>LITIGATION PROCESS</a:t>
            </a:r>
            <a:endParaRPr lang="en-US" sz="4500" dirty="0">
              <a:solidFill>
                <a:schemeClr val="tx1"/>
              </a:solidFill>
            </a:endParaRPr>
          </a:p>
        </p:txBody>
      </p:sp>
      <p:sp>
        <p:nvSpPr>
          <p:cNvPr id="3" name="Subtitle 2"/>
          <p:cNvSpPr>
            <a:spLocks noGrp="1"/>
          </p:cNvSpPr>
          <p:nvPr>
            <p:ph type="subTitle" idx="1"/>
          </p:nvPr>
        </p:nvSpPr>
        <p:spPr>
          <a:xfrm>
            <a:off x="609600" y="1676401"/>
            <a:ext cx="8001000" cy="5029199"/>
          </a:xfrm>
        </p:spPr>
        <p:txBody>
          <a:bodyPr>
            <a:normAutofit/>
          </a:bodyPr>
          <a:lstStyle/>
          <a:p>
            <a:pPr marL="514350" indent="-514350" algn="just">
              <a:buClr>
                <a:schemeClr val="tx1">
                  <a:lumMod val="95000"/>
                </a:schemeClr>
              </a:buClr>
              <a:buFont typeface="Wingdings" pitchFamily="2" charset="2"/>
              <a:buChar char="Ø"/>
            </a:pPr>
            <a:r>
              <a:rPr lang="en-US" sz="2000" dirty="0" smtClean="0"/>
              <a:t>The documents required for filling law suits should be dully filled and completed and deficiencies, if any, to be removed, under advice of the lawyer. </a:t>
            </a:r>
          </a:p>
          <a:p>
            <a:pPr marL="514350" indent="-514350" algn="just">
              <a:buClr>
                <a:schemeClr val="tx1">
                  <a:lumMod val="95000"/>
                </a:schemeClr>
              </a:buClr>
            </a:pPr>
            <a:endParaRPr lang="en-US" sz="600" dirty="0" smtClean="0"/>
          </a:p>
          <a:p>
            <a:pPr marL="514350" indent="-514350" algn="just">
              <a:buClr>
                <a:schemeClr val="tx1">
                  <a:lumMod val="95000"/>
                </a:schemeClr>
              </a:buClr>
              <a:buFont typeface="Wingdings" pitchFamily="2" charset="2"/>
              <a:buChar char="Ø"/>
            </a:pPr>
            <a:r>
              <a:rPr lang="en-US" sz="2000" dirty="0" smtClean="0"/>
              <a:t>In compliance with section 9 (2) of Financial Institutions (Recovery of Finances) Ordinance, 2001 the statement of account of default customer should be duly certified under Banker’s Books Evidence Act, 1891.</a:t>
            </a:r>
          </a:p>
          <a:p>
            <a:pPr marL="514350" indent="-514350" algn="just">
              <a:buClr>
                <a:schemeClr val="tx1">
                  <a:lumMod val="95000"/>
                </a:schemeClr>
              </a:buClr>
            </a:pPr>
            <a:endParaRPr lang="en-US" sz="600" dirty="0" smtClean="0"/>
          </a:p>
          <a:p>
            <a:pPr marL="514350" indent="-514350" algn="just">
              <a:buClr>
                <a:schemeClr val="tx1">
                  <a:lumMod val="95000"/>
                </a:schemeClr>
              </a:buClr>
              <a:buFont typeface="Wingdings" pitchFamily="2" charset="2"/>
              <a:buChar char="Ø"/>
            </a:pPr>
            <a:r>
              <a:rPr lang="en-US" sz="2000" dirty="0" smtClean="0"/>
              <a:t>All charge documents, including mortgage deed should either be original or certified true copy.</a:t>
            </a:r>
          </a:p>
          <a:p>
            <a:pPr marL="514350" indent="-514350" algn="just">
              <a:buClr>
                <a:schemeClr val="tx1">
                  <a:lumMod val="95000"/>
                </a:schemeClr>
              </a:buClr>
            </a:pPr>
            <a:endParaRPr lang="en-US" sz="500" dirty="0" smtClean="0"/>
          </a:p>
          <a:p>
            <a:pPr marL="514350" indent="-514350" algn="just">
              <a:buClr>
                <a:schemeClr val="tx1">
                  <a:lumMod val="95000"/>
                </a:schemeClr>
              </a:buClr>
              <a:buFont typeface="Wingdings" pitchFamily="2" charset="2"/>
              <a:buChar char="Ø"/>
            </a:pPr>
            <a:r>
              <a:rPr lang="en-US" sz="2000" dirty="0" smtClean="0"/>
              <a:t>Negotiable instruments, if any, should be checked for their time validity.       </a:t>
            </a:r>
          </a:p>
          <a:p>
            <a:pPr marL="514350" indent="-514350" algn="l">
              <a:buClr>
                <a:schemeClr val="tx1">
                  <a:lumMod val="95000"/>
                </a:schemeClr>
              </a:buClr>
            </a:pPr>
            <a:endParaRPr lang="en-US" dirty="0"/>
          </a:p>
        </p:txBody>
      </p:sp>
      <p:sp>
        <p:nvSpPr>
          <p:cNvPr id="4" name="Slide Number Placeholder 3"/>
          <p:cNvSpPr>
            <a:spLocks noGrp="1"/>
          </p:cNvSpPr>
          <p:nvPr>
            <p:ph type="sldNum" sz="quarter" idx="12"/>
          </p:nvPr>
        </p:nvSpPr>
        <p:spPr/>
        <p:txBody>
          <a:bodyPr/>
          <a:lstStyle/>
          <a:p>
            <a:fld id="{C3EDF21A-74D8-4D28-9EFA-6BDF2E2F7BDD}"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367</TotalTime>
  <Words>782</Words>
  <Application>Microsoft Office PowerPoint</Application>
  <PresentationFormat>On-screen Show (4:3)</PresentationFormat>
  <Paragraphs>107</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Housing Finance </vt:lpstr>
      <vt:lpstr>Mortgage Finance Legal Documentation – I Bank’s Charge Documentation  </vt:lpstr>
      <vt:lpstr>Slide 3</vt:lpstr>
      <vt:lpstr>Mortgage Finance Legal Documentation – II Security Documentation &amp; Perfection</vt:lpstr>
      <vt:lpstr>Slide 5</vt:lpstr>
      <vt:lpstr>Precautions, Due Diligence  &amp; Risk Mitigation  </vt:lpstr>
      <vt:lpstr>Slide 7</vt:lpstr>
      <vt:lpstr>FORECLOSURE   </vt:lpstr>
      <vt:lpstr>LITIGATION PROCESS</vt:lpstr>
      <vt:lpstr>EXECUTION OF DECREES</vt:lpstr>
      <vt:lpstr>SUGGESTIONS FOR IMPROVEMENT OF MORTGAGE FINANCE INFRASTRUCTURE viz DOCUMENTATION &amp; FORECLOSURE  </vt:lpstr>
    </vt:vector>
  </TitlesOfParts>
  <Company>Askari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Fiance</dc:title>
  <dc:creator>Administrator</dc:creator>
  <cp:lastModifiedBy>wasif9012</cp:lastModifiedBy>
  <cp:revision>113</cp:revision>
  <dcterms:created xsi:type="dcterms:W3CDTF">2011-11-14T10:05:44Z</dcterms:created>
  <dcterms:modified xsi:type="dcterms:W3CDTF">2011-11-18T13:05:19Z</dcterms:modified>
</cp:coreProperties>
</file>