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56" r:id="rId2"/>
    <p:sldId id="257" r:id="rId3"/>
    <p:sldId id="258" r:id="rId4"/>
    <p:sldId id="273" r:id="rId5"/>
    <p:sldId id="272" r:id="rId6"/>
    <p:sldId id="351" r:id="rId7"/>
    <p:sldId id="274" r:id="rId8"/>
    <p:sldId id="275" r:id="rId9"/>
    <p:sldId id="345" r:id="rId10"/>
    <p:sldId id="340" r:id="rId11"/>
    <p:sldId id="359" r:id="rId12"/>
    <p:sldId id="357" r:id="rId13"/>
    <p:sldId id="358" r:id="rId14"/>
    <p:sldId id="355" r:id="rId15"/>
    <p:sldId id="352" r:id="rId16"/>
    <p:sldId id="353" r:id="rId17"/>
    <p:sldId id="360" r:id="rId18"/>
    <p:sldId id="292" r:id="rId19"/>
    <p:sldId id="326" r:id="rId20"/>
    <p:sldId id="327" r:id="rId21"/>
    <p:sldId id="347" r:id="rId22"/>
    <p:sldId id="321" r:id="rId23"/>
    <p:sldId id="348" r:id="rId24"/>
    <p:sldId id="349" r:id="rId25"/>
    <p:sldId id="366" r:id="rId26"/>
    <p:sldId id="337" r:id="rId27"/>
    <p:sldId id="313" r:id="rId28"/>
    <p:sldId id="314" r:id="rId29"/>
    <p:sldId id="315" r:id="rId30"/>
    <p:sldId id="363" r:id="rId31"/>
    <p:sldId id="367" r:id="rId32"/>
    <p:sldId id="324" r:id="rId33"/>
    <p:sldId id="276" r:id="rId34"/>
    <p:sldId id="277" r:id="rId35"/>
    <p:sldId id="278" r:id="rId36"/>
    <p:sldId id="279" r:id="rId37"/>
    <p:sldId id="280" r:id="rId38"/>
    <p:sldId id="281" r:id="rId39"/>
    <p:sldId id="282" r:id="rId40"/>
    <p:sldId id="283" r:id="rId41"/>
    <p:sldId id="284" r:id="rId42"/>
    <p:sldId id="285" r:id="rId43"/>
    <p:sldId id="286" r:id="rId44"/>
    <p:sldId id="287" r:id="rId45"/>
    <p:sldId id="288" r:id="rId46"/>
    <p:sldId id="369" r:id="rId47"/>
    <p:sldId id="368"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0860" autoAdjust="0"/>
  </p:normalViewPr>
  <p:slideViewPr>
    <p:cSldViewPr>
      <p:cViewPr>
        <p:scale>
          <a:sx n="66" d="100"/>
          <a:sy n="66" d="100"/>
        </p:scale>
        <p:origin x="-1506" y="-21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3CB3AE-8C54-4101-86D7-C7DC204AFED2}" type="datetimeFigureOut">
              <a:rPr lang="en-US" smtClean="0"/>
              <a:pPr/>
              <a:t>3/21/2013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72F2C5-0C03-45E4-9550-7C9D74B722F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LM : Line Ministry </a:t>
            </a:r>
          </a:p>
          <a:p>
            <a:pPr>
              <a:spcBef>
                <a:spcPct val="0"/>
              </a:spcBef>
            </a:pPr>
            <a:r>
              <a:rPr lang="en-US" dirty="0" smtClean="0"/>
              <a:t>PC: Planning Commission </a:t>
            </a:r>
          </a:p>
        </p:txBody>
      </p:sp>
      <p:sp>
        <p:nvSpPr>
          <p:cNvPr id="634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2394363-4468-48BB-BE04-49EDDD74D4CA}" type="slidenum">
              <a:rPr lang="en-US"/>
              <a:pPr fontAlgn="base">
                <a:spcBef>
                  <a:spcPct val="0"/>
                </a:spcBef>
                <a:spcAft>
                  <a:spcPct val="0"/>
                </a:spcAft>
              </a:pPr>
              <a:t>9</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2FEF53-12DF-47BC-9884-3A6435EFA727}" type="slidenum">
              <a:rPr lang="en-US"/>
              <a:pPr/>
              <a:t>38</a:t>
            </a:fld>
            <a:endParaRPr lang="en-US"/>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C3A69F-3CFC-4821-BF05-CDA324C9897E}" type="slidenum">
              <a:rPr lang="en-US"/>
              <a:pPr/>
              <a:t>39</a:t>
            </a:fld>
            <a:endParaRPr lang="en-US"/>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338E1E-5B9B-473E-BED8-8C8BB44344E5}" type="slidenum">
              <a:rPr lang="en-US"/>
              <a:pPr/>
              <a:t>40</a:t>
            </a:fld>
            <a:endParaRPr lang="en-US"/>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3F3241-CD34-4F23-BDB4-6E69028F239A}" type="slidenum">
              <a:rPr lang="en-US"/>
              <a:pPr/>
              <a:t>41</a:t>
            </a:fld>
            <a:endParaRPr lang="en-US"/>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1C79F9-D53D-4967-884D-002A7A24A3C3}" type="slidenum">
              <a:rPr lang="en-US"/>
              <a:pPr/>
              <a:t>42</a:t>
            </a:fld>
            <a:endParaRPr lang="en-US"/>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FEF1C3-3A16-4196-B8DA-5AE79D67577D}" type="slidenum">
              <a:rPr lang="en-US"/>
              <a:pPr/>
              <a:t>43</a:t>
            </a:fld>
            <a:endParaRPr 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8C4B4A-E7AF-4C7D-A3C6-1487C1774731}" type="slidenum">
              <a:rPr lang="en-US"/>
              <a:pPr/>
              <a:t>44</a:t>
            </a:fld>
            <a:endParaRPr lang="en-US"/>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9282AA-65A5-4C01-A177-9AE09B25A7F5}" type="slidenum">
              <a:rPr lang="en-US"/>
              <a:pPr/>
              <a:t>45</a:t>
            </a:fld>
            <a:endParaRPr lang="en-US"/>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xfrm>
            <a:off x="1146175" y="685800"/>
            <a:ext cx="4573588" cy="3430588"/>
          </a:xfrm>
          <a:ln/>
        </p:spPr>
      </p:sp>
      <p:sp>
        <p:nvSpPr>
          <p:cNvPr id="28675" name="Rectangle 3"/>
          <p:cNvSpPr>
            <a:spLocks noGrp="1" noChangeArrowheads="1"/>
          </p:cNvSpPr>
          <p:nvPr>
            <p:ph type="body" idx="1"/>
          </p:nvPr>
        </p:nvSpPr>
        <p:spPr>
          <a:xfrm>
            <a:off x="914183" y="4343913"/>
            <a:ext cx="5029635" cy="4114361"/>
          </a:xfrm>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1146175" y="685800"/>
            <a:ext cx="4573588" cy="3430588"/>
          </a:xfrm>
          <a:ln/>
        </p:spPr>
      </p:sp>
      <p:sp>
        <p:nvSpPr>
          <p:cNvPr id="29699" name="Rectangle 3"/>
          <p:cNvSpPr>
            <a:spLocks noGrp="1" noChangeArrowheads="1"/>
          </p:cNvSpPr>
          <p:nvPr>
            <p:ph type="body" idx="1"/>
          </p:nvPr>
        </p:nvSpPr>
        <p:spPr>
          <a:xfrm>
            <a:off x="914183" y="4343913"/>
            <a:ext cx="5029635" cy="4114361"/>
          </a:xfrm>
          <a:noFill/>
          <a:ln/>
        </p:spPr>
        <p:txBody>
          <a:bodyPr/>
          <a:lstStyle/>
          <a:p>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dirty="0"/>
          </a:p>
        </p:txBody>
      </p:sp>
      <p:sp>
        <p:nvSpPr>
          <p:cNvPr id="4" name="Slide Number Placeholder 3"/>
          <p:cNvSpPr>
            <a:spLocks noGrp="1"/>
          </p:cNvSpPr>
          <p:nvPr>
            <p:ph type="sldNum" sz="quarter" idx="10"/>
          </p:nvPr>
        </p:nvSpPr>
        <p:spPr/>
        <p:txBody>
          <a:bodyPr/>
          <a:lstStyle/>
          <a:p>
            <a:fld id="{7472F2C5-0C03-45E4-9550-7C9D74B722F4}" type="slidenum">
              <a:rPr lang="en-US" smtClean="0"/>
              <a:pPr/>
              <a:t>19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F447D3-6C49-43B0-8186-46388D93FF1D}" type="slidenum">
              <a:rPr lang="en-US"/>
              <a:pPr/>
              <a:t>33</a:t>
            </a:fld>
            <a:endParaRPr lang="en-US"/>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CD2627B-EF95-4954-A075-57C496829704}" type="slidenum">
              <a:rPr lang="en-US"/>
              <a:pPr/>
              <a:t>34</a:t>
            </a:fld>
            <a:endParaRPr lang="en-US"/>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B20EE4-ACDB-40F0-977D-BBEA521A70D8}" type="slidenum">
              <a:rPr lang="en-US"/>
              <a:pPr/>
              <a:t>35</a:t>
            </a:fld>
            <a:endParaRPr lang="en-US"/>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6FCDD2-0D8C-46C5-86DA-D091AFF31449}" type="slidenum">
              <a:rPr lang="en-US"/>
              <a:pPr/>
              <a:t>36</a:t>
            </a:fld>
            <a:endParaRPr lang="en-US"/>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C9E0CE-5844-4F32-8FBC-592707048D0A}" type="slidenum">
              <a:rPr lang="en-US"/>
              <a:pPr/>
              <a:t>37</a:t>
            </a:fld>
            <a:endParaRPr lang="en-US"/>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1EBA2FC-7B8E-48A4-AD97-49D59EBB6D43}" type="datetimeFigureOut">
              <a:rPr lang="en-US" smtClean="0"/>
              <a:pPr/>
              <a:t>3/21/2013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C30CA6-3BA5-4A5C-889C-72718789B75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EBA2FC-7B8E-48A4-AD97-49D59EBB6D43}" type="datetimeFigureOut">
              <a:rPr lang="en-US" smtClean="0"/>
              <a:pPr/>
              <a:t>3/21/2013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C30CA6-3BA5-4A5C-889C-72718789B75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EBA2FC-7B8E-48A4-AD97-49D59EBB6D43}" type="datetimeFigureOut">
              <a:rPr lang="en-US" smtClean="0"/>
              <a:pPr/>
              <a:t>3/21/2013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C30CA6-3BA5-4A5C-889C-72718789B75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EBA2FC-7B8E-48A4-AD97-49D59EBB6D43}" type="datetimeFigureOut">
              <a:rPr lang="en-US" smtClean="0"/>
              <a:pPr/>
              <a:t>3/21/2013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C30CA6-3BA5-4A5C-889C-72718789B75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1EBA2FC-7B8E-48A4-AD97-49D59EBB6D43}" type="datetimeFigureOut">
              <a:rPr lang="en-US" smtClean="0"/>
              <a:pPr/>
              <a:t>3/21/2013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C30CA6-3BA5-4A5C-889C-72718789B75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1EBA2FC-7B8E-48A4-AD97-49D59EBB6D43}" type="datetimeFigureOut">
              <a:rPr lang="en-US" smtClean="0"/>
              <a:pPr/>
              <a:t>3/21/2013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C30CA6-3BA5-4A5C-889C-72718789B75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1EBA2FC-7B8E-48A4-AD97-49D59EBB6D43}" type="datetimeFigureOut">
              <a:rPr lang="en-US" smtClean="0"/>
              <a:pPr/>
              <a:t>3/21/2013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C30CA6-3BA5-4A5C-889C-72718789B75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1EBA2FC-7B8E-48A4-AD97-49D59EBB6D43}" type="datetimeFigureOut">
              <a:rPr lang="en-US" smtClean="0"/>
              <a:pPr/>
              <a:t>3/21/2013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C30CA6-3BA5-4A5C-889C-72718789B75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EBA2FC-7B8E-48A4-AD97-49D59EBB6D43}" type="datetimeFigureOut">
              <a:rPr lang="en-US" smtClean="0"/>
              <a:pPr/>
              <a:t>3/21/2013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C30CA6-3BA5-4A5C-889C-72718789B75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EBA2FC-7B8E-48A4-AD97-49D59EBB6D43}" type="datetimeFigureOut">
              <a:rPr lang="en-US" smtClean="0"/>
              <a:pPr/>
              <a:t>3/21/2013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C30CA6-3BA5-4A5C-889C-72718789B75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EBA2FC-7B8E-48A4-AD97-49D59EBB6D43}" type="datetimeFigureOut">
              <a:rPr lang="en-US" smtClean="0"/>
              <a:pPr/>
              <a:t>3/21/2013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C30CA6-3BA5-4A5C-889C-72718789B75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EBA2FC-7B8E-48A4-AD97-49D59EBB6D43}" type="datetimeFigureOut">
              <a:rPr lang="en-US" smtClean="0"/>
              <a:pPr/>
              <a:t>3/21/2013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C30CA6-3BA5-4A5C-889C-72718789B75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INFRASTRUCTURE PROJECT FINANCE</a:t>
            </a:r>
            <a:endParaRPr lang="en-US" dirty="0"/>
          </a:p>
        </p:txBody>
      </p:sp>
      <p:sp>
        <p:nvSpPr>
          <p:cNvPr id="3" name="Subtitle 2"/>
          <p:cNvSpPr>
            <a:spLocks noGrp="1"/>
          </p:cNvSpPr>
          <p:nvPr>
            <p:ph type="subTitle" idx="1"/>
          </p:nvPr>
        </p:nvSpPr>
        <p:spPr>
          <a:xfrm>
            <a:off x="1371600" y="3886200"/>
            <a:ext cx="6400800" cy="2209800"/>
          </a:xfrm>
        </p:spPr>
        <p:txBody>
          <a:bodyPr>
            <a:normAutofit/>
          </a:bodyPr>
          <a:lstStyle/>
          <a:p>
            <a:r>
              <a:rPr lang="en-US" dirty="0" smtClean="0"/>
              <a:t>CREDIT APPRAISAL/EVALUATION</a:t>
            </a:r>
          </a:p>
          <a:p>
            <a:endParaRPr lang="en-US" dirty="0"/>
          </a:p>
          <a:p>
            <a:pPr algn="r"/>
            <a:endParaRPr lang="en-US" sz="2400" dirty="0" smtClean="0"/>
          </a:p>
          <a:p>
            <a:pPr algn="r"/>
            <a:r>
              <a:rPr lang="en-US" sz="2400" dirty="0" smtClean="0"/>
              <a:t>NIBAF – MAR 2013</a:t>
            </a:r>
            <a:endParaRPr 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Completion</a:t>
            </a:r>
            <a:endParaRPr lang="en-US" dirty="0"/>
          </a:p>
        </p:txBody>
      </p:sp>
      <p:sp>
        <p:nvSpPr>
          <p:cNvPr id="3" name="Content Placeholder 2"/>
          <p:cNvSpPr>
            <a:spLocks noGrp="1"/>
          </p:cNvSpPr>
          <p:nvPr>
            <p:ph idx="1"/>
          </p:nvPr>
        </p:nvSpPr>
        <p:spPr/>
        <p:txBody>
          <a:bodyPr>
            <a:normAutofit/>
          </a:bodyPr>
          <a:lstStyle/>
          <a:p>
            <a:pPr>
              <a:lnSpc>
                <a:spcPct val="105000"/>
              </a:lnSpc>
            </a:pPr>
            <a:r>
              <a:rPr lang="en-US" sz="2000" dirty="0" smtClean="0"/>
              <a:t>Physical Completion</a:t>
            </a:r>
          </a:p>
          <a:p>
            <a:pPr lvl="1">
              <a:lnSpc>
                <a:spcPct val="105000"/>
              </a:lnSpc>
            </a:pPr>
            <a:r>
              <a:rPr lang="en-US" sz="2000" dirty="0" smtClean="0"/>
              <a:t>Project is physically complete according to technical design criteria.</a:t>
            </a:r>
            <a:endParaRPr lang="en-US" sz="1800" dirty="0" smtClean="0"/>
          </a:p>
          <a:p>
            <a:pPr>
              <a:lnSpc>
                <a:spcPct val="105000"/>
              </a:lnSpc>
            </a:pPr>
            <a:endParaRPr lang="en-US" sz="2000" dirty="0" smtClean="0"/>
          </a:p>
          <a:p>
            <a:pPr>
              <a:lnSpc>
                <a:spcPct val="105000"/>
              </a:lnSpc>
            </a:pPr>
            <a:r>
              <a:rPr lang="en-US" sz="2000" dirty="0" smtClean="0"/>
              <a:t>Mechanical Completion</a:t>
            </a:r>
          </a:p>
          <a:p>
            <a:pPr lvl="1">
              <a:lnSpc>
                <a:spcPct val="105000"/>
              </a:lnSpc>
            </a:pPr>
            <a:r>
              <a:rPr lang="en-US" sz="2000" dirty="0" smtClean="0"/>
              <a:t>Project can sustain production at a specified capacity for a certain period of time.</a:t>
            </a:r>
          </a:p>
          <a:p>
            <a:pPr>
              <a:lnSpc>
                <a:spcPct val="105000"/>
              </a:lnSpc>
            </a:pPr>
            <a:endParaRPr lang="en-US" sz="2000" dirty="0" smtClean="0"/>
          </a:p>
          <a:p>
            <a:pPr>
              <a:lnSpc>
                <a:spcPct val="105000"/>
              </a:lnSpc>
            </a:pPr>
            <a:r>
              <a:rPr lang="en-US" sz="2000" dirty="0" smtClean="0"/>
              <a:t>Financial Completion (financial sustainability)</a:t>
            </a:r>
          </a:p>
          <a:p>
            <a:pPr lvl="1">
              <a:lnSpc>
                <a:spcPct val="105000"/>
              </a:lnSpc>
            </a:pPr>
            <a:r>
              <a:rPr lang="en-US" sz="2000" dirty="0" smtClean="0"/>
              <a:t>Project can produce under a certain unit cost for a certain period of time &amp; meets certain financial ratios (current ratio, Debt/Equity, Debt Service Capacity ratios)</a:t>
            </a:r>
          </a:p>
          <a:p>
            <a:pPr lvl="1"/>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Mitigation of </a:t>
            </a:r>
            <a:r>
              <a:rPr lang="en-US" sz="3200" dirty="0" smtClean="0"/>
              <a:t>Project Completion </a:t>
            </a:r>
            <a:r>
              <a:rPr lang="en-US" sz="3200" dirty="0" smtClean="0"/>
              <a:t>Risks</a:t>
            </a:r>
            <a:endParaRPr lang="en-US" sz="2000" dirty="0"/>
          </a:p>
        </p:txBody>
      </p:sp>
      <p:sp>
        <p:nvSpPr>
          <p:cNvPr id="3" name="Content Placeholder 2"/>
          <p:cNvSpPr>
            <a:spLocks noGrp="1"/>
          </p:cNvSpPr>
          <p:nvPr>
            <p:ph idx="1"/>
          </p:nvPr>
        </p:nvSpPr>
        <p:spPr>
          <a:xfrm>
            <a:off x="533400" y="1524000"/>
            <a:ext cx="8229600" cy="4525963"/>
          </a:xfrm>
        </p:spPr>
        <p:txBody>
          <a:bodyPr>
            <a:normAutofit fontScale="92500" lnSpcReduction="10000"/>
          </a:bodyPr>
          <a:lstStyle/>
          <a:p>
            <a:pPr marL="0" indent="0">
              <a:lnSpc>
                <a:spcPct val="90000"/>
              </a:lnSpc>
              <a:buNone/>
              <a:tabLst>
                <a:tab pos="4114800" algn="l"/>
              </a:tabLst>
            </a:pPr>
            <a:endParaRPr lang="en-US" sz="2400" b="1" u="sng" dirty="0" smtClean="0"/>
          </a:p>
          <a:p>
            <a:pPr marL="0" indent="0">
              <a:lnSpc>
                <a:spcPct val="90000"/>
              </a:lnSpc>
              <a:buNone/>
              <a:tabLst>
                <a:tab pos="4114800" algn="l"/>
              </a:tabLst>
            </a:pPr>
            <a:r>
              <a:rPr lang="en-US" sz="2400" b="1" u="sng" dirty="0" smtClean="0"/>
              <a:t>Pre-Completion Risks</a:t>
            </a:r>
            <a:r>
              <a:rPr lang="en-US" sz="2400" u="sng" dirty="0" smtClean="0"/>
              <a:t>:</a:t>
            </a:r>
          </a:p>
          <a:p>
            <a:pPr marL="0" indent="0">
              <a:lnSpc>
                <a:spcPct val="80000"/>
              </a:lnSpc>
              <a:buNone/>
              <a:tabLst>
                <a:tab pos="4114800" algn="l"/>
              </a:tabLst>
            </a:pPr>
            <a:r>
              <a:rPr lang="en-US" sz="1800" b="1" dirty="0" smtClean="0"/>
              <a:t>	Some Examples of</a:t>
            </a:r>
          </a:p>
          <a:p>
            <a:pPr marL="0" indent="0">
              <a:lnSpc>
                <a:spcPct val="80000"/>
              </a:lnSpc>
              <a:buNone/>
              <a:tabLst>
                <a:tab pos="4114800" algn="l"/>
              </a:tabLst>
            </a:pPr>
            <a:r>
              <a:rPr lang="en-US" sz="1800" dirty="0" smtClean="0"/>
              <a:t>	</a:t>
            </a:r>
            <a:r>
              <a:rPr lang="en-US" sz="1800" b="1" dirty="0" smtClean="0"/>
              <a:t>Ways to Reduce or Shift Risk</a:t>
            </a:r>
            <a:r>
              <a:rPr lang="en-US" sz="1800" b="1" u="sng" dirty="0" smtClean="0"/>
              <a:t> </a:t>
            </a:r>
          </a:p>
          <a:p>
            <a:pPr marL="0" indent="0">
              <a:lnSpc>
                <a:spcPct val="80000"/>
              </a:lnSpc>
              <a:buNone/>
              <a:tabLst>
                <a:tab pos="4114800" algn="l"/>
              </a:tabLst>
            </a:pPr>
            <a:r>
              <a:rPr lang="en-US" sz="1800" b="1" u="sng" dirty="0" smtClean="0"/>
              <a:t>Types of Risks </a:t>
            </a:r>
            <a:r>
              <a:rPr lang="en-US" sz="1800" b="1" dirty="0" smtClean="0"/>
              <a:t>	</a:t>
            </a:r>
            <a:r>
              <a:rPr lang="en-US" sz="1800" b="1" u="sng" dirty="0" smtClean="0"/>
              <a:t>Away from Financial  Institution</a:t>
            </a:r>
            <a:endParaRPr lang="en-US" sz="1800" u="sng" dirty="0" smtClean="0"/>
          </a:p>
          <a:p>
            <a:pPr marL="0" indent="0">
              <a:lnSpc>
                <a:spcPct val="90000"/>
              </a:lnSpc>
              <a:tabLst>
                <a:tab pos="4114800" algn="l"/>
              </a:tabLst>
            </a:pPr>
            <a:r>
              <a:rPr lang="en-US" sz="1900" dirty="0" smtClean="0"/>
              <a:t>Participant Risks</a:t>
            </a:r>
            <a:endParaRPr lang="en-US" sz="1900" u="sng" dirty="0" smtClean="0"/>
          </a:p>
          <a:p>
            <a:pPr marL="685800" lvl="1" indent="-228600">
              <a:lnSpc>
                <a:spcPct val="70000"/>
              </a:lnSpc>
              <a:buNone/>
              <a:tabLst>
                <a:tab pos="4114800" algn="l"/>
              </a:tabLst>
            </a:pPr>
            <a:r>
              <a:rPr lang="tr-TR" sz="1900" dirty="0" smtClean="0"/>
              <a:t>-</a:t>
            </a:r>
            <a:r>
              <a:rPr lang="en-US" sz="1900" dirty="0" smtClean="0"/>
              <a:t>Sponsor commitment to project</a:t>
            </a:r>
            <a:r>
              <a:rPr lang="tr-TR" sz="1900" dirty="0" smtClean="0"/>
              <a:t>  </a:t>
            </a:r>
            <a:r>
              <a:rPr lang="en-US" sz="1900" dirty="0" smtClean="0"/>
              <a:t>	- Reduce Magnitude of investment? 	</a:t>
            </a:r>
          </a:p>
          <a:p>
            <a:pPr marL="685800" lvl="1" indent="-228600">
              <a:lnSpc>
                <a:spcPct val="70000"/>
              </a:lnSpc>
              <a:buNone/>
              <a:tabLst>
                <a:tab pos="4114800" algn="l"/>
              </a:tabLst>
            </a:pPr>
            <a:r>
              <a:rPr lang="en-US" sz="1900" dirty="0" smtClean="0"/>
              <a:t>-Require Lower Debt/Equity ratio</a:t>
            </a:r>
          </a:p>
          <a:p>
            <a:pPr lvl="2">
              <a:lnSpc>
                <a:spcPct val="80000"/>
              </a:lnSpc>
              <a:buNone/>
              <a:tabLst>
                <a:tab pos="4114800" algn="l"/>
              </a:tabLst>
            </a:pPr>
            <a:r>
              <a:rPr lang="en-US" sz="1900" dirty="0" smtClean="0"/>
              <a:t>		-Finance investment through equity 	then</a:t>
            </a:r>
            <a:r>
              <a:rPr lang="tr-TR" sz="1900" dirty="0" smtClean="0"/>
              <a:t> </a:t>
            </a:r>
            <a:r>
              <a:rPr lang="en-US" sz="1900" dirty="0" smtClean="0"/>
              <a:t>by debt</a:t>
            </a:r>
          </a:p>
          <a:p>
            <a:pPr lvl="2">
              <a:lnSpc>
                <a:spcPct val="80000"/>
              </a:lnSpc>
              <a:buNone/>
              <a:tabLst>
                <a:tab pos="4114800" algn="l"/>
              </a:tabLst>
            </a:pPr>
            <a:endParaRPr lang="en-US" sz="1900" dirty="0" smtClean="0"/>
          </a:p>
          <a:p>
            <a:pPr marL="685800" lvl="1" indent="-228600">
              <a:lnSpc>
                <a:spcPct val="80000"/>
              </a:lnSpc>
              <a:tabLst>
                <a:tab pos="4114800" algn="l"/>
              </a:tabLst>
            </a:pPr>
            <a:r>
              <a:rPr lang="en-US" sz="1900" dirty="0" smtClean="0"/>
              <a:t>Financially weak sponsor	- Attain Third party credit support for 	weak sponsor (e.g. Letter of Credit)</a:t>
            </a:r>
          </a:p>
          <a:p>
            <a:pPr lvl="2">
              <a:lnSpc>
                <a:spcPct val="80000"/>
              </a:lnSpc>
              <a:buNone/>
              <a:tabLst>
                <a:tab pos="4114800" algn="l"/>
              </a:tabLst>
            </a:pPr>
            <a:r>
              <a:rPr lang="en-US" sz="1900" dirty="0" smtClean="0"/>
              <a:t>		- Cross default to other sponsors</a:t>
            </a:r>
          </a:p>
          <a:p>
            <a:pPr lvl="2">
              <a:lnSpc>
                <a:spcPct val="80000"/>
              </a:lnSpc>
              <a:buNone/>
              <a:tabLst>
                <a:tab pos="4114800" algn="l"/>
              </a:tabLst>
            </a:pPr>
            <a:endParaRPr lang="en-US" sz="1900" dirty="0" smtClean="0"/>
          </a:p>
          <a:p>
            <a:pPr marL="0" indent="0">
              <a:lnSpc>
                <a:spcPct val="70000"/>
              </a:lnSpc>
              <a:tabLst>
                <a:tab pos="4114800" algn="l"/>
              </a:tabLst>
            </a:pPr>
            <a:r>
              <a:rPr lang="en-US" sz="1900" dirty="0" smtClean="0"/>
              <a:t>Construction/Design defects	- Experienced Contractor</a:t>
            </a:r>
          </a:p>
          <a:p>
            <a:pPr marL="0" indent="0">
              <a:lnSpc>
                <a:spcPct val="60000"/>
              </a:lnSpc>
              <a:buNone/>
              <a:tabLst>
                <a:tab pos="4114800" algn="l"/>
              </a:tabLst>
            </a:pPr>
            <a:r>
              <a:rPr lang="en-US" sz="1900" dirty="0" smtClean="0"/>
              <a:t>	- Turn key construction contract</a:t>
            </a:r>
          </a:p>
          <a:p>
            <a:pPr lvl="2">
              <a:lnSpc>
                <a:spcPct val="80000"/>
              </a:lnSpc>
              <a:buNone/>
              <a:tabLst>
                <a:tab pos="4114800" algn="l"/>
              </a:tabLst>
            </a:pP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p:spPr>
        <p:txBody>
          <a:bodyPr/>
          <a:lstStyle/>
          <a:p>
            <a:fld id="{FEEE18C8-BCF4-4C33-B3D5-A1D5BDEB5C09}" type="slidenum">
              <a:rPr lang="en-US" smtClean="0"/>
              <a:pPr/>
              <a:t>12</a:t>
            </a:fld>
            <a:endParaRPr lang="en-US" smtClean="0"/>
          </a:p>
        </p:txBody>
      </p:sp>
      <p:sp>
        <p:nvSpPr>
          <p:cNvPr id="14339" name="Rectangle 2"/>
          <p:cNvSpPr>
            <a:spLocks noGrp="1" noChangeArrowheads="1"/>
          </p:cNvSpPr>
          <p:nvPr>
            <p:ph type="title"/>
          </p:nvPr>
        </p:nvSpPr>
        <p:spPr>
          <a:xfrm>
            <a:off x="190500" y="152400"/>
            <a:ext cx="8572500" cy="825500"/>
          </a:xfrm>
          <a:noFill/>
        </p:spPr>
        <p:txBody>
          <a:bodyPr lIns="90488" tIns="44450" rIns="90488" bIns="44450">
            <a:normAutofit/>
          </a:bodyPr>
          <a:lstStyle/>
          <a:p>
            <a:r>
              <a:rPr lang="en-US" sz="3200" dirty="0" smtClean="0"/>
              <a:t>Mitigation of Project Completion Risks</a:t>
            </a:r>
            <a:endParaRPr lang="en-US" sz="2000" b="1" i="1" u="sng" dirty="0" smtClean="0"/>
          </a:p>
        </p:txBody>
      </p:sp>
      <p:sp>
        <p:nvSpPr>
          <p:cNvPr id="14340" name="Rectangle 3"/>
          <p:cNvSpPr>
            <a:spLocks noGrp="1" noChangeArrowheads="1"/>
          </p:cNvSpPr>
          <p:nvPr>
            <p:ph type="body" sz="half" idx="1"/>
          </p:nvPr>
        </p:nvSpPr>
        <p:spPr>
          <a:xfrm>
            <a:off x="228600" y="1168400"/>
            <a:ext cx="8743950" cy="5207000"/>
          </a:xfrm>
          <a:noFill/>
        </p:spPr>
        <p:txBody>
          <a:bodyPr lIns="90488" tIns="44450" rIns="90488" bIns="44450">
            <a:normAutofit/>
          </a:bodyPr>
          <a:lstStyle/>
          <a:p>
            <a:pPr marL="0" indent="0">
              <a:lnSpc>
                <a:spcPct val="90000"/>
              </a:lnSpc>
              <a:buNone/>
              <a:tabLst>
                <a:tab pos="4114800" algn="l"/>
              </a:tabLst>
            </a:pPr>
            <a:r>
              <a:rPr lang="en-US" sz="2400" b="1" u="sng" dirty="0" smtClean="0"/>
              <a:t>Pre-Completion Risks</a:t>
            </a:r>
            <a:r>
              <a:rPr lang="en-US" sz="2400" u="sng" dirty="0" smtClean="0"/>
              <a:t>:</a:t>
            </a:r>
            <a:endParaRPr lang="en-US" sz="1800" u="sng" dirty="0" smtClean="0"/>
          </a:p>
          <a:p>
            <a:pPr marL="0" indent="0" eaLnBrk="1" hangingPunct="1">
              <a:lnSpc>
                <a:spcPct val="90000"/>
              </a:lnSpc>
              <a:buFontTx/>
              <a:buNone/>
              <a:tabLst>
                <a:tab pos="4114800" algn="l"/>
              </a:tabLst>
            </a:pPr>
            <a:r>
              <a:rPr lang="en-US" sz="2000" b="1" dirty="0" smtClean="0"/>
              <a:t>	</a:t>
            </a:r>
            <a:r>
              <a:rPr lang="en-US" sz="1800" b="1" dirty="0" smtClean="0"/>
              <a:t>Some Examples of</a:t>
            </a:r>
          </a:p>
          <a:p>
            <a:pPr marL="0" indent="0" eaLnBrk="1" hangingPunct="1">
              <a:lnSpc>
                <a:spcPct val="90000"/>
              </a:lnSpc>
              <a:buFontTx/>
              <a:buNone/>
              <a:tabLst>
                <a:tab pos="4114800" algn="l"/>
              </a:tabLst>
            </a:pPr>
            <a:r>
              <a:rPr lang="en-US" sz="1800" dirty="0" smtClean="0"/>
              <a:t>	</a:t>
            </a:r>
            <a:r>
              <a:rPr lang="en-US" sz="1800" b="1" dirty="0" smtClean="0"/>
              <a:t>Ways to Reduce or Shift Risk</a:t>
            </a:r>
            <a:r>
              <a:rPr lang="en-US" sz="1800" b="1" u="sng" dirty="0" smtClean="0"/>
              <a:t> </a:t>
            </a:r>
          </a:p>
          <a:p>
            <a:pPr marL="0" indent="0" eaLnBrk="1" hangingPunct="1">
              <a:lnSpc>
                <a:spcPct val="90000"/>
              </a:lnSpc>
              <a:buFontTx/>
              <a:buNone/>
              <a:tabLst>
                <a:tab pos="4114800" algn="l"/>
              </a:tabLst>
            </a:pPr>
            <a:r>
              <a:rPr lang="en-US" sz="1800" b="1" u="sng" dirty="0" smtClean="0"/>
              <a:t>Types of Risks </a:t>
            </a:r>
            <a:r>
              <a:rPr lang="en-US" sz="1800" b="1" dirty="0" smtClean="0"/>
              <a:t>	</a:t>
            </a:r>
            <a:r>
              <a:rPr lang="en-US" sz="1800" b="1" u="sng" dirty="0" smtClean="0"/>
              <a:t>Away from Financial  Institution</a:t>
            </a:r>
            <a:endParaRPr lang="en-US" sz="1800" u="sng" dirty="0" smtClean="0"/>
          </a:p>
          <a:p>
            <a:pPr marL="0" indent="0" eaLnBrk="1" hangingPunct="1">
              <a:lnSpc>
                <a:spcPct val="80000"/>
              </a:lnSpc>
              <a:tabLst>
                <a:tab pos="4114800" algn="l"/>
              </a:tabLst>
            </a:pPr>
            <a:r>
              <a:rPr lang="en-US" sz="2000" dirty="0" smtClean="0"/>
              <a:t>Equipment Failure	</a:t>
            </a:r>
            <a:r>
              <a:rPr lang="en-US" sz="1800" dirty="0" smtClean="0"/>
              <a:t>- Equipment warranties/Insurance Claims</a:t>
            </a:r>
          </a:p>
          <a:p>
            <a:pPr marL="0" indent="0" eaLnBrk="1" hangingPunct="1">
              <a:lnSpc>
                <a:spcPct val="80000"/>
              </a:lnSpc>
              <a:tabLst>
                <a:tab pos="4114800" algn="l"/>
              </a:tabLst>
            </a:pPr>
            <a:endParaRPr lang="en-US" sz="2000" dirty="0" smtClean="0"/>
          </a:p>
          <a:p>
            <a:pPr marL="0" indent="0" eaLnBrk="1" hangingPunct="1">
              <a:lnSpc>
                <a:spcPct val="80000"/>
              </a:lnSpc>
              <a:tabLst>
                <a:tab pos="4114800" algn="l"/>
              </a:tabLst>
            </a:pPr>
            <a:r>
              <a:rPr lang="en-US" sz="2000" dirty="0" smtClean="0"/>
              <a:t>Completion Risks</a:t>
            </a:r>
          </a:p>
          <a:p>
            <a:pPr marL="685800" lvl="1" indent="-228600" eaLnBrk="1" hangingPunct="1">
              <a:lnSpc>
                <a:spcPct val="90000"/>
              </a:lnSpc>
              <a:tabLst>
                <a:tab pos="4114800" algn="l"/>
              </a:tabLst>
            </a:pPr>
            <a:r>
              <a:rPr lang="en-US" sz="1800" dirty="0" smtClean="0"/>
              <a:t>Cost overruns 	- Pre-Agreed overrun funding</a:t>
            </a:r>
          </a:p>
          <a:p>
            <a:pPr marL="685800" lvl="1" indent="-228600" eaLnBrk="1" hangingPunct="1">
              <a:lnSpc>
                <a:spcPct val="90000"/>
              </a:lnSpc>
              <a:buFontTx/>
              <a:buNone/>
              <a:tabLst>
                <a:tab pos="4114800" algn="l"/>
              </a:tabLst>
            </a:pPr>
            <a:r>
              <a:rPr lang="en-US" sz="1800" dirty="0" smtClean="0"/>
              <a:t>		- Fixed (real) Price Contract</a:t>
            </a:r>
          </a:p>
          <a:p>
            <a:pPr marL="685800" lvl="1" indent="-228600" eaLnBrk="1" hangingPunct="1">
              <a:lnSpc>
                <a:spcPct val="90000"/>
              </a:lnSpc>
              <a:tabLst>
                <a:tab pos="4114800" algn="l"/>
              </a:tabLst>
            </a:pPr>
            <a:r>
              <a:rPr lang="en-US" sz="1800" dirty="0" smtClean="0"/>
              <a:t>Project not completed	- Completion Guarantee	</a:t>
            </a:r>
          </a:p>
          <a:p>
            <a:pPr marL="685800" lvl="1" indent="-228600" eaLnBrk="1" hangingPunct="1">
              <a:lnSpc>
                <a:spcPct val="80000"/>
              </a:lnSpc>
              <a:buFontTx/>
              <a:buNone/>
              <a:tabLst>
                <a:tab pos="4114800" algn="l"/>
              </a:tabLst>
            </a:pPr>
            <a:r>
              <a:rPr lang="en-US" sz="1800" dirty="0" smtClean="0"/>
              <a:t>		- Tests: Mechanical/Financial for 		completion	</a:t>
            </a:r>
          </a:p>
          <a:p>
            <a:pPr marL="685800" lvl="1" indent="-228600" eaLnBrk="1" hangingPunct="1">
              <a:lnSpc>
                <a:spcPct val="90000"/>
              </a:lnSpc>
              <a:tabLst>
                <a:tab pos="4114800" algn="l"/>
              </a:tabLst>
            </a:pPr>
            <a:r>
              <a:rPr lang="en-US" sz="1800" dirty="0" smtClean="0"/>
              <a:t>Project does not attain             	- Assumption of Debt by Sponsors if </a:t>
            </a:r>
            <a:br>
              <a:rPr lang="en-US" sz="1800" dirty="0" smtClean="0"/>
            </a:br>
            <a:r>
              <a:rPr lang="en-US" sz="1800" dirty="0" smtClean="0"/>
              <a:t>mechanical efficiency	 not completed satisfactorily</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p:cNvSpPr>
            <a:spLocks noGrp="1"/>
          </p:cNvSpPr>
          <p:nvPr>
            <p:ph type="sldNum" sz="quarter" idx="11"/>
          </p:nvPr>
        </p:nvSpPr>
        <p:spPr>
          <a:noFill/>
        </p:spPr>
        <p:txBody>
          <a:bodyPr/>
          <a:lstStyle/>
          <a:p>
            <a:fld id="{2411FD8F-8612-4736-AEB5-923083165FC9}" type="slidenum">
              <a:rPr lang="en-US" smtClean="0"/>
              <a:pPr/>
              <a:t>13</a:t>
            </a:fld>
            <a:endParaRPr lang="en-US" smtClean="0"/>
          </a:p>
        </p:txBody>
      </p:sp>
      <p:sp>
        <p:nvSpPr>
          <p:cNvPr id="15363" name="Rectangle 2"/>
          <p:cNvSpPr>
            <a:spLocks noGrp="1" noChangeArrowheads="1"/>
          </p:cNvSpPr>
          <p:nvPr>
            <p:ph type="title"/>
          </p:nvPr>
        </p:nvSpPr>
        <p:spPr>
          <a:xfrm>
            <a:off x="368300" y="536575"/>
            <a:ext cx="8013700" cy="603250"/>
          </a:xfrm>
          <a:noFill/>
        </p:spPr>
        <p:txBody>
          <a:bodyPr lIns="90488" tIns="44450" rIns="90488" bIns="44450">
            <a:normAutofit/>
          </a:bodyPr>
          <a:lstStyle/>
          <a:p>
            <a:r>
              <a:rPr lang="en-US" sz="3200" dirty="0" smtClean="0"/>
              <a:t>Mitigation of Project Completion Risks</a:t>
            </a:r>
            <a:endParaRPr lang="en-US" sz="2800" b="1" i="1" u="sng" dirty="0" smtClean="0"/>
          </a:p>
        </p:txBody>
      </p:sp>
      <p:sp>
        <p:nvSpPr>
          <p:cNvPr id="15364" name="Rectangle 3"/>
          <p:cNvSpPr>
            <a:spLocks noGrp="1" noChangeArrowheads="1"/>
          </p:cNvSpPr>
          <p:nvPr>
            <p:ph type="body" idx="1"/>
          </p:nvPr>
        </p:nvSpPr>
        <p:spPr>
          <a:xfrm>
            <a:off x="152400" y="1133475"/>
            <a:ext cx="8737600" cy="5327650"/>
          </a:xfrm>
          <a:noFill/>
        </p:spPr>
        <p:txBody>
          <a:bodyPr lIns="90488" tIns="44450" rIns="90488" bIns="44450"/>
          <a:lstStyle/>
          <a:p>
            <a:pPr>
              <a:lnSpc>
                <a:spcPct val="80000"/>
              </a:lnSpc>
              <a:buNone/>
              <a:tabLst>
                <a:tab pos="3894138" algn="l"/>
              </a:tabLst>
            </a:pPr>
            <a:r>
              <a:rPr lang="en-US" sz="1800" b="1" dirty="0" smtClean="0"/>
              <a:t>	</a:t>
            </a:r>
            <a:r>
              <a:rPr lang="en-US" sz="2000" b="1" i="1" u="sng" dirty="0" smtClean="0"/>
              <a:t> </a:t>
            </a:r>
          </a:p>
          <a:p>
            <a:pPr>
              <a:lnSpc>
                <a:spcPct val="80000"/>
              </a:lnSpc>
              <a:buNone/>
              <a:tabLst>
                <a:tab pos="3894138" algn="l"/>
              </a:tabLst>
            </a:pPr>
            <a:r>
              <a:rPr lang="en-US" sz="2000" b="1" u="sng" dirty="0" smtClean="0"/>
              <a:t>Post-Completion Risks </a:t>
            </a:r>
            <a:r>
              <a:rPr lang="en-US" sz="1800" b="1" dirty="0" smtClean="0"/>
              <a:t>	</a:t>
            </a:r>
          </a:p>
          <a:p>
            <a:pPr>
              <a:lnSpc>
                <a:spcPct val="80000"/>
              </a:lnSpc>
              <a:buNone/>
              <a:tabLst>
                <a:tab pos="3894138" algn="l"/>
              </a:tabLst>
            </a:pPr>
            <a:r>
              <a:rPr lang="en-US" sz="1800" b="1" dirty="0" smtClean="0"/>
              <a:t>		Some Examples of</a:t>
            </a:r>
          </a:p>
          <a:p>
            <a:pPr eaLnBrk="1" hangingPunct="1">
              <a:lnSpc>
                <a:spcPct val="80000"/>
              </a:lnSpc>
              <a:buFontTx/>
              <a:buNone/>
              <a:tabLst>
                <a:tab pos="3894138" algn="l"/>
              </a:tabLst>
            </a:pPr>
            <a:r>
              <a:rPr lang="en-US" sz="1800" dirty="0" smtClean="0"/>
              <a:t>		</a:t>
            </a:r>
            <a:r>
              <a:rPr lang="en-US" sz="1800" b="1" dirty="0" smtClean="0"/>
              <a:t>Ways to Reduce or Shift Risk</a:t>
            </a:r>
            <a:r>
              <a:rPr lang="en-US" sz="1800" b="1" u="sng" dirty="0" smtClean="0"/>
              <a:t> </a:t>
            </a:r>
          </a:p>
          <a:p>
            <a:pPr eaLnBrk="1" hangingPunct="1">
              <a:lnSpc>
                <a:spcPct val="80000"/>
              </a:lnSpc>
              <a:buFontTx/>
              <a:buNone/>
              <a:tabLst>
                <a:tab pos="3894138" algn="l"/>
              </a:tabLst>
            </a:pPr>
            <a:r>
              <a:rPr lang="en-US" sz="1800" b="1" dirty="0" smtClean="0"/>
              <a:t>	</a:t>
            </a:r>
            <a:r>
              <a:rPr lang="en-US" sz="1800" b="1" u="sng" dirty="0" smtClean="0"/>
              <a:t>Types of Risks </a:t>
            </a:r>
            <a:r>
              <a:rPr lang="en-US" sz="1800" b="1" dirty="0" smtClean="0"/>
              <a:t>	</a:t>
            </a:r>
            <a:r>
              <a:rPr lang="en-US" sz="1800" b="1" u="sng" dirty="0" smtClean="0"/>
              <a:t>Away from Financial  Institution</a:t>
            </a:r>
            <a:endParaRPr lang="en-US" sz="1800" u="sng" dirty="0" smtClean="0"/>
          </a:p>
          <a:p>
            <a:pPr eaLnBrk="1" hangingPunct="1">
              <a:lnSpc>
                <a:spcPct val="80000"/>
              </a:lnSpc>
              <a:buFontTx/>
              <a:buNone/>
              <a:tabLst>
                <a:tab pos="3894138" algn="l"/>
              </a:tabLst>
            </a:pPr>
            <a:endParaRPr lang="en-US" sz="2400" u="sng" dirty="0" smtClean="0"/>
          </a:p>
          <a:p>
            <a:pPr eaLnBrk="1" hangingPunct="1">
              <a:lnSpc>
                <a:spcPct val="95000"/>
              </a:lnSpc>
              <a:tabLst>
                <a:tab pos="3894138" algn="l"/>
              </a:tabLst>
            </a:pPr>
            <a:r>
              <a:rPr lang="en-US" sz="2000" dirty="0" smtClean="0"/>
              <a:t>Natural Resource/Raw Material</a:t>
            </a:r>
            <a:endParaRPr lang="en-US" sz="2000" u="sng" dirty="0" smtClean="0"/>
          </a:p>
          <a:p>
            <a:pPr marL="685800" lvl="1" indent="-228600" eaLnBrk="1" hangingPunct="1">
              <a:lnSpc>
                <a:spcPct val="75000"/>
              </a:lnSpc>
              <a:tabLst>
                <a:tab pos="3894138" algn="l"/>
              </a:tabLst>
            </a:pPr>
            <a:r>
              <a:rPr lang="en-US" sz="1800" dirty="0" smtClean="0"/>
              <a:t>Availability of raw materials	- Independent reserve certification</a:t>
            </a:r>
          </a:p>
          <a:p>
            <a:pPr lvl="2" eaLnBrk="1" hangingPunct="1">
              <a:lnSpc>
                <a:spcPct val="75000"/>
              </a:lnSpc>
              <a:buFontTx/>
              <a:buNone/>
              <a:tabLst>
                <a:tab pos="3894138" algn="l"/>
              </a:tabLst>
            </a:pPr>
            <a:r>
              <a:rPr lang="en-US" sz="1800" dirty="0" smtClean="0"/>
              <a:t>		- Example: Mining Projects:  reserves 		  twice planned mining volume</a:t>
            </a:r>
          </a:p>
          <a:p>
            <a:pPr lvl="2" eaLnBrk="1" hangingPunct="1">
              <a:lnSpc>
                <a:spcPct val="75000"/>
              </a:lnSpc>
              <a:buFontTx/>
              <a:buNone/>
              <a:tabLst>
                <a:tab pos="3894138" algn="l"/>
              </a:tabLst>
            </a:pPr>
            <a:r>
              <a:rPr lang="en-US" sz="1800" dirty="0" smtClean="0"/>
              <a:t>		- Firm supply contracts</a:t>
            </a:r>
          </a:p>
          <a:p>
            <a:pPr lvl="2" eaLnBrk="1" hangingPunct="1">
              <a:lnSpc>
                <a:spcPct val="75000"/>
              </a:lnSpc>
              <a:buFontTx/>
              <a:buNone/>
              <a:tabLst>
                <a:tab pos="3894138" algn="l"/>
              </a:tabLst>
            </a:pPr>
            <a:r>
              <a:rPr lang="en-US" sz="1800" dirty="0" smtClean="0"/>
              <a:t>		- Ready spot market</a:t>
            </a:r>
          </a:p>
          <a:p>
            <a:pPr eaLnBrk="1" hangingPunct="1">
              <a:lnSpc>
                <a:spcPct val="95000"/>
              </a:lnSpc>
              <a:tabLst>
                <a:tab pos="3894138" algn="l"/>
              </a:tabLst>
            </a:pPr>
            <a:r>
              <a:rPr lang="en-US" sz="2000" u="sng" dirty="0" smtClean="0"/>
              <a:t>Production/Operating Risks</a:t>
            </a:r>
          </a:p>
          <a:p>
            <a:pPr marL="685800" lvl="1" indent="-228600" eaLnBrk="1" hangingPunct="1">
              <a:lnSpc>
                <a:spcPct val="95000"/>
              </a:lnSpc>
              <a:tabLst>
                <a:tab pos="3894138" algn="l"/>
              </a:tabLst>
            </a:pPr>
            <a:r>
              <a:rPr lang="en-US" sz="1800" dirty="0" smtClean="0"/>
              <a:t>Operating difficulty leads to 	- Proven technology</a:t>
            </a:r>
          </a:p>
          <a:p>
            <a:pPr marL="685800" lvl="1" indent="-228600" eaLnBrk="1" hangingPunct="1">
              <a:lnSpc>
                <a:spcPct val="95000"/>
              </a:lnSpc>
              <a:buFontTx/>
              <a:buNone/>
              <a:tabLst>
                <a:tab pos="3894138" algn="l"/>
              </a:tabLst>
            </a:pPr>
            <a:r>
              <a:rPr lang="en-US" sz="1800" dirty="0" smtClean="0"/>
              <a:t>    insufficient cash flow 	- </a:t>
            </a:r>
            <a:r>
              <a:rPr lang="en-US" sz="1700" dirty="0" smtClean="0"/>
              <a:t>Experienced Operator/ Management Team</a:t>
            </a:r>
          </a:p>
          <a:p>
            <a:pPr marL="685800" lvl="1" indent="-228600" eaLnBrk="1" hangingPunct="1">
              <a:lnSpc>
                <a:spcPct val="95000"/>
              </a:lnSpc>
              <a:buFontTx/>
              <a:buNone/>
              <a:tabLst>
                <a:tab pos="3894138" algn="l"/>
              </a:tabLst>
            </a:pPr>
            <a:r>
              <a:rPr lang="en-US" sz="1700" dirty="0" smtClean="0"/>
              <a:t>	</a:t>
            </a:r>
            <a:r>
              <a:rPr lang="en-US" sz="1800" dirty="0" smtClean="0"/>
              <a:t>	- Performance warranties on equipments</a:t>
            </a:r>
          </a:p>
          <a:p>
            <a:pPr lvl="2" eaLnBrk="1" hangingPunct="1">
              <a:lnSpc>
                <a:spcPct val="95000"/>
              </a:lnSpc>
              <a:buFontTx/>
              <a:buNone/>
              <a:tabLst>
                <a:tab pos="3894138" algn="l"/>
              </a:tabLst>
            </a:pPr>
            <a:r>
              <a:rPr lang="en-US" sz="1800" dirty="0" smtClean="0"/>
              <a:t>		- Insurance to guarantee minimum cash	</a:t>
            </a:r>
          </a:p>
          <a:p>
            <a:pPr lvl="2" eaLnBrk="1" hangingPunct="1">
              <a:lnSpc>
                <a:spcPct val="80000"/>
              </a:lnSpc>
              <a:buFontTx/>
              <a:buNone/>
              <a:tabLst>
                <a:tab pos="3894138" algn="l"/>
              </a:tabLst>
            </a:pPr>
            <a:r>
              <a:rPr lang="en-US" sz="1800" dirty="0" smtClean="0"/>
              <a:t>		</a:t>
            </a:r>
          </a:p>
          <a:p>
            <a:pPr marL="685800" lvl="1" indent="-228600" eaLnBrk="1" hangingPunct="1">
              <a:lnSpc>
                <a:spcPct val="80000"/>
              </a:lnSpc>
              <a:tabLst>
                <a:tab pos="3894138" algn="l"/>
              </a:tabLst>
            </a:pPr>
            <a:endParaRPr lang="en-US" sz="1800" dirty="0" smtClean="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Mitigation of Project Completion Risks</a:t>
            </a:r>
            <a:endParaRPr lang="en-US" sz="3200" dirty="0"/>
          </a:p>
        </p:txBody>
      </p:sp>
      <p:sp>
        <p:nvSpPr>
          <p:cNvPr id="3" name="Content Placeholder 2"/>
          <p:cNvSpPr>
            <a:spLocks noGrp="1"/>
          </p:cNvSpPr>
          <p:nvPr>
            <p:ph idx="1"/>
          </p:nvPr>
        </p:nvSpPr>
        <p:spPr/>
        <p:txBody>
          <a:bodyPr>
            <a:normAutofit fontScale="92500" lnSpcReduction="10000"/>
          </a:bodyPr>
          <a:lstStyle/>
          <a:p>
            <a:pPr>
              <a:lnSpc>
                <a:spcPct val="80000"/>
              </a:lnSpc>
              <a:buNone/>
              <a:tabLst>
                <a:tab pos="3894138" algn="l"/>
              </a:tabLst>
            </a:pPr>
            <a:r>
              <a:rPr lang="en-US" sz="2200" b="1" u="sng" dirty="0" smtClean="0"/>
              <a:t>Post-Completion Risks </a:t>
            </a:r>
            <a:r>
              <a:rPr lang="en-US" sz="1700" dirty="0" smtClean="0"/>
              <a:t>	</a:t>
            </a:r>
          </a:p>
          <a:p>
            <a:pPr>
              <a:lnSpc>
                <a:spcPct val="80000"/>
              </a:lnSpc>
              <a:buNone/>
              <a:tabLst>
                <a:tab pos="3894138" algn="l"/>
              </a:tabLst>
            </a:pPr>
            <a:r>
              <a:rPr lang="en-US" sz="1700" b="1" dirty="0" smtClean="0"/>
              <a:t>		</a:t>
            </a:r>
            <a:r>
              <a:rPr lang="en-US" sz="1900" b="1" dirty="0" smtClean="0"/>
              <a:t>Some Examples of</a:t>
            </a:r>
          </a:p>
          <a:p>
            <a:pPr>
              <a:lnSpc>
                <a:spcPct val="80000"/>
              </a:lnSpc>
              <a:buNone/>
              <a:tabLst>
                <a:tab pos="3894138" algn="l"/>
              </a:tabLst>
            </a:pPr>
            <a:r>
              <a:rPr lang="en-US" sz="1900" dirty="0" smtClean="0"/>
              <a:t>		</a:t>
            </a:r>
            <a:r>
              <a:rPr lang="en-US" sz="1900" b="1" dirty="0" smtClean="0"/>
              <a:t>Ways to Reduce or Shift Risk</a:t>
            </a:r>
            <a:r>
              <a:rPr lang="en-US" sz="1900" b="1" u="sng" dirty="0" smtClean="0"/>
              <a:t> </a:t>
            </a:r>
          </a:p>
          <a:p>
            <a:pPr>
              <a:lnSpc>
                <a:spcPct val="80000"/>
              </a:lnSpc>
              <a:buNone/>
              <a:tabLst>
                <a:tab pos="3894138" algn="l"/>
              </a:tabLst>
            </a:pPr>
            <a:r>
              <a:rPr lang="en-US" sz="1900" b="1" dirty="0" smtClean="0"/>
              <a:t>	</a:t>
            </a:r>
            <a:r>
              <a:rPr lang="en-US" sz="1900" b="1" u="sng" dirty="0" smtClean="0"/>
              <a:t>Types of Risks </a:t>
            </a:r>
            <a:r>
              <a:rPr lang="en-US" sz="1900" b="1" dirty="0" smtClean="0"/>
              <a:t>	</a:t>
            </a:r>
            <a:r>
              <a:rPr lang="en-US" sz="1900" b="1" u="sng" dirty="0" smtClean="0"/>
              <a:t>Away from Financial  Institution</a:t>
            </a:r>
            <a:endParaRPr lang="en-US" sz="1900" u="sng" dirty="0" smtClean="0"/>
          </a:p>
          <a:p>
            <a:pPr marL="228600" indent="-228600">
              <a:buNone/>
              <a:tabLst>
                <a:tab pos="4114800" algn="l"/>
              </a:tabLst>
            </a:pPr>
            <a:r>
              <a:rPr lang="en-US" sz="2000" b="1" dirty="0" smtClean="0"/>
              <a:t>	</a:t>
            </a:r>
            <a:endParaRPr lang="en-US" sz="2000" u="sng" dirty="0" smtClean="0"/>
          </a:p>
          <a:p>
            <a:pPr marL="228600" indent="-228600">
              <a:tabLst>
                <a:tab pos="4114800" algn="l"/>
              </a:tabLst>
            </a:pPr>
            <a:r>
              <a:rPr lang="en-US" sz="2600" dirty="0" smtClean="0"/>
              <a:t>Market Risk</a:t>
            </a:r>
            <a:r>
              <a:rPr lang="en-US" sz="2800" dirty="0" smtClean="0"/>
              <a:t>	</a:t>
            </a:r>
            <a:endParaRPr lang="en-US" u="sng" dirty="0" smtClean="0"/>
          </a:p>
          <a:p>
            <a:pPr marL="457200" lvl="1" indent="-114300">
              <a:tabLst>
                <a:tab pos="4114800" algn="l"/>
              </a:tabLst>
            </a:pPr>
            <a:r>
              <a:rPr lang="en-US" sz="1900" dirty="0" smtClean="0"/>
              <a:t>Volume -cannot sell entire output</a:t>
            </a:r>
            <a:r>
              <a:rPr lang="tr-TR" sz="1900" dirty="0" smtClean="0"/>
              <a:t> 	</a:t>
            </a:r>
            <a:r>
              <a:rPr lang="en-US" sz="1900" dirty="0" smtClean="0"/>
              <a:t>- Long term contract with creditworthy 	buyers :take-or-pay; take-if 	delivered;  take-and-pay</a:t>
            </a:r>
          </a:p>
          <a:p>
            <a:pPr marL="457200" lvl="1" indent="-114300">
              <a:tabLst>
                <a:tab pos="4114800" algn="l"/>
              </a:tabLst>
            </a:pPr>
            <a:r>
              <a:rPr lang="en-US" sz="1900" dirty="0" smtClean="0"/>
              <a:t>Price - cannot sell output at profit</a:t>
            </a:r>
            <a:r>
              <a:rPr lang="tr-TR" sz="1900" dirty="0" smtClean="0"/>
              <a:t>  	</a:t>
            </a:r>
            <a:r>
              <a:rPr lang="en-US" sz="1900" dirty="0" smtClean="0"/>
              <a:t>- Minimum volume/floor price provisions	</a:t>
            </a:r>
            <a:r>
              <a:rPr lang="tr-TR" sz="1900" dirty="0" smtClean="0"/>
              <a:t>   </a:t>
            </a:r>
            <a:r>
              <a:rPr lang="en-US" sz="1900" dirty="0" smtClean="0"/>
              <a:t>- Price escalation provisions</a:t>
            </a:r>
            <a:endParaRPr lang="en-US" sz="2000" dirty="0" smtClean="0"/>
          </a:p>
          <a:p>
            <a:pPr marL="228600" indent="-228600">
              <a:tabLst>
                <a:tab pos="4114800" algn="l"/>
              </a:tabLst>
            </a:pPr>
            <a:r>
              <a:rPr lang="en-US" sz="2600" dirty="0" smtClean="0"/>
              <a:t>Force Majeure Risks</a:t>
            </a:r>
            <a:endParaRPr lang="en-US" sz="2600" u="sng" dirty="0" smtClean="0"/>
          </a:p>
          <a:p>
            <a:pPr marL="457200" lvl="1" indent="-114300">
              <a:tabLst>
                <a:tab pos="4114800" algn="l"/>
              </a:tabLst>
            </a:pPr>
            <a:r>
              <a:rPr lang="en-US" sz="1900" dirty="0" smtClean="0"/>
              <a:t>Strikes, floods, earthquakes, etc.</a:t>
            </a:r>
            <a:r>
              <a:rPr lang="tr-TR" sz="1900" dirty="0" smtClean="0"/>
              <a:t>	</a:t>
            </a:r>
            <a:r>
              <a:rPr lang="en-US" sz="1900" dirty="0" smtClean="0"/>
              <a:t>- Insurance</a:t>
            </a:r>
          </a:p>
          <a:p>
            <a:pPr lvl="3">
              <a:buNone/>
              <a:tabLst>
                <a:tab pos="4114800" algn="l"/>
              </a:tabLst>
            </a:pPr>
            <a:r>
              <a:rPr lang="en-US" sz="1900" dirty="0" smtClean="0"/>
              <a:t>		- Debt service reserve fund</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CREDIT APPRAISAL</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pPr defTabSz="1084263">
              <a:lnSpc>
                <a:spcPct val="90000"/>
              </a:lnSpc>
            </a:pPr>
            <a:r>
              <a:rPr lang="en-US" sz="1800" dirty="0" smtClean="0"/>
              <a:t>Credit appraisal in general is the process of evaluating the credit worthiness of the loan applicant i.e. (financial condition &amp; ability to repay back the loan in future).</a:t>
            </a:r>
          </a:p>
          <a:p>
            <a:pPr lvl="1" defTabSz="1084263">
              <a:lnSpc>
                <a:spcPct val="90000"/>
              </a:lnSpc>
              <a:buNone/>
            </a:pPr>
            <a:r>
              <a:rPr lang="en-US" sz="1400" dirty="0" smtClean="0"/>
              <a:t>[Reliance of Repayment on Financial Statements of Borrower and/or Sponsor]</a:t>
            </a:r>
          </a:p>
          <a:p>
            <a:pPr defTabSz="1084263">
              <a:lnSpc>
                <a:spcPct val="90000"/>
              </a:lnSpc>
            </a:pPr>
            <a:endParaRPr lang="en-US" sz="1800" b="1" dirty="0" smtClean="0"/>
          </a:p>
          <a:p>
            <a:pPr defTabSz="1084263">
              <a:lnSpc>
                <a:spcPct val="90000"/>
              </a:lnSpc>
            </a:pPr>
            <a:endParaRPr lang="en-US" sz="1800" b="1" dirty="0" smtClean="0"/>
          </a:p>
          <a:p>
            <a:pPr defTabSz="1084263">
              <a:lnSpc>
                <a:spcPct val="90000"/>
              </a:lnSpc>
            </a:pPr>
            <a:r>
              <a:rPr lang="en-US" sz="1800" dirty="0" smtClean="0"/>
              <a:t>Three C’s of Credit </a:t>
            </a:r>
          </a:p>
          <a:p>
            <a:pPr defTabSz="1084263">
              <a:lnSpc>
                <a:spcPct val="90000"/>
              </a:lnSpc>
            </a:pPr>
            <a:endParaRPr lang="en-US" sz="1800" b="1" dirty="0" smtClean="0"/>
          </a:p>
          <a:p>
            <a:pPr defTabSz="1084263">
              <a:lnSpc>
                <a:spcPct val="90000"/>
              </a:lnSpc>
            </a:pPr>
            <a:endParaRPr lang="en-US" sz="1800" b="1" dirty="0" smtClean="0"/>
          </a:p>
          <a:p>
            <a:pPr defTabSz="1084263">
              <a:lnSpc>
                <a:spcPct val="90000"/>
              </a:lnSpc>
            </a:pPr>
            <a:endParaRPr lang="en-US" sz="1800" b="1" dirty="0" smtClean="0"/>
          </a:p>
          <a:p>
            <a:pPr defTabSz="1084263">
              <a:lnSpc>
                <a:spcPct val="90000"/>
              </a:lnSpc>
            </a:pPr>
            <a:endParaRPr lang="en-US" sz="1800" dirty="0" smtClean="0"/>
          </a:p>
          <a:p>
            <a:pPr defTabSz="1084263">
              <a:lnSpc>
                <a:spcPct val="90000"/>
              </a:lnSpc>
              <a:buNone/>
            </a:pPr>
            <a:endParaRPr lang="en-US" sz="1800" dirty="0" smtClean="0"/>
          </a:p>
          <a:p>
            <a:endParaRPr lang="en-US" sz="2100" dirty="0" smtClean="0"/>
          </a:p>
          <a:p>
            <a:pPr algn="just"/>
            <a:r>
              <a:rPr lang="en-US" sz="1800" b="1" dirty="0" smtClean="0"/>
              <a:t>Credit or Project Appraisal </a:t>
            </a:r>
            <a:r>
              <a:rPr lang="en-US" sz="1800" dirty="0" smtClean="0"/>
              <a:t>in Project Finance means an </a:t>
            </a:r>
            <a:r>
              <a:rPr lang="en-US" sz="1800" b="1" dirty="0" smtClean="0"/>
              <a:t>investigation/assessment</a:t>
            </a:r>
            <a:r>
              <a:rPr lang="en-US" sz="1800" dirty="0" smtClean="0"/>
              <a:t> done by the Financial Institution </a:t>
            </a:r>
            <a:r>
              <a:rPr lang="en-US" sz="1800" b="1" dirty="0" smtClean="0"/>
              <a:t>prior</a:t>
            </a:r>
            <a:r>
              <a:rPr lang="en-US" sz="1800" dirty="0" smtClean="0"/>
              <a:t> to providing any Funding /Loan/Project Finance, in which it  checks the </a:t>
            </a:r>
            <a:r>
              <a:rPr lang="en-US" sz="1800" b="1" dirty="0" smtClean="0"/>
              <a:t>economic, financial &amp; technical viability </a:t>
            </a:r>
            <a:r>
              <a:rPr lang="en-US" sz="1800" dirty="0" smtClean="0"/>
              <a:t>of the proposed project [Reliance on Project Cash Flows &amp; Assets]</a:t>
            </a:r>
          </a:p>
          <a:p>
            <a:endParaRPr lang="en-US" dirty="0"/>
          </a:p>
        </p:txBody>
      </p:sp>
      <p:sp>
        <p:nvSpPr>
          <p:cNvPr id="4" name="Rounded Rectangle 3"/>
          <p:cNvSpPr/>
          <p:nvPr/>
        </p:nvSpPr>
        <p:spPr>
          <a:xfrm>
            <a:off x="1600200" y="3733800"/>
            <a:ext cx="19812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Character</a:t>
            </a:r>
            <a:endParaRPr lang="en-US" sz="3200" dirty="0"/>
          </a:p>
        </p:txBody>
      </p:sp>
      <p:sp>
        <p:nvSpPr>
          <p:cNvPr id="5" name="Rounded Rectangle 4"/>
          <p:cNvSpPr/>
          <p:nvPr/>
        </p:nvSpPr>
        <p:spPr>
          <a:xfrm>
            <a:off x="3962400" y="3733800"/>
            <a:ext cx="1828800" cy="762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dirty="0" smtClean="0"/>
              <a:t>Capacity</a:t>
            </a:r>
            <a:endParaRPr lang="en-US" sz="2400" dirty="0"/>
          </a:p>
        </p:txBody>
      </p:sp>
      <p:sp>
        <p:nvSpPr>
          <p:cNvPr id="6" name="Rounded Rectangle 5"/>
          <p:cNvSpPr/>
          <p:nvPr/>
        </p:nvSpPr>
        <p:spPr>
          <a:xfrm>
            <a:off x="6248400" y="3733800"/>
            <a:ext cx="19050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Collateral</a:t>
            </a:r>
            <a:endParaRPr lang="en-US"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CREDIT APPRAISAL</a:t>
            </a:r>
            <a:endParaRPr lang="en-US" dirty="0"/>
          </a:p>
        </p:txBody>
      </p:sp>
      <p:sp>
        <p:nvSpPr>
          <p:cNvPr id="3" name="Content Placeholder 2"/>
          <p:cNvSpPr>
            <a:spLocks noGrp="1"/>
          </p:cNvSpPr>
          <p:nvPr>
            <p:ph idx="1"/>
          </p:nvPr>
        </p:nvSpPr>
        <p:spPr>
          <a:xfrm>
            <a:off x="457200" y="1600200"/>
            <a:ext cx="8229600" cy="5029200"/>
          </a:xfrm>
        </p:spPr>
        <p:txBody>
          <a:bodyPr>
            <a:normAutofit/>
          </a:bodyPr>
          <a:lstStyle/>
          <a:p>
            <a:endParaRPr lang="en-US" sz="1600" b="1" dirty="0" smtClean="0"/>
          </a:p>
          <a:p>
            <a:r>
              <a:rPr lang="en-US" sz="1600" dirty="0" smtClean="0"/>
              <a:t>The purpose of Project Appraisal is to ascertain whether the project will be sound – technically, economically, financially and managerially – and ultimately viable as a commercial proposition. </a:t>
            </a:r>
          </a:p>
          <a:p>
            <a:endParaRPr lang="en-US" sz="1600" dirty="0" smtClean="0"/>
          </a:p>
          <a:p>
            <a:pPr lvl="0"/>
            <a:r>
              <a:rPr lang="en-US" sz="1600" dirty="0" smtClean="0"/>
              <a:t>The ultimate objective of the appraisal exercise is to ascertain the viability of a project with a view to ensuring the repayment of the borrower’s obligations . Therefore, it is not so much the quantum of the proposed term assistance as the prospects of its repayment that should weigh with us while appraising a project.</a:t>
            </a:r>
          </a:p>
          <a:p>
            <a:endParaRPr lang="en-US" sz="1600" dirty="0" smtClean="0"/>
          </a:p>
          <a:p>
            <a:endParaRPr lang="en-US" sz="1600"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APPRAISAL</a:t>
            </a:r>
            <a:endParaRPr lang="en-US" dirty="0"/>
          </a:p>
        </p:txBody>
      </p:sp>
      <p:sp>
        <p:nvSpPr>
          <p:cNvPr id="3" name="Content Placeholder 2"/>
          <p:cNvSpPr>
            <a:spLocks noGrp="1"/>
          </p:cNvSpPr>
          <p:nvPr>
            <p:ph idx="1"/>
          </p:nvPr>
        </p:nvSpPr>
        <p:spPr/>
        <p:txBody>
          <a:bodyPr>
            <a:normAutofit lnSpcReduction="10000"/>
          </a:bodyPr>
          <a:lstStyle/>
          <a:p>
            <a:r>
              <a:rPr lang="en-US" sz="1600" dirty="0" smtClean="0"/>
              <a:t>The appraisal of a project involve the examination of: </a:t>
            </a:r>
          </a:p>
          <a:p>
            <a:pPr lvl="1"/>
            <a:r>
              <a:rPr lang="en-US" sz="1600" b="1" dirty="0" smtClean="0"/>
              <a:t>Technical Feasibility : </a:t>
            </a:r>
            <a:r>
              <a:rPr lang="en-US" sz="1600" dirty="0" smtClean="0"/>
              <a:t>To determine the suitability of the technology selected and the adequacy of the technical investigation, and design.</a:t>
            </a:r>
          </a:p>
          <a:p>
            <a:pPr lvl="1"/>
            <a:endParaRPr lang="en-US" sz="1600" dirty="0" smtClean="0"/>
          </a:p>
          <a:p>
            <a:pPr lvl="1"/>
            <a:r>
              <a:rPr lang="en-US" sz="1600" b="1" dirty="0" smtClean="0"/>
              <a:t>Economic Feasibility :</a:t>
            </a:r>
            <a:r>
              <a:rPr lang="en-US" sz="1600" dirty="0" smtClean="0"/>
              <a:t> To determine the conduciveness of economic parameters to setting up the project and their impact on the scale of operations. It also contains Market Demand/Survey providing rationale for undertaking the Project.</a:t>
            </a:r>
          </a:p>
          <a:p>
            <a:pPr lvl="1"/>
            <a:endParaRPr lang="en-US" sz="1600" dirty="0" smtClean="0"/>
          </a:p>
          <a:p>
            <a:pPr lvl="1"/>
            <a:r>
              <a:rPr lang="en-US" sz="1600" b="1" dirty="0" smtClean="0"/>
              <a:t>Financial Feasibility : </a:t>
            </a:r>
            <a:r>
              <a:rPr lang="en-US" sz="1600" dirty="0" smtClean="0"/>
              <a:t>To determine the accuracy of cost estimates, suitability of the envisaged pattern of financing and general soundness of the capital structure.</a:t>
            </a:r>
          </a:p>
          <a:p>
            <a:pPr lvl="1"/>
            <a:endParaRPr lang="en-US" sz="1600" dirty="0" smtClean="0"/>
          </a:p>
          <a:p>
            <a:pPr lvl="1"/>
            <a:r>
              <a:rPr lang="en-US" sz="1600" b="1" dirty="0" smtClean="0"/>
              <a:t>Commercial Viability : </a:t>
            </a:r>
            <a:r>
              <a:rPr lang="en-US" sz="1600" dirty="0" smtClean="0"/>
              <a:t>To ascertain the extent of profitability of the project and its sufficiency in relation to the repayment obligations pertaining to term finance. </a:t>
            </a:r>
          </a:p>
          <a:p>
            <a:pPr lvl="1"/>
            <a:endParaRPr lang="en-US" sz="1600" dirty="0" smtClean="0"/>
          </a:p>
          <a:p>
            <a:pPr lvl="1"/>
            <a:r>
              <a:rPr lang="en-US" sz="1600" b="1" dirty="0" smtClean="0"/>
              <a:t>Managerial Competency : </a:t>
            </a:r>
            <a:r>
              <a:rPr lang="en-US" sz="1600" dirty="0" smtClean="0"/>
              <a:t>To ascertain that competent men are behind the project to ensure its successful implementation and efficient management after commencement of commercial production.</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APPRAISAL</a:t>
            </a:r>
            <a:endParaRPr lang="en-US" dirty="0"/>
          </a:p>
        </p:txBody>
      </p:sp>
      <p:sp>
        <p:nvSpPr>
          <p:cNvPr id="3" name="Content Placeholder 2"/>
          <p:cNvSpPr>
            <a:spLocks noGrp="1"/>
          </p:cNvSpPr>
          <p:nvPr>
            <p:ph idx="1"/>
          </p:nvPr>
        </p:nvSpPr>
        <p:spPr/>
        <p:txBody>
          <a:bodyPr>
            <a:normAutofit/>
          </a:bodyPr>
          <a:lstStyle/>
          <a:p>
            <a:pPr lvl="0"/>
            <a:r>
              <a:rPr lang="en-US" sz="2000" dirty="0" smtClean="0"/>
              <a:t>The </a:t>
            </a:r>
            <a:r>
              <a:rPr lang="en-US" sz="2000" dirty="0"/>
              <a:t>first step in Project Appraisal is to find out whether the project is prima facie acceptable by examining salient features such as: </a:t>
            </a:r>
          </a:p>
          <a:p>
            <a:pPr lvl="1"/>
            <a:r>
              <a:rPr lang="en-US" sz="1800" dirty="0" smtClean="0"/>
              <a:t>The </a:t>
            </a:r>
            <a:r>
              <a:rPr lang="en-US" sz="1800" dirty="0"/>
              <a:t>background and experience of the applicants, particularly in the proposed line of activity </a:t>
            </a:r>
            <a:endParaRPr lang="en-US" sz="1800" dirty="0" smtClean="0"/>
          </a:p>
          <a:p>
            <a:pPr lvl="1"/>
            <a:r>
              <a:rPr lang="en-US" sz="1800" dirty="0" smtClean="0"/>
              <a:t>The </a:t>
            </a:r>
            <a:r>
              <a:rPr lang="en-US" sz="1800" dirty="0"/>
              <a:t>potential demand for the product </a:t>
            </a:r>
            <a:endParaRPr lang="en-US" sz="1800" dirty="0" smtClean="0"/>
          </a:p>
          <a:p>
            <a:pPr lvl="1"/>
            <a:r>
              <a:rPr lang="en-US" sz="1800" dirty="0" smtClean="0"/>
              <a:t>The </a:t>
            </a:r>
            <a:r>
              <a:rPr lang="en-US" sz="1800" dirty="0"/>
              <a:t>availability of the required inputs, utilities and other infrastructural facilities </a:t>
            </a:r>
            <a:endParaRPr lang="en-US" sz="1800" dirty="0" smtClean="0"/>
          </a:p>
          <a:p>
            <a:pPr lvl="1"/>
            <a:r>
              <a:rPr lang="en-US" sz="1800" dirty="0" smtClean="0"/>
              <a:t>Whether </a:t>
            </a:r>
            <a:r>
              <a:rPr lang="en-US" sz="1800" dirty="0"/>
              <a:t>the project is in keeping with the priorities, if any, laid down by the Government</a:t>
            </a:r>
            <a:r>
              <a:rPr lang="en-US" sz="1800" dirty="0" smtClean="0"/>
              <a:t>.</a:t>
            </a:r>
          </a:p>
          <a:p>
            <a:pPr lvl="1"/>
            <a:endParaRPr lang="en-US" sz="1800" dirty="0"/>
          </a:p>
          <a:p>
            <a:pPr algn="ctr">
              <a:buNone/>
            </a:pPr>
            <a:r>
              <a:rPr lang="en-US" sz="28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MATCHING ReTURN WITH RISK PROFILE</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APPRAISAL</a:t>
            </a:r>
            <a:endParaRPr lang="en-US" dirty="0"/>
          </a:p>
        </p:txBody>
      </p:sp>
      <p:sp>
        <p:nvSpPr>
          <p:cNvPr id="3" name="Content Placeholder 2"/>
          <p:cNvSpPr>
            <a:spLocks noGrp="1"/>
          </p:cNvSpPr>
          <p:nvPr>
            <p:ph idx="1"/>
          </p:nvPr>
        </p:nvSpPr>
        <p:spPr>
          <a:xfrm>
            <a:off x="457200" y="1600200"/>
            <a:ext cx="8229600" cy="4953000"/>
          </a:xfrm>
        </p:spPr>
        <p:txBody>
          <a:bodyPr>
            <a:normAutofit lnSpcReduction="10000"/>
          </a:bodyPr>
          <a:lstStyle/>
          <a:p>
            <a:pPr lvl="0"/>
            <a:r>
              <a:rPr lang="en-US" sz="2000" dirty="0" smtClean="0"/>
              <a:t>Project Appraisal should contain the following essential information, such as:</a:t>
            </a:r>
          </a:p>
          <a:p>
            <a:pPr lvl="1"/>
            <a:r>
              <a:rPr lang="en-US" sz="1600" b="1" dirty="0" smtClean="0"/>
              <a:t>Particulars of the project </a:t>
            </a:r>
            <a:r>
              <a:rPr lang="en-US" sz="1600" dirty="0" smtClean="0"/>
              <a:t>along with a copy of the </a:t>
            </a:r>
            <a:r>
              <a:rPr lang="en-US" sz="1600" b="1" dirty="0" smtClean="0"/>
              <a:t>Project Feasibility Report </a:t>
            </a:r>
            <a:r>
              <a:rPr lang="en-US" sz="1600" dirty="0" smtClean="0"/>
              <a:t>furnishing details of the technology, manufacturing process, availability of construction / production facilities, etc. </a:t>
            </a:r>
          </a:p>
          <a:p>
            <a:pPr lvl="1"/>
            <a:r>
              <a:rPr lang="en-US" sz="1600" dirty="0" smtClean="0"/>
              <a:t>Estimates of </a:t>
            </a:r>
            <a:r>
              <a:rPr lang="en-US" sz="1600" b="1" dirty="0" smtClean="0"/>
              <a:t>Cost of the project </a:t>
            </a:r>
            <a:r>
              <a:rPr lang="en-US" sz="1600" dirty="0" smtClean="0"/>
              <a:t>detailing the itemized assets acquired / to be acquired, inclusive of Preliminary / Pre-operative Expenses and WC margin requirements.</a:t>
            </a:r>
          </a:p>
          <a:p>
            <a:pPr lvl="1"/>
            <a:r>
              <a:rPr lang="en-US" sz="1600" dirty="0" smtClean="0"/>
              <a:t>Details of the </a:t>
            </a:r>
            <a:r>
              <a:rPr lang="en-US" sz="1600" b="1" dirty="0" smtClean="0"/>
              <a:t>proposed means of financing </a:t>
            </a:r>
            <a:r>
              <a:rPr lang="en-US" sz="1600" dirty="0" smtClean="0"/>
              <a:t>indicating the extent of promoters’ contribution, the quantum of Share Capital to be raised by public issue, the composition of the borrowed capital portion with particulars of Term Loans, Foreign Currency Loans, etc.</a:t>
            </a:r>
          </a:p>
          <a:p>
            <a:pPr lvl="1"/>
            <a:r>
              <a:rPr lang="en-US" sz="1600" b="1" dirty="0" smtClean="0"/>
              <a:t>WC requirements </a:t>
            </a:r>
            <a:r>
              <a:rPr lang="en-US" sz="1600" dirty="0" smtClean="0"/>
              <a:t>at the peak level (i.e., when the level of Gross Current Assets is at the peak) during the first year of operations after the commencement of commercial production and the banking arrangements to be made for financing the WC requirements.</a:t>
            </a:r>
          </a:p>
          <a:p>
            <a:pPr lvl="1"/>
            <a:r>
              <a:rPr lang="en-US" sz="1600" b="1" dirty="0" smtClean="0"/>
              <a:t>Project Implementation Schedule</a:t>
            </a:r>
            <a:r>
              <a:rPr lang="en-US" sz="1600" dirty="0" smtClean="0"/>
              <a:t> review in the light of actual implementation; Main stages in the project implementation and whether the time schedule for construction, erection/installation of P&amp;M, start-up/trial run, commencement of commercial production is reasonable &amp;acceptable</a:t>
            </a:r>
            <a:endParaRPr lang="en-US" sz="1200" dirty="0" smtClean="0"/>
          </a:p>
          <a:p>
            <a:pPr lvl="1"/>
            <a:endParaRPr lang="en-US" sz="1600"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ular Callout 5"/>
          <p:cNvSpPr/>
          <p:nvPr/>
        </p:nvSpPr>
        <p:spPr>
          <a:xfrm>
            <a:off x="1447800" y="2362200"/>
            <a:ext cx="6324600" cy="2895600"/>
          </a:xfrm>
          <a:prstGeom prst="wedgeRectCallout">
            <a:avLst>
              <a:gd name="adj1" fmla="val -41932"/>
              <a:gd name="adj2" fmla="val 83196"/>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PROJECT FINANCE</a:t>
            </a:r>
            <a:endParaRPr lang="en-US" dirty="0"/>
          </a:p>
        </p:txBody>
      </p:sp>
      <p:sp>
        <p:nvSpPr>
          <p:cNvPr id="3" name="Content Placeholder 2"/>
          <p:cNvSpPr>
            <a:spLocks noGrp="1"/>
          </p:cNvSpPr>
          <p:nvPr>
            <p:ph idx="1"/>
          </p:nvPr>
        </p:nvSpPr>
        <p:spPr/>
        <p:txBody>
          <a:bodyPr/>
          <a:lstStyle/>
          <a:p>
            <a:r>
              <a:rPr lang="en-US" dirty="0" smtClean="0"/>
              <a:t>INFRASTRUCTURE PROJECT DEFINED</a:t>
            </a:r>
          </a:p>
          <a:p>
            <a:pPr lvl="1"/>
            <a:endParaRPr lang="en-US" dirty="0" smtClean="0"/>
          </a:p>
        </p:txBody>
      </p:sp>
      <p:sp>
        <p:nvSpPr>
          <p:cNvPr id="4" name="TextBox 3"/>
          <p:cNvSpPr txBox="1"/>
          <p:nvPr/>
        </p:nvSpPr>
        <p:spPr>
          <a:xfrm>
            <a:off x="1524000" y="2362200"/>
            <a:ext cx="6324600" cy="2893100"/>
          </a:xfrm>
          <a:prstGeom prst="rect">
            <a:avLst/>
          </a:prstGeom>
          <a:noFill/>
        </p:spPr>
        <p:txBody>
          <a:bodyPr wrap="square" rtlCol="0">
            <a:spAutoFit/>
          </a:bodyPr>
          <a:lstStyle/>
          <a:p>
            <a:r>
              <a:rPr lang="en-US" sz="1400" dirty="0" smtClean="0"/>
              <a:t>Infrastructure are basic physical and organizational structures needed for the operation of a society or enterprise, or the services and facilities necessary for an economy to function. </a:t>
            </a:r>
          </a:p>
          <a:p>
            <a:endParaRPr lang="en-US" sz="1400" dirty="0" smtClean="0"/>
          </a:p>
          <a:p>
            <a:endParaRPr lang="en-US" sz="1400" dirty="0" smtClean="0"/>
          </a:p>
          <a:p>
            <a:r>
              <a:rPr lang="en-US" sz="1400" dirty="0" smtClean="0"/>
              <a:t>Toll Roads, Rail way Line, Telecommunication</a:t>
            </a:r>
            <a:r>
              <a:rPr lang="en-US" sz="1400" dirty="0"/>
              <a:t>, </a:t>
            </a:r>
            <a:r>
              <a:rPr lang="en-US" sz="1400" dirty="0" smtClean="0"/>
              <a:t>Power Generation/ Transmission / Distribution, </a:t>
            </a:r>
            <a:r>
              <a:rPr lang="en-US" sz="1400" dirty="0"/>
              <a:t>W</a:t>
            </a:r>
            <a:r>
              <a:rPr lang="en-US" sz="1400" dirty="0" smtClean="0"/>
              <a:t>ater  Supply/Sewerage,  Port/Shipping/Container Terminal are </a:t>
            </a:r>
            <a:r>
              <a:rPr lang="en-US" sz="1400" dirty="0"/>
              <a:t>all examples of infrastructure. </a:t>
            </a:r>
            <a:endParaRPr lang="en-US" sz="1400" dirty="0" smtClean="0"/>
          </a:p>
          <a:p>
            <a:endParaRPr lang="en-US" sz="1400" dirty="0" smtClean="0"/>
          </a:p>
          <a:p>
            <a:endParaRPr lang="en-US" sz="1400" dirty="0" smtClean="0"/>
          </a:p>
          <a:p>
            <a:r>
              <a:rPr lang="en-US" sz="1400" dirty="0" smtClean="0"/>
              <a:t>These </a:t>
            </a:r>
            <a:r>
              <a:rPr lang="en-US" sz="1400" dirty="0"/>
              <a:t>systems tend to be high-cost investments, however, they are vital to a country's economic development and prosperity. Infrastructure projects may be funded publicly, privately or through public-private partnerships</a:t>
            </a:r>
            <a:r>
              <a:rPr lang="en-US" sz="1400" dirty="0" smtClean="0"/>
              <a:t>.</a:t>
            </a:r>
            <a:endParaRPr lang="en-US" sz="1400" dirty="0"/>
          </a:p>
        </p:txBody>
      </p:sp>
      <p:sp>
        <p:nvSpPr>
          <p:cNvPr id="5" name="TextBox 4"/>
          <p:cNvSpPr txBox="1"/>
          <p:nvPr/>
        </p:nvSpPr>
        <p:spPr>
          <a:xfrm>
            <a:off x="4419600" y="4267200"/>
            <a:ext cx="3962400" cy="307777"/>
          </a:xfrm>
          <a:prstGeom prst="rect">
            <a:avLst/>
          </a:prstGeom>
          <a:noFill/>
        </p:spPr>
        <p:txBody>
          <a:bodyPr wrap="square" rtlCol="0">
            <a:spAutoFit/>
          </a:bodyPr>
          <a:lstStyle/>
          <a:p>
            <a:pPr algn="r"/>
            <a:r>
              <a:rPr lang="en-US" sz="1400" dirty="0" smtClean="0">
                <a:solidFill>
                  <a:schemeClr val="bg1"/>
                </a:solidFill>
              </a:rPr>
              <a:t>.</a:t>
            </a:r>
            <a:endParaRPr lang="en-US" sz="1400" dirty="0">
              <a:solidFill>
                <a:schemeClr val="bg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00600"/>
          </a:xfrm>
        </p:spPr>
        <p:txBody>
          <a:bodyPr>
            <a:noAutofit/>
          </a:bodyPr>
          <a:lstStyle/>
          <a:p>
            <a:pPr lvl="1"/>
            <a:r>
              <a:rPr lang="en-US" sz="1600" b="1" dirty="0" smtClean="0"/>
              <a:t>Organizational set up </a:t>
            </a:r>
            <a:r>
              <a:rPr lang="en-US" sz="1600" dirty="0" smtClean="0"/>
              <a:t>along with a list of Board of Directors and indicating the qualifications, experience and competence of </a:t>
            </a:r>
          </a:p>
          <a:p>
            <a:pPr lvl="2">
              <a:buNone/>
            </a:pPr>
            <a:r>
              <a:rPr lang="en-US" sz="1600" dirty="0" smtClean="0"/>
              <a:t>	</a:t>
            </a:r>
            <a:r>
              <a:rPr lang="en-US" sz="1600" dirty="0" err="1" smtClean="0"/>
              <a:t>i</a:t>
            </a:r>
            <a:r>
              <a:rPr lang="en-US" sz="1600" dirty="0" smtClean="0"/>
              <a:t>) The </a:t>
            </a:r>
            <a:r>
              <a:rPr lang="en-US" sz="1600" b="1" dirty="0" smtClean="0"/>
              <a:t>key personnel </a:t>
            </a:r>
            <a:r>
              <a:rPr lang="en-US" sz="1600" dirty="0" smtClean="0"/>
              <a:t>to be in charge of implementation of the project during the construction period and </a:t>
            </a:r>
          </a:p>
          <a:p>
            <a:pPr lvl="2">
              <a:buNone/>
            </a:pPr>
            <a:r>
              <a:rPr lang="en-US" sz="1600" dirty="0" smtClean="0"/>
              <a:t>	ii) The </a:t>
            </a:r>
            <a:r>
              <a:rPr lang="en-US" sz="1600" b="1" dirty="0" smtClean="0"/>
              <a:t>executives</a:t>
            </a:r>
            <a:r>
              <a:rPr lang="en-US" sz="1600" dirty="0" smtClean="0"/>
              <a:t> to be in charge of the functional areas of purchase, production, marketing and finance after commencement of commercial production.</a:t>
            </a:r>
          </a:p>
          <a:p>
            <a:pPr lvl="1"/>
            <a:r>
              <a:rPr lang="en-US" sz="1600" b="1" dirty="0" smtClean="0"/>
              <a:t>Demand projection </a:t>
            </a:r>
            <a:r>
              <a:rPr lang="en-US" sz="1600" dirty="0" smtClean="0"/>
              <a:t>based on the overall market prospects together with a copy of the market survey report. </a:t>
            </a:r>
          </a:p>
          <a:p>
            <a:pPr lvl="1"/>
            <a:r>
              <a:rPr lang="en-US" sz="1600" dirty="0" smtClean="0"/>
              <a:t>Details of the nature and value of the </a:t>
            </a:r>
            <a:r>
              <a:rPr lang="en-US" sz="1600" b="1" dirty="0" smtClean="0"/>
              <a:t>securities offered</a:t>
            </a:r>
            <a:r>
              <a:rPr lang="en-US" sz="1600" dirty="0" smtClean="0"/>
              <a:t>. </a:t>
            </a:r>
          </a:p>
          <a:p>
            <a:pPr lvl="1"/>
            <a:r>
              <a:rPr lang="en-US" sz="1600" b="1" dirty="0" smtClean="0"/>
              <a:t>Regulatory Consents</a:t>
            </a:r>
            <a:r>
              <a:rPr lang="en-US" sz="1600" dirty="0" smtClean="0"/>
              <a:t> from the Government / other authorities and any other relevant information.</a:t>
            </a:r>
          </a:p>
          <a:p>
            <a:pPr lvl="1"/>
            <a:r>
              <a:rPr lang="en-US" sz="1600" dirty="0" smtClean="0"/>
              <a:t>Interactive Financial Model Containing detailed Projections with assumptions including following at a minimum</a:t>
            </a:r>
          </a:p>
          <a:p>
            <a:pPr lvl="2"/>
            <a:r>
              <a:rPr lang="en-US" sz="1400" b="1" dirty="0" smtClean="0"/>
              <a:t>Estimates of sales</a:t>
            </a:r>
            <a:r>
              <a:rPr lang="en-US" sz="1400" dirty="0" smtClean="0"/>
              <a:t>, </a:t>
            </a:r>
            <a:r>
              <a:rPr lang="en-US" sz="1400" dirty="0" err="1" smtClean="0"/>
              <a:t>CoP</a:t>
            </a:r>
            <a:r>
              <a:rPr lang="en-US" sz="1400" dirty="0" smtClean="0"/>
              <a:t> and profitability.</a:t>
            </a:r>
          </a:p>
          <a:p>
            <a:pPr lvl="2"/>
            <a:r>
              <a:rPr lang="en-US" sz="1400" b="1" dirty="0" smtClean="0"/>
              <a:t>Projected P&amp;L Account and Balance  Sheet </a:t>
            </a:r>
            <a:r>
              <a:rPr lang="en-US" sz="1400" dirty="0" smtClean="0"/>
              <a:t>for the operating years during the currency of the Bank’s term assistance. </a:t>
            </a:r>
          </a:p>
          <a:p>
            <a:pPr lvl="2"/>
            <a:r>
              <a:rPr lang="en-US" sz="1400" b="1" dirty="0" smtClean="0"/>
              <a:t>Proposed amortization schedule</a:t>
            </a:r>
            <a:r>
              <a:rPr lang="en-US" sz="1400" dirty="0" smtClean="0"/>
              <a:t>, i.e., repayment program.</a:t>
            </a:r>
          </a:p>
          <a:p>
            <a:pPr lvl="2"/>
            <a:r>
              <a:rPr lang="en-US" sz="1400" b="1" dirty="0" smtClean="0"/>
              <a:t>Projected Funds Flow Statement </a:t>
            </a:r>
            <a:r>
              <a:rPr lang="en-US" sz="1400" dirty="0" smtClean="0"/>
              <a:t>covering both the construction period and the subsequent operating years during the currency of the Term Loan. </a:t>
            </a:r>
            <a:endParaRPr lang="en-US" sz="1400" dirty="0"/>
          </a:p>
        </p:txBody>
      </p:sp>
      <p:sp>
        <p:nvSpPr>
          <p:cNvPr id="4" name="Title 1"/>
          <p:cNvSpPr>
            <a:spLocks noGrp="1"/>
          </p:cNvSpPr>
          <p:nvPr>
            <p:ph type="title"/>
          </p:nvPr>
        </p:nvSpPr>
        <p:spPr/>
        <p:txBody>
          <a:bodyPr/>
          <a:lstStyle/>
          <a:p>
            <a:r>
              <a:rPr lang="en-US" dirty="0" smtClean="0"/>
              <a:t>PROJECT APPRAISAL</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endParaRPr lang="en-US" dirty="0" smtClean="0"/>
          </a:p>
          <a:p>
            <a:pPr algn="ctr">
              <a:buNone/>
            </a:pPr>
            <a:endParaRPr lang="en-US" dirty="0" smtClean="0"/>
          </a:p>
          <a:p>
            <a:pPr algn="ctr">
              <a:buNone/>
            </a:pPr>
            <a:r>
              <a:rPr lang="en-US" dirty="0" smtClean="0"/>
              <a:t>Core of Project Appraisal Focuses on detailed Evaluation of Feasibility Study</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PROJECT APPRAISAL</a:t>
            </a:r>
            <a:endParaRPr lang="en-US" b="1" dirty="0"/>
          </a:p>
        </p:txBody>
      </p:sp>
      <p:sp>
        <p:nvSpPr>
          <p:cNvPr id="3" name="Content Placeholder 2"/>
          <p:cNvSpPr>
            <a:spLocks noGrp="1"/>
          </p:cNvSpPr>
          <p:nvPr>
            <p:ph idx="1"/>
          </p:nvPr>
        </p:nvSpPr>
        <p:spPr>
          <a:xfrm>
            <a:off x="457200" y="1600200"/>
            <a:ext cx="8229600" cy="4800600"/>
          </a:xfrm>
        </p:spPr>
        <p:txBody>
          <a:bodyPr>
            <a:normAutofit/>
          </a:bodyPr>
          <a:lstStyle/>
          <a:p>
            <a:r>
              <a:rPr lang="en-US" sz="2400" dirty="0" smtClean="0"/>
              <a:t>FEASIBILITY STUDY</a:t>
            </a:r>
          </a:p>
          <a:p>
            <a:r>
              <a:rPr lang="en-US" sz="1600" dirty="0" smtClean="0"/>
              <a:t>As </a:t>
            </a:r>
            <a:r>
              <a:rPr lang="en-US" sz="1600" dirty="0"/>
              <a:t>one of the first steps in a project financing is hiring of a technical consultant and he </a:t>
            </a:r>
            <a:r>
              <a:rPr lang="en-US" sz="1600" dirty="0" smtClean="0"/>
              <a:t>will prepare </a:t>
            </a:r>
            <a:r>
              <a:rPr lang="en-US" sz="1600" dirty="0"/>
              <a:t>a feasibility study showing the financial viability of the </a:t>
            </a:r>
            <a:r>
              <a:rPr lang="en-US" sz="1600" dirty="0" smtClean="0"/>
              <a:t>project</a:t>
            </a:r>
          </a:p>
          <a:p>
            <a:r>
              <a:rPr lang="en-US" sz="1600" dirty="0" smtClean="0"/>
              <a:t>A </a:t>
            </a:r>
            <a:r>
              <a:rPr lang="en-US" sz="1600" dirty="0"/>
              <a:t>prospective lender </a:t>
            </a:r>
            <a:r>
              <a:rPr lang="en-US" sz="1600" dirty="0" smtClean="0"/>
              <a:t>may </a:t>
            </a:r>
            <a:r>
              <a:rPr lang="en-US" sz="1600" dirty="0"/>
              <a:t>hire its own independent consultants to </a:t>
            </a:r>
            <a:r>
              <a:rPr lang="en-US" sz="1600" dirty="0" smtClean="0"/>
              <a:t>Prepare or Review the Feasibility </a:t>
            </a:r>
            <a:r>
              <a:rPr lang="en-US" sz="1600" dirty="0"/>
              <a:t>S</a:t>
            </a:r>
            <a:r>
              <a:rPr lang="en-US" sz="1600" dirty="0" smtClean="0"/>
              <a:t>tudy </a:t>
            </a:r>
            <a:r>
              <a:rPr lang="en-US" sz="1600" dirty="0"/>
              <a:t>before the lender will commit to lend funds for the project. </a:t>
            </a:r>
            <a:endParaRPr lang="en-US" sz="1600" dirty="0" smtClean="0"/>
          </a:p>
          <a:p>
            <a:pPr>
              <a:buNone/>
            </a:pPr>
            <a:endParaRPr lang="en-US" sz="1600" b="1" dirty="0" smtClean="0"/>
          </a:p>
          <a:p>
            <a:pPr>
              <a:buNone/>
            </a:pPr>
            <a:r>
              <a:rPr lang="en-US" sz="1600" b="1" dirty="0" smtClean="0"/>
              <a:t>Contents</a:t>
            </a:r>
          </a:p>
          <a:p>
            <a:pPr lvl="0"/>
            <a:r>
              <a:rPr lang="en-US" sz="1600" dirty="0" smtClean="0"/>
              <a:t>Description </a:t>
            </a:r>
            <a:r>
              <a:rPr lang="en-US" sz="1600" dirty="0"/>
              <a:t>of project</a:t>
            </a:r>
          </a:p>
          <a:p>
            <a:pPr lvl="0"/>
            <a:r>
              <a:rPr lang="en-US" sz="1600" dirty="0"/>
              <a:t>Description of sponsor(s</a:t>
            </a:r>
            <a:r>
              <a:rPr lang="en-US" sz="1600" dirty="0" smtClean="0"/>
              <a:t>)</a:t>
            </a:r>
            <a:endParaRPr lang="en-US" sz="1600" dirty="0"/>
          </a:p>
          <a:p>
            <a:pPr lvl="0"/>
            <a:r>
              <a:rPr lang="en-US" sz="1600" dirty="0"/>
              <a:t>Sponsors' Agreements.</a:t>
            </a:r>
          </a:p>
          <a:p>
            <a:pPr lvl="0"/>
            <a:r>
              <a:rPr lang="en-US" sz="1600" dirty="0"/>
              <a:t>Project site.</a:t>
            </a:r>
          </a:p>
          <a:p>
            <a:pPr lvl="0"/>
            <a:r>
              <a:rPr lang="en-US" sz="1600" dirty="0"/>
              <a:t>Governmental arrangements.</a:t>
            </a:r>
          </a:p>
          <a:p>
            <a:pPr lvl="0"/>
            <a:r>
              <a:rPr lang="en-US" sz="1600" dirty="0"/>
              <a:t>Source of funds.</a:t>
            </a:r>
          </a:p>
          <a:p>
            <a:pPr lvl="0"/>
            <a:r>
              <a:rPr lang="en-US" sz="1600" dirty="0"/>
              <a:t>Feedstock Agreements</a:t>
            </a:r>
            <a:r>
              <a:rPr lang="en-US" sz="1600" dirty="0" smtClean="0"/>
              <a:t>.</a:t>
            </a:r>
          </a:p>
          <a:p>
            <a:pPr lvl="0"/>
            <a:r>
              <a:rPr lang="en-US" sz="1600" dirty="0" smtClean="0"/>
              <a:t>Off take Agreements.</a:t>
            </a:r>
            <a:endParaRPr lang="en-US" sz="1600" dirty="0"/>
          </a:p>
          <a:p>
            <a:endParaRPr lang="en-US" sz="1600" dirty="0"/>
          </a:p>
          <a:p>
            <a:endParaRPr lang="en-US" sz="1600" dirty="0"/>
          </a:p>
        </p:txBody>
      </p:sp>
      <p:sp>
        <p:nvSpPr>
          <p:cNvPr id="4" name="Rectangle 3"/>
          <p:cNvSpPr/>
          <p:nvPr/>
        </p:nvSpPr>
        <p:spPr>
          <a:xfrm>
            <a:off x="4191000" y="3581400"/>
            <a:ext cx="4572000" cy="2308324"/>
          </a:xfrm>
          <a:prstGeom prst="rect">
            <a:avLst/>
          </a:prstGeom>
        </p:spPr>
        <p:txBody>
          <a:bodyPr>
            <a:spAutoFit/>
          </a:bodyPr>
          <a:lstStyle/>
          <a:p>
            <a:pPr lvl="0">
              <a:buFont typeface="Arial" pitchFamily="34" charset="0"/>
              <a:buChar char="•"/>
            </a:pPr>
            <a:r>
              <a:rPr lang="en-US" sz="1600" dirty="0" smtClean="0"/>
              <a:t>    Construction Contract.</a:t>
            </a:r>
          </a:p>
          <a:p>
            <a:pPr lvl="0">
              <a:buFont typeface="Arial" pitchFamily="34" charset="0"/>
              <a:buChar char="•"/>
            </a:pPr>
            <a:r>
              <a:rPr lang="en-US" sz="1600" dirty="0" smtClean="0"/>
              <a:t>    Management of project.</a:t>
            </a:r>
          </a:p>
          <a:p>
            <a:pPr lvl="0">
              <a:buFont typeface="Arial" pitchFamily="34" charset="0"/>
              <a:buChar char="•"/>
            </a:pPr>
            <a:r>
              <a:rPr lang="en-US" sz="1600" dirty="0" smtClean="0"/>
              <a:t>    Capital costs.</a:t>
            </a:r>
          </a:p>
          <a:p>
            <a:pPr lvl="0">
              <a:buFont typeface="Arial" pitchFamily="34" charset="0"/>
              <a:buChar char="•"/>
            </a:pPr>
            <a:r>
              <a:rPr lang="en-US" sz="1600" dirty="0" smtClean="0"/>
              <a:t>    Working capital. </a:t>
            </a:r>
          </a:p>
          <a:p>
            <a:pPr lvl="0">
              <a:buFont typeface="Arial" pitchFamily="34" charset="0"/>
              <a:buChar char="•"/>
            </a:pPr>
            <a:r>
              <a:rPr lang="en-US" sz="1600" dirty="0" smtClean="0"/>
              <a:t>    Equity sourcing.</a:t>
            </a:r>
          </a:p>
          <a:p>
            <a:pPr lvl="0">
              <a:buFont typeface="Arial" pitchFamily="34" charset="0"/>
              <a:buChar char="•"/>
            </a:pPr>
            <a:r>
              <a:rPr lang="en-US" sz="1600" dirty="0" smtClean="0"/>
              <a:t>    Debt sourcing.</a:t>
            </a:r>
          </a:p>
          <a:p>
            <a:pPr lvl="0">
              <a:buFont typeface="Arial" pitchFamily="34" charset="0"/>
              <a:buChar char="•"/>
            </a:pPr>
            <a:r>
              <a:rPr lang="en-US" sz="1600" dirty="0" smtClean="0"/>
              <a:t>    Financial projections.</a:t>
            </a:r>
          </a:p>
          <a:p>
            <a:pPr lvl="0">
              <a:buFont typeface="Arial" pitchFamily="34" charset="0"/>
              <a:buChar char="•"/>
            </a:pPr>
            <a:r>
              <a:rPr lang="en-US" sz="1600" dirty="0" smtClean="0"/>
              <a:t>    Market study.</a:t>
            </a:r>
          </a:p>
          <a:p>
            <a:pPr lvl="0">
              <a:buFont typeface="Arial" pitchFamily="34" charset="0"/>
              <a:buChar char="•"/>
            </a:pPr>
            <a:r>
              <a:rPr lang="en-US" sz="1600" dirty="0" smtClean="0"/>
              <a:t>    Assumptions. </a:t>
            </a:r>
            <a:endParaRPr lang="en-US" sz="1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PROJECT APPRAISAL</a:t>
            </a:r>
            <a:endParaRPr lang="en-US" dirty="0"/>
          </a:p>
        </p:txBody>
      </p:sp>
      <p:sp>
        <p:nvSpPr>
          <p:cNvPr id="3" name="Content Placeholder 2"/>
          <p:cNvSpPr>
            <a:spLocks noGrp="1"/>
          </p:cNvSpPr>
          <p:nvPr>
            <p:ph idx="1"/>
          </p:nvPr>
        </p:nvSpPr>
        <p:spPr>
          <a:xfrm>
            <a:off x="457200" y="1600200"/>
            <a:ext cx="8229600" cy="5029200"/>
          </a:xfrm>
        </p:spPr>
        <p:txBody>
          <a:bodyPr>
            <a:normAutofit fontScale="62500" lnSpcReduction="20000"/>
          </a:bodyPr>
          <a:lstStyle/>
          <a:p>
            <a:r>
              <a:rPr lang="en-US" sz="3800" dirty="0" smtClean="0"/>
              <a:t>TECHNICAL FEASIBILITY</a:t>
            </a:r>
            <a:endParaRPr lang="en-US" sz="7000" dirty="0" smtClean="0"/>
          </a:p>
          <a:p>
            <a:pPr lvl="1"/>
            <a:r>
              <a:rPr lang="en-US" sz="2500" dirty="0" smtClean="0"/>
              <a:t>The main objective of a technical feasibility study is to determine whether a certain plan of action is feasible—that is, will it work? </a:t>
            </a:r>
          </a:p>
          <a:p>
            <a:endParaRPr lang="en-US" sz="2900" dirty="0" smtClean="0"/>
          </a:p>
          <a:p>
            <a:pPr lvl="1"/>
            <a:r>
              <a:rPr lang="en-US" sz="2500" dirty="0" smtClean="0"/>
              <a:t>A technical feasibility assessment should be applied to all projects being considered in order to better understand if the project can be done “technically” and whether it can be done “here and now”</a:t>
            </a:r>
          </a:p>
          <a:p>
            <a:endParaRPr lang="en-US" sz="2900" dirty="0" smtClean="0"/>
          </a:p>
          <a:p>
            <a:r>
              <a:rPr lang="en-US" sz="2900" b="1" dirty="0" smtClean="0"/>
              <a:t>Technology and techniques: </a:t>
            </a:r>
          </a:p>
          <a:p>
            <a:pPr lvl="1"/>
            <a:r>
              <a:rPr lang="en-US" sz="2900" dirty="0" smtClean="0"/>
              <a:t>Do the technology and techniques required to deliver this project exist locally or globally? Have they been used before? If a new technology or technique is needed, how confident are we in its success? </a:t>
            </a:r>
          </a:p>
          <a:p>
            <a:r>
              <a:rPr lang="en-US" sz="2900" b="1" dirty="0" smtClean="0"/>
              <a:t>Technical capacity/skills: </a:t>
            </a:r>
          </a:p>
          <a:p>
            <a:pPr lvl="1"/>
            <a:r>
              <a:rPr lang="en-US" sz="2900" dirty="0" smtClean="0"/>
              <a:t>Do the skills exist locally to design and implement the project? Have they been used before? </a:t>
            </a:r>
          </a:p>
          <a:p>
            <a:r>
              <a:rPr lang="en-US" sz="2900" b="1" dirty="0" smtClean="0"/>
              <a:t>Human and Financial resources: </a:t>
            </a:r>
          </a:p>
          <a:p>
            <a:pPr lvl="1"/>
            <a:r>
              <a:rPr lang="en-US" sz="2900" dirty="0" smtClean="0"/>
              <a:t>What is the scope of human and financial (budget) resources required to implement this project? Will the human resources be accessible, and how might costs change during the life of the project (operational, maintenance, etc.)? </a:t>
            </a:r>
          </a:p>
          <a:p>
            <a:endParaRPr lang="en-US"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APPRAISAL</a:t>
            </a:r>
            <a:endParaRPr lang="en-US" dirty="0"/>
          </a:p>
        </p:txBody>
      </p:sp>
      <p:sp>
        <p:nvSpPr>
          <p:cNvPr id="3" name="Content Placeholder 2"/>
          <p:cNvSpPr>
            <a:spLocks noGrp="1"/>
          </p:cNvSpPr>
          <p:nvPr>
            <p:ph idx="1"/>
          </p:nvPr>
        </p:nvSpPr>
        <p:spPr>
          <a:xfrm>
            <a:off x="457200" y="1722437"/>
            <a:ext cx="8229600" cy="4525963"/>
          </a:xfrm>
        </p:spPr>
        <p:txBody>
          <a:bodyPr>
            <a:normAutofit/>
          </a:bodyPr>
          <a:lstStyle/>
          <a:p>
            <a:r>
              <a:rPr lang="en-US" sz="2000" dirty="0" smtClean="0"/>
              <a:t>FINANCIAL FEASIBILITY</a:t>
            </a:r>
          </a:p>
          <a:p>
            <a:pPr lvl="1"/>
            <a:r>
              <a:rPr lang="en-US" sz="1600" dirty="0" smtClean="0"/>
              <a:t>To determine the accuracy of cost estimates, suitability of the envisaged pattern of financing and general soundness of the capital structure.</a:t>
            </a:r>
          </a:p>
          <a:p>
            <a:pPr lvl="1"/>
            <a:endParaRPr lang="en-US" sz="1600" dirty="0" smtClean="0"/>
          </a:p>
          <a:p>
            <a:pPr lvl="1"/>
            <a:r>
              <a:rPr lang="en-US" sz="1600" dirty="0" smtClean="0"/>
              <a:t>Total Cost of Project in the Financial Feasibility should include Contingency &amp;  appropriate </a:t>
            </a:r>
            <a:r>
              <a:rPr lang="en-US" sz="1600" dirty="0" err="1" smtClean="0"/>
              <a:t>Forex</a:t>
            </a:r>
            <a:r>
              <a:rPr lang="en-US" sz="1600" dirty="0" smtClean="0"/>
              <a:t> Cushion in line with the Size &amp; time line of the Project.</a:t>
            </a:r>
          </a:p>
          <a:p>
            <a:pPr lvl="1"/>
            <a:endParaRPr lang="en-US" sz="1600" dirty="0" smtClean="0"/>
          </a:p>
          <a:p>
            <a:pPr lvl="1"/>
            <a:r>
              <a:rPr lang="en-US" sz="1600" dirty="0" smtClean="0"/>
              <a:t>The main objective of a Financial Feasibility study is to determine whether a Project is Financially Feasible—that is, will it provide adequate returns to all investors (including Debt Holders) based on reasonable Assumptions.  </a:t>
            </a:r>
          </a:p>
          <a:p>
            <a:pPr lvl="1"/>
            <a:endParaRPr lang="en-US" sz="1600" dirty="0" smtClean="0"/>
          </a:p>
          <a:p>
            <a:pPr lvl="1">
              <a:buNone/>
            </a:pPr>
            <a:endParaRPr lang="en-US" sz="1600" dirty="0" smtClean="0"/>
          </a:p>
          <a:p>
            <a:endParaRPr lang="en-US"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APPRAISAL</a:t>
            </a:r>
            <a:endParaRPr lang="en-US" dirty="0"/>
          </a:p>
        </p:txBody>
      </p:sp>
      <p:sp>
        <p:nvSpPr>
          <p:cNvPr id="3" name="Content Placeholder 2"/>
          <p:cNvSpPr>
            <a:spLocks noGrp="1"/>
          </p:cNvSpPr>
          <p:nvPr>
            <p:ph idx="1"/>
          </p:nvPr>
        </p:nvSpPr>
        <p:spPr/>
        <p:txBody>
          <a:bodyPr>
            <a:normAutofit fontScale="92500" lnSpcReduction="20000"/>
          </a:bodyPr>
          <a:lstStyle/>
          <a:p>
            <a:pPr lvl="0">
              <a:buNone/>
            </a:pPr>
            <a:r>
              <a:rPr lang="en-US" sz="1600" b="1" dirty="0" smtClean="0"/>
              <a:t>PAST TRACK RECORD</a:t>
            </a:r>
          </a:p>
          <a:p>
            <a:pPr lvl="0"/>
            <a:r>
              <a:rPr lang="en-US" sz="1600" dirty="0" smtClean="0"/>
              <a:t>Summary of Sponsor Company’s past performance in terms of licensed/installed/operating capacities, sales, operating profit and Net Profit for the past 3 years; Capacity utilization; Sales &amp; profitability; Dividend policy; Capital expenditure programs implemented by the Company during the past 3years and how they were financed; company’s management-</a:t>
            </a:r>
            <a:r>
              <a:rPr lang="en-US" sz="1600" dirty="0" err="1" smtClean="0"/>
              <a:t>labour</a:t>
            </a:r>
            <a:r>
              <a:rPr lang="en-US" sz="1600" dirty="0" smtClean="0"/>
              <a:t> relations</a:t>
            </a:r>
          </a:p>
          <a:p>
            <a:pPr lvl="0"/>
            <a:endParaRPr lang="en-US" sz="1600" dirty="0" smtClean="0"/>
          </a:p>
          <a:p>
            <a:pPr>
              <a:buNone/>
            </a:pPr>
            <a:r>
              <a:rPr lang="en-US" sz="1600" b="1" dirty="0" smtClean="0"/>
              <a:t>PRESENT FINANCIAL POSITION </a:t>
            </a:r>
          </a:p>
          <a:p>
            <a:r>
              <a:rPr lang="en-US" sz="1600" dirty="0" smtClean="0"/>
              <a:t>Sponsor Company’s audited Balance Sheets &amp; P/L Accounts for the past 3 years with analysis; Company’s Capital structure; Summaries conclusions of financial analysis; Method of depreciation; Revaluation of F/A; Record of major defaults; Position of Company’s tax assessment; contingent Liabilities; Pending suits; Qualifications /Adverse remarks by auditors</a:t>
            </a:r>
          </a:p>
          <a:p>
            <a:pPr>
              <a:buNone/>
            </a:pPr>
            <a:endParaRPr lang="en-US" sz="1600" dirty="0" smtClean="0"/>
          </a:p>
          <a:p>
            <a:pPr>
              <a:buNone/>
            </a:pPr>
            <a:r>
              <a:rPr lang="en-US" sz="1600" b="1" dirty="0" smtClean="0"/>
              <a:t>PROJECT INCENTIVE</a:t>
            </a:r>
          </a:p>
          <a:p>
            <a:pPr>
              <a:defRPr/>
            </a:pPr>
            <a:r>
              <a:rPr lang="en-US" altLang="zh-CN" sz="1600" dirty="0" smtClean="0"/>
              <a:t>Strong support from Government</a:t>
            </a:r>
          </a:p>
          <a:p>
            <a:pPr fontAlgn="auto">
              <a:spcAft>
                <a:spcPts val="0"/>
              </a:spcAft>
              <a:defRPr/>
            </a:pPr>
            <a:r>
              <a:rPr lang="en-US" altLang="zh-CN" sz="1600" dirty="0" smtClean="0"/>
              <a:t>Hedging for any open exchange or interest rate risk (FOREX)</a:t>
            </a:r>
          </a:p>
          <a:p>
            <a:pPr fontAlgn="auto">
              <a:spcAft>
                <a:spcPts val="0"/>
              </a:spcAft>
              <a:defRPr/>
            </a:pPr>
            <a:r>
              <a:rPr lang="en-US" altLang="zh-CN" sz="1600" dirty="0" smtClean="0"/>
              <a:t>Security package that is enforceable</a:t>
            </a:r>
          </a:p>
          <a:p>
            <a:pPr fontAlgn="auto">
              <a:spcAft>
                <a:spcPts val="0"/>
              </a:spcAft>
              <a:defRPr/>
            </a:pPr>
            <a:r>
              <a:rPr lang="en-US" altLang="zh-CN" sz="1600" dirty="0" smtClean="0"/>
              <a:t>Experienced and capable contractor(s)</a:t>
            </a:r>
          </a:p>
          <a:p>
            <a:pPr fontAlgn="auto">
              <a:spcAft>
                <a:spcPts val="0"/>
              </a:spcAft>
              <a:defRPr/>
            </a:pPr>
            <a:r>
              <a:rPr lang="en-US" altLang="zh-CN" sz="1600" dirty="0" smtClean="0"/>
              <a:t>Experienced and capable operator(s)</a:t>
            </a:r>
          </a:p>
          <a:p>
            <a:pPr fontAlgn="auto">
              <a:spcAft>
                <a:spcPts val="0"/>
              </a:spcAft>
              <a:defRPr/>
            </a:pPr>
            <a:r>
              <a:rPr lang="en-US" altLang="zh-CN" sz="1600" dirty="0" smtClean="0"/>
              <a:t>Mitigation of key risks (e.g. technological, environmental)</a:t>
            </a:r>
          </a:p>
          <a:p>
            <a:pPr lvl="0"/>
            <a:endParaRPr lang="en-US" sz="1600" dirty="0" smtClean="0"/>
          </a:p>
          <a:p>
            <a:endParaRPr lang="en-US"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APPRAISAL</a:t>
            </a:r>
            <a:endParaRPr lang="en-US" dirty="0"/>
          </a:p>
        </p:txBody>
      </p:sp>
      <p:sp>
        <p:nvSpPr>
          <p:cNvPr id="3" name="Content Placeholder 2"/>
          <p:cNvSpPr>
            <a:spLocks noGrp="1"/>
          </p:cNvSpPr>
          <p:nvPr>
            <p:ph idx="1"/>
          </p:nvPr>
        </p:nvSpPr>
        <p:spPr/>
        <p:txBody>
          <a:bodyPr>
            <a:normAutofit fontScale="92500" lnSpcReduction="20000"/>
          </a:bodyPr>
          <a:lstStyle/>
          <a:p>
            <a:pPr lvl="0"/>
            <a:r>
              <a:rPr lang="en-US" sz="1600" b="1" dirty="0"/>
              <a:t>WORKING CAPITAL REQUIREMENTS </a:t>
            </a:r>
            <a:endParaRPr lang="en-US" sz="1600" b="1" dirty="0" smtClean="0"/>
          </a:p>
          <a:p>
            <a:pPr lvl="1"/>
            <a:r>
              <a:rPr lang="en-US" sz="1700" dirty="0" smtClean="0"/>
              <a:t>Assessment </a:t>
            </a:r>
            <a:r>
              <a:rPr lang="en-US" sz="1700" dirty="0"/>
              <a:t>of total WC requirements at the peak level </a:t>
            </a:r>
            <a:r>
              <a:rPr lang="en-US" sz="1700" dirty="0" smtClean="0"/>
              <a:t>during </a:t>
            </a:r>
            <a:r>
              <a:rPr lang="en-US" sz="1700" dirty="0"/>
              <a:t>the first year of operations after commencement of commercial production; sharing of business among member banks; financing of additional WC requirements in case of existing companies</a:t>
            </a:r>
            <a:r>
              <a:rPr lang="en-US" sz="1700" dirty="0" smtClean="0"/>
              <a:t>.</a:t>
            </a:r>
          </a:p>
          <a:p>
            <a:endParaRPr lang="en-US" sz="1600" dirty="0" smtClean="0"/>
          </a:p>
          <a:p>
            <a:r>
              <a:rPr lang="en-US" sz="1600" b="1" dirty="0" smtClean="0"/>
              <a:t>MARKETING </a:t>
            </a:r>
          </a:p>
          <a:p>
            <a:pPr lvl="1"/>
            <a:r>
              <a:rPr lang="en-US" sz="1700" dirty="0" smtClean="0"/>
              <a:t>(a) Sales prospects and underlying assumptions, demand projections on the basis of past consumption, total supply position, general condition of industry </a:t>
            </a:r>
          </a:p>
          <a:p>
            <a:pPr lvl="1"/>
            <a:r>
              <a:rPr lang="en-US" sz="1700" dirty="0" smtClean="0"/>
              <a:t>(b) Selling Price-Trend to see whether stable, Govt. price controls ,quota systems, etc </a:t>
            </a:r>
          </a:p>
          <a:p>
            <a:pPr lvl="1"/>
            <a:r>
              <a:rPr lang="en-US" sz="1700" dirty="0" smtClean="0"/>
              <a:t>(C) Prospects for exports – Export obligations; </a:t>
            </a:r>
          </a:p>
          <a:p>
            <a:pPr lvl="1"/>
            <a:r>
              <a:rPr lang="en-US" sz="1700" dirty="0" smtClean="0"/>
              <a:t>(d) Marketing Organization – Adequacy, Distributors/Selling Agents, Terms of arrangement, remuneration, competence, Concerns – Siphoning of profits</a:t>
            </a:r>
          </a:p>
          <a:p>
            <a:pPr lvl="0"/>
            <a:endParaRPr lang="en-US" sz="1600" dirty="0" smtClean="0"/>
          </a:p>
          <a:p>
            <a:pPr lvl="0"/>
            <a:r>
              <a:rPr lang="en-US" sz="1600" b="1" dirty="0" smtClean="0"/>
              <a:t>FUNDS FLOW ANALYSIS </a:t>
            </a:r>
          </a:p>
          <a:p>
            <a:pPr lvl="1"/>
            <a:r>
              <a:rPr lang="en-US" sz="1700" dirty="0" smtClean="0"/>
              <a:t>Funds Flows to be divided into Long term Funds Flows and Short Term Funds Flows</a:t>
            </a:r>
          </a:p>
          <a:p>
            <a:pPr lvl="1"/>
            <a:r>
              <a:rPr lang="en-US" sz="1700" dirty="0" smtClean="0"/>
              <a:t>Difference would indicate Long Term Surplus or Deficit/Movements in C/A &amp;Op. Cash Flow leading to increase or decrease in WC, Essential expenditure on F/A, repayment obligations, taxes and dividends are fully provided for; Cash generation would be adequate to meet all commitments during the entire repayment period.</a:t>
            </a:r>
          </a:p>
          <a:p>
            <a:pPr lvl="1"/>
            <a:endParaRPr lang="en-US" sz="1200" dirty="0" smtClean="0"/>
          </a:p>
          <a:p>
            <a:endParaRPr lang="en-US" sz="16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APPRAISAL</a:t>
            </a:r>
            <a:endParaRPr lang="en-US" dirty="0"/>
          </a:p>
        </p:txBody>
      </p:sp>
      <p:sp>
        <p:nvSpPr>
          <p:cNvPr id="3" name="Content Placeholder 2"/>
          <p:cNvSpPr>
            <a:spLocks noGrp="1"/>
          </p:cNvSpPr>
          <p:nvPr>
            <p:ph idx="1"/>
          </p:nvPr>
        </p:nvSpPr>
        <p:spPr/>
        <p:txBody>
          <a:bodyPr>
            <a:normAutofit/>
          </a:bodyPr>
          <a:lstStyle/>
          <a:p>
            <a:pPr lvl="0">
              <a:buNone/>
            </a:pPr>
            <a:r>
              <a:rPr lang="en-US" sz="1600" b="1" dirty="0"/>
              <a:t>PROJECTED BALANCE SHEETS </a:t>
            </a:r>
            <a:endParaRPr lang="en-US" sz="1600" b="1" dirty="0" smtClean="0"/>
          </a:p>
          <a:p>
            <a:pPr lvl="0"/>
            <a:r>
              <a:rPr lang="en-US" sz="1600" dirty="0" smtClean="0"/>
              <a:t>Projected </a:t>
            </a:r>
            <a:r>
              <a:rPr lang="en-US" sz="1600" dirty="0"/>
              <a:t>B/S covering the entire period of repayment to be </a:t>
            </a:r>
            <a:r>
              <a:rPr lang="en-US" sz="1600" dirty="0" smtClean="0"/>
              <a:t>scrutinized;</a:t>
            </a:r>
          </a:p>
          <a:p>
            <a:pPr lvl="0"/>
            <a:r>
              <a:rPr lang="en-US" sz="1600" dirty="0" smtClean="0"/>
              <a:t>Profitability </a:t>
            </a:r>
            <a:r>
              <a:rPr lang="en-US" sz="1600" dirty="0"/>
              <a:t>estimates, Funds Flow projections and projected B/S are all inter-related </a:t>
            </a:r>
            <a:endParaRPr lang="en-US" sz="1600" dirty="0" smtClean="0"/>
          </a:p>
          <a:p>
            <a:pPr lvl="0"/>
            <a:r>
              <a:rPr lang="en-US" sz="1600" dirty="0" smtClean="0"/>
              <a:t>Projected </a:t>
            </a:r>
            <a:r>
              <a:rPr lang="en-US" sz="1600" dirty="0"/>
              <a:t>B/S to be </a:t>
            </a:r>
            <a:r>
              <a:rPr lang="en-US" sz="1600" dirty="0" smtClean="0"/>
              <a:t>scrutinized </a:t>
            </a:r>
            <a:r>
              <a:rPr lang="en-US" sz="1600" dirty="0"/>
              <a:t>analytically with reference to all other related essential data to ensure that all the projections, made realistically and accurately , have been woven into well </a:t>
            </a:r>
            <a:r>
              <a:rPr lang="en-US" sz="1600" dirty="0" smtClean="0"/>
              <a:t>coordinated </a:t>
            </a:r>
            <a:r>
              <a:rPr lang="en-US" sz="1600" dirty="0"/>
              <a:t>financial statements</a:t>
            </a:r>
            <a:r>
              <a:rPr lang="en-US" sz="1600" dirty="0" smtClean="0"/>
              <a:t>.</a:t>
            </a:r>
          </a:p>
          <a:p>
            <a:pPr lvl="0"/>
            <a:r>
              <a:rPr lang="en-US" sz="1600" dirty="0" smtClean="0"/>
              <a:t>Focus on underlying Assumptions</a:t>
            </a:r>
            <a:endParaRPr lang="en-US" sz="1600" dirty="0"/>
          </a:p>
          <a:p>
            <a:pPr lvl="0"/>
            <a:endParaRPr lang="en-US" sz="1600" dirty="0" smtClean="0"/>
          </a:p>
          <a:p>
            <a:pPr lvl="0">
              <a:buNone/>
            </a:pPr>
            <a:r>
              <a:rPr lang="en-US" sz="1600" b="1" dirty="0" smtClean="0"/>
              <a:t>SECURITY </a:t>
            </a:r>
            <a:r>
              <a:rPr lang="en-US" sz="1600" b="1" dirty="0"/>
              <a:t>&amp; MARGIN AND RATE OF INTEREST </a:t>
            </a:r>
            <a:endParaRPr lang="en-US" sz="1600" b="1" dirty="0" smtClean="0"/>
          </a:p>
          <a:p>
            <a:pPr lvl="0">
              <a:buNone/>
            </a:pPr>
            <a:r>
              <a:rPr lang="en-US" sz="1600" dirty="0" smtClean="0"/>
              <a:t>	(a) Complete </a:t>
            </a:r>
            <a:r>
              <a:rPr lang="en-US" sz="1600" dirty="0"/>
              <a:t>details of security to be offered for the Term Loan</a:t>
            </a:r>
            <a:r>
              <a:rPr lang="en-US" sz="1600" dirty="0" smtClean="0"/>
              <a:t>;</a:t>
            </a:r>
          </a:p>
          <a:p>
            <a:pPr lvl="0">
              <a:buNone/>
            </a:pPr>
            <a:r>
              <a:rPr lang="en-US" sz="1600" dirty="0" smtClean="0"/>
              <a:t>	(</a:t>
            </a:r>
            <a:r>
              <a:rPr lang="en-US" sz="1600" dirty="0"/>
              <a:t>b) Detailed Opinion Report on Guarantors; </a:t>
            </a:r>
            <a:endParaRPr lang="en-US" sz="1600" dirty="0" smtClean="0"/>
          </a:p>
          <a:p>
            <a:pPr lvl="0">
              <a:buNone/>
            </a:pPr>
            <a:r>
              <a:rPr lang="en-US" sz="1600" dirty="0" smtClean="0"/>
              <a:t>	(c) Security </a:t>
            </a:r>
            <a:r>
              <a:rPr lang="en-US" sz="1600" dirty="0"/>
              <a:t>Margin Coverage Ratio; </a:t>
            </a:r>
            <a:endParaRPr lang="en-US" sz="1600" dirty="0" smtClean="0"/>
          </a:p>
          <a:p>
            <a:pPr lvl="0">
              <a:buNone/>
            </a:pPr>
            <a:r>
              <a:rPr lang="en-US" sz="1600" dirty="0" smtClean="0"/>
              <a:t>	(</a:t>
            </a:r>
            <a:r>
              <a:rPr lang="en-US" sz="1600" dirty="0"/>
              <a:t>d) Whether security offered and the margin available are adequate and satisfactory </a:t>
            </a:r>
            <a:endParaRPr lang="en-US" sz="1600" dirty="0" smtClean="0"/>
          </a:p>
          <a:p>
            <a:pPr lvl="0">
              <a:buNone/>
            </a:pPr>
            <a:r>
              <a:rPr lang="en-US" sz="1600" dirty="0" smtClean="0"/>
              <a:t>	(</a:t>
            </a:r>
            <a:r>
              <a:rPr lang="en-US" sz="1600" dirty="0"/>
              <a:t>e) Credit Rating </a:t>
            </a:r>
            <a:r>
              <a:rPr lang="en-US" sz="1600" dirty="0" smtClean="0"/>
              <a:t>may be </a:t>
            </a:r>
            <a:r>
              <a:rPr lang="en-US" sz="1600" dirty="0"/>
              <a:t>done and interest rate (Pricing) to be in line with this rating, unless market forces demand otherwise</a:t>
            </a:r>
          </a:p>
          <a:p>
            <a:endParaRPr lang="en-US" sz="16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APPRAISAL</a:t>
            </a:r>
            <a:endParaRPr lang="en-US" dirty="0"/>
          </a:p>
        </p:txBody>
      </p:sp>
      <p:sp>
        <p:nvSpPr>
          <p:cNvPr id="3" name="Content Placeholder 2"/>
          <p:cNvSpPr>
            <a:spLocks noGrp="1"/>
          </p:cNvSpPr>
          <p:nvPr>
            <p:ph idx="1"/>
          </p:nvPr>
        </p:nvSpPr>
        <p:spPr/>
        <p:txBody>
          <a:bodyPr>
            <a:normAutofit/>
          </a:bodyPr>
          <a:lstStyle/>
          <a:p>
            <a:pPr lvl="0"/>
            <a:r>
              <a:rPr lang="en-US" sz="1600" b="1" dirty="0" smtClean="0"/>
              <a:t>GOVERNMENT CONSENTS AND INCENTIVES </a:t>
            </a:r>
          </a:p>
          <a:p>
            <a:pPr lvl="1"/>
            <a:r>
              <a:rPr lang="en-US" sz="1600" dirty="0" smtClean="0"/>
              <a:t>Examples include </a:t>
            </a:r>
          </a:p>
          <a:p>
            <a:pPr lvl="2">
              <a:buNone/>
            </a:pPr>
            <a:r>
              <a:rPr lang="en-US" sz="1400" dirty="0" smtClean="0"/>
              <a:t>(a)Concession Agreement and/or Industrial License; </a:t>
            </a:r>
          </a:p>
          <a:p>
            <a:pPr lvl="2">
              <a:buNone/>
            </a:pPr>
            <a:r>
              <a:rPr lang="en-US" sz="1400" dirty="0" smtClean="0"/>
              <a:t>(</a:t>
            </a:r>
            <a:r>
              <a:rPr lang="en-US" sz="1400" dirty="0"/>
              <a:t>b) Approval for collaboration agreement and technical know-how arrangement; </a:t>
            </a:r>
            <a:endParaRPr lang="en-US" sz="1400" dirty="0" smtClean="0"/>
          </a:p>
          <a:p>
            <a:pPr lvl="2">
              <a:buNone/>
            </a:pPr>
            <a:r>
              <a:rPr lang="en-US" sz="1400" dirty="0" smtClean="0"/>
              <a:t>(C)Clearance </a:t>
            </a:r>
            <a:r>
              <a:rPr lang="en-US" sz="1400" dirty="0"/>
              <a:t>for import of </a:t>
            </a:r>
            <a:r>
              <a:rPr lang="en-US" sz="1400" dirty="0" smtClean="0"/>
              <a:t>Machinery; </a:t>
            </a:r>
          </a:p>
          <a:p>
            <a:pPr lvl="2">
              <a:buNone/>
            </a:pPr>
            <a:r>
              <a:rPr lang="en-US" sz="1400" dirty="0" smtClean="0"/>
              <a:t>(D) </a:t>
            </a:r>
            <a:r>
              <a:rPr lang="en-US" sz="1400" dirty="0"/>
              <a:t>Approval for making payments for imported </a:t>
            </a:r>
            <a:r>
              <a:rPr lang="en-US" sz="1400" dirty="0" smtClean="0"/>
              <a:t>Machinery </a:t>
            </a:r>
            <a:r>
              <a:rPr lang="en-US" sz="1400" dirty="0"/>
              <a:t>on deferred terms and specific clearance for tax exemption on interest; </a:t>
            </a:r>
            <a:endParaRPr lang="en-US" sz="1400" dirty="0" smtClean="0"/>
          </a:p>
          <a:p>
            <a:pPr lvl="2">
              <a:buNone/>
            </a:pPr>
            <a:r>
              <a:rPr lang="en-US" sz="1400" dirty="0" smtClean="0"/>
              <a:t>(</a:t>
            </a:r>
            <a:r>
              <a:rPr lang="en-US" sz="1400" dirty="0"/>
              <a:t>e) Consent from Controller of Capital issues (f) Various approvals /No Objection Certificate from </a:t>
            </a:r>
            <a:r>
              <a:rPr lang="en-US" sz="1400" dirty="0" smtClean="0"/>
              <a:t>Local </a:t>
            </a:r>
            <a:r>
              <a:rPr lang="en-US" sz="1400" dirty="0"/>
              <a:t>Authorities, </a:t>
            </a:r>
            <a:r>
              <a:rPr lang="en-US" sz="1400" dirty="0" smtClean="0"/>
              <a:t>etc</a:t>
            </a:r>
            <a:endParaRPr lang="en-US" sz="1400" dirty="0"/>
          </a:p>
          <a:p>
            <a:endParaRPr lang="en-US" sz="1600" dirty="0" smtClean="0"/>
          </a:p>
          <a:p>
            <a:r>
              <a:rPr lang="en-US" sz="1600" b="1" dirty="0" smtClean="0"/>
              <a:t>GROUP </a:t>
            </a:r>
            <a:r>
              <a:rPr lang="en-US" sz="1600" b="1" dirty="0"/>
              <a:t>COMPANIES </a:t>
            </a:r>
            <a:endParaRPr lang="en-US" sz="1600" b="1" dirty="0" smtClean="0"/>
          </a:p>
          <a:p>
            <a:pPr>
              <a:buNone/>
            </a:pPr>
            <a:r>
              <a:rPr lang="en-US" sz="1600" dirty="0" smtClean="0"/>
              <a:t>	(</a:t>
            </a:r>
            <a:r>
              <a:rPr lang="en-US" sz="1600" dirty="0"/>
              <a:t>a) Brief resume of Group Companies indicating the extent to which they are depend on the parent company/other companies in the Group</a:t>
            </a:r>
            <a:r>
              <a:rPr lang="en-US" sz="1600" dirty="0" smtClean="0"/>
              <a:t>;</a:t>
            </a:r>
          </a:p>
          <a:p>
            <a:pPr>
              <a:buNone/>
            </a:pPr>
            <a:r>
              <a:rPr lang="en-US" sz="1600" dirty="0" smtClean="0"/>
              <a:t>	(</a:t>
            </a:r>
            <a:r>
              <a:rPr lang="en-US" sz="1600" dirty="0"/>
              <a:t>b) Company’s liability in respect of partly paid shares in subsidiary companies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APPRAISAL</a:t>
            </a:r>
            <a:endParaRPr lang="en-US" dirty="0"/>
          </a:p>
        </p:txBody>
      </p:sp>
      <p:sp>
        <p:nvSpPr>
          <p:cNvPr id="3" name="Content Placeholder 2"/>
          <p:cNvSpPr>
            <a:spLocks noGrp="1"/>
          </p:cNvSpPr>
          <p:nvPr>
            <p:ph idx="1"/>
          </p:nvPr>
        </p:nvSpPr>
        <p:spPr/>
        <p:txBody>
          <a:bodyPr>
            <a:normAutofit/>
          </a:bodyPr>
          <a:lstStyle/>
          <a:p>
            <a:pPr lvl="0"/>
            <a:r>
              <a:rPr lang="en-US" sz="1600" b="1" dirty="0"/>
              <a:t>MANAGERIAL COMPETENCY </a:t>
            </a:r>
            <a:endParaRPr lang="en-US" sz="1600" b="1" dirty="0" smtClean="0"/>
          </a:p>
          <a:p>
            <a:pPr lvl="1"/>
            <a:r>
              <a:rPr lang="en-US" sz="1200" dirty="0" smtClean="0"/>
              <a:t>(</a:t>
            </a:r>
            <a:r>
              <a:rPr lang="en-US" sz="1200" dirty="0"/>
              <a:t>a) Company’s management set-up; </a:t>
            </a:r>
            <a:endParaRPr lang="en-US" sz="1200" dirty="0" smtClean="0"/>
          </a:p>
          <a:p>
            <a:pPr lvl="1"/>
            <a:r>
              <a:rPr lang="en-US" sz="1200" dirty="0" smtClean="0"/>
              <a:t>(</a:t>
            </a:r>
            <a:r>
              <a:rPr lang="en-US" sz="1200" dirty="0"/>
              <a:t>b) Composition of the </a:t>
            </a:r>
            <a:r>
              <a:rPr lang="en-US" sz="1200" dirty="0" err="1"/>
              <a:t>BoD</a:t>
            </a:r>
            <a:r>
              <a:rPr lang="en-US" sz="1200" dirty="0"/>
              <a:t>; </a:t>
            </a:r>
            <a:endParaRPr lang="en-US" sz="1200" dirty="0" smtClean="0"/>
          </a:p>
          <a:p>
            <a:pPr lvl="1"/>
            <a:r>
              <a:rPr lang="en-US" sz="1200" dirty="0" smtClean="0"/>
              <a:t>(c ) CEO </a:t>
            </a:r>
            <a:r>
              <a:rPr lang="en-US" sz="1200" dirty="0"/>
              <a:t>in charge of day-to day affairs of the Company; </a:t>
            </a:r>
            <a:endParaRPr lang="en-US" sz="1200" dirty="0" smtClean="0"/>
          </a:p>
          <a:p>
            <a:pPr lvl="1"/>
            <a:r>
              <a:rPr lang="en-US" sz="1200" dirty="0" smtClean="0"/>
              <a:t>(</a:t>
            </a:r>
            <a:r>
              <a:rPr lang="en-US" sz="1200" dirty="0"/>
              <a:t>d) Quality of the Company’s management and the level of managerial expertise built-up within the Group; </a:t>
            </a:r>
            <a:endParaRPr lang="en-US" sz="1200" dirty="0" smtClean="0"/>
          </a:p>
          <a:p>
            <a:pPr lvl="1"/>
            <a:r>
              <a:rPr lang="en-US" sz="1200" dirty="0" smtClean="0"/>
              <a:t>(</a:t>
            </a:r>
            <a:r>
              <a:rPr lang="en-US" sz="1200" dirty="0"/>
              <a:t>e) Whether all departments are well served by </a:t>
            </a:r>
            <a:r>
              <a:rPr lang="en-US" sz="1200" dirty="0" smtClean="0"/>
              <a:t>professionals</a:t>
            </a:r>
          </a:p>
          <a:p>
            <a:pPr lvl="0"/>
            <a:endParaRPr lang="en-US" sz="1600"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FINANCE - Defined</a:t>
            </a:r>
            <a:endParaRPr lang="en-US" dirty="0"/>
          </a:p>
        </p:txBody>
      </p:sp>
      <p:sp>
        <p:nvSpPr>
          <p:cNvPr id="3" name="Content Placeholder 2"/>
          <p:cNvSpPr>
            <a:spLocks noGrp="1"/>
          </p:cNvSpPr>
          <p:nvPr>
            <p:ph idx="1"/>
          </p:nvPr>
        </p:nvSpPr>
        <p:spPr/>
        <p:txBody>
          <a:bodyPr>
            <a:normAutofit/>
          </a:bodyPr>
          <a:lstStyle/>
          <a:p>
            <a:r>
              <a:rPr lang="en-US" sz="1600" dirty="0" smtClean="0"/>
              <a:t>.</a:t>
            </a:r>
            <a:endParaRPr lang="en-US" sz="1600" dirty="0"/>
          </a:p>
        </p:txBody>
      </p:sp>
      <p:pic>
        <p:nvPicPr>
          <p:cNvPr id="4" name="Picture 2"/>
          <p:cNvPicPr>
            <a:picLocks noChangeAspect="1" noChangeArrowheads="1"/>
          </p:cNvPicPr>
          <p:nvPr/>
        </p:nvPicPr>
        <p:blipFill>
          <a:blip r:embed="rId2"/>
          <a:srcRect/>
          <a:stretch>
            <a:fillRect/>
          </a:stretch>
        </p:blipFill>
        <p:spPr bwMode="auto">
          <a:xfrm>
            <a:off x="32327" y="1295400"/>
            <a:ext cx="8998911" cy="5334000"/>
          </a:xfrm>
          <a:prstGeom prst="rect">
            <a:avLst/>
          </a:prstGeom>
          <a:noFill/>
          <a:ln w="9525">
            <a:noFill/>
            <a:miter lim="800000"/>
            <a:headEnd/>
            <a:tailEnd/>
          </a:ln>
          <a:effec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FINANCIAL EVALUATION</a:t>
            </a:r>
            <a:endParaRPr lang="en-US" dirty="0"/>
          </a:p>
        </p:txBody>
      </p:sp>
      <p:sp>
        <p:nvSpPr>
          <p:cNvPr id="3" name="Content Placeholder 2"/>
          <p:cNvSpPr>
            <a:spLocks noGrp="1"/>
          </p:cNvSpPr>
          <p:nvPr>
            <p:ph idx="1"/>
          </p:nvPr>
        </p:nvSpPr>
        <p:spPr/>
        <p:txBody>
          <a:bodyPr>
            <a:noAutofit/>
          </a:bodyPr>
          <a:lstStyle/>
          <a:p>
            <a:pPr fontAlgn="auto">
              <a:spcAft>
                <a:spcPts val="0"/>
              </a:spcAft>
              <a:defRPr/>
            </a:pPr>
            <a:r>
              <a:rPr lang="en-US" altLang="zh-CN" sz="1800" dirty="0"/>
              <a:t>Acceptable </a:t>
            </a:r>
            <a:r>
              <a:rPr lang="en-US" altLang="zh-CN" sz="1800" dirty="0" smtClean="0"/>
              <a:t>Gearing Levels</a:t>
            </a:r>
            <a:endParaRPr lang="en-US" altLang="zh-CN" sz="1800" dirty="0"/>
          </a:p>
          <a:p>
            <a:pPr fontAlgn="auto">
              <a:spcAft>
                <a:spcPts val="0"/>
              </a:spcAft>
              <a:defRPr/>
            </a:pPr>
            <a:endParaRPr lang="en-US" altLang="zh-CN" sz="1600" dirty="0" smtClean="0"/>
          </a:p>
          <a:p>
            <a:pPr fontAlgn="auto">
              <a:spcAft>
                <a:spcPts val="0"/>
              </a:spcAft>
              <a:defRPr/>
            </a:pPr>
            <a:r>
              <a:rPr lang="en-US" altLang="zh-CN" sz="1800" dirty="0" smtClean="0"/>
              <a:t>Adequate Debt Service Coverage Ratio </a:t>
            </a:r>
          </a:p>
          <a:p>
            <a:pPr lvl="1">
              <a:defRPr/>
            </a:pPr>
            <a:r>
              <a:rPr lang="en-US" sz="1600" dirty="0" smtClean="0"/>
              <a:t>DSCR provides the value in terms of the number of times the total debt service obligations consisting of interest and repayment of principal in installments are covered by the operating funds available after the payment of tax: earnings after taxes, EAT + interest + Depreciation + Other non cash expenditure like amortization.</a:t>
            </a:r>
          </a:p>
          <a:p>
            <a:pPr lvl="1">
              <a:defRPr/>
            </a:pPr>
            <a:r>
              <a:rPr lang="en-US" sz="1600" dirty="0" smtClean="0"/>
              <a:t>Gives an indication of Margin of safety and extent of risk coverage</a:t>
            </a:r>
          </a:p>
          <a:p>
            <a:pPr lvl="1">
              <a:defRPr/>
            </a:pPr>
            <a:r>
              <a:rPr lang="en-US" sz="1600" dirty="0" smtClean="0"/>
              <a:t>DSCR is considered a comprehensive and apt measure to compute debt service capacity of Project. </a:t>
            </a:r>
          </a:p>
          <a:p>
            <a:pPr lvl="1">
              <a:defRPr/>
            </a:pPr>
            <a:r>
              <a:rPr lang="en-US" altLang="zh-CN" sz="1400" u="sng" dirty="0" smtClean="0"/>
              <a:t>DSCR</a:t>
            </a:r>
            <a:r>
              <a:rPr lang="en-US" sz="1600" dirty="0" smtClean="0"/>
              <a:t>  =  </a:t>
            </a:r>
            <a:r>
              <a:rPr lang="en-US" sz="1600" u="sng" dirty="0" smtClean="0"/>
              <a:t>EAT + interest + Depreciation + Other Non cash expenditure</a:t>
            </a:r>
          </a:p>
          <a:p>
            <a:pPr>
              <a:buNone/>
            </a:pPr>
            <a:r>
              <a:rPr lang="en-US" sz="2000" dirty="0" smtClean="0"/>
              <a:t>				</a:t>
            </a:r>
            <a:r>
              <a:rPr lang="en-US" sz="1400" dirty="0" smtClean="0"/>
              <a:t>            Installments (Interest + Principal)</a:t>
            </a:r>
            <a:endParaRPr lang="en-US" sz="2000" dirty="0" smtClean="0"/>
          </a:p>
          <a:p>
            <a:pPr marL="342900" lvl="1" indent="-342900">
              <a:buFont typeface="Arial" pitchFamily="34" charset="0"/>
              <a:buChar char="•"/>
              <a:defRPr/>
            </a:pPr>
            <a:r>
              <a:rPr lang="en-GB" sz="1600" dirty="0" smtClean="0"/>
              <a:t>Internal Rate of Return </a:t>
            </a:r>
          </a:p>
          <a:p>
            <a:pPr marL="742950" lvl="2" indent="-342900">
              <a:defRPr/>
            </a:pPr>
            <a:r>
              <a:rPr lang="en-US" sz="1600" dirty="0" smtClean="0"/>
              <a:t>Indicate the IRR for the project and should be compare with the IRR’s for similar projects in the same industry</a:t>
            </a:r>
          </a:p>
          <a:p>
            <a:pPr marL="742950" lvl="2" indent="-342900">
              <a:defRPr/>
            </a:pPr>
            <a:endParaRPr lang="en-GB" sz="1600" u="sng"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EVALUATION</a:t>
            </a:r>
            <a:endParaRPr lang="en-US" dirty="0"/>
          </a:p>
        </p:txBody>
      </p:sp>
      <p:sp>
        <p:nvSpPr>
          <p:cNvPr id="3" name="Content Placeholder 2"/>
          <p:cNvSpPr>
            <a:spLocks noGrp="1"/>
          </p:cNvSpPr>
          <p:nvPr>
            <p:ph idx="1"/>
          </p:nvPr>
        </p:nvSpPr>
        <p:spPr/>
        <p:txBody>
          <a:bodyPr/>
          <a:lstStyle/>
          <a:p>
            <a:r>
              <a:rPr lang="en-US" sz="1800" dirty="0" smtClean="0"/>
              <a:t>Break-Even Analysis &amp; and comparison with projected capacity utilization</a:t>
            </a:r>
          </a:p>
          <a:p>
            <a:endParaRPr lang="en-US" sz="1800" dirty="0" smtClean="0"/>
          </a:p>
          <a:p>
            <a:pPr marL="342900" lvl="1" indent="-342900">
              <a:buFont typeface="Arial" pitchFamily="34" charset="0"/>
              <a:buChar char="•"/>
            </a:pPr>
            <a:r>
              <a:rPr lang="en-US" sz="1800" dirty="0" smtClean="0"/>
              <a:t>Sensitivity Analysis – To determine ‘Resiliency’ of the project</a:t>
            </a:r>
          </a:p>
          <a:p>
            <a:pPr marL="342900" lvl="1" indent="-342900">
              <a:buFont typeface="Arial" pitchFamily="34" charset="0"/>
              <a:buChar char="•"/>
            </a:pPr>
            <a:endParaRPr lang="en-US" sz="1800" dirty="0" smtClean="0"/>
          </a:p>
          <a:p>
            <a:pPr marL="342900" lvl="1" indent="-342900">
              <a:buFont typeface="Arial" pitchFamily="34" charset="0"/>
              <a:buChar char="•"/>
            </a:pPr>
            <a:r>
              <a:rPr lang="en-US" sz="1800" dirty="0" smtClean="0"/>
              <a:t>Net Cash Flow: Net Income plus Non Cash Expenses (Depreciation, Amortization etc )</a:t>
            </a:r>
          </a:p>
          <a:p>
            <a:pPr marL="342900" lvl="1" indent="-342900">
              <a:buFont typeface="Arial" pitchFamily="34" charset="0"/>
              <a:buChar char="•"/>
            </a:pPr>
            <a:endParaRPr lang="en-US" sz="1800" dirty="0" smtClean="0"/>
          </a:p>
          <a:p>
            <a:pPr marL="342900" lvl="1" indent="-342900">
              <a:buFont typeface="Arial" pitchFamily="34" charset="0"/>
              <a:buChar char="•"/>
            </a:pPr>
            <a:r>
              <a:rPr lang="en-US" sz="1800" dirty="0" smtClean="0"/>
              <a:t>Inter-firm comparisons</a:t>
            </a:r>
          </a:p>
          <a:p>
            <a:pPr marL="342900" lvl="1" indent="-342900">
              <a:buFont typeface="Arial" pitchFamily="34" charset="0"/>
              <a:buChar char="•"/>
            </a:pPr>
            <a:endParaRPr lang="en-US" sz="1800" dirty="0" smtClean="0"/>
          </a:p>
          <a:p>
            <a:pPr marL="342900" lvl="1" indent="-342900">
              <a:buFont typeface="Arial" pitchFamily="34" charset="0"/>
              <a:buChar char="•"/>
            </a:pPr>
            <a:r>
              <a:rPr lang="en-US" sz="1800" dirty="0" smtClean="0"/>
              <a:t>Repayment Schedule based on the above factors and initial moratorium (start-up) period</a:t>
            </a:r>
          </a:p>
          <a:p>
            <a:pPr marL="342900" lvl="1" indent="-342900">
              <a:buFont typeface="Arial" pitchFamily="34" charset="0"/>
              <a:buChar char="•"/>
            </a:pPr>
            <a:endParaRPr lang="en-US" sz="1600" dirty="0" smtClean="0"/>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normAutofit/>
          </a:bodyPr>
          <a:lstStyle/>
          <a:p>
            <a:r>
              <a:rPr lang="en-US" sz="3200" dirty="0" smtClean="0"/>
              <a:t>FINANCIAL EVALUATION TECHNIQUES</a:t>
            </a:r>
            <a:endParaRPr lang="en-US" sz="3200" dirty="0"/>
          </a:p>
        </p:txBody>
      </p:sp>
      <p:sp>
        <p:nvSpPr>
          <p:cNvPr id="3" name="Content Placeholder 2"/>
          <p:cNvSpPr>
            <a:spLocks noGrp="1"/>
          </p:cNvSpPr>
          <p:nvPr>
            <p:ph idx="1"/>
          </p:nvPr>
        </p:nvSpPr>
        <p:spPr/>
        <p:txBody>
          <a:bodyPr>
            <a:normAutofit/>
          </a:bodyPr>
          <a:lstStyle/>
          <a:p>
            <a:pPr algn="just">
              <a:buNone/>
            </a:pPr>
            <a:r>
              <a:rPr lang="en-US" sz="1800" dirty="0" smtClean="0"/>
              <a:t>Some common techniques of evaluating viability of infrastructure projects are given below:</a:t>
            </a:r>
          </a:p>
          <a:p>
            <a:pPr>
              <a:buNone/>
            </a:pPr>
            <a:endParaRPr lang="en-US" sz="1600" dirty="0" smtClean="0"/>
          </a:p>
          <a:p>
            <a:r>
              <a:rPr lang="en-US" sz="1600" dirty="0" smtClean="0"/>
              <a:t>Pay-Back </a:t>
            </a:r>
            <a:r>
              <a:rPr lang="en-US" sz="1600" dirty="0" smtClean="0"/>
              <a:t>Period Method</a:t>
            </a:r>
          </a:p>
          <a:p>
            <a:r>
              <a:rPr lang="en-US" sz="1600" dirty="0" smtClean="0"/>
              <a:t>Accounting Rate of Return Method</a:t>
            </a:r>
          </a:p>
          <a:p>
            <a:r>
              <a:rPr lang="en-US" sz="1600" dirty="0" smtClean="0"/>
              <a:t>NPV (Net Present Value) Method</a:t>
            </a:r>
          </a:p>
          <a:p>
            <a:r>
              <a:rPr lang="en-US" sz="1600" dirty="0" smtClean="0"/>
              <a:t>Profitability Index Method</a:t>
            </a:r>
          </a:p>
          <a:p>
            <a:r>
              <a:rPr lang="en-US" sz="1600" dirty="0" smtClean="0"/>
              <a:t>IRR (Internal Rate of Return) Method</a:t>
            </a:r>
            <a:endParaRPr lang="en-US" sz="16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228600"/>
            <a:ext cx="8229600" cy="1143000"/>
          </a:xfrm>
        </p:spPr>
        <p:txBody>
          <a:bodyPr>
            <a:normAutofit/>
          </a:bodyPr>
          <a:lstStyle/>
          <a:p>
            <a:pPr algn="l"/>
            <a:r>
              <a:rPr lang="en-US" sz="3200" dirty="0"/>
              <a:t>Pay-Back Period </a:t>
            </a:r>
            <a:r>
              <a:rPr lang="en-US" sz="3200" dirty="0" smtClean="0"/>
              <a:t>Method </a:t>
            </a:r>
            <a:endParaRPr lang="en-US" sz="3200" dirty="0"/>
          </a:p>
        </p:txBody>
      </p:sp>
      <p:sp>
        <p:nvSpPr>
          <p:cNvPr id="46083" name="Rectangle 3"/>
          <p:cNvSpPr>
            <a:spLocks noGrp="1" noChangeArrowheads="1"/>
          </p:cNvSpPr>
          <p:nvPr>
            <p:ph type="body" idx="1"/>
          </p:nvPr>
        </p:nvSpPr>
        <p:spPr>
          <a:xfrm>
            <a:off x="152400" y="1600200"/>
            <a:ext cx="8763000" cy="5029200"/>
          </a:xfrm>
        </p:spPr>
        <p:txBody>
          <a:bodyPr>
            <a:normAutofit/>
          </a:bodyPr>
          <a:lstStyle/>
          <a:p>
            <a:pPr>
              <a:buFont typeface="Wingdings" pitchFamily="2" charset="2"/>
              <a:buNone/>
            </a:pPr>
            <a:r>
              <a:rPr lang="en-US" sz="1600" dirty="0"/>
              <a:t>	The </a:t>
            </a:r>
            <a:r>
              <a:rPr lang="en-US" sz="1600" u="sng" dirty="0"/>
              <a:t>Pay-Back Period</a:t>
            </a:r>
            <a:r>
              <a:rPr lang="en-US" sz="1600" dirty="0"/>
              <a:t> is the length of time required to recover the initial outlay on the project Or It is the time required to recover the original investment through income generated from the project.</a:t>
            </a:r>
          </a:p>
          <a:p>
            <a:pPr>
              <a:buFont typeface="Wingdings" pitchFamily="2" charset="2"/>
              <a:buNone/>
            </a:pPr>
            <a:endParaRPr lang="en-US" sz="1600" dirty="0"/>
          </a:p>
          <a:p>
            <a:pPr>
              <a:buFont typeface="Wingdings" pitchFamily="2" charset="2"/>
              <a:buNone/>
            </a:pPr>
            <a:r>
              <a:rPr lang="en-US" sz="1600" dirty="0"/>
              <a:t>			</a:t>
            </a:r>
            <a:r>
              <a:rPr lang="en-US" sz="1600" u="sng" dirty="0"/>
              <a:t>Pay-Back Period</a:t>
            </a:r>
            <a:r>
              <a:rPr lang="en-US" sz="1600" dirty="0"/>
              <a:t> =  </a:t>
            </a:r>
            <a:r>
              <a:rPr lang="en-US" sz="1600" u="sng" dirty="0"/>
              <a:t>Original Cost of Investment____</a:t>
            </a:r>
          </a:p>
          <a:p>
            <a:pPr>
              <a:buFont typeface="Wingdings" pitchFamily="2" charset="2"/>
              <a:buNone/>
            </a:pPr>
            <a:r>
              <a:rPr lang="en-US" sz="1600" dirty="0"/>
              <a:t>					    Annual Cash Inflows or Savings</a:t>
            </a:r>
          </a:p>
          <a:p>
            <a:pPr>
              <a:buFont typeface="Wingdings" pitchFamily="2" charset="2"/>
              <a:buNone/>
            </a:pPr>
            <a:endParaRPr lang="en-US" sz="1600" dirty="0"/>
          </a:p>
          <a:p>
            <a:pPr>
              <a:buFont typeface="Wingdings" pitchFamily="2" charset="2"/>
              <a:buNone/>
            </a:pPr>
            <a:r>
              <a:rPr lang="en-US" sz="1600" b="1" u="sng" dirty="0"/>
              <a:t>Pros</a:t>
            </a:r>
            <a:r>
              <a:rPr lang="en-US" sz="1600" dirty="0"/>
              <a:t>: - a) It is easy to operate and simple to understand. </a:t>
            </a:r>
          </a:p>
          <a:p>
            <a:pPr>
              <a:buFont typeface="Wingdings" pitchFamily="2" charset="2"/>
              <a:buNone/>
            </a:pPr>
            <a:r>
              <a:rPr lang="en-US" sz="1600" dirty="0"/>
              <a:t>		b) It is best suited where the project has shorter gestation period and 		    project cost is also less.</a:t>
            </a:r>
          </a:p>
          <a:p>
            <a:pPr>
              <a:buFont typeface="Wingdings" pitchFamily="2" charset="2"/>
              <a:buNone/>
            </a:pPr>
            <a:r>
              <a:rPr lang="en-US" sz="1600" dirty="0"/>
              <a:t>		c) It is best suited for high risk category projects. Which are prone to rapid </a:t>
            </a:r>
          </a:p>
          <a:p>
            <a:pPr>
              <a:buFont typeface="Wingdings" pitchFamily="2" charset="2"/>
              <a:buNone/>
            </a:pPr>
            <a:r>
              <a:rPr lang="en-US" sz="1600" dirty="0"/>
              <a:t>		    technological changes.</a:t>
            </a:r>
          </a:p>
          <a:p>
            <a:pPr>
              <a:buFont typeface="Wingdings" pitchFamily="2" charset="2"/>
              <a:buNone/>
            </a:pPr>
            <a:r>
              <a:rPr lang="en-US" sz="1600" dirty="0"/>
              <a:t>		d) It enables entrepreneur to select an investment which yields quick return</a:t>
            </a:r>
          </a:p>
          <a:p>
            <a:pPr>
              <a:buFont typeface="Wingdings" pitchFamily="2" charset="2"/>
              <a:buNone/>
            </a:pPr>
            <a:r>
              <a:rPr lang="en-US" sz="1600" dirty="0"/>
              <a:t>		    of funds.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ChangeArrowheads="1"/>
          </p:cNvSpPr>
          <p:nvPr>
            <p:ph type="body" idx="1"/>
          </p:nvPr>
        </p:nvSpPr>
        <p:spPr>
          <a:xfrm>
            <a:off x="228600" y="1600200"/>
            <a:ext cx="8686800" cy="5105400"/>
          </a:xfrm>
        </p:spPr>
        <p:txBody>
          <a:bodyPr>
            <a:normAutofit/>
          </a:bodyPr>
          <a:lstStyle/>
          <a:p>
            <a:pPr>
              <a:lnSpc>
                <a:spcPct val="90000"/>
              </a:lnSpc>
              <a:buFont typeface="Wingdings" pitchFamily="2" charset="2"/>
              <a:buNone/>
            </a:pPr>
            <a:r>
              <a:rPr lang="en-US" sz="1600" b="1" u="sng" dirty="0"/>
              <a:t>Cons</a:t>
            </a:r>
            <a:r>
              <a:rPr lang="en-US" sz="1600" dirty="0"/>
              <a:t>: - a) It Emphasizes more on liquidity rather than profitability.</a:t>
            </a:r>
          </a:p>
          <a:p>
            <a:pPr>
              <a:lnSpc>
                <a:spcPct val="90000"/>
              </a:lnSpc>
              <a:buFont typeface="Wingdings" pitchFamily="2" charset="2"/>
              <a:buNone/>
            </a:pPr>
            <a:r>
              <a:rPr lang="en-US" sz="1600" dirty="0"/>
              <a:t>		  b) It does not cover the earnings beyond the pay back period, which may</a:t>
            </a:r>
          </a:p>
          <a:p>
            <a:pPr>
              <a:lnSpc>
                <a:spcPct val="90000"/>
              </a:lnSpc>
              <a:buFont typeface="Wingdings" pitchFamily="2" charset="2"/>
              <a:buNone/>
            </a:pPr>
            <a:r>
              <a:rPr lang="en-US" sz="1600" dirty="0"/>
              <a:t>		      result in wrong selection of investment projects.</a:t>
            </a:r>
          </a:p>
          <a:p>
            <a:pPr>
              <a:lnSpc>
                <a:spcPct val="90000"/>
              </a:lnSpc>
              <a:buFont typeface="Wingdings" pitchFamily="2" charset="2"/>
              <a:buNone/>
            </a:pPr>
            <a:r>
              <a:rPr lang="en-US" sz="1600" dirty="0"/>
              <a:t>		  c) It is suitable for only small projects requiring less investment and time</a:t>
            </a:r>
          </a:p>
          <a:p>
            <a:pPr>
              <a:lnSpc>
                <a:spcPct val="90000"/>
              </a:lnSpc>
              <a:buFont typeface="Wingdings" pitchFamily="2" charset="2"/>
              <a:buNone/>
            </a:pPr>
            <a:r>
              <a:rPr lang="en-US" sz="1600" dirty="0"/>
              <a:t>		  d) This method ignores the cost of capital which is very important factor</a:t>
            </a:r>
          </a:p>
          <a:p>
            <a:pPr>
              <a:lnSpc>
                <a:spcPct val="90000"/>
              </a:lnSpc>
              <a:buFont typeface="Wingdings" pitchFamily="2" charset="2"/>
              <a:buNone/>
            </a:pPr>
            <a:r>
              <a:rPr lang="en-US" sz="1600" dirty="0"/>
              <a:t>		      in making sound investment decision.</a:t>
            </a:r>
          </a:p>
          <a:p>
            <a:pPr>
              <a:lnSpc>
                <a:spcPct val="90000"/>
              </a:lnSpc>
              <a:buFont typeface="Wingdings" pitchFamily="2" charset="2"/>
              <a:buNone/>
            </a:pPr>
            <a:endParaRPr lang="en-US" sz="1600" dirty="0"/>
          </a:p>
          <a:p>
            <a:pPr>
              <a:lnSpc>
                <a:spcPct val="90000"/>
              </a:lnSpc>
              <a:buFont typeface="Wingdings" pitchFamily="2" charset="2"/>
              <a:buNone/>
            </a:pPr>
            <a:r>
              <a:rPr lang="en-US" sz="1600" b="1" u="sng" dirty="0"/>
              <a:t>Decision Rule</a:t>
            </a:r>
            <a:r>
              <a:rPr lang="en-US" sz="1600" dirty="0"/>
              <a:t>: - A project which gives the shortest pay-back period, is considered 	             to be the most </a:t>
            </a:r>
            <a:r>
              <a:rPr lang="en-US" sz="1600" u="sng" dirty="0"/>
              <a:t>ACCEPTABLE</a:t>
            </a:r>
          </a:p>
          <a:p>
            <a:pPr>
              <a:lnSpc>
                <a:spcPct val="90000"/>
              </a:lnSpc>
              <a:buFont typeface="Wingdings" pitchFamily="2" charset="2"/>
              <a:buNone/>
            </a:pPr>
            <a:endParaRPr lang="en-US" sz="1600" u="sng" dirty="0"/>
          </a:p>
          <a:p>
            <a:pPr>
              <a:lnSpc>
                <a:spcPct val="90000"/>
              </a:lnSpc>
              <a:buFont typeface="Wingdings" pitchFamily="2" charset="2"/>
              <a:buNone/>
            </a:pPr>
            <a:r>
              <a:rPr lang="en-US" sz="1600" b="1" u="sng" dirty="0"/>
              <a:t>For Example</a:t>
            </a:r>
            <a:r>
              <a:rPr lang="en-US" sz="1600" dirty="0"/>
              <a:t>: - If a Project involves a cash outlay of Rs. 2,00,000 and the Annual 	          Cash inflows are Rs. 50,000, 80,000, 60,000, and 40,000 during its 	          economic life of 4 years.	</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			Here </a:t>
            </a:r>
            <a:r>
              <a:rPr lang="en-US" sz="1600" u="sng" dirty="0"/>
              <a:t>Pay-Back Period</a:t>
            </a:r>
            <a:r>
              <a:rPr lang="en-US" sz="1600" dirty="0"/>
              <a:t> = 3 years +  </a:t>
            </a:r>
            <a:r>
              <a:rPr lang="en-US" sz="1600" u="sng" dirty="0"/>
              <a:t>10,000</a:t>
            </a:r>
          </a:p>
          <a:p>
            <a:pPr>
              <a:lnSpc>
                <a:spcPct val="90000"/>
              </a:lnSpc>
              <a:buFont typeface="Wingdings" pitchFamily="2" charset="2"/>
              <a:buNone/>
            </a:pPr>
            <a:r>
              <a:rPr lang="en-US" sz="1600" dirty="0"/>
              <a:t>					     		40,000</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	         	</a:t>
            </a:r>
            <a:r>
              <a:rPr lang="en-US" sz="1600" u="sng" dirty="0"/>
              <a:t>Pay-Back Period</a:t>
            </a:r>
            <a:r>
              <a:rPr lang="en-US" sz="1600" dirty="0"/>
              <a:t>	= 3 years + 0.25 Or  3 years and 3 months. 	   </a:t>
            </a:r>
          </a:p>
        </p:txBody>
      </p:sp>
      <p:sp>
        <p:nvSpPr>
          <p:cNvPr id="3" name="Rectangle 2"/>
          <p:cNvSpPr>
            <a:spLocks noGrp="1" noChangeArrowheads="1"/>
          </p:cNvSpPr>
          <p:nvPr>
            <p:ph type="title"/>
          </p:nvPr>
        </p:nvSpPr>
        <p:spPr>
          <a:xfrm>
            <a:off x="457200" y="228600"/>
            <a:ext cx="8229600" cy="1143000"/>
          </a:xfrm>
        </p:spPr>
        <p:txBody>
          <a:bodyPr>
            <a:normAutofit/>
          </a:bodyPr>
          <a:lstStyle/>
          <a:p>
            <a:pPr algn="l"/>
            <a:r>
              <a:rPr lang="en-US" sz="3200" dirty="0"/>
              <a:t>Pay-Back Period </a:t>
            </a:r>
            <a:r>
              <a:rPr lang="en-US" sz="3200" dirty="0" smtClean="0"/>
              <a:t>Method </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8131">
                                            <p:txEl>
                                              <p:pRg st="9" end="9"/>
                                            </p:txEl>
                                          </p:spTgt>
                                        </p:tgtEl>
                                        <p:attrNameLst>
                                          <p:attrName>style.visibility</p:attrName>
                                        </p:attrNameLst>
                                      </p:cBhvr>
                                      <p:to>
                                        <p:strVal val="visible"/>
                                      </p:to>
                                    </p:set>
                                    <p:anim calcmode="lin" valueType="num">
                                      <p:cBhvr additive="base">
                                        <p:cTn id="7" dur="500" fill="hold"/>
                                        <p:tgtEl>
                                          <p:spTgt spid="48131">
                                            <p:txEl>
                                              <p:pRg st="9" end="9"/>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8131">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8131">
                                            <p:txEl>
                                              <p:pRg st="11" end="11"/>
                                            </p:txEl>
                                          </p:spTgt>
                                        </p:tgtEl>
                                        <p:attrNameLst>
                                          <p:attrName>style.visibility</p:attrName>
                                        </p:attrNameLst>
                                      </p:cBhvr>
                                      <p:to>
                                        <p:strVal val="visible"/>
                                      </p:to>
                                    </p:set>
                                    <p:anim calcmode="lin" valueType="num">
                                      <p:cBhvr additive="base">
                                        <p:cTn id="13" dur="500" fill="hold"/>
                                        <p:tgtEl>
                                          <p:spTgt spid="48131">
                                            <p:txEl>
                                              <p:pRg st="11" end="1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8131">
                                            <p:txEl>
                                              <p:pRg st="11" end="1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48131">
                                            <p:txEl>
                                              <p:pRg st="12" end="12"/>
                                            </p:txEl>
                                          </p:spTgt>
                                        </p:tgtEl>
                                        <p:attrNameLst>
                                          <p:attrName>style.visibility</p:attrName>
                                        </p:attrNameLst>
                                      </p:cBhvr>
                                      <p:to>
                                        <p:strVal val="visible"/>
                                      </p:to>
                                    </p:set>
                                    <p:anim calcmode="lin" valueType="num">
                                      <p:cBhvr additive="base">
                                        <p:cTn id="17" dur="500" fill="hold"/>
                                        <p:tgtEl>
                                          <p:spTgt spid="48131">
                                            <p:txEl>
                                              <p:pRg st="12" end="1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8131">
                                            <p:txEl>
                                              <p:pRg st="12" end="1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48131">
                                            <p:txEl>
                                              <p:pRg st="14" end="14"/>
                                            </p:txEl>
                                          </p:spTgt>
                                        </p:tgtEl>
                                        <p:attrNameLst>
                                          <p:attrName>style.visibility</p:attrName>
                                        </p:attrNameLst>
                                      </p:cBhvr>
                                      <p:to>
                                        <p:strVal val="visible"/>
                                      </p:to>
                                    </p:set>
                                    <p:anim calcmode="lin" valueType="num">
                                      <p:cBhvr additive="base">
                                        <p:cTn id="21" dur="500" fill="hold"/>
                                        <p:tgtEl>
                                          <p:spTgt spid="48131">
                                            <p:txEl>
                                              <p:pRg st="14" end="1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8131">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76200"/>
            <a:ext cx="8229600" cy="1143000"/>
          </a:xfrm>
        </p:spPr>
        <p:txBody>
          <a:bodyPr>
            <a:normAutofit/>
          </a:bodyPr>
          <a:lstStyle/>
          <a:p>
            <a:pPr algn="l"/>
            <a:r>
              <a:rPr lang="en-US" sz="3200" dirty="0" smtClean="0"/>
              <a:t>Accounting Rate of Return Method </a:t>
            </a:r>
            <a:endParaRPr lang="en-US" sz="3200" dirty="0"/>
          </a:p>
        </p:txBody>
      </p:sp>
      <p:sp>
        <p:nvSpPr>
          <p:cNvPr id="50179" name="Rectangle 3"/>
          <p:cNvSpPr>
            <a:spLocks noGrp="1" noChangeArrowheads="1"/>
          </p:cNvSpPr>
          <p:nvPr>
            <p:ph type="body" idx="1"/>
          </p:nvPr>
        </p:nvSpPr>
        <p:spPr>
          <a:xfrm>
            <a:off x="152400" y="1295400"/>
            <a:ext cx="8763000" cy="5486400"/>
          </a:xfrm>
        </p:spPr>
        <p:txBody>
          <a:bodyPr>
            <a:normAutofit/>
          </a:bodyPr>
          <a:lstStyle/>
          <a:p>
            <a:r>
              <a:rPr lang="en-US" sz="1600" dirty="0"/>
              <a:t>This method is considered better than pay-back period method because it considers earnings of the project during its full economic life. This method is also known as </a:t>
            </a:r>
            <a:r>
              <a:rPr lang="en-US" sz="1600" u="sng" dirty="0"/>
              <a:t>Return On Investment</a:t>
            </a:r>
            <a:r>
              <a:rPr lang="en-US" sz="1600" dirty="0"/>
              <a:t> (ROI). It is mainly expressed in terms of  percentage.</a:t>
            </a:r>
          </a:p>
          <a:p>
            <a:pPr>
              <a:buFont typeface="Wingdings" pitchFamily="2" charset="2"/>
              <a:buNone/>
            </a:pPr>
            <a:endParaRPr lang="en-US" sz="1600" dirty="0"/>
          </a:p>
          <a:p>
            <a:pPr>
              <a:buFont typeface="Wingdings" pitchFamily="2" charset="2"/>
              <a:buNone/>
            </a:pPr>
            <a:r>
              <a:rPr lang="en-US" sz="1600" dirty="0"/>
              <a:t>		</a:t>
            </a:r>
            <a:r>
              <a:rPr lang="en-US" sz="1600" u="sng" dirty="0"/>
              <a:t>ARR or ROI</a:t>
            </a:r>
            <a:r>
              <a:rPr lang="en-US" sz="1600" dirty="0"/>
              <a:t> = </a:t>
            </a:r>
            <a:r>
              <a:rPr lang="en-US" sz="1600" u="sng" dirty="0"/>
              <a:t> </a:t>
            </a:r>
            <a:r>
              <a:rPr lang="en-US" sz="1600" u="sng" dirty="0" smtClean="0"/>
              <a:t> Average </a:t>
            </a:r>
            <a:r>
              <a:rPr lang="en-US" sz="1600" u="sng" dirty="0"/>
              <a:t>Annual Earnings After Tax</a:t>
            </a:r>
            <a:r>
              <a:rPr lang="en-US" sz="1600" u="sng" dirty="0" smtClean="0"/>
              <a:t>_____         </a:t>
            </a:r>
            <a:r>
              <a:rPr lang="en-US" sz="1600" dirty="0" smtClean="0"/>
              <a:t>* </a:t>
            </a:r>
            <a:r>
              <a:rPr lang="en-US" sz="1600" dirty="0"/>
              <a:t>100</a:t>
            </a:r>
            <a:endParaRPr lang="en-US" sz="1600" u="sng" dirty="0"/>
          </a:p>
          <a:p>
            <a:pPr>
              <a:buFont typeface="Wingdings" pitchFamily="2" charset="2"/>
              <a:buNone/>
            </a:pPr>
            <a:r>
              <a:rPr lang="en-US" sz="1600" dirty="0"/>
              <a:t>			    </a:t>
            </a:r>
            <a:r>
              <a:rPr lang="en-US" sz="1600" dirty="0" smtClean="0"/>
              <a:t>  Average </a:t>
            </a:r>
            <a:r>
              <a:rPr lang="en-US" sz="1600" dirty="0"/>
              <a:t>Book Investment After Depreciation</a:t>
            </a:r>
          </a:p>
          <a:p>
            <a:pPr>
              <a:buFont typeface="Wingdings" pitchFamily="2" charset="2"/>
              <a:buNone/>
            </a:pPr>
            <a:endParaRPr lang="en-US" sz="1600" dirty="0"/>
          </a:p>
          <a:p>
            <a:pPr>
              <a:buFont typeface="Wingdings" pitchFamily="2" charset="2"/>
              <a:buNone/>
            </a:pPr>
            <a:r>
              <a:rPr lang="en-US" sz="1600" dirty="0"/>
              <a:t>	Here, Average Investment = (Initial Cost – Salvage Value) * 1 / 2</a:t>
            </a:r>
          </a:p>
          <a:p>
            <a:pPr>
              <a:buFont typeface="Wingdings" pitchFamily="2" charset="2"/>
              <a:buNone/>
            </a:pPr>
            <a:endParaRPr lang="en-US" sz="1600" dirty="0"/>
          </a:p>
          <a:p>
            <a:pPr>
              <a:buFont typeface="Wingdings" pitchFamily="2" charset="2"/>
              <a:buNone/>
            </a:pPr>
            <a:endParaRPr lang="en-US" sz="1600" b="1" u="sng" dirty="0" smtClean="0"/>
          </a:p>
          <a:p>
            <a:pPr>
              <a:buFont typeface="Wingdings" pitchFamily="2" charset="2"/>
              <a:buNone/>
            </a:pPr>
            <a:endParaRPr lang="en-US" sz="1600" b="1" u="sng" dirty="0"/>
          </a:p>
          <a:p>
            <a:pPr>
              <a:buFont typeface="Wingdings" pitchFamily="2" charset="2"/>
              <a:buNone/>
            </a:pPr>
            <a:endParaRPr lang="en-US" sz="1600" b="1" u="sng" dirty="0" smtClean="0"/>
          </a:p>
          <a:p>
            <a:pPr>
              <a:buFont typeface="Wingdings" pitchFamily="2" charset="2"/>
              <a:buNone/>
            </a:pPr>
            <a:r>
              <a:rPr lang="en-US" sz="1600" b="1" u="sng" dirty="0" smtClean="0"/>
              <a:t>Decision Rule</a:t>
            </a:r>
            <a:endParaRPr lang="en-US" sz="1600" dirty="0" smtClean="0"/>
          </a:p>
          <a:p>
            <a:pPr>
              <a:buFont typeface="Wingdings" pitchFamily="2" charset="2"/>
              <a:buNone/>
            </a:pPr>
            <a:r>
              <a:rPr lang="en-US" sz="1600" dirty="0" smtClean="0"/>
              <a:t>	In </a:t>
            </a:r>
            <a:r>
              <a:rPr lang="en-US" sz="1600" dirty="0"/>
              <a:t>the ARR, A project is to be </a:t>
            </a:r>
            <a:r>
              <a:rPr lang="en-US" sz="1600" u="sng" dirty="0"/>
              <a:t>ACCEPTED</a:t>
            </a:r>
            <a:r>
              <a:rPr lang="en-US" sz="1600" dirty="0"/>
              <a:t> when ( If Actual </a:t>
            </a:r>
            <a:r>
              <a:rPr lang="en-US" sz="1600" dirty="0" smtClean="0"/>
              <a:t>ARR is </a:t>
            </a:r>
            <a:r>
              <a:rPr lang="en-US" sz="1600" dirty="0"/>
              <a:t>higher or greater than the rate of </a:t>
            </a:r>
            <a:r>
              <a:rPr lang="en-US" sz="1600" dirty="0" smtClean="0"/>
              <a:t>return) otherwise </a:t>
            </a:r>
            <a:r>
              <a:rPr lang="en-US" sz="1600" dirty="0"/>
              <a:t>it is </a:t>
            </a:r>
            <a:r>
              <a:rPr lang="en-US" sz="1600" dirty="0" smtClean="0"/>
              <a:t>Rejected and </a:t>
            </a:r>
            <a:r>
              <a:rPr lang="en-US" sz="1600" dirty="0"/>
              <a:t>In case of alternate projects, One with the highest ARR is </a:t>
            </a:r>
            <a:r>
              <a:rPr lang="en-US" sz="1600" dirty="0" smtClean="0"/>
              <a:t>to be </a:t>
            </a:r>
            <a:r>
              <a:rPr lang="en-US" sz="1600" dirty="0"/>
              <a:t>selected.</a:t>
            </a:r>
          </a:p>
          <a:p>
            <a:pPr>
              <a:buFont typeface="Wingdings" pitchFamily="2" charset="2"/>
              <a:buNone/>
            </a:pPr>
            <a:endParaRPr lang="en-US" sz="1600" dirty="0"/>
          </a:p>
          <a:p>
            <a:pPr>
              <a:buFont typeface="Wingdings" pitchFamily="2" charset="2"/>
              <a:buNone/>
            </a:pPr>
            <a:r>
              <a:rPr lang="en-US" sz="1600" dirty="0"/>
              <a:t>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3"/>
          <p:cNvSpPr>
            <a:spLocks noGrp="1" noChangeArrowheads="1"/>
          </p:cNvSpPr>
          <p:nvPr>
            <p:ph type="body" idx="1"/>
          </p:nvPr>
        </p:nvSpPr>
        <p:spPr>
          <a:xfrm>
            <a:off x="228600" y="1524000"/>
            <a:ext cx="8686800" cy="4987925"/>
          </a:xfrm>
        </p:spPr>
        <p:txBody>
          <a:bodyPr>
            <a:normAutofit lnSpcReduction="10000"/>
          </a:bodyPr>
          <a:lstStyle/>
          <a:p>
            <a:pPr>
              <a:lnSpc>
                <a:spcPct val="80000"/>
              </a:lnSpc>
              <a:buFont typeface="Wingdings" pitchFamily="2" charset="2"/>
              <a:buNone/>
            </a:pPr>
            <a:r>
              <a:rPr lang="en-US" sz="1600" b="1" u="sng" dirty="0"/>
              <a:t>Pros</a:t>
            </a:r>
            <a:r>
              <a:rPr lang="en-US" sz="1600" dirty="0"/>
              <a:t>: -  </a:t>
            </a:r>
            <a:r>
              <a:rPr lang="en-US" sz="1600" b="1" dirty="0"/>
              <a:t>a) It is simple to calculate and easy to understand. </a:t>
            </a:r>
          </a:p>
          <a:p>
            <a:pPr>
              <a:lnSpc>
                <a:spcPct val="80000"/>
              </a:lnSpc>
              <a:buFont typeface="Wingdings" pitchFamily="2" charset="2"/>
              <a:buNone/>
            </a:pPr>
            <a:r>
              <a:rPr lang="en-US" sz="1600" b="1" dirty="0"/>
              <a:t>	         b) It considers earning of the project during the entire operative life.</a:t>
            </a:r>
          </a:p>
          <a:p>
            <a:pPr>
              <a:lnSpc>
                <a:spcPct val="80000"/>
              </a:lnSpc>
              <a:buFont typeface="Wingdings" pitchFamily="2" charset="2"/>
              <a:buNone/>
            </a:pPr>
            <a:r>
              <a:rPr lang="en-US" sz="1600" b="1" dirty="0"/>
              <a:t>	         c) It helps in comparing the projects which differ widely.</a:t>
            </a:r>
          </a:p>
          <a:p>
            <a:pPr>
              <a:lnSpc>
                <a:spcPct val="80000"/>
              </a:lnSpc>
              <a:buFont typeface="Wingdings" pitchFamily="2" charset="2"/>
              <a:buNone/>
            </a:pPr>
            <a:r>
              <a:rPr lang="en-US" sz="1600" b="1" dirty="0"/>
              <a:t>	         d) This method considers net earnings after depreciation and taxes.</a:t>
            </a:r>
          </a:p>
          <a:p>
            <a:pPr>
              <a:lnSpc>
                <a:spcPct val="80000"/>
              </a:lnSpc>
              <a:buFont typeface="Wingdings" pitchFamily="2" charset="2"/>
              <a:buNone/>
            </a:pPr>
            <a:r>
              <a:rPr lang="en-US" sz="1600" b="1" u="sng" dirty="0"/>
              <a:t>Cons</a:t>
            </a:r>
            <a:r>
              <a:rPr lang="en-US" sz="1600" b="1" dirty="0"/>
              <a:t>: -</a:t>
            </a:r>
            <a:r>
              <a:rPr lang="en-US" sz="1600" dirty="0"/>
              <a:t> </a:t>
            </a:r>
            <a:r>
              <a:rPr lang="en-US" sz="1600" b="1" dirty="0"/>
              <a:t>a) It ignores time value of money.</a:t>
            </a:r>
          </a:p>
          <a:p>
            <a:pPr>
              <a:lnSpc>
                <a:spcPct val="80000"/>
              </a:lnSpc>
              <a:buFont typeface="Wingdings" pitchFamily="2" charset="2"/>
              <a:buNone/>
            </a:pPr>
            <a:r>
              <a:rPr lang="en-US" sz="1600" b="1" dirty="0"/>
              <a:t>	         b) It lays more emphasis on profit and less on cash flows.</a:t>
            </a:r>
          </a:p>
          <a:p>
            <a:pPr>
              <a:lnSpc>
                <a:spcPct val="80000"/>
              </a:lnSpc>
              <a:buFont typeface="Wingdings" pitchFamily="2" charset="2"/>
              <a:buNone/>
            </a:pPr>
            <a:r>
              <a:rPr lang="en-US" sz="1600" b="1" dirty="0"/>
              <a:t>	         c) It does not consider re-investment of profit over years.</a:t>
            </a:r>
          </a:p>
          <a:p>
            <a:pPr>
              <a:lnSpc>
                <a:spcPct val="80000"/>
              </a:lnSpc>
              <a:buFont typeface="Wingdings" pitchFamily="2" charset="2"/>
              <a:buNone/>
            </a:pPr>
            <a:r>
              <a:rPr lang="en-US" sz="1600" b="1" dirty="0"/>
              <a:t>	         d) It does not differentiate between the size of investments required for</a:t>
            </a:r>
          </a:p>
          <a:p>
            <a:pPr>
              <a:lnSpc>
                <a:spcPct val="80000"/>
              </a:lnSpc>
              <a:buFont typeface="Wingdings" pitchFamily="2" charset="2"/>
              <a:buNone/>
            </a:pPr>
            <a:r>
              <a:rPr lang="en-US" sz="1600" b="1" dirty="0"/>
              <a:t>		     different projects.</a:t>
            </a:r>
          </a:p>
          <a:p>
            <a:pPr>
              <a:lnSpc>
                <a:spcPct val="80000"/>
              </a:lnSpc>
              <a:buFont typeface="Wingdings" pitchFamily="2" charset="2"/>
              <a:buNone/>
            </a:pPr>
            <a:endParaRPr lang="en-US" sz="1600" b="1" u="sng" dirty="0"/>
          </a:p>
          <a:p>
            <a:pPr>
              <a:lnSpc>
                <a:spcPct val="80000"/>
              </a:lnSpc>
              <a:buFont typeface="Wingdings" pitchFamily="2" charset="2"/>
              <a:buNone/>
            </a:pPr>
            <a:r>
              <a:rPr lang="en-US" sz="1600" b="1" u="sng" dirty="0"/>
              <a:t>For Example</a:t>
            </a:r>
            <a:r>
              <a:rPr lang="en-US" sz="1600" dirty="0"/>
              <a:t>: - 			</a:t>
            </a:r>
            <a:r>
              <a:rPr lang="en-US" sz="1600" b="1" u="sng" dirty="0"/>
              <a:t>Project A</a:t>
            </a:r>
            <a:r>
              <a:rPr lang="en-US" sz="1600" b="1" dirty="0"/>
              <a:t>	</a:t>
            </a:r>
            <a:r>
              <a:rPr lang="en-US" sz="1600" b="1" dirty="0" smtClean="0"/>
              <a:t>                  </a:t>
            </a:r>
            <a:r>
              <a:rPr lang="en-US" sz="1600" b="1" u="sng" dirty="0" smtClean="0"/>
              <a:t>Project </a:t>
            </a:r>
            <a:r>
              <a:rPr lang="en-US" sz="1600" b="1" u="sng" dirty="0"/>
              <a:t>B</a:t>
            </a:r>
          </a:p>
          <a:p>
            <a:pPr>
              <a:lnSpc>
                <a:spcPct val="80000"/>
              </a:lnSpc>
              <a:buFont typeface="Wingdings" pitchFamily="2" charset="2"/>
              <a:buNone/>
            </a:pPr>
            <a:r>
              <a:rPr lang="en-US" sz="1600" dirty="0"/>
              <a:t>	Investment		  	</a:t>
            </a:r>
            <a:r>
              <a:rPr lang="en-US" sz="1600" dirty="0" smtClean="0"/>
              <a:t>  25,000</a:t>
            </a:r>
            <a:r>
              <a:rPr lang="en-US" sz="1600" dirty="0"/>
              <a:t>		37,000</a:t>
            </a:r>
          </a:p>
          <a:p>
            <a:pPr>
              <a:lnSpc>
                <a:spcPct val="80000"/>
              </a:lnSpc>
              <a:buFont typeface="Wingdings" pitchFamily="2" charset="2"/>
              <a:buNone/>
            </a:pPr>
            <a:r>
              <a:rPr lang="en-US" sz="1600" dirty="0"/>
              <a:t>	Expected Life (In Yrs.)		      </a:t>
            </a:r>
            <a:r>
              <a:rPr lang="en-US" sz="1600" dirty="0" smtClean="0"/>
              <a:t> 4                                    5</a:t>
            </a:r>
            <a:endParaRPr lang="en-US" sz="1600" dirty="0"/>
          </a:p>
          <a:p>
            <a:pPr>
              <a:lnSpc>
                <a:spcPct val="80000"/>
              </a:lnSpc>
              <a:buFont typeface="Wingdings" pitchFamily="2" charset="2"/>
              <a:buNone/>
            </a:pPr>
            <a:r>
              <a:rPr lang="en-US" sz="1600" dirty="0"/>
              <a:t>Net Earnings (After Dep. &amp; Taxes)</a:t>
            </a:r>
          </a:p>
          <a:p>
            <a:pPr>
              <a:lnSpc>
                <a:spcPct val="80000"/>
              </a:lnSpc>
              <a:buFont typeface="Wingdings" pitchFamily="2" charset="2"/>
              <a:buNone/>
            </a:pPr>
            <a:r>
              <a:rPr lang="en-US" sz="1600" dirty="0"/>
              <a:t>			Years</a:t>
            </a:r>
          </a:p>
          <a:p>
            <a:pPr>
              <a:lnSpc>
                <a:spcPct val="80000"/>
              </a:lnSpc>
              <a:buFont typeface="Wingdings" pitchFamily="2" charset="2"/>
              <a:buNone/>
            </a:pPr>
            <a:r>
              <a:rPr lang="en-US" sz="1600" dirty="0"/>
              <a:t>			   1		  2500		  3750	</a:t>
            </a:r>
          </a:p>
          <a:p>
            <a:pPr>
              <a:lnSpc>
                <a:spcPct val="80000"/>
              </a:lnSpc>
              <a:buFont typeface="Wingdings" pitchFamily="2" charset="2"/>
              <a:buNone/>
            </a:pPr>
            <a:r>
              <a:rPr lang="en-US" sz="1600" dirty="0"/>
              <a:t>			   2		  1875		  3750		</a:t>
            </a:r>
          </a:p>
          <a:p>
            <a:pPr>
              <a:lnSpc>
                <a:spcPct val="80000"/>
              </a:lnSpc>
              <a:buFont typeface="Wingdings" pitchFamily="2" charset="2"/>
              <a:buNone/>
            </a:pPr>
            <a:r>
              <a:rPr lang="en-US" sz="1600" dirty="0"/>
              <a:t>			   3		  1875		  2500</a:t>
            </a:r>
          </a:p>
          <a:p>
            <a:pPr>
              <a:lnSpc>
                <a:spcPct val="80000"/>
              </a:lnSpc>
              <a:buFont typeface="Wingdings" pitchFamily="2" charset="2"/>
              <a:buNone/>
            </a:pPr>
            <a:r>
              <a:rPr lang="en-US" sz="1600" dirty="0"/>
              <a:t>			   4		  1250		  1250</a:t>
            </a:r>
          </a:p>
          <a:p>
            <a:pPr>
              <a:lnSpc>
                <a:spcPct val="80000"/>
              </a:lnSpc>
              <a:buFont typeface="Wingdings" pitchFamily="2" charset="2"/>
              <a:buNone/>
            </a:pPr>
            <a:endParaRPr lang="en-US" sz="1600" dirty="0"/>
          </a:p>
          <a:p>
            <a:pPr>
              <a:lnSpc>
                <a:spcPct val="80000"/>
              </a:lnSpc>
              <a:buFont typeface="Wingdings" pitchFamily="2" charset="2"/>
              <a:buNone/>
            </a:pPr>
            <a:r>
              <a:rPr lang="en-US" sz="1600" dirty="0"/>
              <a:t>If the Desired rate of return is 12%, which project should be selected?</a:t>
            </a:r>
          </a:p>
        </p:txBody>
      </p:sp>
      <p:sp>
        <p:nvSpPr>
          <p:cNvPr id="3" name="Rectangle 2"/>
          <p:cNvSpPr>
            <a:spLocks noGrp="1" noChangeArrowheads="1"/>
          </p:cNvSpPr>
          <p:nvPr>
            <p:ph type="title"/>
          </p:nvPr>
        </p:nvSpPr>
        <p:spPr>
          <a:xfrm>
            <a:off x="457200" y="76200"/>
            <a:ext cx="8229600" cy="1143000"/>
          </a:xfrm>
        </p:spPr>
        <p:txBody>
          <a:bodyPr>
            <a:normAutofit/>
          </a:bodyPr>
          <a:lstStyle/>
          <a:p>
            <a:pPr algn="l"/>
            <a:r>
              <a:rPr lang="en-US" sz="3200" dirty="0" smtClean="0"/>
              <a:t>Accounting Rate of Return Method </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2227">
                                            <p:txEl>
                                              <p:pRg st="10" end="10"/>
                                            </p:txEl>
                                          </p:spTgt>
                                        </p:tgtEl>
                                        <p:attrNameLst>
                                          <p:attrName>style.visibility</p:attrName>
                                        </p:attrNameLst>
                                      </p:cBhvr>
                                      <p:to>
                                        <p:strVal val="visible"/>
                                      </p:to>
                                    </p:set>
                                    <p:anim calcmode="lin" valueType="num">
                                      <p:cBhvr additive="base">
                                        <p:cTn id="7" dur="500" fill="hold"/>
                                        <p:tgtEl>
                                          <p:spTgt spid="52227">
                                            <p:txEl>
                                              <p:pRg st="10" end="1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2227">
                                            <p:txEl>
                                              <p:pRg st="10" end="1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2227">
                                            <p:txEl>
                                              <p:pRg st="11" end="11"/>
                                            </p:txEl>
                                          </p:spTgt>
                                        </p:tgtEl>
                                        <p:attrNameLst>
                                          <p:attrName>style.visibility</p:attrName>
                                        </p:attrNameLst>
                                      </p:cBhvr>
                                      <p:to>
                                        <p:strVal val="visible"/>
                                      </p:to>
                                    </p:set>
                                    <p:anim calcmode="lin" valueType="num">
                                      <p:cBhvr additive="base">
                                        <p:cTn id="11" dur="500" fill="hold"/>
                                        <p:tgtEl>
                                          <p:spTgt spid="52227">
                                            <p:txEl>
                                              <p:pRg st="11" end="1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2227">
                                            <p:txEl>
                                              <p:pRg st="11" end="1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2227">
                                            <p:txEl>
                                              <p:pRg st="12" end="12"/>
                                            </p:txEl>
                                          </p:spTgt>
                                        </p:tgtEl>
                                        <p:attrNameLst>
                                          <p:attrName>style.visibility</p:attrName>
                                        </p:attrNameLst>
                                      </p:cBhvr>
                                      <p:to>
                                        <p:strVal val="visible"/>
                                      </p:to>
                                    </p:set>
                                    <p:anim calcmode="lin" valueType="num">
                                      <p:cBhvr additive="base">
                                        <p:cTn id="15" dur="500" fill="hold"/>
                                        <p:tgtEl>
                                          <p:spTgt spid="52227">
                                            <p:txEl>
                                              <p:pRg st="12" end="1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2227">
                                            <p:txEl>
                                              <p:pRg st="12" end="1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2227">
                                            <p:txEl>
                                              <p:pRg st="13" end="13"/>
                                            </p:txEl>
                                          </p:spTgt>
                                        </p:tgtEl>
                                        <p:attrNameLst>
                                          <p:attrName>style.visibility</p:attrName>
                                        </p:attrNameLst>
                                      </p:cBhvr>
                                      <p:to>
                                        <p:strVal val="visible"/>
                                      </p:to>
                                    </p:set>
                                    <p:anim calcmode="lin" valueType="num">
                                      <p:cBhvr additive="base">
                                        <p:cTn id="19" dur="500" fill="hold"/>
                                        <p:tgtEl>
                                          <p:spTgt spid="52227">
                                            <p:txEl>
                                              <p:pRg st="13" end="1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2227">
                                            <p:txEl>
                                              <p:pRg st="13" end="1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2227">
                                            <p:txEl>
                                              <p:pRg st="14" end="14"/>
                                            </p:txEl>
                                          </p:spTgt>
                                        </p:tgtEl>
                                        <p:attrNameLst>
                                          <p:attrName>style.visibility</p:attrName>
                                        </p:attrNameLst>
                                      </p:cBhvr>
                                      <p:to>
                                        <p:strVal val="visible"/>
                                      </p:to>
                                    </p:set>
                                    <p:anim calcmode="lin" valueType="num">
                                      <p:cBhvr additive="base">
                                        <p:cTn id="23" dur="500" fill="hold"/>
                                        <p:tgtEl>
                                          <p:spTgt spid="52227">
                                            <p:txEl>
                                              <p:pRg st="14" end="1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2227">
                                            <p:txEl>
                                              <p:pRg st="14" end="1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2227">
                                            <p:txEl>
                                              <p:pRg st="15" end="15"/>
                                            </p:txEl>
                                          </p:spTgt>
                                        </p:tgtEl>
                                        <p:attrNameLst>
                                          <p:attrName>style.visibility</p:attrName>
                                        </p:attrNameLst>
                                      </p:cBhvr>
                                      <p:to>
                                        <p:strVal val="visible"/>
                                      </p:to>
                                    </p:set>
                                    <p:anim calcmode="lin" valueType="num">
                                      <p:cBhvr additive="base">
                                        <p:cTn id="27" dur="500" fill="hold"/>
                                        <p:tgtEl>
                                          <p:spTgt spid="52227">
                                            <p:txEl>
                                              <p:pRg st="15" end="1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2227">
                                            <p:txEl>
                                              <p:pRg st="15" end="1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2227">
                                            <p:txEl>
                                              <p:pRg st="16" end="16"/>
                                            </p:txEl>
                                          </p:spTgt>
                                        </p:tgtEl>
                                        <p:attrNameLst>
                                          <p:attrName>style.visibility</p:attrName>
                                        </p:attrNameLst>
                                      </p:cBhvr>
                                      <p:to>
                                        <p:strVal val="visible"/>
                                      </p:to>
                                    </p:set>
                                    <p:anim calcmode="lin" valueType="num">
                                      <p:cBhvr additive="base">
                                        <p:cTn id="31" dur="500" fill="hold"/>
                                        <p:tgtEl>
                                          <p:spTgt spid="52227">
                                            <p:txEl>
                                              <p:pRg st="16" end="1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2227">
                                            <p:txEl>
                                              <p:pRg st="16" end="1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2227">
                                            <p:txEl>
                                              <p:pRg st="17" end="17"/>
                                            </p:txEl>
                                          </p:spTgt>
                                        </p:tgtEl>
                                        <p:attrNameLst>
                                          <p:attrName>style.visibility</p:attrName>
                                        </p:attrNameLst>
                                      </p:cBhvr>
                                      <p:to>
                                        <p:strVal val="visible"/>
                                      </p:to>
                                    </p:set>
                                    <p:anim calcmode="lin" valueType="num">
                                      <p:cBhvr additive="base">
                                        <p:cTn id="35" dur="500" fill="hold"/>
                                        <p:tgtEl>
                                          <p:spTgt spid="52227">
                                            <p:txEl>
                                              <p:pRg st="17" end="1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2227">
                                            <p:txEl>
                                              <p:pRg st="17" end="1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52227">
                                            <p:txEl>
                                              <p:pRg st="18" end="18"/>
                                            </p:txEl>
                                          </p:spTgt>
                                        </p:tgtEl>
                                        <p:attrNameLst>
                                          <p:attrName>style.visibility</p:attrName>
                                        </p:attrNameLst>
                                      </p:cBhvr>
                                      <p:to>
                                        <p:strVal val="visible"/>
                                      </p:to>
                                    </p:set>
                                    <p:anim calcmode="lin" valueType="num">
                                      <p:cBhvr additive="base">
                                        <p:cTn id="39" dur="500" fill="hold"/>
                                        <p:tgtEl>
                                          <p:spTgt spid="52227">
                                            <p:txEl>
                                              <p:pRg st="18" end="1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2227">
                                            <p:txEl>
                                              <p:pRg st="18" end="1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52227">
                                            <p:txEl>
                                              <p:pRg st="20" end="20"/>
                                            </p:txEl>
                                          </p:spTgt>
                                        </p:tgtEl>
                                        <p:attrNameLst>
                                          <p:attrName>style.visibility</p:attrName>
                                        </p:attrNameLst>
                                      </p:cBhvr>
                                      <p:to>
                                        <p:strVal val="visible"/>
                                      </p:to>
                                    </p:set>
                                    <p:anim calcmode="lin" valueType="num">
                                      <p:cBhvr additive="base">
                                        <p:cTn id="43" dur="500" fill="hold"/>
                                        <p:tgtEl>
                                          <p:spTgt spid="52227">
                                            <p:txEl>
                                              <p:pRg st="20" end="2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2227">
                                            <p:txEl>
                                              <p:pRg st="20" end="2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152400"/>
            <a:ext cx="8229600" cy="865188"/>
          </a:xfrm>
        </p:spPr>
        <p:txBody>
          <a:bodyPr>
            <a:normAutofit/>
          </a:bodyPr>
          <a:lstStyle/>
          <a:p>
            <a:pPr algn="l"/>
            <a:r>
              <a:rPr lang="en-US" sz="3200" dirty="0"/>
              <a:t>NPV (Net Present Value) </a:t>
            </a:r>
            <a:r>
              <a:rPr lang="en-US" sz="3200" dirty="0" smtClean="0"/>
              <a:t>Method</a:t>
            </a:r>
            <a:endParaRPr lang="en-US" sz="3200" dirty="0"/>
          </a:p>
        </p:txBody>
      </p:sp>
      <p:sp>
        <p:nvSpPr>
          <p:cNvPr id="12291" name="Rectangle 3"/>
          <p:cNvSpPr>
            <a:spLocks noGrp="1" noChangeArrowheads="1"/>
          </p:cNvSpPr>
          <p:nvPr>
            <p:ph type="body" idx="1"/>
          </p:nvPr>
        </p:nvSpPr>
        <p:spPr>
          <a:xfrm>
            <a:off x="228600" y="1219200"/>
            <a:ext cx="8686800" cy="5486400"/>
          </a:xfrm>
        </p:spPr>
        <p:txBody>
          <a:bodyPr>
            <a:normAutofit/>
          </a:bodyPr>
          <a:lstStyle/>
          <a:p>
            <a:pPr>
              <a:lnSpc>
                <a:spcPct val="90000"/>
              </a:lnSpc>
              <a:buFont typeface="Wingdings" pitchFamily="2" charset="2"/>
              <a:buNone/>
            </a:pPr>
            <a:r>
              <a:rPr lang="en-US" sz="1600" dirty="0"/>
              <a:t>This method mainly considers the time value of money. It is the sum of the</a:t>
            </a:r>
          </a:p>
          <a:p>
            <a:pPr>
              <a:lnSpc>
                <a:spcPct val="90000"/>
              </a:lnSpc>
              <a:buFont typeface="Wingdings" pitchFamily="2" charset="2"/>
              <a:buNone/>
            </a:pPr>
            <a:r>
              <a:rPr lang="en-US" sz="1600" dirty="0"/>
              <a:t>aggregate present values of all the cash flows – positive as well as negative – that</a:t>
            </a:r>
          </a:p>
          <a:p>
            <a:pPr>
              <a:lnSpc>
                <a:spcPct val="90000"/>
              </a:lnSpc>
              <a:buFont typeface="Wingdings" pitchFamily="2" charset="2"/>
              <a:buNone/>
            </a:pPr>
            <a:r>
              <a:rPr lang="en-US" sz="1600" dirty="0"/>
              <a:t>are expected to occur over the operating life of the project.</a:t>
            </a:r>
          </a:p>
          <a:p>
            <a:pPr>
              <a:lnSpc>
                <a:spcPct val="90000"/>
              </a:lnSpc>
              <a:buFont typeface="Wingdings" pitchFamily="2" charset="2"/>
              <a:buNone/>
            </a:pPr>
            <a:endParaRPr lang="en-US" sz="1600" dirty="0"/>
          </a:p>
          <a:p>
            <a:pPr>
              <a:lnSpc>
                <a:spcPct val="90000"/>
              </a:lnSpc>
              <a:buFont typeface="Wingdings" pitchFamily="2" charset="2"/>
              <a:buNone/>
            </a:pPr>
            <a:r>
              <a:rPr lang="en-US" sz="1600" dirty="0"/>
              <a:t>	</a:t>
            </a:r>
            <a:r>
              <a:rPr lang="en-US" sz="1600" u="sng" dirty="0"/>
              <a:t>NPV</a:t>
            </a:r>
            <a:r>
              <a:rPr lang="en-US" sz="1600" dirty="0"/>
              <a:t> = PV of Net Cash Inflows – Initial Outlay (Cash outflows)</a:t>
            </a:r>
          </a:p>
          <a:p>
            <a:pPr>
              <a:lnSpc>
                <a:spcPct val="90000"/>
              </a:lnSpc>
              <a:buFont typeface="Wingdings" pitchFamily="2" charset="2"/>
              <a:buNone/>
            </a:pPr>
            <a:endParaRPr lang="en-US" sz="1600" dirty="0"/>
          </a:p>
          <a:p>
            <a:pPr>
              <a:lnSpc>
                <a:spcPct val="90000"/>
              </a:lnSpc>
            </a:pPr>
            <a:r>
              <a:rPr lang="en-US" sz="1600" b="1" u="sng" dirty="0"/>
              <a:t>Decision Rule</a:t>
            </a:r>
            <a:r>
              <a:rPr lang="en-US" sz="1600" b="1" dirty="0"/>
              <a:t>: - </a:t>
            </a:r>
            <a:endParaRPr lang="en-US" sz="1600" dirty="0"/>
          </a:p>
          <a:p>
            <a:pPr lvl="2">
              <a:lnSpc>
                <a:spcPct val="90000"/>
              </a:lnSpc>
            </a:pPr>
            <a:r>
              <a:rPr lang="en-US" sz="1600" dirty="0"/>
              <a:t>If NPV is positive, ACCEPT</a:t>
            </a:r>
          </a:p>
          <a:p>
            <a:pPr lvl="2">
              <a:lnSpc>
                <a:spcPct val="90000"/>
              </a:lnSpc>
            </a:pPr>
            <a:r>
              <a:rPr lang="en-US" sz="1600" dirty="0"/>
              <a:t>If NPV is negative, REJECT</a:t>
            </a:r>
          </a:p>
          <a:p>
            <a:pPr lvl="2">
              <a:lnSpc>
                <a:spcPct val="90000"/>
              </a:lnSpc>
            </a:pPr>
            <a:r>
              <a:rPr lang="en-US" sz="1600" dirty="0"/>
              <a:t>If NPV is 0, then apply Payback Period Method</a:t>
            </a:r>
          </a:p>
          <a:p>
            <a:pPr lvl="2">
              <a:lnSpc>
                <a:spcPct val="90000"/>
              </a:lnSpc>
              <a:buFont typeface="Wingdings" pitchFamily="2" charset="2"/>
              <a:buNone/>
            </a:pPr>
            <a:endParaRPr lang="en-US" sz="1600" dirty="0"/>
          </a:p>
          <a:p>
            <a:pPr>
              <a:lnSpc>
                <a:spcPct val="90000"/>
              </a:lnSpc>
            </a:pPr>
            <a:r>
              <a:rPr lang="en-US" sz="1600" dirty="0"/>
              <a:t>The standard NPV method is based on the assumption that the intermediate cash flows are reinvested at a rate of return equal to the cost of capital. When this assumption is not valid, the investment rates applicable to the intermediate cash flows need to be defined for calculating the modified NPV.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228600" y="1447800"/>
            <a:ext cx="8763000" cy="5257800"/>
          </a:xfrm>
        </p:spPr>
        <p:txBody>
          <a:bodyPr>
            <a:normAutofit/>
          </a:bodyPr>
          <a:lstStyle/>
          <a:p>
            <a:r>
              <a:rPr lang="en-US" sz="1600" i="1" u="sng" dirty="0"/>
              <a:t>Pros  and Cons of NPV</a:t>
            </a:r>
            <a:r>
              <a:rPr lang="en-US" sz="1600" i="1" dirty="0"/>
              <a:t>: -</a:t>
            </a:r>
            <a:r>
              <a:rPr lang="en-US" sz="1600" dirty="0"/>
              <a:t> </a:t>
            </a:r>
          </a:p>
          <a:p>
            <a:pPr>
              <a:buFont typeface="Wingdings" pitchFamily="2" charset="2"/>
              <a:buNone/>
            </a:pPr>
            <a:r>
              <a:rPr lang="en-US" sz="1600" dirty="0"/>
              <a:t>	</a:t>
            </a:r>
          </a:p>
          <a:p>
            <a:pPr>
              <a:buFont typeface="Wingdings" pitchFamily="2" charset="2"/>
              <a:buNone/>
            </a:pPr>
            <a:r>
              <a:rPr lang="en-US" sz="1600" dirty="0"/>
              <a:t>	</a:t>
            </a:r>
            <a:r>
              <a:rPr lang="en-US" sz="1600" i="1" u="sng" dirty="0"/>
              <a:t>Pros</a:t>
            </a:r>
            <a:r>
              <a:rPr lang="en-US" sz="1600" i="1" dirty="0"/>
              <a:t>: -</a:t>
            </a:r>
            <a:r>
              <a:rPr lang="en-US" sz="1600" dirty="0"/>
              <a:t> </a:t>
            </a:r>
          </a:p>
          <a:p>
            <a:pPr>
              <a:buFont typeface="Wingdings" pitchFamily="2" charset="2"/>
              <a:buNone/>
            </a:pPr>
            <a:r>
              <a:rPr lang="en-US" sz="1600" dirty="0"/>
              <a:t>	a) This method introduces the element of time value of money and as such is a scientific method of evaluating the project.</a:t>
            </a:r>
          </a:p>
          <a:p>
            <a:pPr>
              <a:buFont typeface="Wingdings" pitchFamily="2" charset="2"/>
              <a:buNone/>
            </a:pPr>
            <a:r>
              <a:rPr lang="en-US" sz="1600" dirty="0"/>
              <a:t>     b) It covers the whole project from start to finish and gives more accurate figures </a:t>
            </a:r>
          </a:p>
          <a:p>
            <a:pPr>
              <a:buFont typeface="Wingdings" pitchFamily="2" charset="2"/>
              <a:buNone/>
            </a:pPr>
            <a:r>
              <a:rPr lang="en-US" sz="1600" dirty="0"/>
              <a:t>     c) It Indicates all future flows in today’s value. This makes possible comparisons between two mutually exclusive projects.</a:t>
            </a:r>
          </a:p>
          <a:p>
            <a:pPr>
              <a:buFont typeface="Wingdings" pitchFamily="2" charset="2"/>
              <a:buNone/>
            </a:pPr>
            <a:r>
              <a:rPr lang="en-US" sz="1600" dirty="0"/>
              <a:t>	d) It takes into account the objective of maximum profitability</a:t>
            </a:r>
          </a:p>
          <a:p>
            <a:pPr>
              <a:buFont typeface="Wingdings" pitchFamily="2" charset="2"/>
              <a:buNone/>
            </a:pPr>
            <a:endParaRPr lang="en-US" sz="1600" dirty="0"/>
          </a:p>
          <a:p>
            <a:pPr>
              <a:buFont typeface="Wingdings" pitchFamily="2" charset="2"/>
              <a:buNone/>
            </a:pPr>
            <a:r>
              <a:rPr lang="en-US" sz="1600" dirty="0"/>
              <a:t>	</a:t>
            </a:r>
            <a:r>
              <a:rPr lang="en-US" sz="1600" i="1" u="sng" dirty="0"/>
              <a:t>Cons</a:t>
            </a:r>
            <a:r>
              <a:rPr lang="en-US" sz="1600" i="1" dirty="0"/>
              <a:t>: -</a:t>
            </a:r>
            <a:r>
              <a:rPr lang="en-US" sz="1600" dirty="0"/>
              <a:t> </a:t>
            </a:r>
          </a:p>
          <a:p>
            <a:pPr>
              <a:buFont typeface="Wingdings" pitchFamily="2" charset="2"/>
              <a:buNone/>
            </a:pPr>
            <a:r>
              <a:rPr lang="en-US" sz="1600" dirty="0"/>
              <a:t>	a) It is difficult method to calculate and use.</a:t>
            </a:r>
          </a:p>
          <a:p>
            <a:pPr>
              <a:buFont typeface="Wingdings" pitchFamily="2" charset="2"/>
              <a:buNone/>
            </a:pPr>
            <a:r>
              <a:rPr lang="en-US" sz="1600" dirty="0"/>
              <a:t>	b) It is biased towards shot run projects.</a:t>
            </a:r>
          </a:p>
          <a:p>
            <a:pPr>
              <a:buFont typeface="Wingdings" pitchFamily="2" charset="2"/>
              <a:buNone/>
            </a:pPr>
            <a:r>
              <a:rPr lang="en-US" sz="1600" dirty="0"/>
              <a:t>	c) In this method profitability is not linked to capital employed.</a:t>
            </a:r>
          </a:p>
          <a:p>
            <a:pPr>
              <a:buFont typeface="Wingdings" pitchFamily="2" charset="2"/>
              <a:buNone/>
            </a:pPr>
            <a:r>
              <a:rPr lang="en-US" sz="1600" dirty="0"/>
              <a:t>	d) It does not consider Non-Financial data like the marketability of a product.   </a:t>
            </a:r>
          </a:p>
        </p:txBody>
      </p:sp>
      <p:sp>
        <p:nvSpPr>
          <p:cNvPr id="3" name="Rectangle 2"/>
          <p:cNvSpPr>
            <a:spLocks noGrp="1" noChangeArrowheads="1"/>
          </p:cNvSpPr>
          <p:nvPr>
            <p:ph type="title"/>
          </p:nvPr>
        </p:nvSpPr>
        <p:spPr>
          <a:xfrm>
            <a:off x="457200" y="152400"/>
            <a:ext cx="8229600" cy="865188"/>
          </a:xfrm>
        </p:spPr>
        <p:txBody>
          <a:bodyPr>
            <a:normAutofit/>
          </a:bodyPr>
          <a:lstStyle/>
          <a:p>
            <a:pPr algn="l"/>
            <a:r>
              <a:rPr lang="en-US" sz="3200" dirty="0"/>
              <a:t>NPV (Net Present Value) </a:t>
            </a:r>
            <a:r>
              <a:rPr lang="en-US" sz="3200" dirty="0" smtClean="0"/>
              <a:t>Method</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fade">
                                      <p:cBhvr>
                                        <p:cTn id="7" dur="1000"/>
                                        <p:tgtEl>
                                          <p:spTgt spid="13315">
                                            <p:txEl>
                                              <p:pRg st="0" end="0"/>
                                            </p:txEl>
                                          </p:spTgt>
                                        </p:tgtEl>
                                      </p:cBhvr>
                                    </p:animEffect>
                                    <p:anim calcmode="lin" valueType="num">
                                      <p:cBhvr>
                                        <p:cTn id="8" dur="10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13315">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3315">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nodeType="withEffect">
                                  <p:stCondLst>
                                    <p:cond delay="0"/>
                                  </p:stCondLst>
                                  <p:childTnLst>
                                    <p:set>
                                      <p:cBhvr>
                                        <p:cTn id="12" dur="1" fill="hold">
                                          <p:stCondLst>
                                            <p:cond delay="0"/>
                                          </p:stCondLst>
                                        </p:cTn>
                                        <p:tgtEl>
                                          <p:spTgt spid="13315">
                                            <p:txEl>
                                              <p:pRg st="1" end="1"/>
                                            </p:txEl>
                                          </p:spTgt>
                                        </p:tgtEl>
                                        <p:attrNameLst>
                                          <p:attrName>style.visibility</p:attrName>
                                        </p:attrNameLst>
                                      </p:cBhvr>
                                      <p:to>
                                        <p:strVal val="visible"/>
                                      </p:to>
                                    </p:set>
                                    <p:animEffect transition="in" filter="fade">
                                      <p:cBhvr>
                                        <p:cTn id="13" dur="1000"/>
                                        <p:tgtEl>
                                          <p:spTgt spid="13315">
                                            <p:txEl>
                                              <p:pRg st="1" end="1"/>
                                            </p:txEl>
                                          </p:spTgt>
                                        </p:tgtEl>
                                      </p:cBhvr>
                                    </p:animEffect>
                                    <p:anim calcmode="lin" valueType="num">
                                      <p:cBhvr>
                                        <p:cTn id="14" dur="1000" fill="hold"/>
                                        <p:tgtEl>
                                          <p:spTgt spid="13315">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13315">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13315">
                                            <p:txEl>
                                              <p:pRg st="1" end="1"/>
                                            </p:txEl>
                                          </p:spTgt>
                                        </p:tgtEl>
                                        <p:attrNameLst>
                                          <p:attrName>ppt_y</p:attrName>
                                        </p:attrNameLst>
                                      </p:cBhvr>
                                      <p:tavLst>
                                        <p:tav tm="0">
                                          <p:val>
                                            <p:strVal val="#ppt_y-.03"/>
                                          </p:val>
                                        </p:tav>
                                        <p:tav tm="100000">
                                          <p:val>
                                            <p:strVal val="#ppt_y"/>
                                          </p:val>
                                        </p:tav>
                                      </p:tavLst>
                                    </p:anim>
                                  </p:childTnLst>
                                </p:cTn>
                              </p:par>
                              <p:par>
                                <p:cTn id="17" presetID="37" presetClass="entr" presetSubtype="0" fill="hold" nodeType="withEffect">
                                  <p:stCondLst>
                                    <p:cond delay="0"/>
                                  </p:stCondLst>
                                  <p:childTnLst>
                                    <p:set>
                                      <p:cBhvr>
                                        <p:cTn id="18" dur="1" fill="hold">
                                          <p:stCondLst>
                                            <p:cond delay="0"/>
                                          </p:stCondLst>
                                        </p:cTn>
                                        <p:tgtEl>
                                          <p:spTgt spid="13315">
                                            <p:txEl>
                                              <p:pRg st="2" end="2"/>
                                            </p:txEl>
                                          </p:spTgt>
                                        </p:tgtEl>
                                        <p:attrNameLst>
                                          <p:attrName>style.visibility</p:attrName>
                                        </p:attrNameLst>
                                      </p:cBhvr>
                                      <p:to>
                                        <p:strVal val="visible"/>
                                      </p:to>
                                    </p:set>
                                    <p:animEffect transition="in" filter="fade">
                                      <p:cBhvr>
                                        <p:cTn id="19" dur="1000"/>
                                        <p:tgtEl>
                                          <p:spTgt spid="13315">
                                            <p:txEl>
                                              <p:pRg st="2" end="2"/>
                                            </p:txEl>
                                          </p:spTgt>
                                        </p:tgtEl>
                                      </p:cBhvr>
                                    </p:animEffect>
                                    <p:anim calcmode="lin" valueType="num">
                                      <p:cBhvr>
                                        <p:cTn id="20" dur="1000" fill="hold"/>
                                        <p:tgtEl>
                                          <p:spTgt spid="13315">
                                            <p:txEl>
                                              <p:pRg st="2" end="2"/>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13315">
                                            <p:txEl>
                                              <p:pRg st="2" end="2"/>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13315">
                                            <p:txEl>
                                              <p:pRg st="2" end="2"/>
                                            </p:txEl>
                                          </p:spTgt>
                                        </p:tgtEl>
                                        <p:attrNameLst>
                                          <p:attrName>ppt_y</p:attrName>
                                        </p:attrNameLst>
                                      </p:cBhvr>
                                      <p:tavLst>
                                        <p:tav tm="0">
                                          <p:val>
                                            <p:strVal val="#ppt_y-.03"/>
                                          </p:val>
                                        </p:tav>
                                        <p:tav tm="100000">
                                          <p:val>
                                            <p:strVal val="#ppt_y"/>
                                          </p:val>
                                        </p:tav>
                                      </p:tavLst>
                                    </p:anim>
                                  </p:childTnLst>
                                </p:cTn>
                              </p:par>
                              <p:par>
                                <p:cTn id="23" presetID="37" presetClass="entr" presetSubtype="0" fill="hold" nodeType="withEffect">
                                  <p:stCondLst>
                                    <p:cond delay="0"/>
                                  </p:stCondLst>
                                  <p:childTnLst>
                                    <p:set>
                                      <p:cBhvr>
                                        <p:cTn id="24" dur="1" fill="hold">
                                          <p:stCondLst>
                                            <p:cond delay="0"/>
                                          </p:stCondLst>
                                        </p:cTn>
                                        <p:tgtEl>
                                          <p:spTgt spid="13315">
                                            <p:txEl>
                                              <p:pRg st="3" end="3"/>
                                            </p:txEl>
                                          </p:spTgt>
                                        </p:tgtEl>
                                        <p:attrNameLst>
                                          <p:attrName>style.visibility</p:attrName>
                                        </p:attrNameLst>
                                      </p:cBhvr>
                                      <p:to>
                                        <p:strVal val="visible"/>
                                      </p:to>
                                    </p:set>
                                    <p:animEffect transition="in" filter="fade">
                                      <p:cBhvr>
                                        <p:cTn id="25" dur="1000"/>
                                        <p:tgtEl>
                                          <p:spTgt spid="13315">
                                            <p:txEl>
                                              <p:pRg st="3" end="3"/>
                                            </p:txEl>
                                          </p:spTgt>
                                        </p:tgtEl>
                                      </p:cBhvr>
                                    </p:animEffect>
                                    <p:anim calcmode="lin" valueType="num">
                                      <p:cBhvr>
                                        <p:cTn id="26" dur="1000" fill="hold"/>
                                        <p:tgtEl>
                                          <p:spTgt spid="13315">
                                            <p:txEl>
                                              <p:pRg st="3" end="3"/>
                                            </p:txEl>
                                          </p:spTgt>
                                        </p:tgtEl>
                                        <p:attrNameLst>
                                          <p:attrName>ppt_x</p:attrName>
                                        </p:attrNameLst>
                                      </p:cBhvr>
                                      <p:tavLst>
                                        <p:tav tm="0">
                                          <p:val>
                                            <p:strVal val="#ppt_x"/>
                                          </p:val>
                                        </p:tav>
                                        <p:tav tm="100000">
                                          <p:val>
                                            <p:strVal val="#ppt_x"/>
                                          </p:val>
                                        </p:tav>
                                      </p:tavLst>
                                    </p:anim>
                                    <p:anim calcmode="lin" valueType="num">
                                      <p:cBhvr>
                                        <p:cTn id="27" dur="900" decel="100000" fill="hold"/>
                                        <p:tgtEl>
                                          <p:spTgt spid="13315">
                                            <p:txEl>
                                              <p:pRg st="3" end="3"/>
                                            </p:txEl>
                                          </p:spTgt>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13315">
                                            <p:txEl>
                                              <p:pRg st="3" end="3"/>
                                            </p:txEl>
                                          </p:spTgt>
                                        </p:tgtEl>
                                        <p:attrNameLst>
                                          <p:attrName>ppt_y</p:attrName>
                                        </p:attrNameLst>
                                      </p:cBhvr>
                                      <p:tavLst>
                                        <p:tav tm="0">
                                          <p:val>
                                            <p:strVal val="#ppt_y-.03"/>
                                          </p:val>
                                        </p:tav>
                                        <p:tav tm="100000">
                                          <p:val>
                                            <p:strVal val="#ppt_y"/>
                                          </p:val>
                                        </p:tav>
                                      </p:tavLst>
                                    </p:anim>
                                  </p:childTnLst>
                                </p:cTn>
                              </p:par>
                              <p:par>
                                <p:cTn id="29" presetID="37" presetClass="entr" presetSubtype="0" fill="hold" nodeType="withEffect">
                                  <p:stCondLst>
                                    <p:cond delay="0"/>
                                  </p:stCondLst>
                                  <p:childTnLst>
                                    <p:set>
                                      <p:cBhvr>
                                        <p:cTn id="30" dur="1" fill="hold">
                                          <p:stCondLst>
                                            <p:cond delay="0"/>
                                          </p:stCondLst>
                                        </p:cTn>
                                        <p:tgtEl>
                                          <p:spTgt spid="13315">
                                            <p:txEl>
                                              <p:pRg st="4" end="4"/>
                                            </p:txEl>
                                          </p:spTgt>
                                        </p:tgtEl>
                                        <p:attrNameLst>
                                          <p:attrName>style.visibility</p:attrName>
                                        </p:attrNameLst>
                                      </p:cBhvr>
                                      <p:to>
                                        <p:strVal val="visible"/>
                                      </p:to>
                                    </p:set>
                                    <p:animEffect transition="in" filter="fade">
                                      <p:cBhvr>
                                        <p:cTn id="31" dur="1000"/>
                                        <p:tgtEl>
                                          <p:spTgt spid="13315">
                                            <p:txEl>
                                              <p:pRg st="4" end="4"/>
                                            </p:txEl>
                                          </p:spTgt>
                                        </p:tgtEl>
                                      </p:cBhvr>
                                    </p:animEffect>
                                    <p:anim calcmode="lin" valueType="num">
                                      <p:cBhvr>
                                        <p:cTn id="32" dur="1000" fill="hold"/>
                                        <p:tgtEl>
                                          <p:spTgt spid="13315">
                                            <p:txEl>
                                              <p:pRg st="4" end="4"/>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13315">
                                            <p:txEl>
                                              <p:pRg st="4" end="4"/>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13315">
                                            <p:txEl>
                                              <p:pRg st="4" end="4"/>
                                            </p:txEl>
                                          </p:spTgt>
                                        </p:tgtEl>
                                        <p:attrNameLst>
                                          <p:attrName>ppt_y</p:attrName>
                                        </p:attrNameLst>
                                      </p:cBhvr>
                                      <p:tavLst>
                                        <p:tav tm="0">
                                          <p:val>
                                            <p:strVal val="#ppt_y-.03"/>
                                          </p:val>
                                        </p:tav>
                                        <p:tav tm="100000">
                                          <p:val>
                                            <p:strVal val="#ppt_y"/>
                                          </p:val>
                                        </p:tav>
                                      </p:tavLst>
                                    </p:anim>
                                  </p:childTnLst>
                                </p:cTn>
                              </p:par>
                              <p:par>
                                <p:cTn id="35" presetID="37" presetClass="entr" presetSubtype="0" fill="hold" nodeType="withEffect">
                                  <p:stCondLst>
                                    <p:cond delay="0"/>
                                  </p:stCondLst>
                                  <p:childTnLst>
                                    <p:set>
                                      <p:cBhvr>
                                        <p:cTn id="36" dur="1" fill="hold">
                                          <p:stCondLst>
                                            <p:cond delay="0"/>
                                          </p:stCondLst>
                                        </p:cTn>
                                        <p:tgtEl>
                                          <p:spTgt spid="13315">
                                            <p:txEl>
                                              <p:pRg st="5" end="5"/>
                                            </p:txEl>
                                          </p:spTgt>
                                        </p:tgtEl>
                                        <p:attrNameLst>
                                          <p:attrName>style.visibility</p:attrName>
                                        </p:attrNameLst>
                                      </p:cBhvr>
                                      <p:to>
                                        <p:strVal val="visible"/>
                                      </p:to>
                                    </p:set>
                                    <p:animEffect transition="in" filter="fade">
                                      <p:cBhvr>
                                        <p:cTn id="37" dur="1000"/>
                                        <p:tgtEl>
                                          <p:spTgt spid="13315">
                                            <p:txEl>
                                              <p:pRg st="5" end="5"/>
                                            </p:txEl>
                                          </p:spTgt>
                                        </p:tgtEl>
                                      </p:cBhvr>
                                    </p:animEffect>
                                    <p:anim calcmode="lin" valueType="num">
                                      <p:cBhvr>
                                        <p:cTn id="38" dur="1000" fill="hold"/>
                                        <p:tgtEl>
                                          <p:spTgt spid="13315">
                                            <p:txEl>
                                              <p:pRg st="5" end="5"/>
                                            </p:txEl>
                                          </p:spTgt>
                                        </p:tgtEl>
                                        <p:attrNameLst>
                                          <p:attrName>ppt_x</p:attrName>
                                        </p:attrNameLst>
                                      </p:cBhvr>
                                      <p:tavLst>
                                        <p:tav tm="0">
                                          <p:val>
                                            <p:strVal val="#ppt_x"/>
                                          </p:val>
                                        </p:tav>
                                        <p:tav tm="100000">
                                          <p:val>
                                            <p:strVal val="#ppt_x"/>
                                          </p:val>
                                        </p:tav>
                                      </p:tavLst>
                                    </p:anim>
                                    <p:anim calcmode="lin" valueType="num">
                                      <p:cBhvr>
                                        <p:cTn id="39" dur="900" decel="100000" fill="hold"/>
                                        <p:tgtEl>
                                          <p:spTgt spid="13315">
                                            <p:txEl>
                                              <p:pRg st="5" end="5"/>
                                            </p:txEl>
                                          </p:spTgt>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13315">
                                            <p:txEl>
                                              <p:pRg st="5" end="5"/>
                                            </p:txEl>
                                          </p:spTgt>
                                        </p:tgtEl>
                                        <p:attrNameLst>
                                          <p:attrName>ppt_y</p:attrName>
                                        </p:attrNameLst>
                                      </p:cBhvr>
                                      <p:tavLst>
                                        <p:tav tm="0">
                                          <p:val>
                                            <p:strVal val="#ppt_y-.03"/>
                                          </p:val>
                                        </p:tav>
                                        <p:tav tm="100000">
                                          <p:val>
                                            <p:strVal val="#ppt_y"/>
                                          </p:val>
                                        </p:tav>
                                      </p:tavLst>
                                    </p:anim>
                                  </p:childTnLst>
                                </p:cTn>
                              </p:par>
                              <p:par>
                                <p:cTn id="41" presetID="37" presetClass="entr" presetSubtype="0" fill="hold" nodeType="withEffect">
                                  <p:stCondLst>
                                    <p:cond delay="0"/>
                                  </p:stCondLst>
                                  <p:childTnLst>
                                    <p:set>
                                      <p:cBhvr>
                                        <p:cTn id="42" dur="1" fill="hold">
                                          <p:stCondLst>
                                            <p:cond delay="0"/>
                                          </p:stCondLst>
                                        </p:cTn>
                                        <p:tgtEl>
                                          <p:spTgt spid="13315">
                                            <p:txEl>
                                              <p:pRg st="6" end="6"/>
                                            </p:txEl>
                                          </p:spTgt>
                                        </p:tgtEl>
                                        <p:attrNameLst>
                                          <p:attrName>style.visibility</p:attrName>
                                        </p:attrNameLst>
                                      </p:cBhvr>
                                      <p:to>
                                        <p:strVal val="visible"/>
                                      </p:to>
                                    </p:set>
                                    <p:animEffect transition="in" filter="fade">
                                      <p:cBhvr>
                                        <p:cTn id="43" dur="1000"/>
                                        <p:tgtEl>
                                          <p:spTgt spid="13315">
                                            <p:txEl>
                                              <p:pRg st="6" end="6"/>
                                            </p:txEl>
                                          </p:spTgt>
                                        </p:tgtEl>
                                      </p:cBhvr>
                                    </p:animEffect>
                                    <p:anim calcmode="lin" valueType="num">
                                      <p:cBhvr>
                                        <p:cTn id="44" dur="1000" fill="hold"/>
                                        <p:tgtEl>
                                          <p:spTgt spid="13315">
                                            <p:txEl>
                                              <p:pRg st="6" end="6"/>
                                            </p:txEl>
                                          </p:spTgt>
                                        </p:tgtEl>
                                        <p:attrNameLst>
                                          <p:attrName>ppt_x</p:attrName>
                                        </p:attrNameLst>
                                      </p:cBhvr>
                                      <p:tavLst>
                                        <p:tav tm="0">
                                          <p:val>
                                            <p:strVal val="#ppt_x"/>
                                          </p:val>
                                        </p:tav>
                                        <p:tav tm="100000">
                                          <p:val>
                                            <p:strVal val="#ppt_x"/>
                                          </p:val>
                                        </p:tav>
                                      </p:tavLst>
                                    </p:anim>
                                    <p:anim calcmode="lin" valueType="num">
                                      <p:cBhvr>
                                        <p:cTn id="45" dur="900" decel="100000" fill="hold"/>
                                        <p:tgtEl>
                                          <p:spTgt spid="13315">
                                            <p:txEl>
                                              <p:pRg st="6" end="6"/>
                                            </p:txEl>
                                          </p:spTgt>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13315">
                                            <p:txEl>
                                              <p:pRg st="6" end="6"/>
                                            </p:txEl>
                                          </p:spTgt>
                                        </p:tgtEl>
                                        <p:attrNameLst>
                                          <p:attrName>ppt_y</p:attrName>
                                        </p:attrNameLst>
                                      </p:cBhvr>
                                      <p:tavLst>
                                        <p:tav tm="0">
                                          <p:val>
                                            <p:strVal val="#ppt_y-.03"/>
                                          </p:val>
                                        </p:tav>
                                        <p:tav tm="100000">
                                          <p:val>
                                            <p:strVal val="#ppt_y"/>
                                          </p:val>
                                        </p:tav>
                                      </p:tavLst>
                                    </p:anim>
                                  </p:childTnLst>
                                </p:cTn>
                              </p:par>
                              <p:par>
                                <p:cTn id="47" presetID="37" presetClass="entr" presetSubtype="0" fill="hold" nodeType="withEffect">
                                  <p:stCondLst>
                                    <p:cond delay="0"/>
                                  </p:stCondLst>
                                  <p:childTnLst>
                                    <p:set>
                                      <p:cBhvr>
                                        <p:cTn id="48" dur="1" fill="hold">
                                          <p:stCondLst>
                                            <p:cond delay="0"/>
                                          </p:stCondLst>
                                        </p:cTn>
                                        <p:tgtEl>
                                          <p:spTgt spid="13315">
                                            <p:txEl>
                                              <p:pRg st="8" end="8"/>
                                            </p:txEl>
                                          </p:spTgt>
                                        </p:tgtEl>
                                        <p:attrNameLst>
                                          <p:attrName>style.visibility</p:attrName>
                                        </p:attrNameLst>
                                      </p:cBhvr>
                                      <p:to>
                                        <p:strVal val="visible"/>
                                      </p:to>
                                    </p:set>
                                    <p:animEffect transition="in" filter="fade">
                                      <p:cBhvr>
                                        <p:cTn id="49" dur="1000"/>
                                        <p:tgtEl>
                                          <p:spTgt spid="13315">
                                            <p:txEl>
                                              <p:pRg st="8" end="8"/>
                                            </p:txEl>
                                          </p:spTgt>
                                        </p:tgtEl>
                                      </p:cBhvr>
                                    </p:animEffect>
                                    <p:anim calcmode="lin" valueType="num">
                                      <p:cBhvr>
                                        <p:cTn id="50" dur="1000" fill="hold"/>
                                        <p:tgtEl>
                                          <p:spTgt spid="13315">
                                            <p:txEl>
                                              <p:pRg st="8" end="8"/>
                                            </p:txEl>
                                          </p:spTgt>
                                        </p:tgtEl>
                                        <p:attrNameLst>
                                          <p:attrName>ppt_x</p:attrName>
                                        </p:attrNameLst>
                                      </p:cBhvr>
                                      <p:tavLst>
                                        <p:tav tm="0">
                                          <p:val>
                                            <p:strVal val="#ppt_x"/>
                                          </p:val>
                                        </p:tav>
                                        <p:tav tm="100000">
                                          <p:val>
                                            <p:strVal val="#ppt_x"/>
                                          </p:val>
                                        </p:tav>
                                      </p:tavLst>
                                    </p:anim>
                                    <p:anim calcmode="lin" valueType="num">
                                      <p:cBhvr>
                                        <p:cTn id="51" dur="900" decel="100000" fill="hold"/>
                                        <p:tgtEl>
                                          <p:spTgt spid="13315">
                                            <p:txEl>
                                              <p:pRg st="8" end="8"/>
                                            </p:txEl>
                                          </p:spTgt>
                                        </p:tgtEl>
                                        <p:attrNameLst>
                                          <p:attrName>ppt_y</p:attrName>
                                        </p:attrNameLst>
                                      </p:cBhvr>
                                      <p:tavLst>
                                        <p:tav tm="0">
                                          <p:val>
                                            <p:strVal val="#ppt_y+1"/>
                                          </p:val>
                                        </p:tav>
                                        <p:tav tm="100000">
                                          <p:val>
                                            <p:strVal val="#ppt_y-.03"/>
                                          </p:val>
                                        </p:tav>
                                      </p:tavLst>
                                    </p:anim>
                                    <p:anim calcmode="lin" valueType="num">
                                      <p:cBhvr>
                                        <p:cTn id="52" dur="100" accel="100000" fill="hold">
                                          <p:stCondLst>
                                            <p:cond delay="900"/>
                                          </p:stCondLst>
                                        </p:cTn>
                                        <p:tgtEl>
                                          <p:spTgt spid="13315">
                                            <p:txEl>
                                              <p:pRg st="8" end="8"/>
                                            </p:txEl>
                                          </p:spTgt>
                                        </p:tgtEl>
                                        <p:attrNameLst>
                                          <p:attrName>ppt_y</p:attrName>
                                        </p:attrNameLst>
                                      </p:cBhvr>
                                      <p:tavLst>
                                        <p:tav tm="0">
                                          <p:val>
                                            <p:strVal val="#ppt_y-.03"/>
                                          </p:val>
                                        </p:tav>
                                        <p:tav tm="100000">
                                          <p:val>
                                            <p:strVal val="#ppt_y"/>
                                          </p:val>
                                        </p:tav>
                                      </p:tavLst>
                                    </p:anim>
                                  </p:childTnLst>
                                </p:cTn>
                              </p:par>
                              <p:par>
                                <p:cTn id="53" presetID="37" presetClass="entr" presetSubtype="0" fill="hold" nodeType="withEffect">
                                  <p:stCondLst>
                                    <p:cond delay="0"/>
                                  </p:stCondLst>
                                  <p:childTnLst>
                                    <p:set>
                                      <p:cBhvr>
                                        <p:cTn id="54" dur="1" fill="hold">
                                          <p:stCondLst>
                                            <p:cond delay="0"/>
                                          </p:stCondLst>
                                        </p:cTn>
                                        <p:tgtEl>
                                          <p:spTgt spid="13315">
                                            <p:txEl>
                                              <p:pRg st="9" end="9"/>
                                            </p:txEl>
                                          </p:spTgt>
                                        </p:tgtEl>
                                        <p:attrNameLst>
                                          <p:attrName>style.visibility</p:attrName>
                                        </p:attrNameLst>
                                      </p:cBhvr>
                                      <p:to>
                                        <p:strVal val="visible"/>
                                      </p:to>
                                    </p:set>
                                    <p:animEffect transition="in" filter="fade">
                                      <p:cBhvr>
                                        <p:cTn id="55" dur="1000"/>
                                        <p:tgtEl>
                                          <p:spTgt spid="13315">
                                            <p:txEl>
                                              <p:pRg st="9" end="9"/>
                                            </p:txEl>
                                          </p:spTgt>
                                        </p:tgtEl>
                                      </p:cBhvr>
                                    </p:animEffect>
                                    <p:anim calcmode="lin" valueType="num">
                                      <p:cBhvr>
                                        <p:cTn id="56" dur="1000" fill="hold"/>
                                        <p:tgtEl>
                                          <p:spTgt spid="13315">
                                            <p:txEl>
                                              <p:pRg st="9" end="9"/>
                                            </p:txEl>
                                          </p:spTgt>
                                        </p:tgtEl>
                                        <p:attrNameLst>
                                          <p:attrName>ppt_x</p:attrName>
                                        </p:attrNameLst>
                                      </p:cBhvr>
                                      <p:tavLst>
                                        <p:tav tm="0">
                                          <p:val>
                                            <p:strVal val="#ppt_x"/>
                                          </p:val>
                                        </p:tav>
                                        <p:tav tm="100000">
                                          <p:val>
                                            <p:strVal val="#ppt_x"/>
                                          </p:val>
                                        </p:tav>
                                      </p:tavLst>
                                    </p:anim>
                                    <p:anim calcmode="lin" valueType="num">
                                      <p:cBhvr>
                                        <p:cTn id="57" dur="900" decel="100000" fill="hold"/>
                                        <p:tgtEl>
                                          <p:spTgt spid="13315">
                                            <p:txEl>
                                              <p:pRg st="9" end="9"/>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13315">
                                            <p:txEl>
                                              <p:pRg st="9" end="9"/>
                                            </p:txEl>
                                          </p:spTgt>
                                        </p:tgtEl>
                                        <p:attrNameLst>
                                          <p:attrName>ppt_y</p:attrName>
                                        </p:attrNameLst>
                                      </p:cBhvr>
                                      <p:tavLst>
                                        <p:tav tm="0">
                                          <p:val>
                                            <p:strVal val="#ppt_y-.03"/>
                                          </p:val>
                                        </p:tav>
                                        <p:tav tm="100000">
                                          <p:val>
                                            <p:strVal val="#ppt_y"/>
                                          </p:val>
                                        </p:tav>
                                      </p:tavLst>
                                    </p:anim>
                                  </p:childTnLst>
                                </p:cTn>
                              </p:par>
                              <p:par>
                                <p:cTn id="59" presetID="37" presetClass="entr" presetSubtype="0" fill="hold" nodeType="withEffect">
                                  <p:stCondLst>
                                    <p:cond delay="0"/>
                                  </p:stCondLst>
                                  <p:childTnLst>
                                    <p:set>
                                      <p:cBhvr>
                                        <p:cTn id="60" dur="1" fill="hold">
                                          <p:stCondLst>
                                            <p:cond delay="0"/>
                                          </p:stCondLst>
                                        </p:cTn>
                                        <p:tgtEl>
                                          <p:spTgt spid="13315">
                                            <p:txEl>
                                              <p:pRg st="10" end="10"/>
                                            </p:txEl>
                                          </p:spTgt>
                                        </p:tgtEl>
                                        <p:attrNameLst>
                                          <p:attrName>style.visibility</p:attrName>
                                        </p:attrNameLst>
                                      </p:cBhvr>
                                      <p:to>
                                        <p:strVal val="visible"/>
                                      </p:to>
                                    </p:set>
                                    <p:animEffect transition="in" filter="fade">
                                      <p:cBhvr>
                                        <p:cTn id="61" dur="1000"/>
                                        <p:tgtEl>
                                          <p:spTgt spid="13315">
                                            <p:txEl>
                                              <p:pRg st="10" end="10"/>
                                            </p:txEl>
                                          </p:spTgt>
                                        </p:tgtEl>
                                      </p:cBhvr>
                                    </p:animEffect>
                                    <p:anim calcmode="lin" valueType="num">
                                      <p:cBhvr>
                                        <p:cTn id="62" dur="1000" fill="hold"/>
                                        <p:tgtEl>
                                          <p:spTgt spid="13315">
                                            <p:txEl>
                                              <p:pRg st="10" end="10"/>
                                            </p:txEl>
                                          </p:spTgt>
                                        </p:tgtEl>
                                        <p:attrNameLst>
                                          <p:attrName>ppt_x</p:attrName>
                                        </p:attrNameLst>
                                      </p:cBhvr>
                                      <p:tavLst>
                                        <p:tav tm="0">
                                          <p:val>
                                            <p:strVal val="#ppt_x"/>
                                          </p:val>
                                        </p:tav>
                                        <p:tav tm="100000">
                                          <p:val>
                                            <p:strVal val="#ppt_x"/>
                                          </p:val>
                                        </p:tav>
                                      </p:tavLst>
                                    </p:anim>
                                    <p:anim calcmode="lin" valueType="num">
                                      <p:cBhvr>
                                        <p:cTn id="63" dur="900" decel="100000" fill="hold"/>
                                        <p:tgtEl>
                                          <p:spTgt spid="13315">
                                            <p:txEl>
                                              <p:pRg st="10" end="10"/>
                                            </p:txEl>
                                          </p:spTgt>
                                        </p:tgtEl>
                                        <p:attrNameLst>
                                          <p:attrName>ppt_y</p:attrName>
                                        </p:attrNameLst>
                                      </p:cBhvr>
                                      <p:tavLst>
                                        <p:tav tm="0">
                                          <p:val>
                                            <p:strVal val="#ppt_y+1"/>
                                          </p:val>
                                        </p:tav>
                                        <p:tav tm="100000">
                                          <p:val>
                                            <p:strVal val="#ppt_y-.03"/>
                                          </p:val>
                                        </p:tav>
                                      </p:tavLst>
                                    </p:anim>
                                    <p:anim calcmode="lin" valueType="num">
                                      <p:cBhvr>
                                        <p:cTn id="64" dur="100" accel="100000" fill="hold">
                                          <p:stCondLst>
                                            <p:cond delay="900"/>
                                          </p:stCondLst>
                                        </p:cTn>
                                        <p:tgtEl>
                                          <p:spTgt spid="13315">
                                            <p:txEl>
                                              <p:pRg st="10" end="10"/>
                                            </p:txEl>
                                          </p:spTgt>
                                        </p:tgtEl>
                                        <p:attrNameLst>
                                          <p:attrName>ppt_y</p:attrName>
                                        </p:attrNameLst>
                                      </p:cBhvr>
                                      <p:tavLst>
                                        <p:tav tm="0">
                                          <p:val>
                                            <p:strVal val="#ppt_y-.03"/>
                                          </p:val>
                                        </p:tav>
                                        <p:tav tm="100000">
                                          <p:val>
                                            <p:strVal val="#ppt_y"/>
                                          </p:val>
                                        </p:tav>
                                      </p:tavLst>
                                    </p:anim>
                                  </p:childTnLst>
                                </p:cTn>
                              </p:par>
                              <p:par>
                                <p:cTn id="65" presetID="37" presetClass="entr" presetSubtype="0" fill="hold" nodeType="withEffect">
                                  <p:stCondLst>
                                    <p:cond delay="0"/>
                                  </p:stCondLst>
                                  <p:childTnLst>
                                    <p:set>
                                      <p:cBhvr>
                                        <p:cTn id="66" dur="1" fill="hold">
                                          <p:stCondLst>
                                            <p:cond delay="0"/>
                                          </p:stCondLst>
                                        </p:cTn>
                                        <p:tgtEl>
                                          <p:spTgt spid="13315">
                                            <p:txEl>
                                              <p:pRg st="11" end="11"/>
                                            </p:txEl>
                                          </p:spTgt>
                                        </p:tgtEl>
                                        <p:attrNameLst>
                                          <p:attrName>style.visibility</p:attrName>
                                        </p:attrNameLst>
                                      </p:cBhvr>
                                      <p:to>
                                        <p:strVal val="visible"/>
                                      </p:to>
                                    </p:set>
                                    <p:animEffect transition="in" filter="fade">
                                      <p:cBhvr>
                                        <p:cTn id="67" dur="1000"/>
                                        <p:tgtEl>
                                          <p:spTgt spid="13315">
                                            <p:txEl>
                                              <p:pRg st="11" end="11"/>
                                            </p:txEl>
                                          </p:spTgt>
                                        </p:tgtEl>
                                      </p:cBhvr>
                                    </p:animEffect>
                                    <p:anim calcmode="lin" valueType="num">
                                      <p:cBhvr>
                                        <p:cTn id="68" dur="1000" fill="hold"/>
                                        <p:tgtEl>
                                          <p:spTgt spid="13315">
                                            <p:txEl>
                                              <p:pRg st="11" end="11"/>
                                            </p:txEl>
                                          </p:spTgt>
                                        </p:tgtEl>
                                        <p:attrNameLst>
                                          <p:attrName>ppt_x</p:attrName>
                                        </p:attrNameLst>
                                      </p:cBhvr>
                                      <p:tavLst>
                                        <p:tav tm="0">
                                          <p:val>
                                            <p:strVal val="#ppt_x"/>
                                          </p:val>
                                        </p:tav>
                                        <p:tav tm="100000">
                                          <p:val>
                                            <p:strVal val="#ppt_x"/>
                                          </p:val>
                                        </p:tav>
                                      </p:tavLst>
                                    </p:anim>
                                    <p:anim calcmode="lin" valueType="num">
                                      <p:cBhvr>
                                        <p:cTn id="69" dur="900" decel="100000" fill="hold"/>
                                        <p:tgtEl>
                                          <p:spTgt spid="13315">
                                            <p:txEl>
                                              <p:pRg st="11" end="11"/>
                                            </p:txEl>
                                          </p:spTgt>
                                        </p:tgtEl>
                                        <p:attrNameLst>
                                          <p:attrName>ppt_y</p:attrName>
                                        </p:attrNameLst>
                                      </p:cBhvr>
                                      <p:tavLst>
                                        <p:tav tm="0">
                                          <p:val>
                                            <p:strVal val="#ppt_y+1"/>
                                          </p:val>
                                        </p:tav>
                                        <p:tav tm="100000">
                                          <p:val>
                                            <p:strVal val="#ppt_y-.03"/>
                                          </p:val>
                                        </p:tav>
                                      </p:tavLst>
                                    </p:anim>
                                    <p:anim calcmode="lin" valueType="num">
                                      <p:cBhvr>
                                        <p:cTn id="70" dur="100" accel="100000" fill="hold">
                                          <p:stCondLst>
                                            <p:cond delay="900"/>
                                          </p:stCondLst>
                                        </p:cTn>
                                        <p:tgtEl>
                                          <p:spTgt spid="13315">
                                            <p:txEl>
                                              <p:pRg st="11" end="11"/>
                                            </p:txEl>
                                          </p:spTgt>
                                        </p:tgtEl>
                                        <p:attrNameLst>
                                          <p:attrName>ppt_y</p:attrName>
                                        </p:attrNameLst>
                                      </p:cBhvr>
                                      <p:tavLst>
                                        <p:tav tm="0">
                                          <p:val>
                                            <p:strVal val="#ppt_y-.03"/>
                                          </p:val>
                                        </p:tav>
                                        <p:tav tm="100000">
                                          <p:val>
                                            <p:strVal val="#ppt_y"/>
                                          </p:val>
                                        </p:tav>
                                      </p:tavLst>
                                    </p:anim>
                                  </p:childTnLst>
                                </p:cTn>
                              </p:par>
                              <p:par>
                                <p:cTn id="71" presetID="37" presetClass="entr" presetSubtype="0" fill="hold" nodeType="withEffect">
                                  <p:stCondLst>
                                    <p:cond delay="0"/>
                                  </p:stCondLst>
                                  <p:childTnLst>
                                    <p:set>
                                      <p:cBhvr>
                                        <p:cTn id="72" dur="1" fill="hold">
                                          <p:stCondLst>
                                            <p:cond delay="0"/>
                                          </p:stCondLst>
                                        </p:cTn>
                                        <p:tgtEl>
                                          <p:spTgt spid="13315">
                                            <p:txEl>
                                              <p:pRg st="12" end="12"/>
                                            </p:txEl>
                                          </p:spTgt>
                                        </p:tgtEl>
                                        <p:attrNameLst>
                                          <p:attrName>style.visibility</p:attrName>
                                        </p:attrNameLst>
                                      </p:cBhvr>
                                      <p:to>
                                        <p:strVal val="visible"/>
                                      </p:to>
                                    </p:set>
                                    <p:animEffect transition="in" filter="fade">
                                      <p:cBhvr>
                                        <p:cTn id="73" dur="1000"/>
                                        <p:tgtEl>
                                          <p:spTgt spid="13315">
                                            <p:txEl>
                                              <p:pRg st="12" end="12"/>
                                            </p:txEl>
                                          </p:spTgt>
                                        </p:tgtEl>
                                      </p:cBhvr>
                                    </p:animEffect>
                                    <p:anim calcmode="lin" valueType="num">
                                      <p:cBhvr>
                                        <p:cTn id="74" dur="1000" fill="hold"/>
                                        <p:tgtEl>
                                          <p:spTgt spid="13315">
                                            <p:txEl>
                                              <p:pRg st="12" end="12"/>
                                            </p:txEl>
                                          </p:spTgt>
                                        </p:tgtEl>
                                        <p:attrNameLst>
                                          <p:attrName>ppt_x</p:attrName>
                                        </p:attrNameLst>
                                      </p:cBhvr>
                                      <p:tavLst>
                                        <p:tav tm="0">
                                          <p:val>
                                            <p:strVal val="#ppt_x"/>
                                          </p:val>
                                        </p:tav>
                                        <p:tav tm="100000">
                                          <p:val>
                                            <p:strVal val="#ppt_x"/>
                                          </p:val>
                                        </p:tav>
                                      </p:tavLst>
                                    </p:anim>
                                    <p:anim calcmode="lin" valueType="num">
                                      <p:cBhvr>
                                        <p:cTn id="75" dur="900" decel="100000" fill="hold"/>
                                        <p:tgtEl>
                                          <p:spTgt spid="13315">
                                            <p:txEl>
                                              <p:pRg st="12" end="12"/>
                                            </p:txEl>
                                          </p:spTgt>
                                        </p:tgtEl>
                                        <p:attrNameLst>
                                          <p:attrName>ppt_y</p:attrName>
                                        </p:attrNameLst>
                                      </p:cBhvr>
                                      <p:tavLst>
                                        <p:tav tm="0">
                                          <p:val>
                                            <p:strVal val="#ppt_y+1"/>
                                          </p:val>
                                        </p:tav>
                                        <p:tav tm="100000">
                                          <p:val>
                                            <p:strVal val="#ppt_y-.03"/>
                                          </p:val>
                                        </p:tav>
                                      </p:tavLst>
                                    </p:anim>
                                    <p:anim calcmode="lin" valueType="num">
                                      <p:cBhvr>
                                        <p:cTn id="76" dur="100" accel="100000" fill="hold">
                                          <p:stCondLst>
                                            <p:cond delay="900"/>
                                          </p:stCondLst>
                                        </p:cTn>
                                        <p:tgtEl>
                                          <p:spTgt spid="13315">
                                            <p:txEl>
                                              <p:pRg st="12" end="1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3"/>
          <p:cNvSpPr>
            <a:spLocks noGrp="1" noChangeArrowheads="1"/>
          </p:cNvSpPr>
          <p:nvPr>
            <p:ph type="body" idx="1"/>
          </p:nvPr>
        </p:nvSpPr>
        <p:spPr>
          <a:xfrm>
            <a:off x="381000" y="1447800"/>
            <a:ext cx="8534400" cy="5105400"/>
          </a:xfrm>
        </p:spPr>
        <p:txBody>
          <a:bodyPr>
            <a:normAutofit/>
          </a:bodyPr>
          <a:lstStyle/>
          <a:p>
            <a:pPr>
              <a:buFont typeface="Wingdings" pitchFamily="2" charset="2"/>
              <a:buNone/>
            </a:pPr>
            <a:r>
              <a:rPr lang="en-US" sz="1600" b="1" u="sng" dirty="0"/>
              <a:t>For Example</a:t>
            </a:r>
            <a:r>
              <a:rPr lang="en-US" sz="1600" dirty="0"/>
              <a:t>: - </a:t>
            </a:r>
          </a:p>
          <a:p>
            <a:pPr>
              <a:buFont typeface="Wingdings" pitchFamily="2" charset="2"/>
              <a:buNone/>
            </a:pPr>
            <a:r>
              <a:rPr lang="en-US" sz="1600" dirty="0"/>
              <a:t>	Initial Investment – 20,000</a:t>
            </a:r>
          </a:p>
          <a:p>
            <a:pPr>
              <a:buFont typeface="Wingdings" pitchFamily="2" charset="2"/>
              <a:buNone/>
            </a:pPr>
            <a:r>
              <a:rPr lang="en-US" sz="1600" b="1" dirty="0">
                <a:effectLst/>
              </a:rPr>
              <a:t>	</a:t>
            </a:r>
            <a:r>
              <a:rPr lang="en-US" sz="1600" dirty="0">
                <a:effectLst/>
              </a:rPr>
              <a:t>Estimated Life – 5 years</a:t>
            </a:r>
          </a:p>
          <a:p>
            <a:pPr>
              <a:buFont typeface="Wingdings" pitchFamily="2" charset="2"/>
              <a:buNone/>
            </a:pPr>
            <a:r>
              <a:rPr lang="en-US" sz="1600" dirty="0">
                <a:effectLst/>
              </a:rPr>
              <a:t>	Scrap Value – </a:t>
            </a:r>
            <a:r>
              <a:rPr lang="en-US" sz="1600" dirty="0" smtClean="0">
                <a:effectLst/>
              </a:rPr>
              <a:t>1,000 </a:t>
            </a:r>
            <a:r>
              <a:rPr lang="en-US" sz="1600" b="1" dirty="0">
                <a:effectLst/>
              </a:rPr>
              <a:t>		</a:t>
            </a:r>
            <a:r>
              <a:rPr lang="en-US" sz="1600" b="1" u="sng" dirty="0">
                <a:effectLst/>
              </a:rPr>
              <a:t>XYZ Enterprise’s Capital Project</a:t>
            </a:r>
          </a:p>
          <a:p>
            <a:pPr>
              <a:buFont typeface="Wingdings" pitchFamily="2" charset="2"/>
              <a:buNone/>
            </a:pPr>
            <a:r>
              <a:rPr lang="en-US" sz="1600" b="1" i="1" dirty="0">
                <a:effectLst/>
              </a:rPr>
              <a:t>         		 Year	Cash flow     Discount factor       Present Value</a:t>
            </a:r>
            <a:endParaRPr lang="en-US" sz="1600" b="1" dirty="0">
              <a:effectLst/>
            </a:endParaRPr>
          </a:p>
          <a:p>
            <a:pPr>
              <a:buFont typeface="Wingdings" pitchFamily="2" charset="2"/>
              <a:buNone/>
            </a:pPr>
            <a:r>
              <a:rPr lang="en-US" sz="1600" b="1" i="1" dirty="0">
                <a:effectLst/>
              </a:rPr>
              <a:t>						@10%	                </a:t>
            </a:r>
            <a:r>
              <a:rPr lang="en-US" sz="1600" b="1" dirty="0">
                <a:effectLst/>
              </a:rPr>
              <a:t> </a:t>
            </a:r>
          </a:p>
          <a:p>
            <a:pPr>
              <a:buFont typeface="Wingdings" pitchFamily="2" charset="2"/>
              <a:buNone/>
            </a:pPr>
            <a:r>
              <a:rPr lang="en-US" sz="1600" b="1" dirty="0">
                <a:effectLst/>
              </a:rPr>
              <a:t>			    1	    </a:t>
            </a:r>
            <a:r>
              <a:rPr lang="en-US" sz="1600" b="1" dirty="0" smtClean="0">
                <a:effectLst/>
              </a:rPr>
              <a:t> 5,000</a:t>
            </a:r>
            <a:r>
              <a:rPr lang="en-US" sz="1600" b="1" dirty="0">
                <a:effectLst/>
              </a:rPr>
              <a:t>	    	0.909	           	       </a:t>
            </a:r>
            <a:r>
              <a:rPr lang="en-US" sz="1600" b="1" dirty="0" smtClean="0">
                <a:effectLst/>
              </a:rPr>
              <a:t>4,545</a:t>
            </a:r>
            <a:endParaRPr lang="en-US" sz="1600" b="1" dirty="0">
              <a:effectLst/>
            </a:endParaRPr>
          </a:p>
          <a:p>
            <a:pPr>
              <a:buFont typeface="Wingdings" pitchFamily="2" charset="2"/>
              <a:buNone/>
            </a:pPr>
            <a:r>
              <a:rPr lang="en-US" sz="1600" b="1" dirty="0">
                <a:effectLst/>
              </a:rPr>
              <a:t>			    2	   10,000	     	0.826		       </a:t>
            </a:r>
            <a:r>
              <a:rPr lang="en-US" sz="1600" b="1" dirty="0" smtClean="0">
                <a:effectLst/>
              </a:rPr>
              <a:t>8,260</a:t>
            </a:r>
            <a:endParaRPr lang="en-US" sz="1600" b="1" dirty="0">
              <a:effectLst/>
            </a:endParaRPr>
          </a:p>
          <a:p>
            <a:pPr>
              <a:buFont typeface="Wingdings" pitchFamily="2" charset="2"/>
              <a:buNone/>
            </a:pPr>
            <a:r>
              <a:rPr lang="en-US" sz="1600" b="1" dirty="0">
                <a:effectLst/>
              </a:rPr>
              <a:t>			    3	   10,000	     	0.751		       </a:t>
            </a:r>
            <a:r>
              <a:rPr lang="en-US" sz="1600" b="1" dirty="0" smtClean="0">
                <a:effectLst/>
              </a:rPr>
              <a:t>7,510</a:t>
            </a:r>
            <a:endParaRPr lang="en-US" sz="1600" b="1" dirty="0">
              <a:effectLst/>
            </a:endParaRPr>
          </a:p>
          <a:p>
            <a:pPr>
              <a:buFont typeface="Wingdings" pitchFamily="2" charset="2"/>
              <a:buNone/>
            </a:pPr>
            <a:r>
              <a:rPr lang="en-US" sz="1600" b="1" dirty="0">
                <a:effectLst/>
              </a:rPr>
              <a:t>			    4	     3,000     	0.683		       </a:t>
            </a:r>
            <a:r>
              <a:rPr lang="en-US" sz="1600" b="1" dirty="0" smtClean="0">
                <a:effectLst/>
              </a:rPr>
              <a:t>2,049</a:t>
            </a:r>
            <a:endParaRPr lang="en-US" sz="1600" b="1" dirty="0">
              <a:effectLst/>
            </a:endParaRPr>
          </a:p>
          <a:p>
            <a:pPr>
              <a:buFont typeface="Wingdings" pitchFamily="2" charset="2"/>
              <a:buNone/>
            </a:pPr>
            <a:r>
              <a:rPr lang="en-US" sz="1600" b="1" dirty="0">
                <a:effectLst/>
              </a:rPr>
              <a:t>			    5	     2,000	     	0.621		       </a:t>
            </a:r>
            <a:r>
              <a:rPr lang="en-US" sz="1600" b="1" dirty="0" smtClean="0">
                <a:effectLst/>
              </a:rPr>
              <a:t>1,242</a:t>
            </a:r>
            <a:endParaRPr lang="en-US" sz="1600" b="1" dirty="0">
              <a:effectLst/>
            </a:endParaRPr>
          </a:p>
          <a:p>
            <a:pPr>
              <a:buFont typeface="Wingdings" pitchFamily="2" charset="2"/>
              <a:buNone/>
            </a:pPr>
            <a:r>
              <a:rPr lang="en-US" sz="1600" b="1" dirty="0">
                <a:effectLst/>
              </a:rPr>
              <a:t>			    5	     1,000		0.621		     </a:t>
            </a:r>
            <a:r>
              <a:rPr lang="en-US" sz="1600" b="1" u="sng" dirty="0">
                <a:effectLst/>
              </a:rPr>
              <a:t>    </a:t>
            </a:r>
            <a:r>
              <a:rPr lang="en-US" sz="1600" b="1" u="sng" dirty="0" smtClean="0">
                <a:effectLst/>
              </a:rPr>
              <a:t> 621</a:t>
            </a:r>
            <a:endParaRPr lang="en-US" sz="1600" b="1" u="sng" dirty="0">
              <a:effectLst/>
            </a:endParaRPr>
          </a:p>
          <a:p>
            <a:pPr>
              <a:buFont typeface="Wingdings" pitchFamily="2" charset="2"/>
              <a:buNone/>
            </a:pPr>
            <a:r>
              <a:rPr lang="en-US" sz="1600" b="1" dirty="0">
                <a:effectLst/>
              </a:rPr>
              <a:t>			                                </a:t>
            </a:r>
            <a:r>
              <a:rPr lang="en-US" sz="1600" dirty="0">
                <a:effectLst/>
              </a:rPr>
              <a:t>PV of Net Cash Inflows =</a:t>
            </a:r>
            <a:r>
              <a:rPr lang="en-US" sz="1600" b="1" dirty="0">
                <a:effectLst/>
              </a:rPr>
              <a:t>    </a:t>
            </a:r>
            <a:r>
              <a:rPr lang="en-US" sz="1600" b="1" u="sng" dirty="0" smtClean="0">
                <a:effectLst/>
              </a:rPr>
              <a:t>24,227 </a:t>
            </a:r>
            <a:endParaRPr lang="en-US" sz="1600" b="1" u="sng" dirty="0">
              <a:effectLst/>
            </a:endParaRPr>
          </a:p>
          <a:p>
            <a:pPr>
              <a:buFont typeface="Wingdings" pitchFamily="2" charset="2"/>
              <a:buNone/>
            </a:pPr>
            <a:r>
              <a:rPr lang="en-US" sz="1600" b="1" dirty="0">
                <a:effectLst/>
              </a:rPr>
              <a:t>		NPV = PV of Net Cash Inflows – Cash Outflows</a:t>
            </a:r>
          </a:p>
          <a:p>
            <a:pPr>
              <a:buFont typeface="Wingdings" pitchFamily="2" charset="2"/>
              <a:buNone/>
            </a:pPr>
            <a:r>
              <a:rPr lang="en-US" sz="1600" b="1" dirty="0">
                <a:effectLst/>
              </a:rPr>
              <a:t>	    	         = </a:t>
            </a:r>
            <a:r>
              <a:rPr lang="en-US" sz="1600" b="1" dirty="0" smtClean="0">
                <a:effectLst/>
              </a:rPr>
              <a:t>24,227 </a:t>
            </a:r>
            <a:r>
              <a:rPr lang="en-US" sz="1600" b="1" dirty="0">
                <a:effectLst/>
              </a:rPr>
              <a:t>– 20,000 </a:t>
            </a:r>
          </a:p>
          <a:p>
            <a:pPr>
              <a:buFont typeface="Wingdings" pitchFamily="2" charset="2"/>
              <a:buNone/>
            </a:pPr>
            <a:r>
              <a:rPr lang="en-US" sz="1600" b="1" dirty="0">
                <a:effectLst/>
              </a:rPr>
              <a:t>		NPV = </a:t>
            </a:r>
            <a:r>
              <a:rPr lang="en-US" sz="1600" b="1" dirty="0" smtClean="0">
                <a:effectLst/>
              </a:rPr>
              <a:t>4,227</a:t>
            </a:r>
            <a:endParaRPr lang="en-US" sz="1600" b="1" dirty="0">
              <a:effectLst/>
            </a:endParaRPr>
          </a:p>
          <a:p>
            <a:pPr>
              <a:buFont typeface="Wingdings" pitchFamily="2" charset="2"/>
              <a:buNone/>
            </a:pPr>
            <a:r>
              <a:rPr lang="en-US" sz="1600" dirty="0">
                <a:effectLst/>
              </a:rPr>
              <a:t>Here, NPV is Positive (+ </a:t>
            </a:r>
            <a:r>
              <a:rPr lang="en-US" sz="1600" dirty="0" err="1">
                <a:effectLst/>
              </a:rPr>
              <a:t>ve</a:t>
            </a:r>
            <a:r>
              <a:rPr lang="en-US" sz="1600" dirty="0">
                <a:effectLst/>
              </a:rPr>
              <a:t>) The Project is </a:t>
            </a:r>
            <a:r>
              <a:rPr lang="en-US" sz="1600" u="sng" dirty="0">
                <a:effectLst/>
              </a:rPr>
              <a:t>ACCEPTED</a:t>
            </a:r>
            <a:r>
              <a:rPr lang="en-US" sz="1600" dirty="0">
                <a:effectLst/>
              </a:rPr>
              <a:t>.</a:t>
            </a:r>
          </a:p>
          <a:p>
            <a:pPr>
              <a:buFont typeface="Wingdings" pitchFamily="2" charset="2"/>
              <a:buNone/>
            </a:pPr>
            <a:endParaRPr lang="en-US" sz="1600" b="1" u="sng" dirty="0">
              <a:effectLst/>
            </a:endParaRPr>
          </a:p>
        </p:txBody>
      </p:sp>
      <p:sp>
        <p:nvSpPr>
          <p:cNvPr id="4" name="Title 3"/>
          <p:cNvSpPr>
            <a:spLocks noGrp="1"/>
          </p:cNvSpPr>
          <p:nvPr>
            <p:ph type="title"/>
          </p:nvPr>
        </p:nvSpPr>
        <p:spPr/>
        <p:txBody>
          <a:bodyPr>
            <a:normAutofit/>
          </a:bodyPr>
          <a:lstStyle/>
          <a:p>
            <a:pPr lvl="0" algn="l"/>
            <a:r>
              <a:rPr lang="en-US" sz="3200" dirty="0"/>
              <a:t>NPV (Net Present Value) </a:t>
            </a:r>
            <a:r>
              <a:rPr lang="en-US" sz="3200" dirty="0" smtClean="0"/>
              <a:t>Method</a:t>
            </a:r>
            <a:endParaRPr lang="en-US" sz="3200" dirty="0"/>
          </a:p>
        </p:txBody>
      </p:sp>
      <p:sp>
        <p:nvSpPr>
          <p:cNvPr id="5" name="Rectangle 2"/>
          <p:cNvSpPr txBox="1">
            <a:spLocks noChangeArrowheads="1"/>
          </p:cNvSpPr>
          <p:nvPr/>
        </p:nvSpPr>
        <p:spPr>
          <a:xfrm>
            <a:off x="457200" y="152400"/>
            <a:ext cx="8229600" cy="865188"/>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40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ular Callout 4"/>
          <p:cNvSpPr/>
          <p:nvPr/>
        </p:nvSpPr>
        <p:spPr>
          <a:xfrm>
            <a:off x="2362200" y="1905000"/>
            <a:ext cx="5181600" cy="609600"/>
          </a:xfrm>
          <a:prstGeom prst="wedgeRoundRectCallout">
            <a:avLst>
              <a:gd name="adj1" fmla="val -48564"/>
              <a:gd name="adj2" fmla="val 8869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a:t>Key concept: </a:t>
            </a:r>
            <a:r>
              <a:rPr lang="en-US" dirty="0" smtClean="0"/>
              <a:t>Non-Recourse </a:t>
            </a:r>
            <a:r>
              <a:rPr lang="en-US" dirty="0"/>
              <a:t>finance</a:t>
            </a:r>
          </a:p>
        </p:txBody>
      </p:sp>
      <p:sp>
        <p:nvSpPr>
          <p:cNvPr id="3" name="Content Placeholder 2"/>
          <p:cNvSpPr>
            <a:spLocks noGrp="1"/>
          </p:cNvSpPr>
          <p:nvPr>
            <p:ph idx="1"/>
          </p:nvPr>
        </p:nvSpPr>
        <p:spPr>
          <a:xfrm>
            <a:off x="381000" y="1524000"/>
            <a:ext cx="8229600" cy="5181600"/>
          </a:xfrm>
        </p:spPr>
        <p:txBody>
          <a:bodyPr>
            <a:noAutofit/>
          </a:bodyPr>
          <a:lstStyle/>
          <a:p>
            <a:r>
              <a:rPr lang="en-US" sz="1600" dirty="0"/>
              <a:t>The World Bank’s definition of project finance is as </a:t>
            </a:r>
            <a:r>
              <a:rPr lang="en-US" sz="1600" dirty="0" smtClean="0"/>
              <a:t>simple </a:t>
            </a:r>
            <a:r>
              <a:rPr lang="en-US" sz="1600" dirty="0"/>
              <a:t>as</a:t>
            </a:r>
            <a:r>
              <a:rPr lang="en-US" sz="1600" dirty="0" smtClean="0"/>
              <a:t>:</a:t>
            </a:r>
          </a:p>
          <a:p>
            <a:endParaRPr lang="en-US" sz="1600" dirty="0"/>
          </a:p>
          <a:p>
            <a:endParaRPr lang="en-US" sz="1600" dirty="0" smtClean="0"/>
          </a:p>
          <a:p>
            <a:endParaRPr lang="en-US" sz="1600" dirty="0" smtClean="0"/>
          </a:p>
          <a:p>
            <a:endParaRPr lang="en-US" sz="1600" dirty="0" smtClean="0"/>
          </a:p>
          <a:p>
            <a:r>
              <a:rPr lang="en-US" sz="1600" dirty="0" smtClean="0"/>
              <a:t>Financing </a:t>
            </a:r>
            <a:r>
              <a:rPr lang="en-US" sz="1600" dirty="0"/>
              <a:t>is “non-recourse” if lenders are only repaid from the project’s </a:t>
            </a:r>
            <a:r>
              <a:rPr lang="en-US" sz="1600" dirty="0" err="1"/>
              <a:t>cashflows</a:t>
            </a:r>
            <a:r>
              <a:rPr lang="en-US" sz="1600" dirty="0"/>
              <a:t>, and</a:t>
            </a:r>
          </a:p>
          <a:p>
            <a:r>
              <a:rPr lang="en-US" sz="1600" dirty="0" smtClean="0"/>
              <a:t>Collateral </a:t>
            </a:r>
            <a:r>
              <a:rPr lang="en-US" sz="1600" dirty="0"/>
              <a:t>in the case of failure is limited to the </a:t>
            </a:r>
            <a:r>
              <a:rPr lang="en-US" sz="1600" dirty="0" smtClean="0"/>
              <a:t>Project </a:t>
            </a:r>
            <a:r>
              <a:rPr lang="en-US" sz="1600" dirty="0"/>
              <a:t>assets. </a:t>
            </a:r>
            <a:endParaRPr lang="en-US" sz="1600" dirty="0" smtClean="0"/>
          </a:p>
          <a:p>
            <a:r>
              <a:rPr lang="en-US" sz="1600" dirty="0" smtClean="0"/>
              <a:t>Limited-recourse finance, additionally </a:t>
            </a:r>
            <a:r>
              <a:rPr lang="en-US" sz="1600" dirty="0"/>
              <a:t>allows lenders some claim on the assets of project sponsors in the case </a:t>
            </a:r>
            <a:r>
              <a:rPr lang="en-US" sz="1600" dirty="0" smtClean="0"/>
              <a:t>of failure</a:t>
            </a:r>
          </a:p>
          <a:p>
            <a:pPr>
              <a:buNone/>
            </a:pPr>
            <a:endParaRPr lang="en-US" sz="1600" dirty="0" smtClean="0"/>
          </a:p>
          <a:p>
            <a:pPr>
              <a:buNone/>
            </a:pPr>
            <a:r>
              <a:rPr lang="en-US" sz="1600" b="1" dirty="0" smtClean="0"/>
              <a:t>Why </a:t>
            </a:r>
            <a:r>
              <a:rPr lang="en-US" sz="1600" b="1" dirty="0"/>
              <a:t>does this matter?</a:t>
            </a:r>
          </a:p>
          <a:p>
            <a:r>
              <a:rPr lang="en-US" sz="1600" dirty="0" smtClean="0"/>
              <a:t>Specially </a:t>
            </a:r>
            <a:r>
              <a:rPr lang="en-US" sz="1600" dirty="0"/>
              <a:t>created project companies have no credit or operating track record.</a:t>
            </a:r>
          </a:p>
          <a:p>
            <a:r>
              <a:rPr lang="en-US" sz="1600" dirty="0" smtClean="0"/>
              <a:t>This </a:t>
            </a:r>
            <a:r>
              <a:rPr lang="en-US" sz="1600" dirty="0"/>
              <a:t>results in a strong emphasis from lenders on the </a:t>
            </a:r>
            <a:r>
              <a:rPr lang="en-US" sz="1600" b="1" dirty="0" smtClean="0"/>
              <a:t>Feasibility</a:t>
            </a:r>
            <a:r>
              <a:rPr lang="en-US" sz="1600" dirty="0" smtClean="0"/>
              <a:t> </a:t>
            </a:r>
            <a:r>
              <a:rPr lang="en-US" sz="1600" dirty="0"/>
              <a:t>and </a:t>
            </a:r>
            <a:r>
              <a:rPr lang="en-US" sz="1600" b="1" dirty="0" smtClean="0"/>
              <a:t>Future </a:t>
            </a:r>
            <a:r>
              <a:rPr lang="en-US" sz="1600" b="1" dirty="0"/>
              <a:t>P</a:t>
            </a:r>
            <a:r>
              <a:rPr lang="en-US" sz="1600" b="1" dirty="0" smtClean="0"/>
              <a:t>erformance of the </a:t>
            </a:r>
            <a:r>
              <a:rPr lang="en-US" sz="1600" b="1" dirty="0"/>
              <a:t>P</a:t>
            </a:r>
            <a:r>
              <a:rPr lang="en-US" sz="1600" b="1" dirty="0" smtClean="0"/>
              <a:t>roject</a:t>
            </a:r>
            <a:r>
              <a:rPr lang="en-US" sz="1600" dirty="0" smtClean="0"/>
              <a:t> </a:t>
            </a:r>
            <a:r>
              <a:rPr lang="en-US" sz="1600" dirty="0"/>
              <a:t>rather than the quality of credit support from the sponsors or the value of </a:t>
            </a:r>
            <a:r>
              <a:rPr lang="en-US" sz="1600" dirty="0" smtClean="0"/>
              <a:t>the underlying </a:t>
            </a:r>
            <a:r>
              <a:rPr lang="en-US" sz="1600" dirty="0"/>
              <a:t>assets</a:t>
            </a:r>
            <a:r>
              <a:rPr lang="en-US" sz="1600" dirty="0" smtClean="0"/>
              <a:t>.</a:t>
            </a:r>
            <a:endParaRPr lang="en-US" sz="1600" dirty="0"/>
          </a:p>
        </p:txBody>
      </p:sp>
      <p:sp>
        <p:nvSpPr>
          <p:cNvPr id="4" name="TextBox 3"/>
          <p:cNvSpPr txBox="1"/>
          <p:nvPr/>
        </p:nvSpPr>
        <p:spPr>
          <a:xfrm>
            <a:off x="2667000" y="1905000"/>
            <a:ext cx="4724400" cy="523220"/>
          </a:xfrm>
          <a:prstGeom prst="rect">
            <a:avLst/>
          </a:prstGeom>
          <a:noFill/>
        </p:spPr>
        <p:txBody>
          <a:bodyPr wrap="square" rtlCol="0">
            <a:spAutoFit/>
          </a:bodyPr>
          <a:lstStyle/>
          <a:p>
            <a:r>
              <a:rPr lang="en-US" sz="1400" b="1" i="1" dirty="0">
                <a:solidFill>
                  <a:schemeClr val="bg1"/>
                </a:solidFill>
              </a:rPr>
              <a:t>“use of nonrecourse or limited-recourse financing”</a:t>
            </a:r>
          </a:p>
          <a:p>
            <a:pPr algn="r"/>
            <a:r>
              <a:rPr lang="en-US" sz="1400" b="1" i="1" dirty="0">
                <a:solidFill>
                  <a:schemeClr val="bg1"/>
                </a:solidFill>
              </a:rPr>
              <a:t>World Bank</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457200" y="152400"/>
            <a:ext cx="8229600" cy="990600"/>
          </a:xfrm>
        </p:spPr>
        <p:txBody>
          <a:bodyPr>
            <a:normAutofit/>
          </a:bodyPr>
          <a:lstStyle/>
          <a:p>
            <a:pPr algn="l"/>
            <a:r>
              <a:rPr lang="en-US" sz="3200" dirty="0"/>
              <a:t>Profitability Index </a:t>
            </a:r>
            <a:r>
              <a:rPr lang="en-US" sz="3200" dirty="0" smtClean="0"/>
              <a:t>Method</a:t>
            </a:r>
            <a:endParaRPr lang="en-US" sz="3200" dirty="0"/>
          </a:p>
        </p:txBody>
      </p:sp>
      <p:sp>
        <p:nvSpPr>
          <p:cNvPr id="64515" name="Rectangle 3"/>
          <p:cNvSpPr>
            <a:spLocks noGrp="1" noChangeArrowheads="1"/>
          </p:cNvSpPr>
          <p:nvPr>
            <p:ph type="body" idx="1"/>
          </p:nvPr>
        </p:nvSpPr>
        <p:spPr>
          <a:xfrm>
            <a:off x="381000" y="1295400"/>
            <a:ext cx="8305800" cy="5334000"/>
          </a:xfrm>
        </p:spPr>
        <p:txBody>
          <a:bodyPr>
            <a:normAutofit/>
          </a:bodyPr>
          <a:lstStyle/>
          <a:p>
            <a:pPr>
              <a:buFont typeface="Wingdings" pitchFamily="2" charset="2"/>
              <a:buNone/>
            </a:pPr>
            <a:r>
              <a:rPr lang="en-US" sz="1600" b="1" u="sng" dirty="0"/>
              <a:t>Profitability Index</a:t>
            </a:r>
            <a:r>
              <a:rPr lang="en-US" sz="1600" dirty="0"/>
              <a:t> is the ratio of present value of expected future cash inflows and</a:t>
            </a:r>
          </a:p>
          <a:p>
            <a:pPr>
              <a:buFont typeface="Wingdings" pitchFamily="2" charset="2"/>
              <a:buNone/>
            </a:pPr>
            <a:r>
              <a:rPr lang="en-US" sz="1600" dirty="0"/>
              <a:t>Initial cash outflows or cash outlay. It is also used for ranking the projects in order</a:t>
            </a:r>
          </a:p>
          <a:p>
            <a:pPr>
              <a:buFont typeface="Wingdings" pitchFamily="2" charset="2"/>
              <a:buNone/>
            </a:pPr>
            <a:r>
              <a:rPr lang="en-US" sz="1600" dirty="0"/>
              <a:t>of their profitability. It is also helpful in selecting projects in a situation of capital</a:t>
            </a:r>
          </a:p>
          <a:p>
            <a:pPr>
              <a:buFont typeface="Wingdings" pitchFamily="2" charset="2"/>
              <a:buNone/>
            </a:pPr>
            <a:r>
              <a:rPr lang="en-US" sz="1600" dirty="0"/>
              <a:t>rationing. It is also know as Benefit / Cost Ratio (BCR).</a:t>
            </a:r>
          </a:p>
          <a:p>
            <a:pPr>
              <a:buFont typeface="Wingdings" pitchFamily="2" charset="2"/>
              <a:buNone/>
            </a:pPr>
            <a:endParaRPr lang="en-US" sz="1600" dirty="0"/>
          </a:p>
          <a:p>
            <a:pPr>
              <a:buFont typeface="Wingdings" pitchFamily="2" charset="2"/>
              <a:buNone/>
            </a:pPr>
            <a:r>
              <a:rPr lang="en-US" sz="1600" dirty="0"/>
              <a:t>			PI  =   </a:t>
            </a:r>
            <a:r>
              <a:rPr lang="en-US" sz="1600" u="sng" dirty="0"/>
              <a:t>Present value of Future cash Inflows</a:t>
            </a:r>
          </a:p>
          <a:p>
            <a:pPr>
              <a:buFont typeface="Wingdings" pitchFamily="2" charset="2"/>
              <a:buNone/>
            </a:pPr>
            <a:r>
              <a:rPr lang="en-US" sz="1600" dirty="0"/>
              <a:t>		          			Initial Cash Outlay</a:t>
            </a:r>
          </a:p>
          <a:p>
            <a:pPr>
              <a:buFont typeface="Wingdings" pitchFamily="2" charset="2"/>
              <a:buNone/>
            </a:pPr>
            <a:endParaRPr lang="en-US" sz="1600" dirty="0"/>
          </a:p>
          <a:p>
            <a:pPr>
              <a:buFont typeface="Wingdings" pitchFamily="2" charset="2"/>
              <a:buNone/>
            </a:pPr>
            <a:r>
              <a:rPr lang="en-US" sz="1600" b="1" u="sng" dirty="0"/>
              <a:t>Decision Rule</a:t>
            </a:r>
            <a:r>
              <a:rPr lang="en-US" sz="1600" dirty="0"/>
              <a:t>: - In Case of Independent Investments, </a:t>
            </a:r>
            <a:r>
              <a:rPr lang="en-US" sz="1600" u="sng" dirty="0"/>
              <a:t>ACCEPT</a:t>
            </a:r>
            <a:r>
              <a:rPr lang="en-US" sz="1600" dirty="0"/>
              <a:t> a Project If a PI is </a:t>
            </a:r>
          </a:p>
          <a:p>
            <a:pPr>
              <a:buFont typeface="Wingdings" pitchFamily="2" charset="2"/>
              <a:buNone/>
            </a:pPr>
            <a:r>
              <a:rPr lang="en-US" sz="1600" dirty="0"/>
              <a:t>			greater ( &gt; 1 ) and Reject it otherwise.</a:t>
            </a:r>
          </a:p>
          <a:p>
            <a:pPr>
              <a:buFont typeface="Wingdings" pitchFamily="2" charset="2"/>
              <a:buNone/>
            </a:pPr>
            <a:r>
              <a:rPr lang="en-US" sz="1600" dirty="0"/>
              <a:t>			In Case of Alternative Investments, </a:t>
            </a:r>
            <a:r>
              <a:rPr lang="en-US" sz="1600" u="sng" dirty="0"/>
              <a:t>ACCEPT</a:t>
            </a:r>
            <a:r>
              <a:rPr lang="en-US" sz="1600" dirty="0"/>
              <a:t> the project with the </a:t>
            </a:r>
          </a:p>
          <a:p>
            <a:pPr>
              <a:buFont typeface="Wingdings" pitchFamily="2" charset="2"/>
              <a:buNone/>
            </a:pPr>
            <a:r>
              <a:rPr lang="en-US" sz="1600" dirty="0"/>
              <a:t>			largest PI, provided it is greater than ( &gt; 1 ) and Reject others.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type="body" idx="1"/>
          </p:nvPr>
        </p:nvSpPr>
        <p:spPr>
          <a:xfrm>
            <a:off x="457200" y="1219200"/>
            <a:ext cx="8305800" cy="4953000"/>
          </a:xfrm>
        </p:spPr>
        <p:txBody>
          <a:bodyPr>
            <a:normAutofit/>
          </a:bodyPr>
          <a:lstStyle/>
          <a:p>
            <a:pPr>
              <a:buFont typeface="Wingdings" pitchFamily="2" charset="2"/>
              <a:buNone/>
            </a:pPr>
            <a:r>
              <a:rPr lang="en-US" sz="1600" b="1" u="sng" dirty="0"/>
              <a:t>Pros</a:t>
            </a:r>
            <a:r>
              <a:rPr lang="en-US" sz="1600" b="1" dirty="0"/>
              <a:t>: - </a:t>
            </a:r>
            <a:r>
              <a:rPr lang="en-US" sz="1600" dirty="0"/>
              <a:t>a) It is conceptually sound.</a:t>
            </a:r>
          </a:p>
          <a:p>
            <a:pPr>
              <a:buFont typeface="Wingdings" pitchFamily="2" charset="2"/>
              <a:buNone/>
            </a:pPr>
            <a:r>
              <a:rPr lang="en-US" sz="1600" dirty="0"/>
              <a:t>		 b) It considers time value of money.</a:t>
            </a:r>
          </a:p>
          <a:p>
            <a:pPr>
              <a:buFont typeface="Wingdings" pitchFamily="2" charset="2"/>
              <a:buNone/>
            </a:pPr>
            <a:r>
              <a:rPr lang="en-US" sz="1600" dirty="0"/>
              <a:t>		 c) It Facilitates ranking of projects which help in the selection of projects.</a:t>
            </a:r>
          </a:p>
          <a:p>
            <a:pPr>
              <a:buFont typeface="Wingdings" pitchFamily="2" charset="2"/>
              <a:buNone/>
            </a:pPr>
            <a:endParaRPr lang="en-US" sz="1600" dirty="0"/>
          </a:p>
          <a:p>
            <a:pPr>
              <a:buFont typeface="Wingdings" pitchFamily="2" charset="2"/>
              <a:buNone/>
            </a:pPr>
            <a:r>
              <a:rPr lang="en-US" sz="1600" b="1" u="sng" dirty="0"/>
              <a:t>Cons</a:t>
            </a:r>
            <a:r>
              <a:rPr lang="en-US" sz="1600" b="1" dirty="0"/>
              <a:t>: - </a:t>
            </a:r>
            <a:r>
              <a:rPr lang="en-US" sz="1600" dirty="0"/>
              <a:t>a) It is vulnerable to different interpretations.</a:t>
            </a:r>
          </a:p>
          <a:p>
            <a:pPr>
              <a:buFont typeface="Wingdings" pitchFamily="2" charset="2"/>
              <a:buNone/>
            </a:pPr>
            <a:r>
              <a:rPr lang="en-US" sz="1600" dirty="0"/>
              <a:t>		 b) Its computation Process is complex.</a:t>
            </a:r>
          </a:p>
          <a:p>
            <a:pPr>
              <a:buFont typeface="Wingdings" pitchFamily="2" charset="2"/>
              <a:buNone/>
            </a:pPr>
            <a:endParaRPr lang="en-US" sz="1600" dirty="0"/>
          </a:p>
          <a:p>
            <a:pPr>
              <a:buFont typeface="Wingdings" pitchFamily="2" charset="2"/>
              <a:buNone/>
            </a:pPr>
            <a:r>
              <a:rPr lang="en-US" sz="1600" b="1" u="sng" dirty="0"/>
              <a:t>For Example</a:t>
            </a:r>
            <a:r>
              <a:rPr lang="en-US" sz="1600" b="1" dirty="0"/>
              <a:t>: - In Case of Above Illustration: - </a:t>
            </a:r>
          </a:p>
          <a:p>
            <a:pPr>
              <a:buFont typeface="Wingdings" pitchFamily="2" charset="2"/>
              <a:buNone/>
            </a:pPr>
            <a:endParaRPr lang="en-US" sz="1600" b="1" dirty="0"/>
          </a:p>
          <a:p>
            <a:pPr>
              <a:buFont typeface="Wingdings" pitchFamily="2" charset="2"/>
              <a:buNone/>
            </a:pPr>
            <a:r>
              <a:rPr lang="en-US" sz="1600" b="1" dirty="0"/>
              <a:t>		Here PI = </a:t>
            </a:r>
            <a:r>
              <a:rPr lang="en-US" sz="1600" b="1" u="sng" dirty="0"/>
              <a:t>Present Value of Cash Inflows</a:t>
            </a:r>
          </a:p>
          <a:p>
            <a:pPr>
              <a:buFont typeface="Wingdings" pitchFamily="2" charset="2"/>
              <a:buNone/>
            </a:pPr>
            <a:r>
              <a:rPr lang="en-US" sz="1600" b="1" dirty="0"/>
              <a:t>			   Present Value of cash Outflows</a:t>
            </a:r>
          </a:p>
          <a:p>
            <a:pPr>
              <a:buFont typeface="Wingdings" pitchFamily="2" charset="2"/>
              <a:buNone/>
            </a:pPr>
            <a:r>
              <a:rPr lang="en-US" sz="1600" b="1" dirty="0"/>
              <a:t>			= </a:t>
            </a:r>
            <a:r>
              <a:rPr lang="en-US" sz="1600" b="1" u="sng" dirty="0" smtClean="0"/>
              <a:t>24,227</a:t>
            </a:r>
            <a:endParaRPr lang="en-US" sz="1600" b="1" u="sng" dirty="0"/>
          </a:p>
          <a:p>
            <a:pPr>
              <a:buFont typeface="Wingdings" pitchFamily="2" charset="2"/>
              <a:buNone/>
            </a:pPr>
            <a:r>
              <a:rPr lang="en-US" sz="1600" b="1" dirty="0"/>
              <a:t>			   </a:t>
            </a:r>
            <a:r>
              <a:rPr lang="en-US" sz="1600" b="1" dirty="0" smtClean="0"/>
              <a:t>20,000</a:t>
            </a:r>
            <a:endParaRPr lang="en-US" sz="1600" b="1" dirty="0"/>
          </a:p>
          <a:p>
            <a:pPr>
              <a:buFont typeface="Wingdings" pitchFamily="2" charset="2"/>
              <a:buNone/>
            </a:pPr>
            <a:r>
              <a:rPr lang="en-US" sz="1600" b="1" dirty="0"/>
              <a:t>		         PI = 1.21</a:t>
            </a:r>
          </a:p>
          <a:p>
            <a:pPr>
              <a:buFont typeface="Wingdings" pitchFamily="2" charset="2"/>
              <a:buNone/>
            </a:pPr>
            <a:r>
              <a:rPr lang="en-US" sz="1600" b="1" dirty="0"/>
              <a:t>Here, The PI is greater than ONE ( &gt; 1 ), so the project is accepted.   </a:t>
            </a:r>
            <a:r>
              <a:rPr lang="en-US" sz="1600" dirty="0"/>
              <a:t>   </a:t>
            </a:r>
          </a:p>
        </p:txBody>
      </p:sp>
      <p:sp>
        <p:nvSpPr>
          <p:cNvPr id="3" name="Rectangle 2"/>
          <p:cNvSpPr>
            <a:spLocks noGrp="1" noChangeArrowheads="1"/>
          </p:cNvSpPr>
          <p:nvPr>
            <p:ph type="title"/>
          </p:nvPr>
        </p:nvSpPr>
        <p:spPr>
          <a:xfrm>
            <a:off x="381000" y="304800"/>
            <a:ext cx="8458200" cy="712788"/>
          </a:xfrm>
        </p:spPr>
        <p:txBody>
          <a:bodyPr>
            <a:normAutofit/>
          </a:bodyPr>
          <a:lstStyle/>
          <a:p>
            <a:pPr algn="l"/>
            <a:r>
              <a:rPr lang="en-US" sz="3200" dirty="0"/>
              <a:t>IRR (Internal Rate of Return) </a:t>
            </a:r>
            <a:r>
              <a:rPr lang="en-US" sz="3200" dirty="0" smtClean="0"/>
              <a:t>Method</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6563">
                                            <p:txEl>
                                              <p:pRg st="7" end="7"/>
                                            </p:txEl>
                                          </p:spTgt>
                                        </p:tgtEl>
                                        <p:attrNameLst>
                                          <p:attrName>style.visibility</p:attrName>
                                        </p:attrNameLst>
                                      </p:cBhvr>
                                      <p:to>
                                        <p:strVal val="visible"/>
                                      </p:to>
                                    </p:set>
                                    <p:anim calcmode="lin" valueType="num">
                                      <p:cBhvr additive="base">
                                        <p:cTn id="7" dur="500" fill="hold"/>
                                        <p:tgtEl>
                                          <p:spTgt spid="66563">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6563">
                                            <p:txEl>
                                              <p:pRg st="7" end="7"/>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6563">
                                            <p:txEl>
                                              <p:pRg st="9" end="9"/>
                                            </p:txEl>
                                          </p:spTgt>
                                        </p:tgtEl>
                                        <p:attrNameLst>
                                          <p:attrName>style.visibility</p:attrName>
                                        </p:attrNameLst>
                                      </p:cBhvr>
                                      <p:to>
                                        <p:strVal val="visible"/>
                                      </p:to>
                                    </p:set>
                                    <p:anim calcmode="lin" valueType="num">
                                      <p:cBhvr additive="base">
                                        <p:cTn id="11" dur="500" fill="hold"/>
                                        <p:tgtEl>
                                          <p:spTgt spid="66563">
                                            <p:txEl>
                                              <p:pRg st="9" end="9"/>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6563">
                                            <p:txEl>
                                              <p:pRg st="9" end="9"/>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6563">
                                            <p:txEl>
                                              <p:pRg st="10" end="10"/>
                                            </p:txEl>
                                          </p:spTgt>
                                        </p:tgtEl>
                                        <p:attrNameLst>
                                          <p:attrName>style.visibility</p:attrName>
                                        </p:attrNameLst>
                                      </p:cBhvr>
                                      <p:to>
                                        <p:strVal val="visible"/>
                                      </p:to>
                                    </p:set>
                                    <p:anim calcmode="lin" valueType="num">
                                      <p:cBhvr additive="base">
                                        <p:cTn id="15" dur="500" fill="hold"/>
                                        <p:tgtEl>
                                          <p:spTgt spid="66563">
                                            <p:txEl>
                                              <p:pRg st="10" end="1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6563">
                                            <p:txEl>
                                              <p:pRg st="10" end="10"/>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6563">
                                            <p:txEl>
                                              <p:pRg st="11" end="11"/>
                                            </p:txEl>
                                          </p:spTgt>
                                        </p:tgtEl>
                                        <p:attrNameLst>
                                          <p:attrName>style.visibility</p:attrName>
                                        </p:attrNameLst>
                                      </p:cBhvr>
                                      <p:to>
                                        <p:strVal val="visible"/>
                                      </p:to>
                                    </p:set>
                                    <p:anim calcmode="lin" valueType="num">
                                      <p:cBhvr additive="base">
                                        <p:cTn id="19" dur="500" fill="hold"/>
                                        <p:tgtEl>
                                          <p:spTgt spid="66563">
                                            <p:txEl>
                                              <p:pRg st="11" end="1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6563">
                                            <p:txEl>
                                              <p:pRg st="11" end="11"/>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6563">
                                            <p:txEl>
                                              <p:pRg st="12" end="12"/>
                                            </p:txEl>
                                          </p:spTgt>
                                        </p:tgtEl>
                                        <p:attrNameLst>
                                          <p:attrName>style.visibility</p:attrName>
                                        </p:attrNameLst>
                                      </p:cBhvr>
                                      <p:to>
                                        <p:strVal val="visible"/>
                                      </p:to>
                                    </p:set>
                                    <p:anim calcmode="lin" valueType="num">
                                      <p:cBhvr additive="base">
                                        <p:cTn id="23" dur="500" fill="hold"/>
                                        <p:tgtEl>
                                          <p:spTgt spid="66563">
                                            <p:txEl>
                                              <p:pRg st="12" end="1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6563">
                                            <p:txEl>
                                              <p:pRg st="12" end="12"/>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6563">
                                            <p:txEl>
                                              <p:pRg st="13" end="13"/>
                                            </p:txEl>
                                          </p:spTgt>
                                        </p:tgtEl>
                                        <p:attrNameLst>
                                          <p:attrName>style.visibility</p:attrName>
                                        </p:attrNameLst>
                                      </p:cBhvr>
                                      <p:to>
                                        <p:strVal val="visible"/>
                                      </p:to>
                                    </p:set>
                                    <p:anim calcmode="lin" valueType="num">
                                      <p:cBhvr additive="base">
                                        <p:cTn id="27" dur="500" fill="hold"/>
                                        <p:tgtEl>
                                          <p:spTgt spid="66563">
                                            <p:txEl>
                                              <p:pRg st="13" end="1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6563">
                                            <p:txEl>
                                              <p:pRg st="13" end="13"/>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66563">
                                            <p:txEl>
                                              <p:pRg st="14" end="14"/>
                                            </p:txEl>
                                          </p:spTgt>
                                        </p:tgtEl>
                                        <p:attrNameLst>
                                          <p:attrName>style.visibility</p:attrName>
                                        </p:attrNameLst>
                                      </p:cBhvr>
                                      <p:to>
                                        <p:strVal val="visible"/>
                                      </p:to>
                                    </p:set>
                                    <p:anim calcmode="lin" valueType="num">
                                      <p:cBhvr additive="base">
                                        <p:cTn id="31" dur="500" fill="hold"/>
                                        <p:tgtEl>
                                          <p:spTgt spid="66563">
                                            <p:txEl>
                                              <p:pRg st="14" end="1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656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81000" y="304800"/>
            <a:ext cx="8458200" cy="712788"/>
          </a:xfrm>
        </p:spPr>
        <p:txBody>
          <a:bodyPr>
            <a:normAutofit/>
          </a:bodyPr>
          <a:lstStyle/>
          <a:p>
            <a:pPr algn="l"/>
            <a:r>
              <a:rPr lang="en-US" sz="3200" dirty="0"/>
              <a:t>IRR (Internal Rate of Return) </a:t>
            </a:r>
            <a:r>
              <a:rPr lang="en-US" sz="3200" dirty="0" smtClean="0"/>
              <a:t>Method</a:t>
            </a:r>
            <a:endParaRPr lang="en-US" sz="3200" dirty="0"/>
          </a:p>
        </p:txBody>
      </p:sp>
      <p:sp>
        <p:nvSpPr>
          <p:cNvPr id="14339" name="Rectangle 3"/>
          <p:cNvSpPr>
            <a:spLocks noGrp="1" noChangeArrowheads="1"/>
          </p:cNvSpPr>
          <p:nvPr>
            <p:ph type="body" idx="1"/>
          </p:nvPr>
        </p:nvSpPr>
        <p:spPr>
          <a:xfrm>
            <a:off x="381000" y="1295400"/>
            <a:ext cx="8229600" cy="5334000"/>
          </a:xfrm>
        </p:spPr>
        <p:txBody>
          <a:bodyPr>
            <a:normAutofit/>
          </a:bodyPr>
          <a:lstStyle/>
          <a:p>
            <a:pPr algn="just"/>
            <a:r>
              <a:rPr lang="en-US" sz="1600" dirty="0"/>
              <a:t>This method is known by various other names like </a:t>
            </a:r>
            <a:r>
              <a:rPr lang="en-US" sz="1600" u="sng" dirty="0"/>
              <a:t>Yield on Investment</a:t>
            </a:r>
            <a:r>
              <a:rPr lang="en-US" sz="1600" dirty="0"/>
              <a:t> or </a:t>
            </a:r>
            <a:r>
              <a:rPr lang="en-US" sz="1600" u="sng" dirty="0"/>
              <a:t>Rate </a:t>
            </a:r>
            <a:r>
              <a:rPr lang="en-US" sz="1600" u="sng" dirty="0" smtClean="0"/>
              <a:t>of Return </a:t>
            </a:r>
            <a:r>
              <a:rPr lang="en-US" sz="1600" u="sng" dirty="0"/>
              <a:t>Method</a:t>
            </a:r>
            <a:r>
              <a:rPr lang="en-US" sz="1600" dirty="0"/>
              <a:t>. It is used when the cost of investment and the annual cash </a:t>
            </a:r>
            <a:r>
              <a:rPr lang="en-US" sz="1600" dirty="0" smtClean="0"/>
              <a:t>inflows are </a:t>
            </a:r>
            <a:r>
              <a:rPr lang="en-US" sz="1600" dirty="0"/>
              <a:t>known and rate of return is to be calculated. It takes into account time value </a:t>
            </a:r>
            <a:r>
              <a:rPr lang="en-US" sz="1600" dirty="0" smtClean="0"/>
              <a:t>of Money </a:t>
            </a:r>
            <a:r>
              <a:rPr lang="en-US" sz="1600" dirty="0"/>
              <a:t>by discounting inflows and cash flows. This is the Most alternative to </a:t>
            </a:r>
            <a:r>
              <a:rPr lang="en-US" sz="1600" dirty="0" smtClean="0"/>
              <a:t>NPV. It </a:t>
            </a:r>
            <a:r>
              <a:rPr lang="en-US" sz="1600" dirty="0"/>
              <a:t>is the Discount rate that makes it NPV equal to zero.</a:t>
            </a:r>
          </a:p>
          <a:p>
            <a:pPr algn="just"/>
            <a:endParaRPr lang="en-US" sz="1600" dirty="0"/>
          </a:p>
          <a:p>
            <a:pPr algn="just"/>
            <a:r>
              <a:rPr lang="en-US" sz="1600" dirty="0"/>
              <a:t>In this Method, the IRR can be ascertained by the </a:t>
            </a:r>
            <a:r>
              <a:rPr lang="en-US" sz="1600" u="sng" dirty="0"/>
              <a:t>Trial &amp; Error Yield Method</a:t>
            </a:r>
            <a:r>
              <a:rPr lang="en-US" sz="1600" dirty="0" smtClean="0"/>
              <a:t>, Whose </a:t>
            </a:r>
            <a:r>
              <a:rPr lang="en-US" sz="1600" dirty="0"/>
              <a:t>the objective is to find out the expected yield from the investment.</a:t>
            </a:r>
            <a:endParaRPr lang="en-US" sz="2000" u="sng" dirty="0"/>
          </a:p>
        </p:txBody>
      </p:sp>
      <p:sp>
        <p:nvSpPr>
          <p:cNvPr id="14340" name="Rectangle 4"/>
          <p:cNvSpPr>
            <a:spLocks noChangeArrowheads="1"/>
          </p:cNvSpPr>
          <p:nvPr/>
        </p:nvSpPr>
        <p:spPr bwMode="auto">
          <a:xfrm>
            <a:off x="685800" y="4800600"/>
            <a:ext cx="2057400" cy="1219200"/>
          </a:xfrm>
          <a:prstGeom prst="rect">
            <a:avLst/>
          </a:prstGeom>
          <a:noFill/>
          <a:ln w="9525">
            <a:noFill/>
            <a:miter lim="800000"/>
            <a:headEnd/>
            <a:tailEnd/>
          </a:ln>
          <a:effectLst/>
        </p:spPr>
        <p:txBody>
          <a:bodyPr wrap="none" anchor="ctr"/>
          <a:lstStyle/>
          <a:p>
            <a:pPr eaLnBrk="1" hangingPunct="1"/>
            <a:r>
              <a:rPr lang="en-US" sz="1600" b="1" dirty="0"/>
              <a:t>= Smaller discount rate + </a:t>
            </a:r>
            <a:r>
              <a:rPr lang="en-US" sz="1600" b="1" u="sng" dirty="0" smtClean="0"/>
              <a:t>               NPV </a:t>
            </a:r>
            <a:r>
              <a:rPr lang="en-US" sz="1600" b="1" u="sng" dirty="0"/>
              <a:t>@ Smaller rate		</a:t>
            </a:r>
            <a:r>
              <a:rPr lang="en-US" sz="1600" b="1" dirty="0"/>
              <a:t> </a:t>
            </a:r>
          </a:p>
          <a:p>
            <a:pPr eaLnBrk="1" hangingPunct="1"/>
            <a:r>
              <a:rPr lang="en-US" sz="1600" b="1" dirty="0"/>
              <a:t>	</a:t>
            </a:r>
            <a:r>
              <a:rPr lang="en-US" sz="1600" b="1" dirty="0" smtClean="0"/>
              <a:t>	            Sum </a:t>
            </a:r>
            <a:r>
              <a:rPr lang="en-US" sz="1600" b="1" dirty="0"/>
              <a:t>of the absolute values of the</a:t>
            </a:r>
          </a:p>
          <a:p>
            <a:pPr eaLnBrk="1" hangingPunct="1"/>
            <a:r>
              <a:rPr lang="en-US" sz="1600" b="1" dirty="0"/>
              <a:t>	</a:t>
            </a:r>
            <a:r>
              <a:rPr lang="en-US" sz="1600" b="1" dirty="0" smtClean="0"/>
              <a:t>	</a:t>
            </a:r>
            <a:r>
              <a:rPr lang="en-US" sz="1600" b="1" dirty="0"/>
              <a:t> </a:t>
            </a:r>
            <a:r>
              <a:rPr lang="en-US" sz="1600" b="1" dirty="0" smtClean="0"/>
              <a:t>              NPV </a:t>
            </a:r>
            <a:r>
              <a:rPr lang="en-US" sz="1600" b="1" dirty="0"/>
              <a:t>@ smaller and the bigger</a:t>
            </a:r>
          </a:p>
          <a:p>
            <a:pPr eaLnBrk="1" hangingPunct="1"/>
            <a:r>
              <a:rPr lang="en-US" sz="1600" b="1" dirty="0"/>
              <a:t>			 </a:t>
            </a:r>
            <a:r>
              <a:rPr lang="en-US" sz="1600" b="1" dirty="0" smtClean="0"/>
              <a:t>      Discount </a:t>
            </a:r>
            <a:r>
              <a:rPr lang="en-US" sz="1600" b="1" dirty="0"/>
              <a:t>rates</a:t>
            </a:r>
          </a:p>
          <a:p>
            <a:pPr eaLnBrk="1" hangingPunct="1"/>
            <a:endParaRPr lang="en-US" sz="2000" b="1" u="sng" dirty="0"/>
          </a:p>
        </p:txBody>
      </p:sp>
      <p:sp>
        <p:nvSpPr>
          <p:cNvPr id="14342" name="Rectangle 6"/>
          <p:cNvSpPr>
            <a:spLocks noChangeArrowheads="1"/>
          </p:cNvSpPr>
          <p:nvPr/>
        </p:nvSpPr>
        <p:spPr bwMode="auto">
          <a:xfrm>
            <a:off x="6477000" y="4495800"/>
            <a:ext cx="2438400" cy="1219200"/>
          </a:xfrm>
          <a:prstGeom prst="rect">
            <a:avLst/>
          </a:prstGeom>
          <a:noFill/>
          <a:ln w="9525">
            <a:noFill/>
            <a:miter lim="800000"/>
            <a:headEnd/>
            <a:tailEnd/>
          </a:ln>
          <a:effectLst/>
        </p:spPr>
        <p:txBody>
          <a:bodyPr wrap="none" anchor="ctr"/>
          <a:lstStyle/>
          <a:p>
            <a:pPr eaLnBrk="1" hangingPunct="1"/>
            <a:r>
              <a:rPr lang="en-US" sz="1600" b="1" dirty="0"/>
              <a:t>      Bigger         Smaller</a:t>
            </a:r>
          </a:p>
          <a:p>
            <a:pPr eaLnBrk="1" hangingPunct="1"/>
            <a:r>
              <a:rPr lang="en-US" sz="1600" b="1" dirty="0"/>
              <a:t>  X discount  –  discount </a:t>
            </a:r>
          </a:p>
          <a:p>
            <a:pPr eaLnBrk="1" hangingPunct="1"/>
            <a:r>
              <a:rPr lang="en-US" sz="1600" b="1" dirty="0"/>
              <a:t>      rate 	          </a:t>
            </a:r>
            <a:r>
              <a:rPr lang="en-US" sz="1600" b="1" dirty="0" err="1"/>
              <a:t>rate</a:t>
            </a:r>
            <a:endParaRPr lang="en-US" sz="1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340">
                                            <p:txEl>
                                              <p:pRg st="0" end="0"/>
                                            </p:txEl>
                                          </p:spTgt>
                                        </p:tgtEl>
                                        <p:attrNameLst>
                                          <p:attrName>style.visibility</p:attrName>
                                        </p:attrNameLst>
                                      </p:cBhvr>
                                      <p:to>
                                        <p:strVal val="visible"/>
                                      </p:to>
                                    </p:set>
                                    <p:anim calcmode="lin" valueType="num">
                                      <p:cBhvr additive="base">
                                        <p:cTn id="7" dur="500" fill="hold"/>
                                        <p:tgtEl>
                                          <p:spTgt spid="1434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340">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4340">
                                            <p:txEl>
                                              <p:pRg st="1" end="1"/>
                                            </p:txEl>
                                          </p:spTgt>
                                        </p:tgtEl>
                                        <p:attrNameLst>
                                          <p:attrName>style.visibility</p:attrName>
                                        </p:attrNameLst>
                                      </p:cBhvr>
                                      <p:to>
                                        <p:strVal val="visible"/>
                                      </p:to>
                                    </p:set>
                                    <p:anim calcmode="lin" valueType="num">
                                      <p:cBhvr additive="base">
                                        <p:cTn id="11" dur="500" fill="hold"/>
                                        <p:tgtEl>
                                          <p:spTgt spid="14340">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4340">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4340">
                                            <p:txEl>
                                              <p:pRg st="2" end="2"/>
                                            </p:txEl>
                                          </p:spTgt>
                                        </p:tgtEl>
                                        <p:attrNameLst>
                                          <p:attrName>style.visibility</p:attrName>
                                        </p:attrNameLst>
                                      </p:cBhvr>
                                      <p:to>
                                        <p:strVal val="visible"/>
                                      </p:to>
                                    </p:set>
                                    <p:anim calcmode="lin" valueType="num">
                                      <p:cBhvr additive="base">
                                        <p:cTn id="15" dur="500" fill="hold"/>
                                        <p:tgtEl>
                                          <p:spTgt spid="14340">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4340">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4340">
                                            <p:txEl>
                                              <p:pRg st="3" end="3"/>
                                            </p:txEl>
                                          </p:spTgt>
                                        </p:tgtEl>
                                        <p:attrNameLst>
                                          <p:attrName>style.visibility</p:attrName>
                                        </p:attrNameLst>
                                      </p:cBhvr>
                                      <p:to>
                                        <p:strVal val="visible"/>
                                      </p:to>
                                    </p:set>
                                    <p:anim calcmode="lin" valueType="num">
                                      <p:cBhvr additive="base">
                                        <p:cTn id="19" dur="500" fill="hold"/>
                                        <p:tgtEl>
                                          <p:spTgt spid="14340">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34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4342">
                                            <p:txEl>
                                              <p:pRg st="0" end="0"/>
                                            </p:txEl>
                                          </p:spTgt>
                                        </p:tgtEl>
                                        <p:attrNameLst>
                                          <p:attrName>style.visibility</p:attrName>
                                        </p:attrNameLst>
                                      </p:cBhvr>
                                      <p:to>
                                        <p:strVal val="visible"/>
                                      </p:to>
                                    </p:set>
                                    <p:anim calcmode="lin" valueType="num">
                                      <p:cBhvr additive="base">
                                        <p:cTn id="25" dur="500" fill="hold"/>
                                        <p:tgtEl>
                                          <p:spTgt spid="14342">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342">
                                            <p:txEl>
                                              <p:pRg st="0" end="0"/>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4342">
                                            <p:txEl>
                                              <p:pRg st="1" end="1"/>
                                            </p:txEl>
                                          </p:spTgt>
                                        </p:tgtEl>
                                        <p:attrNameLst>
                                          <p:attrName>style.visibility</p:attrName>
                                        </p:attrNameLst>
                                      </p:cBhvr>
                                      <p:to>
                                        <p:strVal val="visible"/>
                                      </p:to>
                                    </p:set>
                                    <p:anim calcmode="lin" valueType="num">
                                      <p:cBhvr additive="base">
                                        <p:cTn id="29" dur="500" fill="hold"/>
                                        <p:tgtEl>
                                          <p:spTgt spid="14342">
                                            <p:txEl>
                                              <p:pRg st="1" end="1"/>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4342">
                                            <p:txEl>
                                              <p:pRg st="1" end="1"/>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14342">
                                            <p:txEl>
                                              <p:pRg st="2" end="2"/>
                                            </p:txEl>
                                          </p:spTgt>
                                        </p:tgtEl>
                                        <p:attrNameLst>
                                          <p:attrName>style.visibility</p:attrName>
                                        </p:attrNameLst>
                                      </p:cBhvr>
                                      <p:to>
                                        <p:strVal val="visible"/>
                                      </p:to>
                                    </p:set>
                                    <p:anim calcmode="lin" valueType="num">
                                      <p:cBhvr additive="base">
                                        <p:cTn id="33" dur="500" fill="hold"/>
                                        <p:tgtEl>
                                          <p:spTgt spid="14342">
                                            <p:txEl>
                                              <p:pRg st="2" end="2"/>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434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a:xfrm>
            <a:off x="228600" y="1752600"/>
            <a:ext cx="8686800" cy="4648200"/>
          </a:xfrm>
        </p:spPr>
        <p:txBody>
          <a:bodyPr>
            <a:normAutofit/>
          </a:bodyPr>
          <a:lstStyle/>
          <a:p>
            <a:pPr>
              <a:lnSpc>
                <a:spcPct val="90000"/>
              </a:lnSpc>
              <a:buFont typeface="Wingdings" pitchFamily="2" charset="2"/>
              <a:buNone/>
            </a:pPr>
            <a:r>
              <a:rPr lang="en-US" sz="1600" b="1" u="sng" dirty="0">
                <a:effectLst/>
              </a:rPr>
              <a:t>Decision Rule</a:t>
            </a:r>
            <a:r>
              <a:rPr lang="en-US" sz="1600" b="1" dirty="0">
                <a:effectLst/>
              </a:rPr>
              <a:t>: - </a:t>
            </a:r>
            <a:r>
              <a:rPr lang="en-US" sz="1600" dirty="0">
                <a:effectLst/>
              </a:rPr>
              <a:t>In the Case of an Independent Investment, </a:t>
            </a:r>
            <a:r>
              <a:rPr lang="en-US" sz="1600" u="sng" dirty="0">
                <a:effectLst/>
              </a:rPr>
              <a:t>ACCEPT </a:t>
            </a:r>
            <a:r>
              <a:rPr lang="en-US" sz="1600" dirty="0">
                <a:effectLst/>
              </a:rPr>
              <a:t>the project </a:t>
            </a:r>
            <a:r>
              <a:rPr lang="en-US" sz="1600" dirty="0" smtClean="0">
                <a:effectLst/>
              </a:rPr>
              <a:t>if </a:t>
            </a:r>
          </a:p>
          <a:p>
            <a:pPr>
              <a:lnSpc>
                <a:spcPct val="90000"/>
              </a:lnSpc>
              <a:buFont typeface="Wingdings" pitchFamily="2" charset="2"/>
              <a:buNone/>
            </a:pPr>
            <a:r>
              <a:rPr lang="en-US" sz="1600" dirty="0"/>
              <a:t>	</a:t>
            </a:r>
            <a:r>
              <a:rPr lang="en-US" sz="1600" dirty="0" smtClean="0">
                <a:effectLst/>
              </a:rPr>
              <a:t>Its </a:t>
            </a:r>
            <a:r>
              <a:rPr lang="en-US" sz="1600" dirty="0">
                <a:effectLst/>
              </a:rPr>
              <a:t>IRR is greater than the required rate of return and if it is </a:t>
            </a:r>
            <a:r>
              <a:rPr lang="en-US" sz="1600" dirty="0" smtClean="0">
                <a:effectLst/>
              </a:rPr>
              <a:t>lower</a:t>
            </a:r>
            <a:r>
              <a:rPr lang="en-US" sz="1600" dirty="0">
                <a:effectLst/>
              </a:rPr>
              <a:t>, Then Reject it. In Case of Mutually Exclusive Projects</a:t>
            </a:r>
            <a:r>
              <a:rPr lang="en-US" sz="1600" dirty="0" smtClean="0">
                <a:effectLst/>
              </a:rPr>
              <a:t>, </a:t>
            </a:r>
            <a:r>
              <a:rPr lang="en-US" sz="1600" u="sng" dirty="0" smtClean="0">
                <a:effectLst/>
              </a:rPr>
              <a:t>ACCEPT</a:t>
            </a:r>
            <a:r>
              <a:rPr lang="en-US" sz="1600" dirty="0" smtClean="0">
                <a:effectLst/>
              </a:rPr>
              <a:t> </a:t>
            </a:r>
            <a:r>
              <a:rPr lang="en-US" sz="1600" dirty="0">
                <a:effectLst/>
              </a:rPr>
              <a:t>the project with the largest IRR, provided it is </a:t>
            </a:r>
            <a:r>
              <a:rPr lang="en-US" sz="1600" dirty="0" smtClean="0">
                <a:effectLst/>
              </a:rPr>
              <a:t>greater than </a:t>
            </a:r>
            <a:r>
              <a:rPr lang="en-US" sz="1600" dirty="0">
                <a:effectLst/>
              </a:rPr>
              <a:t>the required rate of return &amp; Reject others.</a:t>
            </a:r>
          </a:p>
          <a:p>
            <a:pPr>
              <a:lnSpc>
                <a:spcPct val="90000"/>
              </a:lnSpc>
              <a:buFont typeface="Wingdings" pitchFamily="2" charset="2"/>
              <a:buNone/>
            </a:pPr>
            <a:endParaRPr lang="en-US" sz="1600" dirty="0">
              <a:effectLst/>
            </a:endParaRPr>
          </a:p>
          <a:p>
            <a:pPr>
              <a:lnSpc>
                <a:spcPct val="90000"/>
              </a:lnSpc>
              <a:buFont typeface="Wingdings" pitchFamily="2" charset="2"/>
              <a:buNone/>
            </a:pPr>
            <a:r>
              <a:rPr lang="en-US" sz="1600" b="1" u="sng" dirty="0">
                <a:effectLst/>
              </a:rPr>
              <a:t>Pros</a:t>
            </a:r>
            <a:r>
              <a:rPr lang="en-US" sz="1600" b="1" dirty="0">
                <a:effectLst/>
              </a:rPr>
              <a:t>: - </a:t>
            </a:r>
            <a:r>
              <a:rPr lang="en-US" sz="1600" dirty="0">
                <a:effectLst/>
              </a:rPr>
              <a:t>a) It considers the profitability of the project for its entire economic life </a:t>
            </a:r>
            <a:r>
              <a:rPr lang="en-US" sz="1600" dirty="0" smtClean="0">
                <a:effectLst/>
              </a:rPr>
              <a:t>and hence </a:t>
            </a:r>
            <a:r>
              <a:rPr lang="en-US" sz="1600" dirty="0">
                <a:effectLst/>
              </a:rPr>
              <a:t>enables evaluation of true profitability.</a:t>
            </a:r>
          </a:p>
          <a:p>
            <a:pPr>
              <a:lnSpc>
                <a:spcPct val="90000"/>
              </a:lnSpc>
              <a:buFont typeface="Wingdings" pitchFamily="2" charset="2"/>
              <a:buNone/>
            </a:pPr>
            <a:r>
              <a:rPr lang="en-US" sz="1600" dirty="0">
                <a:effectLst/>
              </a:rPr>
              <a:t>	       b) It recognizes the time value of money and considers cash flows over 	  	  entire life of the project.</a:t>
            </a:r>
          </a:p>
          <a:p>
            <a:pPr>
              <a:lnSpc>
                <a:spcPct val="90000"/>
              </a:lnSpc>
              <a:buFont typeface="Wingdings" pitchFamily="2" charset="2"/>
              <a:buNone/>
            </a:pPr>
            <a:r>
              <a:rPr lang="en-US" sz="1600" dirty="0" smtClean="0">
                <a:effectLst/>
              </a:rPr>
              <a:t>	       </a:t>
            </a:r>
            <a:r>
              <a:rPr lang="en-US" sz="1600" dirty="0">
                <a:effectLst/>
              </a:rPr>
              <a:t>c) It provides for uniform ranking of various proposals due to </a:t>
            </a:r>
            <a:r>
              <a:rPr lang="en-US" sz="1600" dirty="0" smtClean="0">
                <a:effectLst/>
              </a:rPr>
              <a:t>the percentage rate </a:t>
            </a:r>
            <a:r>
              <a:rPr lang="en-US" sz="1600" dirty="0">
                <a:effectLst/>
              </a:rPr>
              <a:t>of return.</a:t>
            </a:r>
          </a:p>
          <a:p>
            <a:pPr>
              <a:lnSpc>
                <a:spcPct val="90000"/>
              </a:lnSpc>
              <a:buFont typeface="Wingdings" pitchFamily="2" charset="2"/>
              <a:buNone/>
            </a:pPr>
            <a:r>
              <a:rPr lang="en-US" sz="1600" dirty="0">
                <a:effectLst/>
              </a:rPr>
              <a:t>	       d) It has a psychological appeal to the user. Since values are expressed in </a:t>
            </a:r>
            <a:r>
              <a:rPr lang="en-US" sz="1600" dirty="0" smtClean="0">
                <a:effectLst/>
              </a:rPr>
              <a:t>percentages</a:t>
            </a:r>
            <a:r>
              <a:rPr lang="en-US" sz="1600" dirty="0">
                <a:effectLst/>
              </a:rPr>
              <a:t>.</a:t>
            </a:r>
          </a:p>
          <a:p>
            <a:pPr>
              <a:lnSpc>
                <a:spcPct val="90000"/>
              </a:lnSpc>
              <a:buFont typeface="Wingdings" pitchFamily="2" charset="2"/>
              <a:buNone/>
            </a:pPr>
            <a:endParaRPr lang="en-US" sz="1600" dirty="0">
              <a:effectLst/>
            </a:endParaRPr>
          </a:p>
          <a:p>
            <a:pPr>
              <a:lnSpc>
                <a:spcPct val="90000"/>
              </a:lnSpc>
              <a:buFont typeface="Wingdings" pitchFamily="2" charset="2"/>
              <a:buNone/>
            </a:pPr>
            <a:r>
              <a:rPr lang="en-US" sz="1600" b="1" u="sng" dirty="0">
                <a:effectLst/>
              </a:rPr>
              <a:t>Cons</a:t>
            </a:r>
            <a:r>
              <a:rPr lang="en-US" sz="1600" b="1" dirty="0">
                <a:effectLst/>
              </a:rPr>
              <a:t>: - </a:t>
            </a:r>
            <a:r>
              <a:rPr lang="en-US" sz="1600" dirty="0">
                <a:effectLst/>
              </a:rPr>
              <a:t>a) It is most difficult method of evaluation of investment proposals.</a:t>
            </a:r>
          </a:p>
          <a:p>
            <a:pPr>
              <a:lnSpc>
                <a:spcPct val="90000"/>
              </a:lnSpc>
              <a:buFont typeface="Wingdings" pitchFamily="2" charset="2"/>
              <a:buNone/>
            </a:pPr>
            <a:r>
              <a:rPr lang="en-US" sz="1600" dirty="0">
                <a:effectLst/>
              </a:rPr>
              <a:t>	        b) It is based upon the assumption that the earnings are reinvested at the </a:t>
            </a:r>
            <a:r>
              <a:rPr lang="en-US" sz="1600" dirty="0" smtClean="0">
                <a:effectLst/>
              </a:rPr>
              <a:t>Internal </a:t>
            </a:r>
            <a:r>
              <a:rPr lang="en-US" sz="1600" dirty="0">
                <a:effectLst/>
              </a:rPr>
              <a:t>Rate of Return for the remaining life of the project.</a:t>
            </a:r>
          </a:p>
          <a:p>
            <a:pPr>
              <a:lnSpc>
                <a:spcPct val="90000"/>
              </a:lnSpc>
              <a:buFont typeface="Wingdings" pitchFamily="2" charset="2"/>
              <a:buNone/>
            </a:pPr>
            <a:r>
              <a:rPr lang="en-US" sz="1600" dirty="0">
                <a:effectLst/>
              </a:rPr>
              <a:t>	        c) It may result in Incorrect decisions in comparing the Mutually </a:t>
            </a:r>
            <a:r>
              <a:rPr lang="en-US" sz="1600" dirty="0" smtClean="0">
                <a:effectLst/>
              </a:rPr>
              <a:t>Exclusive Projects</a:t>
            </a:r>
            <a:r>
              <a:rPr lang="en-US" sz="1600" dirty="0">
                <a:effectLst/>
              </a:rPr>
              <a:t>.       </a:t>
            </a:r>
            <a:endParaRPr lang="en-US" sz="2000" dirty="0"/>
          </a:p>
        </p:txBody>
      </p:sp>
      <p:sp>
        <p:nvSpPr>
          <p:cNvPr id="3" name="Rectangle 4"/>
          <p:cNvSpPr>
            <a:spLocks noGrp="1" noChangeArrowheads="1"/>
          </p:cNvSpPr>
          <p:nvPr>
            <p:ph type="title"/>
          </p:nvPr>
        </p:nvSpPr>
        <p:spPr>
          <a:xfrm>
            <a:off x="457200" y="274638"/>
            <a:ext cx="8229600" cy="1143000"/>
          </a:xfrm>
        </p:spPr>
        <p:txBody>
          <a:bodyPr>
            <a:normAutofit/>
          </a:bodyPr>
          <a:lstStyle/>
          <a:p>
            <a:r>
              <a:rPr lang="en-US" sz="3600" b="1" dirty="0"/>
              <a:t>NPV</a:t>
            </a:r>
            <a:r>
              <a:rPr lang="en-US" sz="3600" dirty="0"/>
              <a:t> Vs </a:t>
            </a:r>
            <a:r>
              <a:rPr lang="en-US" sz="3600" b="1" dirty="0"/>
              <a:t>IRR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22531">
                                            <p:txEl>
                                              <p:pRg st="3" end="3"/>
                                            </p:txEl>
                                          </p:spTgt>
                                        </p:tgtEl>
                                        <p:attrNameLst>
                                          <p:attrName>style.visibility</p:attrName>
                                        </p:attrNameLst>
                                      </p:cBhvr>
                                      <p:to>
                                        <p:strVal val="visible"/>
                                      </p:to>
                                    </p:set>
                                    <p:animEffect transition="in" filter="fade">
                                      <p:cBhvr>
                                        <p:cTn id="7" dur="1000"/>
                                        <p:tgtEl>
                                          <p:spTgt spid="22531">
                                            <p:txEl>
                                              <p:pRg st="3" end="3"/>
                                            </p:txEl>
                                          </p:spTgt>
                                        </p:tgtEl>
                                      </p:cBhvr>
                                    </p:animEffect>
                                    <p:anim calcmode="lin" valueType="num">
                                      <p:cBhvr>
                                        <p:cTn id="8" dur="1000" fill="hold"/>
                                        <p:tgtEl>
                                          <p:spTgt spid="22531">
                                            <p:txEl>
                                              <p:pRg st="3" end="3"/>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22531">
                                            <p:txEl>
                                              <p:pRg st="3" end="3"/>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2531">
                                            <p:txEl>
                                              <p:pRg st="3" end="3"/>
                                            </p:txEl>
                                          </p:spTgt>
                                        </p:tgtEl>
                                        <p:attrNameLst>
                                          <p:attrName>ppt_y</p:attrName>
                                        </p:attrNameLst>
                                      </p:cBhvr>
                                      <p:tavLst>
                                        <p:tav tm="0">
                                          <p:val>
                                            <p:strVal val="#ppt_y-.03"/>
                                          </p:val>
                                        </p:tav>
                                        <p:tav tm="100000">
                                          <p:val>
                                            <p:strVal val="#ppt_y"/>
                                          </p:val>
                                        </p:tav>
                                      </p:tavLst>
                                    </p:anim>
                                  </p:childTnLst>
                                </p:cTn>
                              </p:par>
                              <p:par>
                                <p:cTn id="11" presetID="37" presetClass="entr" presetSubtype="0" fill="hold" nodeType="withEffect">
                                  <p:stCondLst>
                                    <p:cond delay="0"/>
                                  </p:stCondLst>
                                  <p:childTnLst>
                                    <p:set>
                                      <p:cBhvr>
                                        <p:cTn id="12" dur="1" fill="hold">
                                          <p:stCondLst>
                                            <p:cond delay="0"/>
                                          </p:stCondLst>
                                        </p:cTn>
                                        <p:tgtEl>
                                          <p:spTgt spid="22531">
                                            <p:txEl>
                                              <p:pRg st="4" end="4"/>
                                            </p:txEl>
                                          </p:spTgt>
                                        </p:tgtEl>
                                        <p:attrNameLst>
                                          <p:attrName>style.visibility</p:attrName>
                                        </p:attrNameLst>
                                      </p:cBhvr>
                                      <p:to>
                                        <p:strVal val="visible"/>
                                      </p:to>
                                    </p:set>
                                    <p:animEffect transition="in" filter="fade">
                                      <p:cBhvr>
                                        <p:cTn id="13" dur="1000"/>
                                        <p:tgtEl>
                                          <p:spTgt spid="22531">
                                            <p:txEl>
                                              <p:pRg st="4" end="4"/>
                                            </p:txEl>
                                          </p:spTgt>
                                        </p:tgtEl>
                                      </p:cBhvr>
                                    </p:animEffect>
                                    <p:anim calcmode="lin" valueType="num">
                                      <p:cBhvr>
                                        <p:cTn id="14" dur="1000" fill="hold"/>
                                        <p:tgtEl>
                                          <p:spTgt spid="22531">
                                            <p:txEl>
                                              <p:pRg st="4" end="4"/>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22531">
                                            <p:txEl>
                                              <p:pRg st="4" end="4"/>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22531">
                                            <p:txEl>
                                              <p:pRg st="4" end="4"/>
                                            </p:txEl>
                                          </p:spTgt>
                                        </p:tgtEl>
                                        <p:attrNameLst>
                                          <p:attrName>ppt_y</p:attrName>
                                        </p:attrNameLst>
                                      </p:cBhvr>
                                      <p:tavLst>
                                        <p:tav tm="0">
                                          <p:val>
                                            <p:strVal val="#ppt_y-.03"/>
                                          </p:val>
                                        </p:tav>
                                        <p:tav tm="100000">
                                          <p:val>
                                            <p:strVal val="#ppt_y"/>
                                          </p:val>
                                        </p:tav>
                                      </p:tavLst>
                                    </p:anim>
                                  </p:childTnLst>
                                </p:cTn>
                              </p:par>
                              <p:par>
                                <p:cTn id="17" presetID="37" presetClass="entr" presetSubtype="0" fill="hold" nodeType="withEffect">
                                  <p:stCondLst>
                                    <p:cond delay="0"/>
                                  </p:stCondLst>
                                  <p:childTnLst>
                                    <p:set>
                                      <p:cBhvr>
                                        <p:cTn id="18" dur="1" fill="hold">
                                          <p:stCondLst>
                                            <p:cond delay="0"/>
                                          </p:stCondLst>
                                        </p:cTn>
                                        <p:tgtEl>
                                          <p:spTgt spid="22531">
                                            <p:txEl>
                                              <p:pRg st="5" end="5"/>
                                            </p:txEl>
                                          </p:spTgt>
                                        </p:tgtEl>
                                        <p:attrNameLst>
                                          <p:attrName>style.visibility</p:attrName>
                                        </p:attrNameLst>
                                      </p:cBhvr>
                                      <p:to>
                                        <p:strVal val="visible"/>
                                      </p:to>
                                    </p:set>
                                    <p:animEffect transition="in" filter="fade">
                                      <p:cBhvr>
                                        <p:cTn id="19" dur="1000"/>
                                        <p:tgtEl>
                                          <p:spTgt spid="22531">
                                            <p:txEl>
                                              <p:pRg st="5" end="5"/>
                                            </p:txEl>
                                          </p:spTgt>
                                        </p:tgtEl>
                                      </p:cBhvr>
                                    </p:animEffect>
                                    <p:anim calcmode="lin" valueType="num">
                                      <p:cBhvr>
                                        <p:cTn id="20" dur="1000" fill="hold"/>
                                        <p:tgtEl>
                                          <p:spTgt spid="22531">
                                            <p:txEl>
                                              <p:pRg st="5" end="5"/>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22531">
                                            <p:txEl>
                                              <p:pRg st="5" end="5"/>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22531">
                                            <p:txEl>
                                              <p:pRg st="5" end="5"/>
                                            </p:txEl>
                                          </p:spTgt>
                                        </p:tgtEl>
                                        <p:attrNameLst>
                                          <p:attrName>ppt_y</p:attrName>
                                        </p:attrNameLst>
                                      </p:cBhvr>
                                      <p:tavLst>
                                        <p:tav tm="0">
                                          <p:val>
                                            <p:strVal val="#ppt_y-.03"/>
                                          </p:val>
                                        </p:tav>
                                        <p:tav tm="100000">
                                          <p:val>
                                            <p:strVal val="#ppt_y"/>
                                          </p:val>
                                        </p:tav>
                                      </p:tavLst>
                                    </p:anim>
                                  </p:childTnLst>
                                </p:cTn>
                              </p:par>
                              <p:par>
                                <p:cTn id="23" presetID="37" presetClass="entr" presetSubtype="0" fill="hold" nodeType="withEffect">
                                  <p:stCondLst>
                                    <p:cond delay="0"/>
                                  </p:stCondLst>
                                  <p:childTnLst>
                                    <p:set>
                                      <p:cBhvr>
                                        <p:cTn id="24" dur="1" fill="hold">
                                          <p:stCondLst>
                                            <p:cond delay="0"/>
                                          </p:stCondLst>
                                        </p:cTn>
                                        <p:tgtEl>
                                          <p:spTgt spid="22531">
                                            <p:txEl>
                                              <p:pRg st="6" end="6"/>
                                            </p:txEl>
                                          </p:spTgt>
                                        </p:tgtEl>
                                        <p:attrNameLst>
                                          <p:attrName>style.visibility</p:attrName>
                                        </p:attrNameLst>
                                      </p:cBhvr>
                                      <p:to>
                                        <p:strVal val="visible"/>
                                      </p:to>
                                    </p:set>
                                    <p:animEffect transition="in" filter="fade">
                                      <p:cBhvr>
                                        <p:cTn id="25" dur="1000"/>
                                        <p:tgtEl>
                                          <p:spTgt spid="22531">
                                            <p:txEl>
                                              <p:pRg st="6" end="6"/>
                                            </p:txEl>
                                          </p:spTgt>
                                        </p:tgtEl>
                                      </p:cBhvr>
                                    </p:animEffect>
                                    <p:anim calcmode="lin" valueType="num">
                                      <p:cBhvr>
                                        <p:cTn id="26" dur="1000" fill="hold"/>
                                        <p:tgtEl>
                                          <p:spTgt spid="22531">
                                            <p:txEl>
                                              <p:pRg st="6" end="6"/>
                                            </p:txEl>
                                          </p:spTgt>
                                        </p:tgtEl>
                                        <p:attrNameLst>
                                          <p:attrName>ppt_x</p:attrName>
                                        </p:attrNameLst>
                                      </p:cBhvr>
                                      <p:tavLst>
                                        <p:tav tm="0">
                                          <p:val>
                                            <p:strVal val="#ppt_x"/>
                                          </p:val>
                                        </p:tav>
                                        <p:tav tm="100000">
                                          <p:val>
                                            <p:strVal val="#ppt_x"/>
                                          </p:val>
                                        </p:tav>
                                      </p:tavLst>
                                    </p:anim>
                                    <p:anim calcmode="lin" valueType="num">
                                      <p:cBhvr>
                                        <p:cTn id="27" dur="900" decel="100000" fill="hold"/>
                                        <p:tgtEl>
                                          <p:spTgt spid="22531">
                                            <p:txEl>
                                              <p:pRg st="6" end="6"/>
                                            </p:txEl>
                                          </p:spTgt>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22531">
                                            <p:txEl>
                                              <p:pRg st="6" end="6"/>
                                            </p:txEl>
                                          </p:spTgt>
                                        </p:tgtEl>
                                        <p:attrNameLst>
                                          <p:attrName>ppt_y</p:attrName>
                                        </p:attrNameLst>
                                      </p:cBhvr>
                                      <p:tavLst>
                                        <p:tav tm="0">
                                          <p:val>
                                            <p:strVal val="#ppt_y-.03"/>
                                          </p:val>
                                        </p:tav>
                                        <p:tav tm="100000">
                                          <p:val>
                                            <p:strVal val="#ppt_y"/>
                                          </p:val>
                                        </p:tav>
                                      </p:tavLst>
                                    </p:anim>
                                  </p:childTnLst>
                                </p:cTn>
                              </p:par>
                              <p:par>
                                <p:cTn id="29" presetID="37" presetClass="entr" presetSubtype="0" fill="hold" nodeType="withEffect">
                                  <p:stCondLst>
                                    <p:cond delay="0"/>
                                  </p:stCondLst>
                                  <p:childTnLst>
                                    <p:set>
                                      <p:cBhvr>
                                        <p:cTn id="30" dur="1" fill="hold">
                                          <p:stCondLst>
                                            <p:cond delay="0"/>
                                          </p:stCondLst>
                                        </p:cTn>
                                        <p:tgtEl>
                                          <p:spTgt spid="22531">
                                            <p:txEl>
                                              <p:pRg st="8" end="8"/>
                                            </p:txEl>
                                          </p:spTgt>
                                        </p:tgtEl>
                                        <p:attrNameLst>
                                          <p:attrName>style.visibility</p:attrName>
                                        </p:attrNameLst>
                                      </p:cBhvr>
                                      <p:to>
                                        <p:strVal val="visible"/>
                                      </p:to>
                                    </p:set>
                                    <p:animEffect transition="in" filter="fade">
                                      <p:cBhvr>
                                        <p:cTn id="31" dur="1000"/>
                                        <p:tgtEl>
                                          <p:spTgt spid="22531">
                                            <p:txEl>
                                              <p:pRg st="8" end="8"/>
                                            </p:txEl>
                                          </p:spTgt>
                                        </p:tgtEl>
                                      </p:cBhvr>
                                    </p:animEffect>
                                    <p:anim calcmode="lin" valueType="num">
                                      <p:cBhvr>
                                        <p:cTn id="32" dur="1000" fill="hold"/>
                                        <p:tgtEl>
                                          <p:spTgt spid="22531">
                                            <p:txEl>
                                              <p:pRg st="8" end="8"/>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22531">
                                            <p:txEl>
                                              <p:pRg st="8" end="8"/>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22531">
                                            <p:txEl>
                                              <p:pRg st="8" end="8"/>
                                            </p:txEl>
                                          </p:spTgt>
                                        </p:tgtEl>
                                        <p:attrNameLst>
                                          <p:attrName>ppt_y</p:attrName>
                                        </p:attrNameLst>
                                      </p:cBhvr>
                                      <p:tavLst>
                                        <p:tav tm="0">
                                          <p:val>
                                            <p:strVal val="#ppt_y-.03"/>
                                          </p:val>
                                        </p:tav>
                                        <p:tav tm="100000">
                                          <p:val>
                                            <p:strVal val="#ppt_y"/>
                                          </p:val>
                                        </p:tav>
                                      </p:tavLst>
                                    </p:anim>
                                  </p:childTnLst>
                                </p:cTn>
                              </p:par>
                              <p:par>
                                <p:cTn id="35" presetID="37" presetClass="entr" presetSubtype="0" fill="hold" nodeType="withEffect">
                                  <p:stCondLst>
                                    <p:cond delay="0"/>
                                  </p:stCondLst>
                                  <p:childTnLst>
                                    <p:set>
                                      <p:cBhvr>
                                        <p:cTn id="36" dur="1" fill="hold">
                                          <p:stCondLst>
                                            <p:cond delay="0"/>
                                          </p:stCondLst>
                                        </p:cTn>
                                        <p:tgtEl>
                                          <p:spTgt spid="22531">
                                            <p:txEl>
                                              <p:pRg st="9" end="9"/>
                                            </p:txEl>
                                          </p:spTgt>
                                        </p:tgtEl>
                                        <p:attrNameLst>
                                          <p:attrName>style.visibility</p:attrName>
                                        </p:attrNameLst>
                                      </p:cBhvr>
                                      <p:to>
                                        <p:strVal val="visible"/>
                                      </p:to>
                                    </p:set>
                                    <p:animEffect transition="in" filter="fade">
                                      <p:cBhvr>
                                        <p:cTn id="37" dur="1000"/>
                                        <p:tgtEl>
                                          <p:spTgt spid="22531">
                                            <p:txEl>
                                              <p:pRg st="9" end="9"/>
                                            </p:txEl>
                                          </p:spTgt>
                                        </p:tgtEl>
                                      </p:cBhvr>
                                    </p:animEffect>
                                    <p:anim calcmode="lin" valueType="num">
                                      <p:cBhvr>
                                        <p:cTn id="38" dur="1000" fill="hold"/>
                                        <p:tgtEl>
                                          <p:spTgt spid="22531">
                                            <p:txEl>
                                              <p:pRg st="9" end="9"/>
                                            </p:txEl>
                                          </p:spTgt>
                                        </p:tgtEl>
                                        <p:attrNameLst>
                                          <p:attrName>ppt_x</p:attrName>
                                        </p:attrNameLst>
                                      </p:cBhvr>
                                      <p:tavLst>
                                        <p:tav tm="0">
                                          <p:val>
                                            <p:strVal val="#ppt_x"/>
                                          </p:val>
                                        </p:tav>
                                        <p:tav tm="100000">
                                          <p:val>
                                            <p:strVal val="#ppt_x"/>
                                          </p:val>
                                        </p:tav>
                                      </p:tavLst>
                                    </p:anim>
                                    <p:anim calcmode="lin" valueType="num">
                                      <p:cBhvr>
                                        <p:cTn id="39" dur="900" decel="100000" fill="hold"/>
                                        <p:tgtEl>
                                          <p:spTgt spid="22531">
                                            <p:txEl>
                                              <p:pRg st="9" end="9"/>
                                            </p:txEl>
                                          </p:spTgt>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22531">
                                            <p:txEl>
                                              <p:pRg st="9" end="9"/>
                                            </p:txEl>
                                          </p:spTgt>
                                        </p:tgtEl>
                                        <p:attrNameLst>
                                          <p:attrName>ppt_y</p:attrName>
                                        </p:attrNameLst>
                                      </p:cBhvr>
                                      <p:tavLst>
                                        <p:tav tm="0">
                                          <p:val>
                                            <p:strVal val="#ppt_y-.03"/>
                                          </p:val>
                                        </p:tav>
                                        <p:tav tm="100000">
                                          <p:val>
                                            <p:strVal val="#ppt_y"/>
                                          </p:val>
                                        </p:tav>
                                      </p:tavLst>
                                    </p:anim>
                                  </p:childTnLst>
                                </p:cTn>
                              </p:par>
                              <p:par>
                                <p:cTn id="41" presetID="37" presetClass="entr" presetSubtype="0" fill="hold" nodeType="withEffect">
                                  <p:stCondLst>
                                    <p:cond delay="0"/>
                                  </p:stCondLst>
                                  <p:childTnLst>
                                    <p:set>
                                      <p:cBhvr>
                                        <p:cTn id="42" dur="1" fill="hold">
                                          <p:stCondLst>
                                            <p:cond delay="0"/>
                                          </p:stCondLst>
                                        </p:cTn>
                                        <p:tgtEl>
                                          <p:spTgt spid="22531">
                                            <p:txEl>
                                              <p:pRg st="10" end="10"/>
                                            </p:txEl>
                                          </p:spTgt>
                                        </p:tgtEl>
                                        <p:attrNameLst>
                                          <p:attrName>style.visibility</p:attrName>
                                        </p:attrNameLst>
                                      </p:cBhvr>
                                      <p:to>
                                        <p:strVal val="visible"/>
                                      </p:to>
                                    </p:set>
                                    <p:animEffect transition="in" filter="fade">
                                      <p:cBhvr>
                                        <p:cTn id="43" dur="1000"/>
                                        <p:tgtEl>
                                          <p:spTgt spid="22531">
                                            <p:txEl>
                                              <p:pRg st="10" end="10"/>
                                            </p:txEl>
                                          </p:spTgt>
                                        </p:tgtEl>
                                      </p:cBhvr>
                                    </p:animEffect>
                                    <p:anim calcmode="lin" valueType="num">
                                      <p:cBhvr>
                                        <p:cTn id="44" dur="1000" fill="hold"/>
                                        <p:tgtEl>
                                          <p:spTgt spid="22531">
                                            <p:txEl>
                                              <p:pRg st="10" end="10"/>
                                            </p:txEl>
                                          </p:spTgt>
                                        </p:tgtEl>
                                        <p:attrNameLst>
                                          <p:attrName>ppt_x</p:attrName>
                                        </p:attrNameLst>
                                      </p:cBhvr>
                                      <p:tavLst>
                                        <p:tav tm="0">
                                          <p:val>
                                            <p:strVal val="#ppt_x"/>
                                          </p:val>
                                        </p:tav>
                                        <p:tav tm="100000">
                                          <p:val>
                                            <p:strVal val="#ppt_x"/>
                                          </p:val>
                                        </p:tav>
                                      </p:tavLst>
                                    </p:anim>
                                    <p:anim calcmode="lin" valueType="num">
                                      <p:cBhvr>
                                        <p:cTn id="45" dur="900" decel="100000" fill="hold"/>
                                        <p:tgtEl>
                                          <p:spTgt spid="22531">
                                            <p:txEl>
                                              <p:pRg st="10" end="10"/>
                                            </p:txEl>
                                          </p:spTgt>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22531">
                                            <p:txEl>
                                              <p:pRg st="10" end="1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Grp="1" noChangeArrowheads="1"/>
          </p:cNvSpPr>
          <p:nvPr>
            <p:ph type="title"/>
          </p:nvPr>
        </p:nvSpPr>
        <p:spPr/>
        <p:txBody>
          <a:bodyPr>
            <a:normAutofit/>
          </a:bodyPr>
          <a:lstStyle/>
          <a:p>
            <a:r>
              <a:rPr lang="en-US" sz="3600" b="1" dirty="0" smtClean="0"/>
              <a:t>NPV</a:t>
            </a:r>
            <a:r>
              <a:rPr lang="en-US" sz="3600" dirty="0" smtClean="0"/>
              <a:t> Vs </a:t>
            </a:r>
            <a:r>
              <a:rPr lang="en-US" sz="3600" b="1" dirty="0" smtClean="0"/>
              <a:t>IRR</a:t>
            </a:r>
            <a:endParaRPr lang="en-US" sz="3600" dirty="0"/>
          </a:p>
        </p:txBody>
      </p:sp>
      <p:sp>
        <p:nvSpPr>
          <p:cNvPr id="8197" name="Rectangle 5"/>
          <p:cNvSpPr>
            <a:spLocks noGrp="1" noChangeArrowheads="1"/>
          </p:cNvSpPr>
          <p:nvPr>
            <p:ph type="body" sz="half" idx="1"/>
          </p:nvPr>
        </p:nvSpPr>
        <p:spPr>
          <a:xfrm>
            <a:off x="457200" y="1828800"/>
            <a:ext cx="4038600" cy="4724400"/>
          </a:xfrm>
        </p:spPr>
        <p:txBody>
          <a:bodyPr>
            <a:normAutofit/>
          </a:bodyPr>
          <a:lstStyle/>
          <a:p>
            <a:r>
              <a:rPr lang="en-US" sz="1600" dirty="0"/>
              <a:t>It is calculated in terms of currency.</a:t>
            </a:r>
          </a:p>
          <a:p>
            <a:r>
              <a:rPr lang="en-US" sz="1600" dirty="0"/>
              <a:t>It recognizes the importance of market rate of interest or cost of capital.</a:t>
            </a:r>
          </a:p>
          <a:p>
            <a:r>
              <a:rPr lang="en-US" sz="1600" dirty="0"/>
              <a:t>The PV is determined by discounting the future cash flows of a project at a predetermined rate called cut off rate based on cost of capital.</a:t>
            </a:r>
          </a:p>
          <a:p>
            <a:r>
              <a:rPr lang="en-US" sz="1600" dirty="0"/>
              <a:t>In this, intermediate cash flows are reinvested at a cutoff rate. </a:t>
            </a:r>
          </a:p>
          <a:p>
            <a:r>
              <a:rPr lang="en-US" sz="1600" dirty="0"/>
              <a:t>Project is accepted, If NPV is + </a:t>
            </a:r>
            <a:r>
              <a:rPr lang="en-US" sz="1600" dirty="0" err="1"/>
              <a:t>ve</a:t>
            </a:r>
            <a:r>
              <a:rPr lang="en-US" sz="1600" dirty="0"/>
              <a:t>  </a:t>
            </a:r>
            <a:r>
              <a:rPr lang="en-US" sz="1600" dirty="0" smtClean="0"/>
              <a:t>.</a:t>
            </a:r>
            <a:endParaRPr lang="en-US" sz="1600" dirty="0"/>
          </a:p>
        </p:txBody>
      </p:sp>
      <p:sp>
        <p:nvSpPr>
          <p:cNvPr id="8198" name="Rectangle 6"/>
          <p:cNvSpPr>
            <a:spLocks noGrp="1" noChangeArrowheads="1"/>
          </p:cNvSpPr>
          <p:nvPr>
            <p:ph type="body" sz="half" idx="2"/>
          </p:nvPr>
        </p:nvSpPr>
        <p:spPr>
          <a:xfrm>
            <a:off x="4648200" y="1828800"/>
            <a:ext cx="4038600" cy="4724400"/>
          </a:xfrm>
        </p:spPr>
        <p:txBody>
          <a:bodyPr>
            <a:normAutofit/>
          </a:bodyPr>
          <a:lstStyle/>
          <a:p>
            <a:r>
              <a:rPr lang="en-US" sz="1600" dirty="0"/>
              <a:t>It is expresses in terms of the percentage return.</a:t>
            </a:r>
          </a:p>
          <a:p>
            <a:r>
              <a:rPr lang="en-US" sz="1600" dirty="0"/>
              <a:t>It does not consider the market rate of interest.</a:t>
            </a:r>
          </a:p>
          <a:p>
            <a:r>
              <a:rPr lang="en-US" sz="1600" dirty="0"/>
              <a:t>The PV of cash flow are discounted at a suitable rate by hit &amp; trial method which equates the present value so calculated the amount of investment.</a:t>
            </a:r>
          </a:p>
          <a:p>
            <a:r>
              <a:rPr lang="en-US" sz="1600" dirty="0"/>
              <a:t>In this, intermediate cash inflows are presumed to be reinvested at the internal rate of return. </a:t>
            </a:r>
          </a:p>
          <a:p>
            <a:r>
              <a:rPr lang="en-US" sz="1600" dirty="0"/>
              <a:t>Project is accepted, if r &gt; k.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7813"/>
            <a:ext cx="8229600" cy="941387"/>
          </a:xfrm>
        </p:spPr>
        <p:txBody>
          <a:bodyPr/>
          <a:lstStyle/>
          <a:p>
            <a:r>
              <a:rPr lang="en-US" sz="3600" dirty="0"/>
              <a:t>Assessment of NPV &amp; IRR Method</a:t>
            </a:r>
          </a:p>
        </p:txBody>
      </p:sp>
      <p:sp>
        <p:nvSpPr>
          <p:cNvPr id="24579" name="Rectangle 3"/>
          <p:cNvSpPr>
            <a:spLocks noGrp="1" noChangeArrowheads="1"/>
          </p:cNvSpPr>
          <p:nvPr>
            <p:ph type="body" idx="1"/>
          </p:nvPr>
        </p:nvSpPr>
        <p:spPr>
          <a:xfrm>
            <a:off x="228600" y="1371600"/>
            <a:ext cx="8686800" cy="5257800"/>
          </a:xfrm>
        </p:spPr>
        <p:txBody>
          <a:bodyPr>
            <a:normAutofit/>
          </a:bodyPr>
          <a:lstStyle/>
          <a:p>
            <a:pPr>
              <a:buFont typeface="Wingdings" pitchFamily="2" charset="2"/>
              <a:buNone/>
            </a:pPr>
            <a:r>
              <a:rPr lang="en-US" sz="1600" dirty="0"/>
              <a:t>						 </a:t>
            </a:r>
            <a:r>
              <a:rPr lang="en-US" sz="1600" u="sng" dirty="0"/>
              <a:t>NPV</a:t>
            </a:r>
            <a:r>
              <a:rPr lang="en-US" sz="1600" dirty="0"/>
              <a:t>			</a:t>
            </a:r>
            <a:r>
              <a:rPr lang="en-US" sz="1600" u="sng" dirty="0"/>
              <a:t>IRR</a:t>
            </a:r>
          </a:p>
          <a:p>
            <a:pPr>
              <a:buFont typeface="Wingdings" pitchFamily="2" charset="2"/>
              <a:buNone/>
            </a:pPr>
            <a:r>
              <a:rPr lang="en-US" sz="1600" u="sng" dirty="0"/>
              <a:t>Theoretical Considerations</a:t>
            </a:r>
            <a:r>
              <a:rPr lang="en-US" sz="1600" dirty="0"/>
              <a:t>: - </a:t>
            </a:r>
            <a:endParaRPr lang="en-US" sz="1600" u="sng" dirty="0"/>
          </a:p>
          <a:p>
            <a:pPr>
              <a:buFont typeface="Wingdings" pitchFamily="2" charset="2"/>
              <a:buNone/>
            </a:pPr>
            <a:r>
              <a:rPr lang="en-US" sz="1600" dirty="0"/>
              <a:t>a) Does the method discount all cash	   	</a:t>
            </a:r>
            <a:r>
              <a:rPr lang="en-US" sz="1600" dirty="0" smtClean="0"/>
              <a:t>Yes</a:t>
            </a:r>
            <a:r>
              <a:rPr lang="en-US" sz="1600" dirty="0"/>
              <a:t>			 </a:t>
            </a:r>
            <a:r>
              <a:rPr lang="en-US" sz="1600" dirty="0" err="1"/>
              <a:t>Yes</a:t>
            </a:r>
            <a:r>
              <a:rPr lang="en-US" sz="1600" dirty="0"/>
              <a:t>	</a:t>
            </a:r>
          </a:p>
          <a:p>
            <a:pPr>
              <a:buFont typeface="Wingdings" pitchFamily="2" charset="2"/>
              <a:buNone/>
            </a:pPr>
            <a:r>
              <a:rPr lang="en-US" sz="1600" dirty="0"/>
              <a:t>    flows?</a:t>
            </a:r>
          </a:p>
          <a:p>
            <a:pPr>
              <a:buFont typeface="Wingdings" pitchFamily="2" charset="2"/>
              <a:buNone/>
            </a:pPr>
            <a:r>
              <a:rPr lang="en-US" sz="1600" dirty="0"/>
              <a:t>b) Does the method discount cash flows	  </a:t>
            </a:r>
            <a:r>
              <a:rPr lang="en-US" sz="1600" dirty="0" smtClean="0"/>
              <a:t> 	 </a:t>
            </a:r>
            <a:r>
              <a:rPr lang="en-US" sz="1600" dirty="0"/>
              <a:t>Yes			  </a:t>
            </a:r>
            <a:r>
              <a:rPr lang="en-US" sz="1600" dirty="0" smtClean="0"/>
              <a:t>No </a:t>
            </a:r>
            <a:endParaRPr lang="en-US" sz="1600" dirty="0"/>
          </a:p>
          <a:p>
            <a:pPr>
              <a:buFont typeface="Wingdings" pitchFamily="2" charset="2"/>
              <a:buNone/>
            </a:pPr>
            <a:r>
              <a:rPr lang="en-US" sz="1600" dirty="0"/>
              <a:t>    at the opportunity cost of funds?</a:t>
            </a:r>
          </a:p>
          <a:p>
            <a:pPr>
              <a:buFont typeface="Wingdings" pitchFamily="2" charset="2"/>
              <a:buNone/>
            </a:pPr>
            <a:r>
              <a:rPr lang="en-US" sz="1600" dirty="0"/>
              <a:t>c) From a set of  M.E. Projects, does the </a:t>
            </a:r>
          </a:p>
          <a:p>
            <a:pPr>
              <a:buFont typeface="Wingdings" pitchFamily="2" charset="2"/>
              <a:buNone/>
            </a:pPr>
            <a:r>
              <a:rPr lang="en-US" sz="1600" dirty="0"/>
              <a:t>    method choose the project which</a:t>
            </a:r>
          </a:p>
          <a:p>
            <a:pPr>
              <a:buFont typeface="Wingdings" pitchFamily="2" charset="2"/>
              <a:buNone/>
            </a:pPr>
            <a:r>
              <a:rPr lang="en-US" sz="1600" dirty="0"/>
              <a:t>    maximizes shareholder wealth?		</a:t>
            </a:r>
            <a:r>
              <a:rPr lang="en-US" sz="1600" dirty="0" smtClean="0"/>
              <a:t> </a:t>
            </a:r>
            <a:r>
              <a:rPr lang="en-US" sz="1600" dirty="0"/>
              <a:t>Yes			   No</a:t>
            </a:r>
          </a:p>
          <a:p>
            <a:pPr>
              <a:buFont typeface="Wingdings" pitchFamily="2" charset="2"/>
              <a:buNone/>
            </a:pPr>
            <a:r>
              <a:rPr lang="en-US" sz="1600" u="sng" dirty="0"/>
              <a:t>Practical Considerations</a:t>
            </a:r>
            <a:r>
              <a:rPr lang="en-US" sz="1600" dirty="0"/>
              <a:t>: -</a:t>
            </a:r>
          </a:p>
          <a:p>
            <a:pPr>
              <a:buFont typeface="Wingdings" pitchFamily="2" charset="2"/>
              <a:buNone/>
            </a:pPr>
            <a:r>
              <a:rPr lang="en-US" sz="1600" dirty="0"/>
              <a:t>a) Is the Method Simple?			  </a:t>
            </a:r>
            <a:r>
              <a:rPr lang="en-US" sz="1600" dirty="0" smtClean="0"/>
              <a:t>Yes</a:t>
            </a:r>
            <a:r>
              <a:rPr lang="en-US" sz="1600" dirty="0"/>
              <a:t>			  </a:t>
            </a:r>
            <a:r>
              <a:rPr lang="en-US" sz="1600" dirty="0" smtClean="0"/>
              <a:t> </a:t>
            </a:r>
            <a:r>
              <a:rPr lang="en-US" sz="1600" dirty="0" err="1" smtClean="0"/>
              <a:t>Yes</a:t>
            </a:r>
            <a:endParaRPr lang="en-US" sz="1600" dirty="0"/>
          </a:p>
          <a:p>
            <a:pPr>
              <a:buFont typeface="Wingdings" pitchFamily="2" charset="2"/>
              <a:buNone/>
            </a:pPr>
            <a:r>
              <a:rPr lang="en-US" sz="1600" dirty="0"/>
              <a:t>b) Can the method be used with limited</a:t>
            </a:r>
          </a:p>
          <a:p>
            <a:pPr>
              <a:buFont typeface="Wingdings" pitchFamily="2" charset="2"/>
              <a:buNone/>
            </a:pPr>
            <a:r>
              <a:rPr lang="en-US" sz="1600" dirty="0"/>
              <a:t>     information?				  </a:t>
            </a:r>
            <a:r>
              <a:rPr lang="en-US" sz="1600" dirty="0" smtClean="0"/>
              <a:t>No</a:t>
            </a:r>
            <a:r>
              <a:rPr lang="en-US" sz="1600" dirty="0"/>
              <a:t>			    </a:t>
            </a:r>
            <a:r>
              <a:rPr lang="en-US" sz="1600" dirty="0" err="1"/>
              <a:t>No</a:t>
            </a:r>
            <a:endParaRPr lang="en-US" sz="1600" dirty="0"/>
          </a:p>
          <a:p>
            <a:pPr>
              <a:buFont typeface="Wingdings" pitchFamily="2" charset="2"/>
              <a:buNone/>
            </a:pPr>
            <a:r>
              <a:rPr lang="en-US" sz="1600" dirty="0"/>
              <a:t>c) Does the method give a relative measure?       </a:t>
            </a:r>
            <a:r>
              <a:rPr lang="en-US" sz="1600" dirty="0" smtClean="0"/>
              <a:t>	  No</a:t>
            </a:r>
            <a:r>
              <a:rPr lang="en-US" sz="1600" dirty="0"/>
              <a:t>			    </a:t>
            </a:r>
            <a:r>
              <a:rPr lang="en-US" sz="1600" dirty="0" err="1"/>
              <a:t>No</a:t>
            </a:r>
            <a:endParaRPr lang="en-US"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wipe(down)">
                                      <p:cBhvr>
                                        <p:cTn id="7" dur="580">
                                          <p:stCondLst>
                                            <p:cond delay="0"/>
                                          </p:stCondLst>
                                        </p:cTn>
                                        <p:tgtEl>
                                          <p:spTgt spid="24579">
                                            <p:txEl>
                                              <p:pRg st="0" end="0"/>
                                            </p:txEl>
                                          </p:spTgt>
                                        </p:tgtEl>
                                      </p:cBhvr>
                                    </p:animEffect>
                                    <p:anim calcmode="lin" valueType="num">
                                      <p:cBhvr>
                                        <p:cTn id="8" dur="1822" tmFilter="0,0; 0.14,0.36; 0.43,0.73; 0.71,0.91; 1.0,1.0">
                                          <p:stCondLst>
                                            <p:cond delay="0"/>
                                          </p:stCondLst>
                                        </p:cTn>
                                        <p:tgtEl>
                                          <p:spTgt spid="24579">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4579">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4579">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4579">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4579">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4579">
                                            <p:txEl>
                                              <p:pRg st="0" end="0"/>
                                            </p:txEl>
                                          </p:spTgt>
                                        </p:tgtEl>
                                      </p:cBhvr>
                                      <p:to x="100000" y="60000"/>
                                    </p:animScale>
                                    <p:animScale>
                                      <p:cBhvr>
                                        <p:cTn id="14" dur="166" decel="50000">
                                          <p:stCondLst>
                                            <p:cond delay="676"/>
                                          </p:stCondLst>
                                        </p:cTn>
                                        <p:tgtEl>
                                          <p:spTgt spid="24579">
                                            <p:txEl>
                                              <p:pRg st="0" end="0"/>
                                            </p:txEl>
                                          </p:spTgt>
                                        </p:tgtEl>
                                      </p:cBhvr>
                                      <p:to x="100000" y="100000"/>
                                    </p:animScale>
                                    <p:animScale>
                                      <p:cBhvr>
                                        <p:cTn id="15" dur="26">
                                          <p:stCondLst>
                                            <p:cond delay="1312"/>
                                          </p:stCondLst>
                                        </p:cTn>
                                        <p:tgtEl>
                                          <p:spTgt spid="24579">
                                            <p:txEl>
                                              <p:pRg st="0" end="0"/>
                                            </p:txEl>
                                          </p:spTgt>
                                        </p:tgtEl>
                                      </p:cBhvr>
                                      <p:to x="100000" y="80000"/>
                                    </p:animScale>
                                    <p:animScale>
                                      <p:cBhvr>
                                        <p:cTn id="16" dur="166" decel="50000">
                                          <p:stCondLst>
                                            <p:cond delay="1338"/>
                                          </p:stCondLst>
                                        </p:cTn>
                                        <p:tgtEl>
                                          <p:spTgt spid="24579">
                                            <p:txEl>
                                              <p:pRg st="0" end="0"/>
                                            </p:txEl>
                                          </p:spTgt>
                                        </p:tgtEl>
                                      </p:cBhvr>
                                      <p:to x="100000" y="100000"/>
                                    </p:animScale>
                                    <p:animScale>
                                      <p:cBhvr>
                                        <p:cTn id="17" dur="26">
                                          <p:stCondLst>
                                            <p:cond delay="1642"/>
                                          </p:stCondLst>
                                        </p:cTn>
                                        <p:tgtEl>
                                          <p:spTgt spid="24579">
                                            <p:txEl>
                                              <p:pRg st="0" end="0"/>
                                            </p:txEl>
                                          </p:spTgt>
                                        </p:tgtEl>
                                      </p:cBhvr>
                                      <p:to x="100000" y="90000"/>
                                    </p:animScale>
                                    <p:animScale>
                                      <p:cBhvr>
                                        <p:cTn id="18" dur="166" decel="50000">
                                          <p:stCondLst>
                                            <p:cond delay="1668"/>
                                          </p:stCondLst>
                                        </p:cTn>
                                        <p:tgtEl>
                                          <p:spTgt spid="24579">
                                            <p:txEl>
                                              <p:pRg st="0" end="0"/>
                                            </p:txEl>
                                          </p:spTgt>
                                        </p:tgtEl>
                                      </p:cBhvr>
                                      <p:to x="100000" y="100000"/>
                                    </p:animScale>
                                    <p:animScale>
                                      <p:cBhvr>
                                        <p:cTn id="19" dur="26">
                                          <p:stCondLst>
                                            <p:cond delay="1808"/>
                                          </p:stCondLst>
                                        </p:cTn>
                                        <p:tgtEl>
                                          <p:spTgt spid="24579">
                                            <p:txEl>
                                              <p:pRg st="0" end="0"/>
                                            </p:txEl>
                                          </p:spTgt>
                                        </p:tgtEl>
                                      </p:cBhvr>
                                      <p:to x="100000" y="95000"/>
                                    </p:animScale>
                                    <p:animScale>
                                      <p:cBhvr>
                                        <p:cTn id="20" dur="166" decel="50000">
                                          <p:stCondLst>
                                            <p:cond delay="1834"/>
                                          </p:stCondLst>
                                        </p:cTn>
                                        <p:tgtEl>
                                          <p:spTgt spid="24579">
                                            <p:txEl>
                                              <p:pRg st="0" end="0"/>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24579">
                                            <p:txEl>
                                              <p:pRg st="1" end="1"/>
                                            </p:txEl>
                                          </p:spTgt>
                                        </p:tgtEl>
                                        <p:attrNameLst>
                                          <p:attrName>style.visibility</p:attrName>
                                        </p:attrNameLst>
                                      </p:cBhvr>
                                      <p:to>
                                        <p:strVal val="visible"/>
                                      </p:to>
                                    </p:set>
                                    <p:animEffect transition="in" filter="wipe(down)">
                                      <p:cBhvr>
                                        <p:cTn id="23" dur="580">
                                          <p:stCondLst>
                                            <p:cond delay="0"/>
                                          </p:stCondLst>
                                        </p:cTn>
                                        <p:tgtEl>
                                          <p:spTgt spid="24579">
                                            <p:txEl>
                                              <p:pRg st="1" end="1"/>
                                            </p:txEl>
                                          </p:spTgt>
                                        </p:tgtEl>
                                      </p:cBhvr>
                                    </p:animEffect>
                                    <p:anim calcmode="lin" valueType="num">
                                      <p:cBhvr>
                                        <p:cTn id="24" dur="1822" tmFilter="0,0; 0.14,0.36; 0.43,0.73; 0.71,0.91; 1.0,1.0">
                                          <p:stCondLst>
                                            <p:cond delay="0"/>
                                          </p:stCondLst>
                                        </p:cTn>
                                        <p:tgtEl>
                                          <p:spTgt spid="24579">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24579">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24579">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24579">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24579">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24579">
                                            <p:txEl>
                                              <p:pRg st="1" end="1"/>
                                            </p:txEl>
                                          </p:spTgt>
                                        </p:tgtEl>
                                      </p:cBhvr>
                                      <p:to x="100000" y="60000"/>
                                    </p:animScale>
                                    <p:animScale>
                                      <p:cBhvr>
                                        <p:cTn id="30" dur="166" decel="50000">
                                          <p:stCondLst>
                                            <p:cond delay="676"/>
                                          </p:stCondLst>
                                        </p:cTn>
                                        <p:tgtEl>
                                          <p:spTgt spid="24579">
                                            <p:txEl>
                                              <p:pRg st="1" end="1"/>
                                            </p:txEl>
                                          </p:spTgt>
                                        </p:tgtEl>
                                      </p:cBhvr>
                                      <p:to x="100000" y="100000"/>
                                    </p:animScale>
                                    <p:animScale>
                                      <p:cBhvr>
                                        <p:cTn id="31" dur="26">
                                          <p:stCondLst>
                                            <p:cond delay="1312"/>
                                          </p:stCondLst>
                                        </p:cTn>
                                        <p:tgtEl>
                                          <p:spTgt spid="24579">
                                            <p:txEl>
                                              <p:pRg st="1" end="1"/>
                                            </p:txEl>
                                          </p:spTgt>
                                        </p:tgtEl>
                                      </p:cBhvr>
                                      <p:to x="100000" y="80000"/>
                                    </p:animScale>
                                    <p:animScale>
                                      <p:cBhvr>
                                        <p:cTn id="32" dur="166" decel="50000">
                                          <p:stCondLst>
                                            <p:cond delay="1338"/>
                                          </p:stCondLst>
                                        </p:cTn>
                                        <p:tgtEl>
                                          <p:spTgt spid="24579">
                                            <p:txEl>
                                              <p:pRg st="1" end="1"/>
                                            </p:txEl>
                                          </p:spTgt>
                                        </p:tgtEl>
                                      </p:cBhvr>
                                      <p:to x="100000" y="100000"/>
                                    </p:animScale>
                                    <p:animScale>
                                      <p:cBhvr>
                                        <p:cTn id="33" dur="26">
                                          <p:stCondLst>
                                            <p:cond delay="1642"/>
                                          </p:stCondLst>
                                        </p:cTn>
                                        <p:tgtEl>
                                          <p:spTgt spid="24579">
                                            <p:txEl>
                                              <p:pRg st="1" end="1"/>
                                            </p:txEl>
                                          </p:spTgt>
                                        </p:tgtEl>
                                      </p:cBhvr>
                                      <p:to x="100000" y="90000"/>
                                    </p:animScale>
                                    <p:animScale>
                                      <p:cBhvr>
                                        <p:cTn id="34" dur="166" decel="50000">
                                          <p:stCondLst>
                                            <p:cond delay="1668"/>
                                          </p:stCondLst>
                                        </p:cTn>
                                        <p:tgtEl>
                                          <p:spTgt spid="24579">
                                            <p:txEl>
                                              <p:pRg st="1" end="1"/>
                                            </p:txEl>
                                          </p:spTgt>
                                        </p:tgtEl>
                                      </p:cBhvr>
                                      <p:to x="100000" y="100000"/>
                                    </p:animScale>
                                    <p:animScale>
                                      <p:cBhvr>
                                        <p:cTn id="35" dur="26">
                                          <p:stCondLst>
                                            <p:cond delay="1808"/>
                                          </p:stCondLst>
                                        </p:cTn>
                                        <p:tgtEl>
                                          <p:spTgt spid="24579">
                                            <p:txEl>
                                              <p:pRg st="1" end="1"/>
                                            </p:txEl>
                                          </p:spTgt>
                                        </p:tgtEl>
                                      </p:cBhvr>
                                      <p:to x="100000" y="95000"/>
                                    </p:animScale>
                                    <p:animScale>
                                      <p:cBhvr>
                                        <p:cTn id="36" dur="166" decel="50000">
                                          <p:stCondLst>
                                            <p:cond delay="1834"/>
                                          </p:stCondLst>
                                        </p:cTn>
                                        <p:tgtEl>
                                          <p:spTgt spid="24579">
                                            <p:txEl>
                                              <p:pRg st="1" end="1"/>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24579">
                                            <p:txEl>
                                              <p:pRg st="2" end="2"/>
                                            </p:txEl>
                                          </p:spTgt>
                                        </p:tgtEl>
                                        <p:attrNameLst>
                                          <p:attrName>style.visibility</p:attrName>
                                        </p:attrNameLst>
                                      </p:cBhvr>
                                      <p:to>
                                        <p:strVal val="visible"/>
                                      </p:to>
                                    </p:set>
                                    <p:animEffect transition="in" filter="wipe(down)">
                                      <p:cBhvr>
                                        <p:cTn id="39" dur="580">
                                          <p:stCondLst>
                                            <p:cond delay="0"/>
                                          </p:stCondLst>
                                        </p:cTn>
                                        <p:tgtEl>
                                          <p:spTgt spid="24579">
                                            <p:txEl>
                                              <p:pRg st="2" end="2"/>
                                            </p:txEl>
                                          </p:spTgt>
                                        </p:tgtEl>
                                      </p:cBhvr>
                                    </p:animEffect>
                                    <p:anim calcmode="lin" valueType="num">
                                      <p:cBhvr>
                                        <p:cTn id="40" dur="1822" tmFilter="0,0; 0.14,0.36; 0.43,0.73; 0.71,0.91; 1.0,1.0">
                                          <p:stCondLst>
                                            <p:cond delay="0"/>
                                          </p:stCondLst>
                                        </p:cTn>
                                        <p:tgtEl>
                                          <p:spTgt spid="24579">
                                            <p:txEl>
                                              <p:pRg st="2" end="2"/>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24579">
                                            <p:txEl>
                                              <p:pRg st="2" end="2"/>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24579">
                                            <p:txEl>
                                              <p:pRg st="2" end="2"/>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24579">
                                            <p:txEl>
                                              <p:pRg st="2" end="2"/>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24579">
                                            <p:txEl>
                                              <p:pRg st="2" end="2"/>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24579">
                                            <p:txEl>
                                              <p:pRg st="2" end="2"/>
                                            </p:txEl>
                                          </p:spTgt>
                                        </p:tgtEl>
                                      </p:cBhvr>
                                      <p:to x="100000" y="60000"/>
                                    </p:animScale>
                                    <p:animScale>
                                      <p:cBhvr>
                                        <p:cTn id="46" dur="166" decel="50000">
                                          <p:stCondLst>
                                            <p:cond delay="676"/>
                                          </p:stCondLst>
                                        </p:cTn>
                                        <p:tgtEl>
                                          <p:spTgt spid="24579">
                                            <p:txEl>
                                              <p:pRg st="2" end="2"/>
                                            </p:txEl>
                                          </p:spTgt>
                                        </p:tgtEl>
                                      </p:cBhvr>
                                      <p:to x="100000" y="100000"/>
                                    </p:animScale>
                                    <p:animScale>
                                      <p:cBhvr>
                                        <p:cTn id="47" dur="26">
                                          <p:stCondLst>
                                            <p:cond delay="1312"/>
                                          </p:stCondLst>
                                        </p:cTn>
                                        <p:tgtEl>
                                          <p:spTgt spid="24579">
                                            <p:txEl>
                                              <p:pRg st="2" end="2"/>
                                            </p:txEl>
                                          </p:spTgt>
                                        </p:tgtEl>
                                      </p:cBhvr>
                                      <p:to x="100000" y="80000"/>
                                    </p:animScale>
                                    <p:animScale>
                                      <p:cBhvr>
                                        <p:cTn id="48" dur="166" decel="50000">
                                          <p:stCondLst>
                                            <p:cond delay="1338"/>
                                          </p:stCondLst>
                                        </p:cTn>
                                        <p:tgtEl>
                                          <p:spTgt spid="24579">
                                            <p:txEl>
                                              <p:pRg st="2" end="2"/>
                                            </p:txEl>
                                          </p:spTgt>
                                        </p:tgtEl>
                                      </p:cBhvr>
                                      <p:to x="100000" y="100000"/>
                                    </p:animScale>
                                    <p:animScale>
                                      <p:cBhvr>
                                        <p:cTn id="49" dur="26">
                                          <p:stCondLst>
                                            <p:cond delay="1642"/>
                                          </p:stCondLst>
                                        </p:cTn>
                                        <p:tgtEl>
                                          <p:spTgt spid="24579">
                                            <p:txEl>
                                              <p:pRg st="2" end="2"/>
                                            </p:txEl>
                                          </p:spTgt>
                                        </p:tgtEl>
                                      </p:cBhvr>
                                      <p:to x="100000" y="90000"/>
                                    </p:animScale>
                                    <p:animScale>
                                      <p:cBhvr>
                                        <p:cTn id="50" dur="166" decel="50000">
                                          <p:stCondLst>
                                            <p:cond delay="1668"/>
                                          </p:stCondLst>
                                        </p:cTn>
                                        <p:tgtEl>
                                          <p:spTgt spid="24579">
                                            <p:txEl>
                                              <p:pRg st="2" end="2"/>
                                            </p:txEl>
                                          </p:spTgt>
                                        </p:tgtEl>
                                      </p:cBhvr>
                                      <p:to x="100000" y="100000"/>
                                    </p:animScale>
                                    <p:animScale>
                                      <p:cBhvr>
                                        <p:cTn id="51" dur="26">
                                          <p:stCondLst>
                                            <p:cond delay="1808"/>
                                          </p:stCondLst>
                                        </p:cTn>
                                        <p:tgtEl>
                                          <p:spTgt spid="24579">
                                            <p:txEl>
                                              <p:pRg st="2" end="2"/>
                                            </p:txEl>
                                          </p:spTgt>
                                        </p:tgtEl>
                                      </p:cBhvr>
                                      <p:to x="100000" y="95000"/>
                                    </p:animScale>
                                    <p:animScale>
                                      <p:cBhvr>
                                        <p:cTn id="52" dur="166" decel="50000">
                                          <p:stCondLst>
                                            <p:cond delay="1834"/>
                                          </p:stCondLst>
                                        </p:cTn>
                                        <p:tgtEl>
                                          <p:spTgt spid="24579">
                                            <p:txEl>
                                              <p:pRg st="2" end="2"/>
                                            </p:txEl>
                                          </p:spTgt>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24579">
                                            <p:txEl>
                                              <p:pRg st="3" end="3"/>
                                            </p:txEl>
                                          </p:spTgt>
                                        </p:tgtEl>
                                        <p:attrNameLst>
                                          <p:attrName>style.visibility</p:attrName>
                                        </p:attrNameLst>
                                      </p:cBhvr>
                                      <p:to>
                                        <p:strVal val="visible"/>
                                      </p:to>
                                    </p:set>
                                    <p:animEffect transition="in" filter="wipe(down)">
                                      <p:cBhvr>
                                        <p:cTn id="55" dur="580">
                                          <p:stCondLst>
                                            <p:cond delay="0"/>
                                          </p:stCondLst>
                                        </p:cTn>
                                        <p:tgtEl>
                                          <p:spTgt spid="24579">
                                            <p:txEl>
                                              <p:pRg st="3" end="3"/>
                                            </p:txEl>
                                          </p:spTgt>
                                        </p:tgtEl>
                                      </p:cBhvr>
                                    </p:animEffect>
                                    <p:anim calcmode="lin" valueType="num">
                                      <p:cBhvr>
                                        <p:cTn id="56" dur="1822" tmFilter="0,0; 0.14,0.36; 0.43,0.73; 0.71,0.91; 1.0,1.0">
                                          <p:stCondLst>
                                            <p:cond delay="0"/>
                                          </p:stCondLst>
                                        </p:cTn>
                                        <p:tgtEl>
                                          <p:spTgt spid="24579">
                                            <p:txEl>
                                              <p:pRg st="3" end="3"/>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24579">
                                            <p:txEl>
                                              <p:pRg st="3" end="3"/>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24579">
                                            <p:txEl>
                                              <p:pRg st="3" end="3"/>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24579">
                                            <p:txEl>
                                              <p:pRg st="3" end="3"/>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24579">
                                            <p:txEl>
                                              <p:pRg st="3" end="3"/>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24579">
                                            <p:txEl>
                                              <p:pRg st="3" end="3"/>
                                            </p:txEl>
                                          </p:spTgt>
                                        </p:tgtEl>
                                      </p:cBhvr>
                                      <p:to x="100000" y="60000"/>
                                    </p:animScale>
                                    <p:animScale>
                                      <p:cBhvr>
                                        <p:cTn id="62" dur="166" decel="50000">
                                          <p:stCondLst>
                                            <p:cond delay="676"/>
                                          </p:stCondLst>
                                        </p:cTn>
                                        <p:tgtEl>
                                          <p:spTgt spid="24579">
                                            <p:txEl>
                                              <p:pRg st="3" end="3"/>
                                            </p:txEl>
                                          </p:spTgt>
                                        </p:tgtEl>
                                      </p:cBhvr>
                                      <p:to x="100000" y="100000"/>
                                    </p:animScale>
                                    <p:animScale>
                                      <p:cBhvr>
                                        <p:cTn id="63" dur="26">
                                          <p:stCondLst>
                                            <p:cond delay="1312"/>
                                          </p:stCondLst>
                                        </p:cTn>
                                        <p:tgtEl>
                                          <p:spTgt spid="24579">
                                            <p:txEl>
                                              <p:pRg st="3" end="3"/>
                                            </p:txEl>
                                          </p:spTgt>
                                        </p:tgtEl>
                                      </p:cBhvr>
                                      <p:to x="100000" y="80000"/>
                                    </p:animScale>
                                    <p:animScale>
                                      <p:cBhvr>
                                        <p:cTn id="64" dur="166" decel="50000">
                                          <p:stCondLst>
                                            <p:cond delay="1338"/>
                                          </p:stCondLst>
                                        </p:cTn>
                                        <p:tgtEl>
                                          <p:spTgt spid="24579">
                                            <p:txEl>
                                              <p:pRg st="3" end="3"/>
                                            </p:txEl>
                                          </p:spTgt>
                                        </p:tgtEl>
                                      </p:cBhvr>
                                      <p:to x="100000" y="100000"/>
                                    </p:animScale>
                                    <p:animScale>
                                      <p:cBhvr>
                                        <p:cTn id="65" dur="26">
                                          <p:stCondLst>
                                            <p:cond delay="1642"/>
                                          </p:stCondLst>
                                        </p:cTn>
                                        <p:tgtEl>
                                          <p:spTgt spid="24579">
                                            <p:txEl>
                                              <p:pRg st="3" end="3"/>
                                            </p:txEl>
                                          </p:spTgt>
                                        </p:tgtEl>
                                      </p:cBhvr>
                                      <p:to x="100000" y="90000"/>
                                    </p:animScale>
                                    <p:animScale>
                                      <p:cBhvr>
                                        <p:cTn id="66" dur="166" decel="50000">
                                          <p:stCondLst>
                                            <p:cond delay="1668"/>
                                          </p:stCondLst>
                                        </p:cTn>
                                        <p:tgtEl>
                                          <p:spTgt spid="24579">
                                            <p:txEl>
                                              <p:pRg st="3" end="3"/>
                                            </p:txEl>
                                          </p:spTgt>
                                        </p:tgtEl>
                                      </p:cBhvr>
                                      <p:to x="100000" y="100000"/>
                                    </p:animScale>
                                    <p:animScale>
                                      <p:cBhvr>
                                        <p:cTn id="67" dur="26">
                                          <p:stCondLst>
                                            <p:cond delay="1808"/>
                                          </p:stCondLst>
                                        </p:cTn>
                                        <p:tgtEl>
                                          <p:spTgt spid="24579">
                                            <p:txEl>
                                              <p:pRg st="3" end="3"/>
                                            </p:txEl>
                                          </p:spTgt>
                                        </p:tgtEl>
                                      </p:cBhvr>
                                      <p:to x="100000" y="95000"/>
                                    </p:animScale>
                                    <p:animScale>
                                      <p:cBhvr>
                                        <p:cTn id="68" dur="166" decel="50000">
                                          <p:stCondLst>
                                            <p:cond delay="1834"/>
                                          </p:stCondLst>
                                        </p:cTn>
                                        <p:tgtEl>
                                          <p:spTgt spid="24579">
                                            <p:txEl>
                                              <p:pRg st="3" end="3"/>
                                            </p:txEl>
                                          </p:spTgt>
                                        </p:tgtEl>
                                      </p:cBhvr>
                                      <p:to x="100000" y="100000"/>
                                    </p:animScale>
                                  </p:childTnLst>
                                </p:cTn>
                              </p:par>
                              <p:par>
                                <p:cTn id="69" presetID="26" presetClass="entr" presetSubtype="0" fill="hold" nodeType="withEffect">
                                  <p:stCondLst>
                                    <p:cond delay="0"/>
                                  </p:stCondLst>
                                  <p:childTnLst>
                                    <p:set>
                                      <p:cBhvr>
                                        <p:cTn id="70" dur="1" fill="hold">
                                          <p:stCondLst>
                                            <p:cond delay="0"/>
                                          </p:stCondLst>
                                        </p:cTn>
                                        <p:tgtEl>
                                          <p:spTgt spid="24579">
                                            <p:txEl>
                                              <p:pRg st="4" end="4"/>
                                            </p:txEl>
                                          </p:spTgt>
                                        </p:tgtEl>
                                        <p:attrNameLst>
                                          <p:attrName>style.visibility</p:attrName>
                                        </p:attrNameLst>
                                      </p:cBhvr>
                                      <p:to>
                                        <p:strVal val="visible"/>
                                      </p:to>
                                    </p:set>
                                    <p:animEffect transition="in" filter="wipe(down)">
                                      <p:cBhvr>
                                        <p:cTn id="71" dur="580">
                                          <p:stCondLst>
                                            <p:cond delay="0"/>
                                          </p:stCondLst>
                                        </p:cTn>
                                        <p:tgtEl>
                                          <p:spTgt spid="24579">
                                            <p:txEl>
                                              <p:pRg st="4" end="4"/>
                                            </p:txEl>
                                          </p:spTgt>
                                        </p:tgtEl>
                                      </p:cBhvr>
                                    </p:animEffect>
                                    <p:anim calcmode="lin" valueType="num">
                                      <p:cBhvr>
                                        <p:cTn id="72" dur="1822" tmFilter="0,0; 0.14,0.36; 0.43,0.73; 0.71,0.91; 1.0,1.0">
                                          <p:stCondLst>
                                            <p:cond delay="0"/>
                                          </p:stCondLst>
                                        </p:cTn>
                                        <p:tgtEl>
                                          <p:spTgt spid="24579">
                                            <p:txEl>
                                              <p:pRg st="4" end="4"/>
                                            </p:txEl>
                                          </p:spTgt>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24579">
                                            <p:txEl>
                                              <p:pRg st="4" end="4"/>
                                            </p:txEl>
                                          </p:spTgt>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24579">
                                            <p:txEl>
                                              <p:pRg st="4" end="4"/>
                                            </p:txEl>
                                          </p:spTgt>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24579">
                                            <p:txEl>
                                              <p:pRg st="4" end="4"/>
                                            </p:txEl>
                                          </p:spTgt>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24579">
                                            <p:txEl>
                                              <p:pRg st="4" end="4"/>
                                            </p:txEl>
                                          </p:spTgt>
                                        </p:tgtEl>
                                        <p:attrNameLst>
                                          <p:attrName>ppt_y</p:attrName>
                                        </p:attrNameLst>
                                      </p:cBhvr>
                                      <p:tavLst>
                                        <p:tav tm="0" fmla="#ppt_y-sin(pi*$)/81">
                                          <p:val>
                                            <p:fltVal val="0"/>
                                          </p:val>
                                        </p:tav>
                                        <p:tav tm="100000">
                                          <p:val>
                                            <p:fltVal val="1"/>
                                          </p:val>
                                        </p:tav>
                                      </p:tavLst>
                                    </p:anim>
                                    <p:animScale>
                                      <p:cBhvr>
                                        <p:cTn id="77" dur="26">
                                          <p:stCondLst>
                                            <p:cond delay="650"/>
                                          </p:stCondLst>
                                        </p:cTn>
                                        <p:tgtEl>
                                          <p:spTgt spid="24579">
                                            <p:txEl>
                                              <p:pRg st="4" end="4"/>
                                            </p:txEl>
                                          </p:spTgt>
                                        </p:tgtEl>
                                      </p:cBhvr>
                                      <p:to x="100000" y="60000"/>
                                    </p:animScale>
                                    <p:animScale>
                                      <p:cBhvr>
                                        <p:cTn id="78" dur="166" decel="50000">
                                          <p:stCondLst>
                                            <p:cond delay="676"/>
                                          </p:stCondLst>
                                        </p:cTn>
                                        <p:tgtEl>
                                          <p:spTgt spid="24579">
                                            <p:txEl>
                                              <p:pRg st="4" end="4"/>
                                            </p:txEl>
                                          </p:spTgt>
                                        </p:tgtEl>
                                      </p:cBhvr>
                                      <p:to x="100000" y="100000"/>
                                    </p:animScale>
                                    <p:animScale>
                                      <p:cBhvr>
                                        <p:cTn id="79" dur="26">
                                          <p:stCondLst>
                                            <p:cond delay="1312"/>
                                          </p:stCondLst>
                                        </p:cTn>
                                        <p:tgtEl>
                                          <p:spTgt spid="24579">
                                            <p:txEl>
                                              <p:pRg st="4" end="4"/>
                                            </p:txEl>
                                          </p:spTgt>
                                        </p:tgtEl>
                                      </p:cBhvr>
                                      <p:to x="100000" y="80000"/>
                                    </p:animScale>
                                    <p:animScale>
                                      <p:cBhvr>
                                        <p:cTn id="80" dur="166" decel="50000">
                                          <p:stCondLst>
                                            <p:cond delay="1338"/>
                                          </p:stCondLst>
                                        </p:cTn>
                                        <p:tgtEl>
                                          <p:spTgt spid="24579">
                                            <p:txEl>
                                              <p:pRg st="4" end="4"/>
                                            </p:txEl>
                                          </p:spTgt>
                                        </p:tgtEl>
                                      </p:cBhvr>
                                      <p:to x="100000" y="100000"/>
                                    </p:animScale>
                                    <p:animScale>
                                      <p:cBhvr>
                                        <p:cTn id="81" dur="26">
                                          <p:stCondLst>
                                            <p:cond delay="1642"/>
                                          </p:stCondLst>
                                        </p:cTn>
                                        <p:tgtEl>
                                          <p:spTgt spid="24579">
                                            <p:txEl>
                                              <p:pRg st="4" end="4"/>
                                            </p:txEl>
                                          </p:spTgt>
                                        </p:tgtEl>
                                      </p:cBhvr>
                                      <p:to x="100000" y="90000"/>
                                    </p:animScale>
                                    <p:animScale>
                                      <p:cBhvr>
                                        <p:cTn id="82" dur="166" decel="50000">
                                          <p:stCondLst>
                                            <p:cond delay="1668"/>
                                          </p:stCondLst>
                                        </p:cTn>
                                        <p:tgtEl>
                                          <p:spTgt spid="24579">
                                            <p:txEl>
                                              <p:pRg st="4" end="4"/>
                                            </p:txEl>
                                          </p:spTgt>
                                        </p:tgtEl>
                                      </p:cBhvr>
                                      <p:to x="100000" y="100000"/>
                                    </p:animScale>
                                    <p:animScale>
                                      <p:cBhvr>
                                        <p:cTn id="83" dur="26">
                                          <p:stCondLst>
                                            <p:cond delay="1808"/>
                                          </p:stCondLst>
                                        </p:cTn>
                                        <p:tgtEl>
                                          <p:spTgt spid="24579">
                                            <p:txEl>
                                              <p:pRg st="4" end="4"/>
                                            </p:txEl>
                                          </p:spTgt>
                                        </p:tgtEl>
                                      </p:cBhvr>
                                      <p:to x="100000" y="95000"/>
                                    </p:animScale>
                                    <p:animScale>
                                      <p:cBhvr>
                                        <p:cTn id="84" dur="166" decel="50000">
                                          <p:stCondLst>
                                            <p:cond delay="1834"/>
                                          </p:stCondLst>
                                        </p:cTn>
                                        <p:tgtEl>
                                          <p:spTgt spid="24579">
                                            <p:txEl>
                                              <p:pRg st="4" end="4"/>
                                            </p:txEl>
                                          </p:spTgt>
                                        </p:tgtEl>
                                      </p:cBhvr>
                                      <p:to x="100000" y="100000"/>
                                    </p:animScale>
                                  </p:childTnLst>
                                </p:cTn>
                              </p:par>
                              <p:par>
                                <p:cTn id="85" presetID="26" presetClass="entr" presetSubtype="0" fill="hold" nodeType="withEffect">
                                  <p:stCondLst>
                                    <p:cond delay="0"/>
                                  </p:stCondLst>
                                  <p:childTnLst>
                                    <p:set>
                                      <p:cBhvr>
                                        <p:cTn id="86" dur="1" fill="hold">
                                          <p:stCondLst>
                                            <p:cond delay="0"/>
                                          </p:stCondLst>
                                        </p:cTn>
                                        <p:tgtEl>
                                          <p:spTgt spid="24579">
                                            <p:txEl>
                                              <p:pRg st="5" end="5"/>
                                            </p:txEl>
                                          </p:spTgt>
                                        </p:tgtEl>
                                        <p:attrNameLst>
                                          <p:attrName>style.visibility</p:attrName>
                                        </p:attrNameLst>
                                      </p:cBhvr>
                                      <p:to>
                                        <p:strVal val="visible"/>
                                      </p:to>
                                    </p:set>
                                    <p:animEffect transition="in" filter="wipe(down)">
                                      <p:cBhvr>
                                        <p:cTn id="87" dur="580">
                                          <p:stCondLst>
                                            <p:cond delay="0"/>
                                          </p:stCondLst>
                                        </p:cTn>
                                        <p:tgtEl>
                                          <p:spTgt spid="24579">
                                            <p:txEl>
                                              <p:pRg st="5" end="5"/>
                                            </p:txEl>
                                          </p:spTgt>
                                        </p:tgtEl>
                                      </p:cBhvr>
                                    </p:animEffect>
                                    <p:anim calcmode="lin" valueType="num">
                                      <p:cBhvr>
                                        <p:cTn id="88" dur="1822" tmFilter="0,0; 0.14,0.36; 0.43,0.73; 0.71,0.91; 1.0,1.0">
                                          <p:stCondLst>
                                            <p:cond delay="0"/>
                                          </p:stCondLst>
                                        </p:cTn>
                                        <p:tgtEl>
                                          <p:spTgt spid="24579">
                                            <p:txEl>
                                              <p:pRg st="5" end="5"/>
                                            </p:txEl>
                                          </p:spTgt>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24579">
                                            <p:txEl>
                                              <p:pRg st="5" end="5"/>
                                            </p:txEl>
                                          </p:spTgt>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24579">
                                            <p:txEl>
                                              <p:pRg st="5" end="5"/>
                                            </p:txEl>
                                          </p:spTgt>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24579">
                                            <p:txEl>
                                              <p:pRg st="5" end="5"/>
                                            </p:txEl>
                                          </p:spTgt>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24579">
                                            <p:txEl>
                                              <p:pRg st="5" end="5"/>
                                            </p:txEl>
                                          </p:spTgt>
                                        </p:tgtEl>
                                        <p:attrNameLst>
                                          <p:attrName>ppt_y</p:attrName>
                                        </p:attrNameLst>
                                      </p:cBhvr>
                                      <p:tavLst>
                                        <p:tav tm="0" fmla="#ppt_y-sin(pi*$)/81">
                                          <p:val>
                                            <p:fltVal val="0"/>
                                          </p:val>
                                        </p:tav>
                                        <p:tav tm="100000">
                                          <p:val>
                                            <p:fltVal val="1"/>
                                          </p:val>
                                        </p:tav>
                                      </p:tavLst>
                                    </p:anim>
                                    <p:animScale>
                                      <p:cBhvr>
                                        <p:cTn id="93" dur="26">
                                          <p:stCondLst>
                                            <p:cond delay="650"/>
                                          </p:stCondLst>
                                        </p:cTn>
                                        <p:tgtEl>
                                          <p:spTgt spid="24579">
                                            <p:txEl>
                                              <p:pRg st="5" end="5"/>
                                            </p:txEl>
                                          </p:spTgt>
                                        </p:tgtEl>
                                      </p:cBhvr>
                                      <p:to x="100000" y="60000"/>
                                    </p:animScale>
                                    <p:animScale>
                                      <p:cBhvr>
                                        <p:cTn id="94" dur="166" decel="50000">
                                          <p:stCondLst>
                                            <p:cond delay="676"/>
                                          </p:stCondLst>
                                        </p:cTn>
                                        <p:tgtEl>
                                          <p:spTgt spid="24579">
                                            <p:txEl>
                                              <p:pRg st="5" end="5"/>
                                            </p:txEl>
                                          </p:spTgt>
                                        </p:tgtEl>
                                      </p:cBhvr>
                                      <p:to x="100000" y="100000"/>
                                    </p:animScale>
                                    <p:animScale>
                                      <p:cBhvr>
                                        <p:cTn id="95" dur="26">
                                          <p:stCondLst>
                                            <p:cond delay="1312"/>
                                          </p:stCondLst>
                                        </p:cTn>
                                        <p:tgtEl>
                                          <p:spTgt spid="24579">
                                            <p:txEl>
                                              <p:pRg st="5" end="5"/>
                                            </p:txEl>
                                          </p:spTgt>
                                        </p:tgtEl>
                                      </p:cBhvr>
                                      <p:to x="100000" y="80000"/>
                                    </p:animScale>
                                    <p:animScale>
                                      <p:cBhvr>
                                        <p:cTn id="96" dur="166" decel="50000">
                                          <p:stCondLst>
                                            <p:cond delay="1338"/>
                                          </p:stCondLst>
                                        </p:cTn>
                                        <p:tgtEl>
                                          <p:spTgt spid="24579">
                                            <p:txEl>
                                              <p:pRg st="5" end="5"/>
                                            </p:txEl>
                                          </p:spTgt>
                                        </p:tgtEl>
                                      </p:cBhvr>
                                      <p:to x="100000" y="100000"/>
                                    </p:animScale>
                                    <p:animScale>
                                      <p:cBhvr>
                                        <p:cTn id="97" dur="26">
                                          <p:stCondLst>
                                            <p:cond delay="1642"/>
                                          </p:stCondLst>
                                        </p:cTn>
                                        <p:tgtEl>
                                          <p:spTgt spid="24579">
                                            <p:txEl>
                                              <p:pRg st="5" end="5"/>
                                            </p:txEl>
                                          </p:spTgt>
                                        </p:tgtEl>
                                      </p:cBhvr>
                                      <p:to x="100000" y="90000"/>
                                    </p:animScale>
                                    <p:animScale>
                                      <p:cBhvr>
                                        <p:cTn id="98" dur="166" decel="50000">
                                          <p:stCondLst>
                                            <p:cond delay="1668"/>
                                          </p:stCondLst>
                                        </p:cTn>
                                        <p:tgtEl>
                                          <p:spTgt spid="24579">
                                            <p:txEl>
                                              <p:pRg st="5" end="5"/>
                                            </p:txEl>
                                          </p:spTgt>
                                        </p:tgtEl>
                                      </p:cBhvr>
                                      <p:to x="100000" y="100000"/>
                                    </p:animScale>
                                    <p:animScale>
                                      <p:cBhvr>
                                        <p:cTn id="99" dur="26">
                                          <p:stCondLst>
                                            <p:cond delay="1808"/>
                                          </p:stCondLst>
                                        </p:cTn>
                                        <p:tgtEl>
                                          <p:spTgt spid="24579">
                                            <p:txEl>
                                              <p:pRg st="5" end="5"/>
                                            </p:txEl>
                                          </p:spTgt>
                                        </p:tgtEl>
                                      </p:cBhvr>
                                      <p:to x="100000" y="95000"/>
                                    </p:animScale>
                                    <p:animScale>
                                      <p:cBhvr>
                                        <p:cTn id="100" dur="166" decel="50000">
                                          <p:stCondLst>
                                            <p:cond delay="1834"/>
                                          </p:stCondLst>
                                        </p:cTn>
                                        <p:tgtEl>
                                          <p:spTgt spid="24579">
                                            <p:txEl>
                                              <p:pRg st="5" end="5"/>
                                            </p:txEl>
                                          </p:spTgt>
                                        </p:tgtEl>
                                      </p:cBhvr>
                                      <p:to x="100000" y="100000"/>
                                    </p:animScale>
                                  </p:childTnLst>
                                </p:cTn>
                              </p:par>
                              <p:par>
                                <p:cTn id="101" presetID="26" presetClass="entr" presetSubtype="0" fill="hold" nodeType="withEffect">
                                  <p:stCondLst>
                                    <p:cond delay="0"/>
                                  </p:stCondLst>
                                  <p:childTnLst>
                                    <p:set>
                                      <p:cBhvr>
                                        <p:cTn id="102" dur="1" fill="hold">
                                          <p:stCondLst>
                                            <p:cond delay="0"/>
                                          </p:stCondLst>
                                        </p:cTn>
                                        <p:tgtEl>
                                          <p:spTgt spid="24579">
                                            <p:txEl>
                                              <p:pRg st="6" end="6"/>
                                            </p:txEl>
                                          </p:spTgt>
                                        </p:tgtEl>
                                        <p:attrNameLst>
                                          <p:attrName>style.visibility</p:attrName>
                                        </p:attrNameLst>
                                      </p:cBhvr>
                                      <p:to>
                                        <p:strVal val="visible"/>
                                      </p:to>
                                    </p:set>
                                    <p:animEffect transition="in" filter="wipe(down)">
                                      <p:cBhvr>
                                        <p:cTn id="103" dur="580">
                                          <p:stCondLst>
                                            <p:cond delay="0"/>
                                          </p:stCondLst>
                                        </p:cTn>
                                        <p:tgtEl>
                                          <p:spTgt spid="24579">
                                            <p:txEl>
                                              <p:pRg st="6" end="6"/>
                                            </p:txEl>
                                          </p:spTgt>
                                        </p:tgtEl>
                                      </p:cBhvr>
                                    </p:animEffect>
                                    <p:anim calcmode="lin" valueType="num">
                                      <p:cBhvr>
                                        <p:cTn id="104" dur="1822" tmFilter="0,0; 0.14,0.36; 0.43,0.73; 0.71,0.91; 1.0,1.0">
                                          <p:stCondLst>
                                            <p:cond delay="0"/>
                                          </p:stCondLst>
                                        </p:cTn>
                                        <p:tgtEl>
                                          <p:spTgt spid="24579">
                                            <p:txEl>
                                              <p:pRg st="6" end="6"/>
                                            </p:txEl>
                                          </p:spTgt>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24579">
                                            <p:txEl>
                                              <p:pRg st="6" end="6"/>
                                            </p:txEl>
                                          </p:spTgt>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24579">
                                            <p:txEl>
                                              <p:pRg st="6" end="6"/>
                                            </p:txEl>
                                          </p:spTgt>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24579">
                                            <p:txEl>
                                              <p:pRg st="6" end="6"/>
                                            </p:txEl>
                                          </p:spTgt>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24579">
                                            <p:txEl>
                                              <p:pRg st="6" end="6"/>
                                            </p:txEl>
                                          </p:spTgt>
                                        </p:tgtEl>
                                        <p:attrNameLst>
                                          <p:attrName>ppt_y</p:attrName>
                                        </p:attrNameLst>
                                      </p:cBhvr>
                                      <p:tavLst>
                                        <p:tav tm="0" fmla="#ppt_y-sin(pi*$)/81">
                                          <p:val>
                                            <p:fltVal val="0"/>
                                          </p:val>
                                        </p:tav>
                                        <p:tav tm="100000">
                                          <p:val>
                                            <p:fltVal val="1"/>
                                          </p:val>
                                        </p:tav>
                                      </p:tavLst>
                                    </p:anim>
                                    <p:animScale>
                                      <p:cBhvr>
                                        <p:cTn id="109" dur="26">
                                          <p:stCondLst>
                                            <p:cond delay="650"/>
                                          </p:stCondLst>
                                        </p:cTn>
                                        <p:tgtEl>
                                          <p:spTgt spid="24579">
                                            <p:txEl>
                                              <p:pRg st="6" end="6"/>
                                            </p:txEl>
                                          </p:spTgt>
                                        </p:tgtEl>
                                      </p:cBhvr>
                                      <p:to x="100000" y="60000"/>
                                    </p:animScale>
                                    <p:animScale>
                                      <p:cBhvr>
                                        <p:cTn id="110" dur="166" decel="50000">
                                          <p:stCondLst>
                                            <p:cond delay="676"/>
                                          </p:stCondLst>
                                        </p:cTn>
                                        <p:tgtEl>
                                          <p:spTgt spid="24579">
                                            <p:txEl>
                                              <p:pRg st="6" end="6"/>
                                            </p:txEl>
                                          </p:spTgt>
                                        </p:tgtEl>
                                      </p:cBhvr>
                                      <p:to x="100000" y="100000"/>
                                    </p:animScale>
                                    <p:animScale>
                                      <p:cBhvr>
                                        <p:cTn id="111" dur="26">
                                          <p:stCondLst>
                                            <p:cond delay="1312"/>
                                          </p:stCondLst>
                                        </p:cTn>
                                        <p:tgtEl>
                                          <p:spTgt spid="24579">
                                            <p:txEl>
                                              <p:pRg st="6" end="6"/>
                                            </p:txEl>
                                          </p:spTgt>
                                        </p:tgtEl>
                                      </p:cBhvr>
                                      <p:to x="100000" y="80000"/>
                                    </p:animScale>
                                    <p:animScale>
                                      <p:cBhvr>
                                        <p:cTn id="112" dur="166" decel="50000">
                                          <p:stCondLst>
                                            <p:cond delay="1338"/>
                                          </p:stCondLst>
                                        </p:cTn>
                                        <p:tgtEl>
                                          <p:spTgt spid="24579">
                                            <p:txEl>
                                              <p:pRg st="6" end="6"/>
                                            </p:txEl>
                                          </p:spTgt>
                                        </p:tgtEl>
                                      </p:cBhvr>
                                      <p:to x="100000" y="100000"/>
                                    </p:animScale>
                                    <p:animScale>
                                      <p:cBhvr>
                                        <p:cTn id="113" dur="26">
                                          <p:stCondLst>
                                            <p:cond delay="1642"/>
                                          </p:stCondLst>
                                        </p:cTn>
                                        <p:tgtEl>
                                          <p:spTgt spid="24579">
                                            <p:txEl>
                                              <p:pRg st="6" end="6"/>
                                            </p:txEl>
                                          </p:spTgt>
                                        </p:tgtEl>
                                      </p:cBhvr>
                                      <p:to x="100000" y="90000"/>
                                    </p:animScale>
                                    <p:animScale>
                                      <p:cBhvr>
                                        <p:cTn id="114" dur="166" decel="50000">
                                          <p:stCondLst>
                                            <p:cond delay="1668"/>
                                          </p:stCondLst>
                                        </p:cTn>
                                        <p:tgtEl>
                                          <p:spTgt spid="24579">
                                            <p:txEl>
                                              <p:pRg st="6" end="6"/>
                                            </p:txEl>
                                          </p:spTgt>
                                        </p:tgtEl>
                                      </p:cBhvr>
                                      <p:to x="100000" y="100000"/>
                                    </p:animScale>
                                    <p:animScale>
                                      <p:cBhvr>
                                        <p:cTn id="115" dur="26">
                                          <p:stCondLst>
                                            <p:cond delay="1808"/>
                                          </p:stCondLst>
                                        </p:cTn>
                                        <p:tgtEl>
                                          <p:spTgt spid="24579">
                                            <p:txEl>
                                              <p:pRg st="6" end="6"/>
                                            </p:txEl>
                                          </p:spTgt>
                                        </p:tgtEl>
                                      </p:cBhvr>
                                      <p:to x="100000" y="95000"/>
                                    </p:animScale>
                                    <p:animScale>
                                      <p:cBhvr>
                                        <p:cTn id="116" dur="166" decel="50000">
                                          <p:stCondLst>
                                            <p:cond delay="1834"/>
                                          </p:stCondLst>
                                        </p:cTn>
                                        <p:tgtEl>
                                          <p:spTgt spid="24579">
                                            <p:txEl>
                                              <p:pRg st="6" end="6"/>
                                            </p:txEl>
                                          </p:spTgt>
                                        </p:tgtEl>
                                      </p:cBhvr>
                                      <p:to x="100000" y="100000"/>
                                    </p:animScale>
                                  </p:childTnLst>
                                </p:cTn>
                              </p:par>
                              <p:par>
                                <p:cTn id="117" presetID="26" presetClass="entr" presetSubtype="0" fill="hold" nodeType="withEffect">
                                  <p:stCondLst>
                                    <p:cond delay="0"/>
                                  </p:stCondLst>
                                  <p:childTnLst>
                                    <p:set>
                                      <p:cBhvr>
                                        <p:cTn id="118" dur="1" fill="hold">
                                          <p:stCondLst>
                                            <p:cond delay="0"/>
                                          </p:stCondLst>
                                        </p:cTn>
                                        <p:tgtEl>
                                          <p:spTgt spid="24579">
                                            <p:txEl>
                                              <p:pRg st="7" end="7"/>
                                            </p:txEl>
                                          </p:spTgt>
                                        </p:tgtEl>
                                        <p:attrNameLst>
                                          <p:attrName>style.visibility</p:attrName>
                                        </p:attrNameLst>
                                      </p:cBhvr>
                                      <p:to>
                                        <p:strVal val="visible"/>
                                      </p:to>
                                    </p:set>
                                    <p:animEffect transition="in" filter="wipe(down)">
                                      <p:cBhvr>
                                        <p:cTn id="119" dur="580">
                                          <p:stCondLst>
                                            <p:cond delay="0"/>
                                          </p:stCondLst>
                                        </p:cTn>
                                        <p:tgtEl>
                                          <p:spTgt spid="24579">
                                            <p:txEl>
                                              <p:pRg st="7" end="7"/>
                                            </p:txEl>
                                          </p:spTgt>
                                        </p:tgtEl>
                                      </p:cBhvr>
                                    </p:animEffect>
                                    <p:anim calcmode="lin" valueType="num">
                                      <p:cBhvr>
                                        <p:cTn id="120" dur="1822" tmFilter="0,0; 0.14,0.36; 0.43,0.73; 0.71,0.91; 1.0,1.0">
                                          <p:stCondLst>
                                            <p:cond delay="0"/>
                                          </p:stCondLst>
                                        </p:cTn>
                                        <p:tgtEl>
                                          <p:spTgt spid="24579">
                                            <p:txEl>
                                              <p:pRg st="7" end="7"/>
                                            </p:txEl>
                                          </p:spTgt>
                                        </p:tgtEl>
                                        <p:attrNameLst>
                                          <p:attrName>ppt_x</p:attrName>
                                        </p:attrNameLst>
                                      </p:cBhvr>
                                      <p:tavLst>
                                        <p:tav tm="0">
                                          <p:val>
                                            <p:strVal val="#ppt_x-0.25"/>
                                          </p:val>
                                        </p:tav>
                                        <p:tav tm="100000">
                                          <p:val>
                                            <p:strVal val="#ppt_x"/>
                                          </p:val>
                                        </p:tav>
                                      </p:tavLst>
                                    </p:anim>
                                    <p:anim calcmode="lin" valueType="num">
                                      <p:cBhvr>
                                        <p:cTn id="121" dur="664" tmFilter="0.0,0.0; 0.25,0.07; 0.50,0.2; 0.75,0.467; 1.0,1.0">
                                          <p:stCondLst>
                                            <p:cond delay="0"/>
                                          </p:stCondLst>
                                        </p:cTn>
                                        <p:tgtEl>
                                          <p:spTgt spid="24579">
                                            <p:txEl>
                                              <p:pRg st="7" end="7"/>
                                            </p:txEl>
                                          </p:spTgt>
                                        </p:tgtEl>
                                        <p:attrNameLst>
                                          <p:attrName>ppt_y</p:attrName>
                                        </p:attrNameLst>
                                      </p:cBhvr>
                                      <p:tavLst>
                                        <p:tav tm="0" fmla="#ppt_y-sin(pi*$)/3">
                                          <p:val>
                                            <p:fltVal val="0.5"/>
                                          </p:val>
                                        </p:tav>
                                        <p:tav tm="100000">
                                          <p:val>
                                            <p:fltVal val="1"/>
                                          </p:val>
                                        </p:tav>
                                      </p:tavLst>
                                    </p:anim>
                                    <p:anim calcmode="lin" valueType="num">
                                      <p:cBhvr>
                                        <p:cTn id="122" dur="664" tmFilter="0, 0; 0.125,0.2665; 0.25,0.4; 0.375,0.465; 0.5,0.5;  0.625,0.535; 0.75,0.6; 0.875,0.7335; 1,1">
                                          <p:stCondLst>
                                            <p:cond delay="664"/>
                                          </p:stCondLst>
                                        </p:cTn>
                                        <p:tgtEl>
                                          <p:spTgt spid="24579">
                                            <p:txEl>
                                              <p:pRg st="7" end="7"/>
                                            </p:txEl>
                                          </p:spTgt>
                                        </p:tgtEl>
                                        <p:attrNameLst>
                                          <p:attrName>ppt_y</p:attrName>
                                        </p:attrNameLst>
                                      </p:cBhvr>
                                      <p:tavLst>
                                        <p:tav tm="0" fmla="#ppt_y-sin(pi*$)/9">
                                          <p:val>
                                            <p:fltVal val="0"/>
                                          </p:val>
                                        </p:tav>
                                        <p:tav tm="100000">
                                          <p:val>
                                            <p:fltVal val="1"/>
                                          </p:val>
                                        </p:tav>
                                      </p:tavLst>
                                    </p:anim>
                                    <p:anim calcmode="lin" valueType="num">
                                      <p:cBhvr>
                                        <p:cTn id="123" dur="332" tmFilter="0, 0; 0.125,0.2665; 0.25,0.4; 0.375,0.465; 0.5,0.5;  0.625,0.535; 0.75,0.6; 0.875,0.7335; 1,1">
                                          <p:stCondLst>
                                            <p:cond delay="1324"/>
                                          </p:stCondLst>
                                        </p:cTn>
                                        <p:tgtEl>
                                          <p:spTgt spid="24579">
                                            <p:txEl>
                                              <p:pRg st="7" end="7"/>
                                            </p:txEl>
                                          </p:spTgt>
                                        </p:tgtEl>
                                        <p:attrNameLst>
                                          <p:attrName>ppt_y</p:attrName>
                                        </p:attrNameLst>
                                      </p:cBhvr>
                                      <p:tavLst>
                                        <p:tav tm="0" fmla="#ppt_y-sin(pi*$)/27">
                                          <p:val>
                                            <p:fltVal val="0"/>
                                          </p:val>
                                        </p:tav>
                                        <p:tav tm="100000">
                                          <p:val>
                                            <p:fltVal val="1"/>
                                          </p:val>
                                        </p:tav>
                                      </p:tavLst>
                                    </p:anim>
                                    <p:anim calcmode="lin" valueType="num">
                                      <p:cBhvr>
                                        <p:cTn id="124" dur="164" tmFilter="0, 0; 0.125,0.2665; 0.25,0.4; 0.375,0.465; 0.5,0.5;  0.625,0.535; 0.75,0.6; 0.875,0.7335; 1,1">
                                          <p:stCondLst>
                                            <p:cond delay="1656"/>
                                          </p:stCondLst>
                                        </p:cTn>
                                        <p:tgtEl>
                                          <p:spTgt spid="24579">
                                            <p:txEl>
                                              <p:pRg st="7" end="7"/>
                                            </p:txEl>
                                          </p:spTgt>
                                        </p:tgtEl>
                                        <p:attrNameLst>
                                          <p:attrName>ppt_y</p:attrName>
                                        </p:attrNameLst>
                                      </p:cBhvr>
                                      <p:tavLst>
                                        <p:tav tm="0" fmla="#ppt_y-sin(pi*$)/81">
                                          <p:val>
                                            <p:fltVal val="0"/>
                                          </p:val>
                                        </p:tav>
                                        <p:tav tm="100000">
                                          <p:val>
                                            <p:fltVal val="1"/>
                                          </p:val>
                                        </p:tav>
                                      </p:tavLst>
                                    </p:anim>
                                    <p:animScale>
                                      <p:cBhvr>
                                        <p:cTn id="125" dur="26">
                                          <p:stCondLst>
                                            <p:cond delay="650"/>
                                          </p:stCondLst>
                                        </p:cTn>
                                        <p:tgtEl>
                                          <p:spTgt spid="24579">
                                            <p:txEl>
                                              <p:pRg st="7" end="7"/>
                                            </p:txEl>
                                          </p:spTgt>
                                        </p:tgtEl>
                                      </p:cBhvr>
                                      <p:to x="100000" y="60000"/>
                                    </p:animScale>
                                    <p:animScale>
                                      <p:cBhvr>
                                        <p:cTn id="126" dur="166" decel="50000">
                                          <p:stCondLst>
                                            <p:cond delay="676"/>
                                          </p:stCondLst>
                                        </p:cTn>
                                        <p:tgtEl>
                                          <p:spTgt spid="24579">
                                            <p:txEl>
                                              <p:pRg st="7" end="7"/>
                                            </p:txEl>
                                          </p:spTgt>
                                        </p:tgtEl>
                                      </p:cBhvr>
                                      <p:to x="100000" y="100000"/>
                                    </p:animScale>
                                    <p:animScale>
                                      <p:cBhvr>
                                        <p:cTn id="127" dur="26">
                                          <p:stCondLst>
                                            <p:cond delay="1312"/>
                                          </p:stCondLst>
                                        </p:cTn>
                                        <p:tgtEl>
                                          <p:spTgt spid="24579">
                                            <p:txEl>
                                              <p:pRg st="7" end="7"/>
                                            </p:txEl>
                                          </p:spTgt>
                                        </p:tgtEl>
                                      </p:cBhvr>
                                      <p:to x="100000" y="80000"/>
                                    </p:animScale>
                                    <p:animScale>
                                      <p:cBhvr>
                                        <p:cTn id="128" dur="166" decel="50000">
                                          <p:stCondLst>
                                            <p:cond delay="1338"/>
                                          </p:stCondLst>
                                        </p:cTn>
                                        <p:tgtEl>
                                          <p:spTgt spid="24579">
                                            <p:txEl>
                                              <p:pRg st="7" end="7"/>
                                            </p:txEl>
                                          </p:spTgt>
                                        </p:tgtEl>
                                      </p:cBhvr>
                                      <p:to x="100000" y="100000"/>
                                    </p:animScale>
                                    <p:animScale>
                                      <p:cBhvr>
                                        <p:cTn id="129" dur="26">
                                          <p:stCondLst>
                                            <p:cond delay="1642"/>
                                          </p:stCondLst>
                                        </p:cTn>
                                        <p:tgtEl>
                                          <p:spTgt spid="24579">
                                            <p:txEl>
                                              <p:pRg st="7" end="7"/>
                                            </p:txEl>
                                          </p:spTgt>
                                        </p:tgtEl>
                                      </p:cBhvr>
                                      <p:to x="100000" y="90000"/>
                                    </p:animScale>
                                    <p:animScale>
                                      <p:cBhvr>
                                        <p:cTn id="130" dur="166" decel="50000">
                                          <p:stCondLst>
                                            <p:cond delay="1668"/>
                                          </p:stCondLst>
                                        </p:cTn>
                                        <p:tgtEl>
                                          <p:spTgt spid="24579">
                                            <p:txEl>
                                              <p:pRg st="7" end="7"/>
                                            </p:txEl>
                                          </p:spTgt>
                                        </p:tgtEl>
                                      </p:cBhvr>
                                      <p:to x="100000" y="100000"/>
                                    </p:animScale>
                                    <p:animScale>
                                      <p:cBhvr>
                                        <p:cTn id="131" dur="26">
                                          <p:stCondLst>
                                            <p:cond delay="1808"/>
                                          </p:stCondLst>
                                        </p:cTn>
                                        <p:tgtEl>
                                          <p:spTgt spid="24579">
                                            <p:txEl>
                                              <p:pRg st="7" end="7"/>
                                            </p:txEl>
                                          </p:spTgt>
                                        </p:tgtEl>
                                      </p:cBhvr>
                                      <p:to x="100000" y="95000"/>
                                    </p:animScale>
                                    <p:animScale>
                                      <p:cBhvr>
                                        <p:cTn id="132" dur="166" decel="50000">
                                          <p:stCondLst>
                                            <p:cond delay="1834"/>
                                          </p:stCondLst>
                                        </p:cTn>
                                        <p:tgtEl>
                                          <p:spTgt spid="24579">
                                            <p:txEl>
                                              <p:pRg st="7" end="7"/>
                                            </p:txEl>
                                          </p:spTgt>
                                        </p:tgtEl>
                                      </p:cBhvr>
                                      <p:to x="100000" y="100000"/>
                                    </p:animScale>
                                  </p:childTnLst>
                                </p:cTn>
                              </p:par>
                              <p:par>
                                <p:cTn id="133" presetID="26" presetClass="entr" presetSubtype="0" fill="hold" nodeType="withEffect">
                                  <p:stCondLst>
                                    <p:cond delay="0"/>
                                  </p:stCondLst>
                                  <p:childTnLst>
                                    <p:set>
                                      <p:cBhvr>
                                        <p:cTn id="134" dur="1" fill="hold">
                                          <p:stCondLst>
                                            <p:cond delay="0"/>
                                          </p:stCondLst>
                                        </p:cTn>
                                        <p:tgtEl>
                                          <p:spTgt spid="24579">
                                            <p:txEl>
                                              <p:pRg st="8" end="8"/>
                                            </p:txEl>
                                          </p:spTgt>
                                        </p:tgtEl>
                                        <p:attrNameLst>
                                          <p:attrName>style.visibility</p:attrName>
                                        </p:attrNameLst>
                                      </p:cBhvr>
                                      <p:to>
                                        <p:strVal val="visible"/>
                                      </p:to>
                                    </p:set>
                                    <p:animEffect transition="in" filter="wipe(down)">
                                      <p:cBhvr>
                                        <p:cTn id="135" dur="580">
                                          <p:stCondLst>
                                            <p:cond delay="0"/>
                                          </p:stCondLst>
                                        </p:cTn>
                                        <p:tgtEl>
                                          <p:spTgt spid="24579">
                                            <p:txEl>
                                              <p:pRg st="8" end="8"/>
                                            </p:txEl>
                                          </p:spTgt>
                                        </p:tgtEl>
                                      </p:cBhvr>
                                    </p:animEffect>
                                    <p:anim calcmode="lin" valueType="num">
                                      <p:cBhvr>
                                        <p:cTn id="136" dur="1822" tmFilter="0,0; 0.14,0.36; 0.43,0.73; 0.71,0.91; 1.0,1.0">
                                          <p:stCondLst>
                                            <p:cond delay="0"/>
                                          </p:stCondLst>
                                        </p:cTn>
                                        <p:tgtEl>
                                          <p:spTgt spid="24579">
                                            <p:txEl>
                                              <p:pRg st="8" end="8"/>
                                            </p:txEl>
                                          </p:spTgt>
                                        </p:tgtEl>
                                        <p:attrNameLst>
                                          <p:attrName>ppt_x</p:attrName>
                                        </p:attrNameLst>
                                      </p:cBhvr>
                                      <p:tavLst>
                                        <p:tav tm="0">
                                          <p:val>
                                            <p:strVal val="#ppt_x-0.25"/>
                                          </p:val>
                                        </p:tav>
                                        <p:tav tm="100000">
                                          <p:val>
                                            <p:strVal val="#ppt_x"/>
                                          </p:val>
                                        </p:tav>
                                      </p:tavLst>
                                    </p:anim>
                                    <p:anim calcmode="lin" valueType="num">
                                      <p:cBhvr>
                                        <p:cTn id="137" dur="664" tmFilter="0.0,0.0; 0.25,0.07; 0.50,0.2; 0.75,0.467; 1.0,1.0">
                                          <p:stCondLst>
                                            <p:cond delay="0"/>
                                          </p:stCondLst>
                                        </p:cTn>
                                        <p:tgtEl>
                                          <p:spTgt spid="24579">
                                            <p:txEl>
                                              <p:pRg st="8" end="8"/>
                                            </p:txEl>
                                          </p:spTgt>
                                        </p:tgtEl>
                                        <p:attrNameLst>
                                          <p:attrName>ppt_y</p:attrName>
                                        </p:attrNameLst>
                                      </p:cBhvr>
                                      <p:tavLst>
                                        <p:tav tm="0" fmla="#ppt_y-sin(pi*$)/3">
                                          <p:val>
                                            <p:fltVal val="0.5"/>
                                          </p:val>
                                        </p:tav>
                                        <p:tav tm="100000">
                                          <p:val>
                                            <p:fltVal val="1"/>
                                          </p:val>
                                        </p:tav>
                                      </p:tavLst>
                                    </p:anim>
                                    <p:anim calcmode="lin" valueType="num">
                                      <p:cBhvr>
                                        <p:cTn id="138" dur="664" tmFilter="0, 0; 0.125,0.2665; 0.25,0.4; 0.375,0.465; 0.5,0.5;  0.625,0.535; 0.75,0.6; 0.875,0.7335; 1,1">
                                          <p:stCondLst>
                                            <p:cond delay="664"/>
                                          </p:stCondLst>
                                        </p:cTn>
                                        <p:tgtEl>
                                          <p:spTgt spid="24579">
                                            <p:txEl>
                                              <p:pRg st="8" end="8"/>
                                            </p:txEl>
                                          </p:spTgt>
                                        </p:tgtEl>
                                        <p:attrNameLst>
                                          <p:attrName>ppt_y</p:attrName>
                                        </p:attrNameLst>
                                      </p:cBhvr>
                                      <p:tavLst>
                                        <p:tav tm="0" fmla="#ppt_y-sin(pi*$)/9">
                                          <p:val>
                                            <p:fltVal val="0"/>
                                          </p:val>
                                        </p:tav>
                                        <p:tav tm="100000">
                                          <p:val>
                                            <p:fltVal val="1"/>
                                          </p:val>
                                        </p:tav>
                                      </p:tavLst>
                                    </p:anim>
                                    <p:anim calcmode="lin" valueType="num">
                                      <p:cBhvr>
                                        <p:cTn id="139" dur="332" tmFilter="0, 0; 0.125,0.2665; 0.25,0.4; 0.375,0.465; 0.5,0.5;  0.625,0.535; 0.75,0.6; 0.875,0.7335; 1,1">
                                          <p:stCondLst>
                                            <p:cond delay="1324"/>
                                          </p:stCondLst>
                                        </p:cTn>
                                        <p:tgtEl>
                                          <p:spTgt spid="24579">
                                            <p:txEl>
                                              <p:pRg st="8" end="8"/>
                                            </p:txEl>
                                          </p:spTgt>
                                        </p:tgtEl>
                                        <p:attrNameLst>
                                          <p:attrName>ppt_y</p:attrName>
                                        </p:attrNameLst>
                                      </p:cBhvr>
                                      <p:tavLst>
                                        <p:tav tm="0" fmla="#ppt_y-sin(pi*$)/27">
                                          <p:val>
                                            <p:fltVal val="0"/>
                                          </p:val>
                                        </p:tav>
                                        <p:tav tm="100000">
                                          <p:val>
                                            <p:fltVal val="1"/>
                                          </p:val>
                                        </p:tav>
                                      </p:tavLst>
                                    </p:anim>
                                    <p:anim calcmode="lin" valueType="num">
                                      <p:cBhvr>
                                        <p:cTn id="140" dur="164" tmFilter="0, 0; 0.125,0.2665; 0.25,0.4; 0.375,0.465; 0.5,0.5;  0.625,0.535; 0.75,0.6; 0.875,0.7335; 1,1">
                                          <p:stCondLst>
                                            <p:cond delay="1656"/>
                                          </p:stCondLst>
                                        </p:cTn>
                                        <p:tgtEl>
                                          <p:spTgt spid="24579">
                                            <p:txEl>
                                              <p:pRg st="8" end="8"/>
                                            </p:txEl>
                                          </p:spTgt>
                                        </p:tgtEl>
                                        <p:attrNameLst>
                                          <p:attrName>ppt_y</p:attrName>
                                        </p:attrNameLst>
                                      </p:cBhvr>
                                      <p:tavLst>
                                        <p:tav tm="0" fmla="#ppt_y-sin(pi*$)/81">
                                          <p:val>
                                            <p:fltVal val="0"/>
                                          </p:val>
                                        </p:tav>
                                        <p:tav tm="100000">
                                          <p:val>
                                            <p:fltVal val="1"/>
                                          </p:val>
                                        </p:tav>
                                      </p:tavLst>
                                    </p:anim>
                                    <p:animScale>
                                      <p:cBhvr>
                                        <p:cTn id="141" dur="26">
                                          <p:stCondLst>
                                            <p:cond delay="650"/>
                                          </p:stCondLst>
                                        </p:cTn>
                                        <p:tgtEl>
                                          <p:spTgt spid="24579">
                                            <p:txEl>
                                              <p:pRg st="8" end="8"/>
                                            </p:txEl>
                                          </p:spTgt>
                                        </p:tgtEl>
                                      </p:cBhvr>
                                      <p:to x="100000" y="60000"/>
                                    </p:animScale>
                                    <p:animScale>
                                      <p:cBhvr>
                                        <p:cTn id="142" dur="166" decel="50000">
                                          <p:stCondLst>
                                            <p:cond delay="676"/>
                                          </p:stCondLst>
                                        </p:cTn>
                                        <p:tgtEl>
                                          <p:spTgt spid="24579">
                                            <p:txEl>
                                              <p:pRg st="8" end="8"/>
                                            </p:txEl>
                                          </p:spTgt>
                                        </p:tgtEl>
                                      </p:cBhvr>
                                      <p:to x="100000" y="100000"/>
                                    </p:animScale>
                                    <p:animScale>
                                      <p:cBhvr>
                                        <p:cTn id="143" dur="26">
                                          <p:stCondLst>
                                            <p:cond delay="1312"/>
                                          </p:stCondLst>
                                        </p:cTn>
                                        <p:tgtEl>
                                          <p:spTgt spid="24579">
                                            <p:txEl>
                                              <p:pRg st="8" end="8"/>
                                            </p:txEl>
                                          </p:spTgt>
                                        </p:tgtEl>
                                      </p:cBhvr>
                                      <p:to x="100000" y="80000"/>
                                    </p:animScale>
                                    <p:animScale>
                                      <p:cBhvr>
                                        <p:cTn id="144" dur="166" decel="50000">
                                          <p:stCondLst>
                                            <p:cond delay="1338"/>
                                          </p:stCondLst>
                                        </p:cTn>
                                        <p:tgtEl>
                                          <p:spTgt spid="24579">
                                            <p:txEl>
                                              <p:pRg st="8" end="8"/>
                                            </p:txEl>
                                          </p:spTgt>
                                        </p:tgtEl>
                                      </p:cBhvr>
                                      <p:to x="100000" y="100000"/>
                                    </p:animScale>
                                    <p:animScale>
                                      <p:cBhvr>
                                        <p:cTn id="145" dur="26">
                                          <p:stCondLst>
                                            <p:cond delay="1642"/>
                                          </p:stCondLst>
                                        </p:cTn>
                                        <p:tgtEl>
                                          <p:spTgt spid="24579">
                                            <p:txEl>
                                              <p:pRg st="8" end="8"/>
                                            </p:txEl>
                                          </p:spTgt>
                                        </p:tgtEl>
                                      </p:cBhvr>
                                      <p:to x="100000" y="90000"/>
                                    </p:animScale>
                                    <p:animScale>
                                      <p:cBhvr>
                                        <p:cTn id="146" dur="166" decel="50000">
                                          <p:stCondLst>
                                            <p:cond delay="1668"/>
                                          </p:stCondLst>
                                        </p:cTn>
                                        <p:tgtEl>
                                          <p:spTgt spid="24579">
                                            <p:txEl>
                                              <p:pRg st="8" end="8"/>
                                            </p:txEl>
                                          </p:spTgt>
                                        </p:tgtEl>
                                      </p:cBhvr>
                                      <p:to x="100000" y="100000"/>
                                    </p:animScale>
                                    <p:animScale>
                                      <p:cBhvr>
                                        <p:cTn id="147" dur="26">
                                          <p:stCondLst>
                                            <p:cond delay="1808"/>
                                          </p:stCondLst>
                                        </p:cTn>
                                        <p:tgtEl>
                                          <p:spTgt spid="24579">
                                            <p:txEl>
                                              <p:pRg st="8" end="8"/>
                                            </p:txEl>
                                          </p:spTgt>
                                        </p:tgtEl>
                                      </p:cBhvr>
                                      <p:to x="100000" y="95000"/>
                                    </p:animScale>
                                    <p:animScale>
                                      <p:cBhvr>
                                        <p:cTn id="148" dur="166" decel="50000">
                                          <p:stCondLst>
                                            <p:cond delay="1834"/>
                                          </p:stCondLst>
                                        </p:cTn>
                                        <p:tgtEl>
                                          <p:spTgt spid="24579">
                                            <p:txEl>
                                              <p:pRg st="8" end="8"/>
                                            </p:txEl>
                                          </p:spTgt>
                                        </p:tgtEl>
                                      </p:cBhvr>
                                      <p:to x="100000" y="100000"/>
                                    </p:animScale>
                                  </p:childTnLst>
                                </p:cTn>
                              </p:par>
                              <p:par>
                                <p:cTn id="149" presetID="26" presetClass="entr" presetSubtype="0" fill="hold" nodeType="withEffect">
                                  <p:stCondLst>
                                    <p:cond delay="0"/>
                                  </p:stCondLst>
                                  <p:childTnLst>
                                    <p:set>
                                      <p:cBhvr>
                                        <p:cTn id="150" dur="1" fill="hold">
                                          <p:stCondLst>
                                            <p:cond delay="0"/>
                                          </p:stCondLst>
                                        </p:cTn>
                                        <p:tgtEl>
                                          <p:spTgt spid="24579">
                                            <p:txEl>
                                              <p:pRg st="9" end="9"/>
                                            </p:txEl>
                                          </p:spTgt>
                                        </p:tgtEl>
                                        <p:attrNameLst>
                                          <p:attrName>style.visibility</p:attrName>
                                        </p:attrNameLst>
                                      </p:cBhvr>
                                      <p:to>
                                        <p:strVal val="visible"/>
                                      </p:to>
                                    </p:set>
                                    <p:animEffect transition="in" filter="wipe(down)">
                                      <p:cBhvr>
                                        <p:cTn id="151" dur="580">
                                          <p:stCondLst>
                                            <p:cond delay="0"/>
                                          </p:stCondLst>
                                        </p:cTn>
                                        <p:tgtEl>
                                          <p:spTgt spid="24579">
                                            <p:txEl>
                                              <p:pRg st="9" end="9"/>
                                            </p:txEl>
                                          </p:spTgt>
                                        </p:tgtEl>
                                      </p:cBhvr>
                                    </p:animEffect>
                                    <p:anim calcmode="lin" valueType="num">
                                      <p:cBhvr>
                                        <p:cTn id="152" dur="1822" tmFilter="0,0; 0.14,0.36; 0.43,0.73; 0.71,0.91; 1.0,1.0">
                                          <p:stCondLst>
                                            <p:cond delay="0"/>
                                          </p:stCondLst>
                                        </p:cTn>
                                        <p:tgtEl>
                                          <p:spTgt spid="24579">
                                            <p:txEl>
                                              <p:pRg st="9" end="9"/>
                                            </p:txEl>
                                          </p:spTgt>
                                        </p:tgtEl>
                                        <p:attrNameLst>
                                          <p:attrName>ppt_x</p:attrName>
                                        </p:attrNameLst>
                                      </p:cBhvr>
                                      <p:tavLst>
                                        <p:tav tm="0">
                                          <p:val>
                                            <p:strVal val="#ppt_x-0.25"/>
                                          </p:val>
                                        </p:tav>
                                        <p:tav tm="100000">
                                          <p:val>
                                            <p:strVal val="#ppt_x"/>
                                          </p:val>
                                        </p:tav>
                                      </p:tavLst>
                                    </p:anim>
                                    <p:anim calcmode="lin" valueType="num">
                                      <p:cBhvr>
                                        <p:cTn id="153" dur="664" tmFilter="0.0,0.0; 0.25,0.07; 0.50,0.2; 0.75,0.467; 1.0,1.0">
                                          <p:stCondLst>
                                            <p:cond delay="0"/>
                                          </p:stCondLst>
                                        </p:cTn>
                                        <p:tgtEl>
                                          <p:spTgt spid="24579">
                                            <p:txEl>
                                              <p:pRg st="9" end="9"/>
                                            </p:txEl>
                                          </p:spTgt>
                                        </p:tgtEl>
                                        <p:attrNameLst>
                                          <p:attrName>ppt_y</p:attrName>
                                        </p:attrNameLst>
                                      </p:cBhvr>
                                      <p:tavLst>
                                        <p:tav tm="0" fmla="#ppt_y-sin(pi*$)/3">
                                          <p:val>
                                            <p:fltVal val="0.5"/>
                                          </p:val>
                                        </p:tav>
                                        <p:tav tm="100000">
                                          <p:val>
                                            <p:fltVal val="1"/>
                                          </p:val>
                                        </p:tav>
                                      </p:tavLst>
                                    </p:anim>
                                    <p:anim calcmode="lin" valueType="num">
                                      <p:cBhvr>
                                        <p:cTn id="154" dur="664" tmFilter="0, 0; 0.125,0.2665; 0.25,0.4; 0.375,0.465; 0.5,0.5;  0.625,0.535; 0.75,0.6; 0.875,0.7335; 1,1">
                                          <p:stCondLst>
                                            <p:cond delay="664"/>
                                          </p:stCondLst>
                                        </p:cTn>
                                        <p:tgtEl>
                                          <p:spTgt spid="24579">
                                            <p:txEl>
                                              <p:pRg st="9" end="9"/>
                                            </p:txEl>
                                          </p:spTgt>
                                        </p:tgtEl>
                                        <p:attrNameLst>
                                          <p:attrName>ppt_y</p:attrName>
                                        </p:attrNameLst>
                                      </p:cBhvr>
                                      <p:tavLst>
                                        <p:tav tm="0" fmla="#ppt_y-sin(pi*$)/9">
                                          <p:val>
                                            <p:fltVal val="0"/>
                                          </p:val>
                                        </p:tav>
                                        <p:tav tm="100000">
                                          <p:val>
                                            <p:fltVal val="1"/>
                                          </p:val>
                                        </p:tav>
                                      </p:tavLst>
                                    </p:anim>
                                    <p:anim calcmode="lin" valueType="num">
                                      <p:cBhvr>
                                        <p:cTn id="155" dur="332" tmFilter="0, 0; 0.125,0.2665; 0.25,0.4; 0.375,0.465; 0.5,0.5;  0.625,0.535; 0.75,0.6; 0.875,0.7335; 1,1">
                                          <p:stCondLst>
                                            <p:cond delay="1324"/>
                                          </p:stCondLst>
                                        </p:cTn>
                                        <p:tgtEl>
                                          <p:spTgt spid="24579">
                                            <p:txEl>
                                              <p:pRg st="9" end="9"/>
                                            </p:txEl>
                                          </p:spTgt>
                                        </p:tgtEl>
                                        <p:attrNameLst>
                                          <p:attrName>ppt_y</p:attrName>
                                        </p:attrNameLst>
                                      </p:cBhvr>
                                      <p:tavLst>
                                        <p:tav tm="0" fmla="#ppt_y-sin(pi*$)/27">
                                          <p:val>
                                            <p:fltVal val="0"/>
                                          </p:val>
                                        </p:tav>
                                        <p:tav tm="100000">
                                          <p:val>
                                            <p:fltVal val="1"/>
                                          </p:val>
                                        </p:tav>
                                      </p:tavLst>
                                    </p:anim>
                                    <p:anim calcmode="lin" valueType="num">
                                      <p:cBhvr>
                                        <p:cTn id="156" dur="164" tmFilter="0, 0; 0.125,0.2665; 0.25,0.4; 0.375,0.465; 0.5,0.5;  0.625,0.535; 0.75,0.6; 0.875,0.7335; 1,1">
                                          <p:stCondLst>
                                            <p:cond delay="1656"/>
                                          </p:stCondLst>
                                        </p:cTn>
                                        <p:tgtEl>
                                          <p:spTgt spid="24579">
                                            <p:txEl>
                                              <p:pRg st="9" end="9"/>
                                            </p:txEl>
                                          </p:spTgt>
                                        </p:tgtEl>
                                        <p:attrNameLst>
                                          <p:attrName>ppt_y</p:attrName>
                                        </p:attrNameLst>
                                      </p:cBhvr>
                                      <p:tavLst>
                                        <p:tav tm="0" fmla="#ppt_y-sin(pi*$)/81">
                                          <p:val>
                                            <p:fltVal val="0"/>
                                          </p:val>
                                        </p:tav>
                                        <p:tav tm="100000">
                                          <p:val>
                                            <p:fltVal val="1"/>
                                          </p:val>
                                        </p:tav>
                                      </p:tavLst>
                                    </p:anim>
                                    <p:animScale>
                                      <p:cBhvr>
                                        <p:cTn id="157" dur="26">
                                          <p:stCondLst>
                                            <p:cond delay="650"/>
                                          </p:stCondLst>
                                        </p:cTn>
                                        <p:tgtEl>
                                          <p:spTgt spid="24579">
                                            <p:txEl>
                                              <p:pRg st="9" end="9"/>
                                            </p:txEl>
                                          </p:spTgt>
                                        </p:tgtEl>
                                      </p:cBhvr>
                                      <p:to x="100000" y="60000"/>
                                    </p:animScale>
                                    <p:animScale>
                                      <p:cBhvr>
                                        <p:cTn id="158" dur="166" decel="50000">
                                          <p:stCondLst>
                                            <p:cond delay="676"/>
                                          </p:stCondLst>
                                        </p:cTn>
                                        <p:tgtEl>
                                          <p:spTgt spid="24579">
                                            <p:txEl>
                                              <p:pRg st="9" end="9"/>
                                            </p:txEl>
                                          </p:spTgt>
                                        </p:tgtEl>
                                      </p:cBhvr>
                                      <p:to x="100000" y="100000"/>
                                    </p:animScale>
                                    <p:animScale>
                                      <p:cBhvr>
                                        <p:cTn id="159" dur="26">
                                          <p:stCondLst>
                                            <p:cond delay="1312"/>
                                          </p:stCondLst>
                                        </p:cTn>
                                        <p:tgtEl>
                                          <p:spTgt spid="24579">
                                            <p:txEl>
                                              <p:pRg st="9" end="9"/>
                                            </p:txEl>
                                          </p:spTgt>
                                        </p:tgtEl>
                                      </p:cBhvr>
                                      <p:to x="100000" y="80000"/>
                                    </p:animScale>
                                    <p:animScale>
                                      <p:cBhvr>
                                        <p:cTn id="160" dur="166" decel="50000">
                                          <p:stCondLst>
                                            <p:cond delay="1338"/>
                                          </p:stCondLst>
                                        </p:cTn>
                                        <p:tgtEl>
                                          <p:spTgt spid="24579">
                                            <p:txEl>
                                              <p:pRg st="9" end="9"/>
                                            </p:txEl>
                                          </p:spTgt>
                                        </p:tgtEl>
                                      </p:cBhvr>
                                      <p:to x="100000" y="100000"/>
                                    </p:animScale>
                                    <p:animScale>
                                      <p:cBhvr>
                                        <p:cTn id="161" dur="26">
                                          <p:stCondLst>
                                            <p:cond delay="1642"/>
                                          </p:stCondLst>
                                        </p:cTn>
                                        <p:tgtEl>
                                          <p:spTgt spid="24579">
                                            <p:txEl>
                                              <p:pRg st="9" end="9"/>
                                            </p:txEl>
                                          </p:spTgt>
                                        </p:tgtEl>
                                      </p:cBhvr>
                                      <p:to x="100000" y="90000"/>
                                    </p:animScale>
                                    <p:animScale>
                                      <p:cBhvr>
                                        <p:cTn id="162" dur="166" decel="50000">
                                          <p:stCondLst>
                                            <p:cond delay="1668"/>
                                          </p:stCondLst>
                                        </p:cTn>
                                        <p:tgtEl>
                                          <p:spTgt spid="24579">
                                            <p:txEl>
                                              <p:pRg st="9" end="9"/>
                                            </p:txEl>
                                          </p:spTgt>
                                        </p:tgtEl>
                                      </p:cBhvr>
                                      <p:to x="100000" y="100000"/>
                                    </p:animScale>
                                    <p:animScale>
                                      <p:cBhvr>
                                        <p:cTn id="163" dur="26">
                                          <p:stCondLst>
                                            <p:cond delay="1808"/>
                                          </p:stCondLst>
                                        </p:cTn>
                                        <p:tgtEl>
                                          <p:spTgt spid="24579">
                                            <p:txEl>
                                              <p:pRg st="9" end="9"/>
                                            </p:txEl>
                                          </p:spTgt>
                                        </p:tgtEl>
                                      </p:cBhvr>
                                      <p:to x="100000" y="95000"/>
                                    </p:animScale>
                                    <p:animScale>
                                      <p:cBhvr>
                                        <p:cTn id="164" dur="166" decel="50000">
                                          <p:stCondLst>
                                            <p:cond delay="1834"/>
                                          </p:stCondLst>
                                        </p:cTn>
                                        <p:tgtEl>
                                          <p:spTgt spid="24579">
                                            <p:txEl>
                                              <p:pRg st="9" end="9"/>
                                            </p:txEl>
                                          </p:spTgt>
                                        </p:tgtEl>
                                      </p:cBhvr>
                                      <p:to x="100000" y="100000"/>
                                    </p:animScale>
                                  </p:childTnLst>
                                </p:cTn>
                              </p:par>
                              <p:par>
                                <p:cTn id="165" presetID="26" presetClass="entr" presetSubtype="0" fill="hold" nodeType="withEffect">
                                  <p:stCondLst>
                                    <p:cond delay="0"/>
                                  </p:stCondLst>
                                  <p:childTnLst>
                                    <p:set>
                                      <p:cBhvr>
                                        <p:cTn id="166" dur="1" fill="hold">
                                          <p:stCondLst>
                                            <p:cond delay="0"/>
                                          </p:stCondLst>
                                        </p:cTn>
                                        <p:tgtEl>
                                          <p:spTgt spid="24579">
                                            <p:txEl>
                                              <p:pRg st="10" end="10"/>
                                            </p:txEl>
                                          </p:spTgt>
                                        </p:tgtEl>
                                        <p:attrNameLst>
                                          <p:attrName>style.visibility</p:attrName>
                                        </p:attrNameLst>
                                      </p:cBhvr>
                                      <p:to>
                                        <p:strVal val="visible"/>
                                      </p:to>
                                    </p:set>
                                    <p:animEffect transition="in" filter="wipe(down)">
                                      <p:cBhvr>
                                        <p:cTn id="167" dur="580">
                                          <p:stCondLst>
                                            <p:cond delay="0"/>
                                          </p:stCondLst>
                                        </p:cTn>
                                        <p:tgtEl>
                                          <p:spTgt spid="24579">
                                            <p:txEl>
                                              <p:pRg st="10" end="10"/>
                                            </p:txEl>
                                          </p:spTgt>
                                        </p:tgtEl>
                                      </p:cBhvr>
                                    </p:animEffect>
                                    <p:anim calcmode="lin" valueType="num">
                                      <p:cBhvr>
                                        <p:cTn id="168" dur="1822" tmFilter="0,0; 0.14,0.36; 0.43,0.73; 0.71,0.91; 1.0,1.0">
                                          <p:stCondLst>
                                            <p:cond delay="0"/>
                                          </p:stCondLst>
                                        </p:cTn>
                                        <p:tgtEl>
                                          <p:spTgt spid="24579">
                                            <p:txEl>
                                              <p:pRg st="10" end="10"/>
                                            </p:txEl>
                                          </p:spTgt>
                                        </p:tgtEl>
                                        <p:attrNameLst>
                                          <p:attrName>ppt_x</p:attrName>
                                        </p:attrNameLst>
                                      </p:cBhvr>
                                      <p:tavLst>
                                        <p:tav tm="0">
                                          <p:val>
                                            <p:strVal val="#ppt_x-0.25"/>
                                          </p:val>
                                        </p:tav>
                                        <p:tav tm="100000">
                                          <p:val>
                                            <p:strVal val="#ppt_x"/>
                                          </p:val>
                                        </p:tav>
                                      </p:tavLst>
                                    </p:anim>
                                    <p:anim calcmode="lin" valueType="num">
                                      <p:cBhvr>
                                        <p:cTn id="169" dur="664" tmFilter="0.0,0.0; 0.25,0.07; 0.50,0.2; 0.75,0.467; 1.0,1.0">
                                          <p:stCondLst>
                                            <p:cond delay="0"/>
                                          </p:stCondLst>
                                        </p:cTn>
                                        <p:tgtEl>
                                          <p:spTgt spid="24579">
                                            <p:txEl>
                                              <p:pRg st="10" end="10"/>
                                            </p:txEl>
                                          </p:spTgt>
                                        </p:tgtEl>
                                        <p:attrNameLst>
                                          <p:attrName>ppt_y</p:attrName>
                                        </p:attrNameLst>
                                      </p:cBhvr>
                                      <p:tavLst>
                                        <p:tav tm="0" fmla="#ppt_y-sin(pi*$)/3">
                                          <p:val>
                                            <p:fltVal val="0.5"/>
                                          </p:val>
                                        </p:tav>
                                        <p:tav tm="100000">
                                          <p:val>
                                            <p:fltVal val="1"/>
                                          </p:val>
                                        </p:tav>
                                      </p:tavLst>
                                    </p:anim>
                                    <p:anim calcmode="lin" valueType="num">
                                      <p:cBhvr>
                                        <p:cTn id="170" dur="664" tmFilter="0, 0; 0.125,0.2665; 0.25,0.4; 0.375,0.465; 0.5,0.5;  0.625,0.535; 0.75,0.6; 0.875,0.7335; 1,1">
                                          <p:stCondLst>
                                            <p:cond delay="664"/>
                                          </p:stCondLst>
                                        </p:cTn>
                                        <p:tgtEl>
                                          <p:spTgt spid="24579">
                                            <p:txEl>
                                              <p:pRg st="10" end="10"/>
                                            </p:txEl>
                                          </p:spTgt>
                                        </p:tgtEl>
                                        <p:attrNameLst>
                                          <p:attrName>ppt_y</p:attrName>
                                        </p:attrNameLst>
                                      </p:cBhvr>
                                      <p:tavLst>
                                        <p:tav tm="0" fmla="#ppt_y-sin(pi*$)/9">
                                          <p:val>
                                            <p:fltVal val="0"/>
                                          </p:val>
                                        </p:tav>
                                        <p:tav tm="100000">
                                          <p:val>
                                            <p:fltVal val="1"/>
                                          </p:val>
                                        </p:tav>
                                      </p:tavLst>
                                    </p:anim>
                                    <p:anim calcmode="lin" valueType="num">
                                      <p:cBhvr>
                                        <p:cTn id="171" dur="332" tmFilter="0, 0; 0.125,0.2665; 0.25,0.4; 0.375,0.465; 0.5,0.5;  0.625,0.535; 0.75,0.6; 0.875,0.7335; 1,1">
                                          <p:stCondLst>
                                            <p:cond delay="1324"/>
                                          </p:stCondLst>
                                        </p:cTn>
                                        <p:tgtEl>
                                          <p:spTgt spid="24579">
                                            <p:txEl>
                                              <p:pRg st="10" end="10"/>
                                            </p:txEl>
                                          </p:spTgt>
                                        </p:tgtEl>
                                        <p:attrNameLst>
                                          <p:attrName>ppt_y</p:attrName>
                                        </p:attrNameLst>
                                      </p:cBhvr>
                                      <p:tavLst>
                                        <p:tav tm="0" fmla="#ppt_y-sin(pi*$)/27">
                                          <p:val>
                                            <p:fltVal val="0"/>
                                          </p:val>
                                        </p:tav>
                                        <p:tav tm="100000">
                                          <p:val>
                                            <p:fltVal val="1"/>
                                          </p:val>
                                        </p:tav>
                                      </p:tavLst>
                                    </p:anim>
                                    <p:anim calcmode="lin" valueType="num">
                                      <p:cBhvr>
                                        <p:cTn id="172" dur="164" tmFilter="0, 0; 0.125,0.2665; 0.25,0.4; 0.375,0.465; 0.5,0.5;  0.625,0.535; 0.75,0.6; 0.875,0.7335; 1,1">
                                          <p:stCondLst>
                                            <p:cond delay="1656"/>
                                          </p:stCondLst>
                                        </p:cTn>
                                        <p:tgtEl>
                                          <p:spTgt spid="24579">
                                            <p:txEl>
                                              <p:pRg st="10" end="10"/>
                                            </p:txEl>
                                          </p:spTgt>
                                        </p:tgtEl>
                                        <p:attrNameLst>
                                          <p:attrName>ppt_y</p:attrName>
                                        </p:attrNameLst>
                                      </p:cBhvr>
                                      <p:tavLst>
                                        <p:tav tm="0" fmla="#ppt_y-sin(pi*$)/81">
                                          <p:val>
                                            <p:fltVal val="0"/>
                                          </p:val>
                                        </p:tav>
                                        <p:tav tm="100000">
                                          <p:val>
                                            <p:fltVal val="1"/>
                                          </p:val>
                                        </p:tav>
                                      </p:tavLst>
                                    </p:anim>
                                    <p:animScale>
                                      <p:cBhvr>
                                        <p:cTn id="173" dur="26">
                                          <p:stCondLst>
                                            <p:cond delay="650"/>
                                          </p:stCondLst>
                                        </p:cTn>
                                        <p:tgtEl>
                                          <p:spTgt spid="24579">
                                            <p:txEl>
                                              <p:pRg st="10" end="10"/>
                                            </p:txEl>
                                          </p:spTgt>
                                        </p:tgtEl>
                                      </p:cBhvr>
                                      <p:to x="100000" y="60000"/>
                                    </p:animScale>
                                    <p:animScale>
                                      <p:cBhvr>
                                        <p:cTn id="174" dur="166" decel="50000">
                                          <p:stCondLst>
                                            <p:cond delay="676"/>
                                          </p:stCondLst>
                                        </p:cTn>
                                        <p:tgtEl>
                                          <p:spTgt spid="24579">
                                            <p:txEl>
                                              <p:pRg st="10" end="10"/>
                                            </p:txEl>
                                          </p:spTgt>
                                        </p:tgtEl>
                                      </p:cBhvr>
                                      <p:to x="100000" y="100000"/>
                                    </p:animScale>
                                    <p:animScale>
                                      <p:cBhvr>
                                        <p:cTn id="175" dur="26">
                                          <p:stCondLst>
                                            <p:cond delay="1312"/>
                                          </p:stCondLst>
                                        </p:cTn>
                                        <p:tgtEl>
                                          <p:spTgt spid="24579">
                                            <p:txEl>
                                              <p:pRg st="10" end="10"/>
                                            </p:txEl>
                                          </p:spTgt>
                                        </p:tgtEl>
                                      </p:cBhvr>
                                      <p:to x="100000" y="80000"/>
                                    </p:animScale>
                                    <p:animScale>
                                      <p:cBhvr>
                                        <p:cTn id="176" dur="166" decel="50000">
                                          <p:stCondLst>
                                            <p:cond delay="1338"/>
                                          </p:stCondLst>
                                        </p:cTn>
                                        <p:tgtEl>
                                          <p:spTgt spid="24579">
                                            <p:txEl>
                                              <p:pRg st="10" end="10"/>
                                            </p:txEl>
                                          </p:spTgt>
                                        </p:tgtEl>
                                      </p:cBhvr>
                                      <p:to x="100000" y="100000"/>
                                    </p:animScale>
                                    <p:animScale>
                                      <p:cBhvr>
                                        <p:cTn id="177" dur="26">
                                          <p:stCondLst>
                                            <p:cond delay="1642"/>
                                          </p:stCondLst>
                                        </p:cTn>
                                        <p:tgtEl>
                                          <p:spTgt spid="24579">
                                            <p:txEl>
                                              <p:pRg st="10" end="10"/>
                                            </p:txEl>
                                          </p:spTgt>
                                        </p:tgtEl>
                                      </p:cBhvr>
                                      <p:to x="100000" y="90000"/>
                                    </p:animScale>
                                    <p:animScale>
                                      <p:cBhvr>
                                        <p:cTn id="178" dur="166" decel="50000">
                                          <p:stCondLst>
                                            <p:cond delay="1668"/>
                                          </p:stCondLst>
                                        </p:cTn>
                                        <p:tgtEl>
                                          <p:spTgt spid="24579">
                                            <p:txEl>
                                              <p:pRg st="10" end="10"/>
                                            </p:txEl>
                                          </p:spTgt>
                                        </p:tgtEl>
                                      </p:cBhvr>
                                      <p:to x="100000" y="100000"/>
                                    </p:animScale>
                                    <p:animScale>
                                      <p:cBhvr>
                                        <p:cTn id="179" dur="26">
                                          <p:stCondLst>
                                            <p:cond delay="1808"/>
                                          </p:stCondLst>
                                        </p:cTn>
                                        <p:tgtEl>
                                          <p:spTgt spid="24579">
                                            <p:txEl>
                                              <p:pRg st="10" end="10"/>
                                            </p:txEl>
                                          </p:spTgt>
                                        </p:tgtEl>
                                      </p:cBhvr>
                                      <p:to x="100000" y="95000"/>
                                    </p:animScale>
                                    <p:animScale>
                                      <p:cBhvr>
                                        <p:cTn id="180" dur="166" decel="50000">
                                          <p:stCondLst>
                                            <p:cond delay="1834"/>
                                          </p:stCondLst>
                                        </p:cTn>
                                        <p:tgtEl>
                                          <p:spTgt spid="24579">
                                            <p:txEl>
                                              <p:pRg st="10" end="10"/>
                                            </p:txEl>
                                          </p:spTgt>
                                        </p:tgtEl>
                                      </p:cBhvr>
                                      <p:to x="100000" y="100000"/>
                                    </p:animScale>
                                  </p:childTnLst>
                                </p:cTn>
                              </p:par>
                              <p:par>
                                <p:cTn id="181" presetID="26" presetClass="entr" presetSubtype="0" fill="hold" nodeType="withEffect">
                                  <p:stCondLst>
                                    <p:cond delay="0"/>
                                  </p:stCondLst>
                                  <p:childTnLst>
                                    <p:set>
                                      <p:cBhvr>
                                        <p:cTn id="182" dur="1" fill="hold">
                                          <p:stCondLst>
                                            <p:cond delay="0"/>
                                          </p:stCondLst>
                                        </p:cTn>
                                        <p:tgtEl>
                                          <p:spTgt spid="24579">
                                            <p:txEl>
                                              <p:pRg st="11" end="11"/>
                                            </p:txEl>
                                          </p:spTgt>
                                        </p:tgtEl>
                                        <p:attrNameLst>
                                          <p:attrName>style.visibility</p:attrName>
                                        </p:attrNameLst>
                                      </p:cBhvr>
                                      <p:to>
                                        <p:strVal val="visible"/>
                                      </p:to>
                                    </p:set>
                                    <p:animEffect transition="in" filter="wipe(down)">
                                      <p:cBhvr>
                                        <p:cTn id="183" dur="580">
                                          <p:stCondLst>
                                            <p:cond delay="0"/>
                                          </p:stCondLst>
                                        </p:cTn>
                                        <p:tgtEl>
                                          <p:spTgt spid="24579">
                                            <p:txEl>
                                              <p:pRg st="11" end="11"/>
                                            </p:txEl>
                                          </p:spTgt>
                                        </p:tgtEl>
                                      </p:cBhvr>
                                    </p:animEffect>
                                    <p:anim calcmode="lin" valueType="num">
                                      <p:cBhvr>
                                        <p:cTn id="184" dur="1822" tmFilter="0,0; 0.14,0.36; 0.43,0.73; 0.71,0.91; 1.0,1.0">
                                          <p:stCondLst>
                                            <p:cond delay="0"/>
                                          </p:stCondLst>
                                        </p:cTn>
                                        <p:tgtEl>
                                          <p:spTgt spid="24579">
                                            <p:txEl>
                                              <p:pRg st="11" end="11"/>
                                            </p:txEl>
                                          </p:spTgt>
                                        </p:tgtEl>
                                        <p:attrNameLst>
                                          <p:attrName>ppt_x</p:attrName>
                                        </p:attrNameLst>
                                      </p:cBhvr>
                                      <p:tavLst>
                                        <p:tav tm="0">
                                          <p:val>
                                            <p:strVal val="#ppt_x-0.25"/>
                                          </p:val>
                                        </p:tav>
                                        <p:tav tm="100000">
                                          <p:val>
                                            <p:strVal val="#ppt_x"/>
                                          </p:val>
                                        </p:tav>
                                      </p:tavLst>
                                    </p:anim>
                                    <p:anim calcmode="lin" valueType="num">
                                      <p:cBhvr>
                                        <p:cTn id="185" dur="664" tmFilter="0.0,0.0; 0.25,0.07; 0.50,0.2; 0.75,0.467; 1.0,1.0">
                                          <p:stCondLst>
                                            <p:cond delay="0"/>
                                          </p:stCondLst>
                                        </p:cTn>
                                        <p:tgtEl>
                                          <p:spTgt spid="24579">
                                            <p:txEl>
                                              <p:pRg st="11" end="11"/>
                                            </p:txEl>
                                          </p:spTgt>
                                        </p:tgtEl>
                                        <p:attrNameLst>
                                          <p:attrName>ppt_y</p:attrName>
                                        </p:attrNameLst>
                                      </p:cBhvr>
                                      <p:tavLst>
                                        <p:tav tm="0" fmla="#ppt_y-sin(pi*$)/3">
                                          <p:val>
                                            <p:fltVal val="0.5"/>
                                          </p:val>
                                        </p:tav>
                                        <p:tav tm="100000">
                                          <p:val>
                                            <p:fltVal val="1"/>
                                          </p:val>
                                        </p:tav>
                                      </p:tavLst>
                                    </p:anim>
                                    <p:anim calcmode="lin" valueType="num">
                                      <p:cBhvr>
                                        <p:cTn id="186" dur="664" tmFilter="0, 0; 0.125,0.2665; 0.25,0.4; 0.375,0.465; 0.5,0.5;  0.625,0.535; 0.75,0.6; 0.875,0.7335; 1,1">
                                          <p:stCondLst>
                                            <p:cond delay="664"/>
                                          </p:stCondLst>
                                        </p:cTn>
                                        <p:tgtEl>
                                          <p:spTgt spid="24579">
                                            <p:txEl>
                                              <p:pRg st="11" end="11"/>
                                            </p:txEl>
                                          </p:spTgt>
                                        </p:tgtEl>
                                        <p:attrNameLst>
                                          <p:attrName>ppt_y</p:attrName>
                                        </p:attrNameLst>
                                      </p:cBhvr>
                                      <p:tavLst>
                                        <p:tav tm="0" fmla="#ppt_y-sin(pi*$)/9">
                                          <p:val>
                                            <p:fltVal val="0"/>
                                          </p:val>
                                        </p:tav>
                                        <p:tav tm="100000">
                                          <p:val>
                                            <p:fltVal val="1"/>
                                          </p:val>
                                        </p:tav>
                                      </p:tavLst>
                                    </p:anim>
                                    <p:anim calcmode="lin" valueType="num">
                                      <p:cBhvr>
                                        <p:cTn id="187" dur="332" tmFilter="0, 0; 0.125,0.2665; 0.25,0.4; 0.375,0.465; 0.5,0.5;  0.625,0.535; 0.75,0.6; 0.875,0.7335; 1,1">
                                          <p:stCondLst>
                                            <p:cond delay="1324"/>
                                          </p:stCondLst>
                                        </p:cTn>
                                        <p:tgtEl>
                                          <p:spTgt spid="24579">
                                            <p:txEl>
                                              <p:pRg st="11" end="11"/>
                                            </p:txEl>
                                          </p:spTgt>
                                        </p:tgtEl>
                                        <p:attrNameLst>
                                          <p:attrName>ppt_y</p:attrName>
                                        </p:attrNameLst>
                                      </p:cBhvr>
                                      <p:tavLst>
                                        <p:tav tm="0" fmla="#ppt_y-sin(pi*$)/27">
                                          <p:val>
                                            <p:fltVal val="0"/>
                                          </p:val>
                                        </p:tav>
                                        <p:tav tm="100000">
                                          <p:val>
                                            <p:fltVal val="1"/>
                                          </p:val>
                                        </p:tav>
                                      </p:tavLst>
                                    </p:anim>
                                    <p:anim calcmode="lin" valueType="num">
                                      <p:cBhvr>
                                        <p:cTn id="188" dur="164" tmFilter="0, 0; 0.125,0.2665; 0.25,0.4; 0.375,0.465; 0.5,0.5;  0.625,0.535; 0.75,0.6; 0.875,0.7335; 1,1">
                                          <p:stCondLst>
                                            <p:cond delay="1656"/>
                                          </p:stCondLst>
                                        </p:cTn>
                                        <p:tgtEl>
                                          <p:spTgt spid="24579">
                                            <p:txEl>
                                              <p:pRg st="11" end="11"/>
                                            </p:txEl>
                                          </p:spTgt>
                                        </p:tgtEl>
                                        <p:attrNameLst>
                                          <p:attrName>ppt_y</p:attrName>
                                        </p:attrNameLst>
                                      </p:cBhvr>
                                      <p:tavLst>
                                        <p:tav tm="0" fmla="#ppt_y-sin(pi*$)/81">
                                          <p:val>
                                            <p:fltVal val="0"/>
                                          </p:val>
                                        </p:tav>
                                        <p:tav tm="100000">
                                          <p:val>
                                            <p:fltVal val="1"/>
                                          </p:val>
                                        </p:tav>
                                      </p:tavLst>
                                    </p:anim>
                                    <p:animScale>
                                      <p:cBhvr>
                                        <p:cTn id="189" dur="26">
                                          <p:stCondLst>
                                            <p:cond delay="650"/>
                                          </p:stCondLst>
                                        </p:cTn>
                                        <p:tgtEl>
                                          <p:spTgt spid="24579">
                                            <p:txEl>
                                              <p:pRg st="11" end="11"/>
                                            </p:txEl>
                                          </p:spTgt>
                                        </p:tgtEl>
                                      </p:cBhvr>
                                      <p:to x="100000" y="60000"/>
                                    </p:animScale>
                                    <p:animScale>
                                      <p:cBhvr>
                                        <p:cTn id="190" dur="166" decel="50000">
                                          <p:stCondLst>
                                            <p:cond delay="676"/>
                                          </p:stCondLst>
                                        </p:cTn>
                                        <p:tgtEl>
                                          <p:spTgt spid="24579">
                                            <p:txEl>
                                              <p:pRg st="11" end="11"/>
                                            </p:txEl>
                                          </p:spTgt>
                                        </p:tgtEl>
                                      </p:cBhvr>
                                      <p:to x="100000" y="100000"/>
                                    </p:animScale>
                                    <p:animScale>
                                      <p:cBhvr>
                                        <p:cTn id="191" dur="26">
                                          <p:stCondLst>
                                            <p:cond delay="1312"/>
                                          </p:stCondLst>
                                        </p:cTn>
                                        <p:tgtEl>
                                          <p:spTgt spid="24579">
                                            <p:txEl>
                                              <p:pRg st="11" end="11"/>
                                            </p:txEl>
                                          </p:spTgt>
                                        </p:tgtEl>
                                      </p:cBhvr>
                                      <p:to x="100000" y="80000"/>
                                    </p:animScale>
                                    <p:animScale>
                                      <p:cBhvr>
                                        <p:cTn id="192" dur="166" decel="50000">
                                          <p:stCondLst>
                                            <p:cond delay="1338"/>
                                          </p:stCondLst>
                                        </p:cTn>
                                        <p:tgtEl>
                                          <p:spTgt spid="24579">
                                            <p:txEl>
                                              <p:pRg st="11" end="11"/>
                                            </p:txEl>
                                          </p:spTgt>
                                        </p:tgtEl>
                                      </p:cBhvr>
                                      <p:to x="100000" y="100000"/>
                                    </p:animScale>
                                    <p:animScale>
                                      <p:cBhvr>
                                        <p:cTn id="193" dur="26">
                                          <p:stCondLst>
                                            <p:cond delay="1642"/>
                                          </p:stCondLst>
                                        </p:cTn>
                                        <p:tgtEl>
                                          <p:spTgt spid="24579">
                                            <p:txEl>
                                              <p:pRg st="11" end="11"/>
                                            </p:txEl>
                                          </p:spTgt>
                                        </p:tgtEl>
                                      </p:cBhvr>
                                      <p:to x="100000" y="90000"/>
                                    </p:animScale>
                                    <p:animScale>
                                      <p:cBhvr>
                                        <p:cTn id="194" dur="166" decel="50000">
                                          <p:stCondLst>
                                            <p:cond delay="1668"/>
                                          </p:stCondLst>
                                        </p:cTn>
                                        <p:tgtEl>
                                          <p:spTgt spid="24579">
                                            <p:txEl>
                                              <p:pRg st="11" end="11"/>
                                            </p:txEl>
                                          </p:spTgt>
                                        </p:tgtEl>
                                      </p:cBhvr>
                                      <p:to x="100000" y="100000"/>
                                    </p:animScale>
                                    <p:animScale>
                                      <p:cBhvr>
                                        <p:cTn id="195" dur="26">
                                          <p:stCondLst>
                                            <p:cond delay="1808"/>
                                          </p:stCondLst>
                                        </p:cTn>
                                        <p:tgtEl>
                                          <p:spTgt spid="24579">
                                            <p:txEl>
                                              <p:pRg st="11" end="11"/>
                                            </p:txEl>
                                          </p:spTgt>
                                        </p:tgtEl>
                                      </p:cBhvr>
                                      <p:to x="100000" y="95000"/>
                                    </p:animScale>
                                    <p:animScale>
                                      <p:cBhvr>
                                        <p:cTn id="196" dur="166" decel="50000">
                                          <p:stCondLst>
                                            <p:cond delay="1834"/>
                                          </p:stCondLst>
                                        </p:cTn>
                                        <p:tgtEl>
                                          <p:spTgt spid="24579">
                                            <p:txEl>
                                              <p:pRg st="11" end="11"/>
                                            </p:txEl>
                                          </p:spTgt>
                                        </p:tgtEl>
                                      </p:cBhvr>
                                      <p:to x="100000" y="100000"/>
                                    </p:animScale>
                                  </p:childTnLst>
                                </p:cTn>
                              </p:par>
                              <p:par>
                                <p:cTn id="197" presetID="26" presetClass="entr" presetSubtype="0" fill="hold" nodeType="withEffect">
                                  <p:stCondLst>
                                    <p:cond delay="0"/>
                                  </p:stCondLst>
                                  <p:childTnLst>
                                    <p:set>
                                      <p:cBhvr>
                                        <p:cTn id="198" dur="1" fill="hold">
                                          <p:stCondLst>
                                            <p:cond delay="0"/>
                                          </p:stCondLst>
                                        </p:cTn>
                                        <p:tgtEl>
                                          <p:spTgt spid="24579">
                                            <p:txEl>
                                              <p:pRg st="12" end="12"/>
                                            </p:txEl>
                                          </p:spTgt>
                                        </p:tgtEl>
                                        <p:attrNameLst>
                                          <p:attrName>style.visibility</p:attrName>
                                        </p:attrNameLst>
                                      </p:cBhvr>
                                      <p:to>
                                        <p:strVal val="visible"/>
                                      </p:to>
                                    </p:set>
                                    <p:animEffect transition="in" filter="wipe(down)">
                                      <p:cBhvr>
                                        <p:cTn id="199" dur="580">
                                          <p:stCondLst>
                                            <p:cond delay="0"/>
                                          </p:stCondLst>
                                        </p:cTn>
                                        <p:tgtEl>
                                          <p:spTgt spid="24579">
                                            <p:txEl>
                                              <p:pRg st="12" end="12"/>
                                            </p:txEl>
                                          </p:spTgt>
                                        </p:tgtEl>
                                      </p:cBhvr>
                                    </p:animEffect>
                                    <p:anim calcmode="lin" valueType="num">
                                      <p:cBhvr>
                                        <p:cTn id="200" dur="1822" tmFilter="0,0; 0.14,0.36; 0.43,0.73; 0.71,0.91; 1.0,1.0">
                                          <p:stCondLst>
                                            <p:cond delay="0"/>
                                          </p:stCondLst>
                                        </p:cTn>
                                        <p:tgtEl>
                                          <p:spTgt spid="24579">
                                            <p:txEl>
                                              <p:pRg st="12" end="12"/>
                                            </p:txEl>
                                          </p:spTgt>
                                        </p:tgtEl>
                                        <p:attrNameLst>
                                          <p:attrName>ppt_x</p:attrName>
                                        </p:attrNameLst>
                                      </p:cBhvr>
                                      <p:tavLst>
                                        <p:tav tm="0">
                                          <p:val>
                                            <p:strVal val="#ppt_x-0.25"/>
                                          </p:val>
                                        </p:tav>
                                        <p:tav tm="100000">
                                          <p:val>
                                            <p:strVal val="#ppt_x"/>
                                          </p:val>
                                        </p:tav>
                                      </p:tavLst>
                                    </p:anim>
                                    <p:anim calcmode="lin" valueType="num">
                                      <p:cBhvr>
                                        <p:cTn id="201" dur="664" tmFilter="0.0,0.0; 0.25,0.07; 0.50,0.2; 0.75,0.467; 1.0,1.0">
                                          <p:stCondLst>
                                            <p:cond delay="0"/>
                                          </p:stCondLst>
                                        </p:cTn>
                                        <p:tgtEl>
                                          <p:spTgt spid="24579">
                                            <p:txEl>
                                              <p:pRg st="12" end="12"/>
                                            </p:txEl>
                                          </p:spTgt>
                                        </p:tgtEl>
                                        <p:attrNameLst>
                                          <p:attrName>ppt_y</p:attrName>
                                        </p:attrNameLst>
                                      </p:cBhvr>
                                      <p:tavLst>
                                        <p:tav tm="0" fmla="#ppt_y-sin(pi*$)/3">
                                          <p:val>
                                            <p:fltVal val="0.5"/>
                                          </p:val>
                                        </p:tav>
                                        <p:tav tm="100000">
                                          <p:val>
                                            <p:fltVal val="1"/>
                                          </p:val>
                                        </p:tav>
                                      </p:tavLst>
                                    </p:anim>
                                    <p:anim calcmode="lin" valueType="num">
                                      <p:cBhvr>
                                        <p:cTn id="202" dur="664" tmFilter="0, 0; 0.125,0.2665; 0.25,0.4; 0.375,0.465; 0.5,0.5;  0.625,0.535; 0.75,0.6; 0.875,0.7335; 1,1">
                                          <p:stCondLst>
                                            <p:cond delay="664"/>
                                          </p:stCondLst>
                                        </p:cTn>
                                        <p:tgtEl>
                                          <p:spTgt spid="24579">
                                            <p:txEl>
                                              <p:pRg st="12" end="12"/>
                                            </p:txEl>
                                          </p:spTgt>
                                        </p:tgtEl>
                                        <p:attrNameLst>
                                          <p:attrName>ppt_y</p:attrName>
                                        </p:attrNameLst>
                                      </p:cBhvr>
                                      <p:tavLst>
                                        <p:tav tm="0" fmla="#ppt_y-sin(pi*$)/9">
                                          <p:val>
                                            <p:fltVal val="0"/>
                                          </p:val>
                                        </p:tav>
                                        <p:tav tm="100000">
                                          <p:val>
                                            <p:fltVal val="1"/>
                                          </p:val>
                                        </p:tav>
                                      </p:tavLst>
                                    </p:anim>
                                    <p:anim calcmode="lin" valueType="num">
                                      <p:cBhvr>
                                        <p:cTn id="203" dur="332" tmFilter="0, 0; 0.125,0.2665; 0.25,0.4; 0.375,0.465; 0.5,0.5;  0.625,0.535; 0.75,0.6; 0.875,0.7335; 1,1">
                                          <p:stCondLst>
                                            <p:cond delay="1324"/>
                                          </p:stCondLst>
                                        </p:cTn>
                                        <p:tgtEl>
                                          <p:spTgt spid="24579">
                                            <p:txEl>
                                              <p:pRg st="12" end="12"/>
                                            </p:txEl>
                                          </p:spTgt>
                                        </p:tgtEl>
                                        <p:attrNameLst>
                                          <p:attrName>ppt_y</p:attrName>
                                        </p:attrNameLst>
                                      </p:cBhvr>
                                      <p:tavLst>
                                        <p:tav tm="0" fmla="#ppt_y-sin(pi*$)/27">
                                          <p:val>
                                            <p:fltVal val="0"/>
                                          </p:val>
                                        </p:tav>
                                        <p:tav tm="100000">
                                          <p:val>
                                            <p:fltVal val="1"/>
                                          </p:val>
                                        </p:tav>
                                      </p:tavLst>
                                    </p:anim>
                                    <p:anim calcmode="lin" valueType="num">
                                      <p:cBhvr>
                                        <p:cTn id="204" dur="164" tmFilter="0, 0; 0.125,0.2665; 0.25,0.4; 0.375,0.465; 0.5,0.5;  0.625,0.535; 0.75,0.6; 0.875,0.7335; 1,1">
                                          <p:stCondLst>
                                            <p:cond delay="1656"/>
                                          </p:stCondLst>
                                        </p:cTn>
                                        <p:tgtEl>
                                          <p:spTgt spid="24579">
                                            <p:txEl>
                                              <p:pRg st="12" end="12"/>
                                            </p:txEl>
                                          </p:spTgt>
                                        </p:tgtEl>
                                        <p:attrNameLst>
                                          <p:attrName>ppt_y</p:attrName>
                                        </p:attrNameLst>
                                      </p:cBhvr>
                                      <p:tavLst>
                                        <p:tav tm="0" fmla="#ppt_y-sin(pi*$)/81">
                                          <p:val>
                                            <p:fltVal val="0"/>
                                          </p:val>
                                        </p:tav>
                                        <p:tav tm="100000">
                                          <p:val>
                                            <p:fltVal val="1"/>
                                          </p:val>
                                        </p:tav>
                                      </p:tavLst>
                                    </p:anim>
                                    <p:animScale>
                                      <p:cBhvr>
                                        <p:cTn id="205" dur="26">
                                          <p:stCondLst>
                                            <p:cond delay="650"/>
                                          </p:stCondLst>
                                        </p:cTn>
                                        <p:tgtEl>
                                          <p:spTgt spid="24579">
                                            <p:txEl>
                                              <p:pRg st="12" end="12"/>
                                            </p:txEl>
                                          </p:spTgt>
                                        </p:tgtEl>
                                      </p:cBhvr>
                                      <p:to x="100000" y="60000"/>
                                    </p:animScale>
                                    <p:animScale>
                                      <p:cBhvr>
                                        <p:cTn id="206" dur="166" decel="50000">
                                          <p:stCondLst>
                                            <p:cond delay="676"/>
                                          </p:stCondLst>
                                        </p:cTn>
                                        <p:tgtEl>
                                          <p:spTgt spid="24579">
                                            <p:txEl>
                                              <p:pRg st="12" end="12"/>
                                            </p:txEl>
                                          </p:spTgt>
                                        </p:tgtEl>
                                      </p:cBhvr>
                                      <p:to x="100000" y="100000"/>
                                    </p:animScale>
                                    <p:animScale>
                                      <p:cBhvr>
                                        <p:cTn id="207" dur="26">
                                          <p:stCondLst>
                                            <p:cond delay="1312"/>
                                          </p:stCondLst>
                                        </p:cTn>
                                        <p:tgtEl>
                                          <p:spTgt spid="24579">
                                            <p:txEl>
                                              <p:pRg st="12" end="12"/>
                                            </p:txEl>
                                          </p:spTgt>
                                        </p:tgtEl>
                                      </p:cBhvr>
                                      <p:to x="100000" y="80000"/>
                                    </p:animScale>
                                    <p:animScale>
                                      <p:cBhvr>
                                        <p:cTn id="208" dur="166" decel="50000">
                                          <p:stCondLst>
                                            <p:cond delay="1338"/>
                                          </p:stCondLst>
                                        </p:cTn>
                                        <p:tgtEl>
                                          <p:spTgt spid="24579">
                                            <p:txEl>
                                              <p:pRg st="12" end="12"/>
                                            </p:txEl>
                                          </p:spTgt>
                                        </p:tgtEl>
                                      </p:cBhvr>
                                      <p:to x="100000" y="100000"/>
                                    </p:animScale>
                                    <p:animScale>
                                      <p:cBhvr>
                                        <p:cTn id="209" dur="26">
                                          <p:stCondLst>
                                            <p:cond delay="1642"/>
                                          </p:stCondLst>
                                        </p:cTn>
                                        <p:tgtEl>
                                          <p:spTgt spid="24579">
                                            <p:txEl>
                                              <p:pRg st="12" end="12"/>
                                            </p:txEl>
                                          </p:spTgt>
                                        </p:tgtEl>
                                      </p:cBhvr>
                                      <p:to x="100000" y="90000"/>
                                    </p:animScale>
                                    <p:animScale>
                                      <p:cBhvr>
                                        <p:cTn id="210" dur="166" decel="50000">
                                          <p:stCondLst>
                                            <p:cond delay="1668"/>
                                          </p:stCondLst>
                                        </p:cTn>
                                        <p:tgtEl>
                                          <p:spTgt spid="24579">
                                            <p:txEl>
                                              <p:pRg st="12" end="12"/>
                                            </p:txEl>
                                          </p:spTgt>
                                        </p:tgtEl>
                                      </p:cBhvr>
                                      <p:to x="100000" y="100000"/>
                                    </p:animScale>
                                    <p:animScale>
                                      <p:cBhvr>
                                        <p:cTn id="211" dur="26">
                                          <p:stCondLst>
                                            <p:cond delay="1808"/>
                                          </p:stCondLst>
                                        </p:cTn>
                                        <p:tgtEl>
                                          <p:spTgt spid="24579">
                                            <p:txEl>
                                              <p:pRg st="12" end="12"/>
                                            </p:txEl>
                                          </p:spTgt>
                                        </p:tgtEl>
                                      </p:cBhvr>
                                      <p:to x="100000" y="95000"/>
                                    </p:animScale>
                                    <p:animScale>
                                      <p:cBhvr>
                                        <p:cTn id="212" dur="166" decel="50000">
                                          <p:stCondLst>
                                            <p:cond delay="1834"/>
                                          </p:stCondLst>
                                        </p:cTn>
                                        <p:tgtEl>
                                          <p:spTgt spid="24579">
                                            <p:txEl>
                                              <p:pRg st="12" end="12"/>
                                            </p:txEl>
                                          </p:spTgt>
                                        </p:tgtEl>
                                      </p:cBhvr>
                                      <p:to x="100000" y="100000"/>
                                    </p:animScale>
                                  </p:childTnLst>
                                </p:cTn>
                              </p:par>
                              <p:par>
                                <p:cTn id="213" presetID="26" presetClass="entr" presetSubtype="0" fill="hold" nodeType="withEffect">
                                  <p:stCondLst>
                                    <p:cond delay="0"/>
                                  </p:stCondLst>
                                  <p:childTnLst>
                                    <p:set>
                                      <p:cBhvr>
                                        <p:cTn id="214" dur="1" fill="hold">
                                          <p:stCondLst>
                                            <p:cond delay="0"/>
                                          </p:stCondLst>
                                        </p:cTn>
                                        <p:tgtEl>
                                          <p:spTgt spid="24579">
                                            <p:txEl>
                                              <p:pRg st="13" end="13"/>
                                            </p:txEl>
                                          </p:spTgt>
                                        </p:tgtEl>
                                        <p:attrNameLst>
                                          <p:attrName>style.visibility</p:attrName>
                                        </p:attrNameLst>
                                      </p:cBhvr>
                                      <p:to>
                                        <p:strVal val="visible"/>
                                      </p:to>
                                    </p:set>
                                    <p:animEffect transition="in" filter="wipe(down)">
                                      <p:cBhvr>
                                        <p:cTn id="215" dur="580">
                                          <p:stCondLst>
                                            <p:cond delay="0"/>
                                          </p:stCondLst>
                                        </p:cTn>
                                        <p:tgtEl>
                                          <p:spTgt spid="24579">
                                            <p:txEl>
                                              <p:pRg st="13" end="13"/>
                                            </p:txEl>
                                          </p:spTgt>
                                        </p:tgtEl>
                                      </p:cBhvr>
                                    </p:animEffect>
                                    <p:anim calcmode="lin" valueType="num">
                                      <p:cBhvr>
                                        <p:cTn id="216" dur="1822" tmFilter="0,0; 0.14,0.36; 0.43,0.73; 0.71,0.91; 1.0,1.0">
                                          <p:stCondLst>
                                            <p:cond delay="0"/>
                                          </p:stCondLst>
                                        </p:cTn>
                                        <p:tgtEl>
                                          <p:spTgt spid="24579">
                                            <p:txEl>
                                              <p:pRg st="13" end="13"/>
                                            </p:txEl>
                                          </p:spTgt>
                                        </p:tgtEl>
                                        <p:attrNameLst>
                                          <p:attrName>ppt_x</p:attrName>
                                        </p:attrNameLst>
                                      </p:cBhvr>
                                      <p:tavLst>
                                        <p:tav tm="0">
                                          <p:val>
                                            <p:strVal val="#ppt_x-0.25"/>
                                          </p:val>
                                        </p:tav>
                                        <p:tav tm="100000">
                                          <p:val>
                                            <p:strVal val="#ppt_x"/>
                                          </p:val>
                                        </p:tav>
                                      </p:tavLst>
                                    </p:anim>
                                    <p:anim calcmode="lin" valueType="num">
                                      <p:cBhvr>
                                        <p:cTn id="217" dur="664" tmFilter="0.0,0.0; 0.25,0.07; 0.50,0.2; 0.75,0.467; 1.0,1.0">
                                          <p:stCondLst>
                                            <p:cond delay="0"/>
                                          </p:stCondLst>
                                        </p:cTn>
                                        <p:tgtEl>
                                          <p:spTgt spid="24579">
                                            <p:txEl>
                                              <p:pRg st="13" end="13"/>
                                            </p:txEl>
                                          </p:spTgt>
                                        </p:tgtEl>
                                        <p:attrNameLst>
                                          <p:attrName>ppt_y</p:attrName>
                                        </p:attrNameLst>
                                      </p:cBhvr>
                                      <p:tavLst>
                                        <p:tav tm="0" fmla="#ppt_y-sin(pi*$)/3">
                                          <p:val>
                                            <p:fltVal val="0.5"/>
                                          </p:val>
                                        </p:tav>
                                        <p:tav tm="100000">
                                          <p:val>
                                            <p:fltVal val="1"/>
                                          </p:val>
                                        </p:tav>
                                      </p:tavLst>
                                    </p:anim>
                                    <p:anim calcmode="lin" valueType="num">
                                      <p:cBhvr>
                                        <p:cTn id="218" dur="664" tmFilter="0, 0; 0.125,0.2665; 0.25,0.4; 0.375,0.465; 0.5,0.5;  0.625,0.535; 0.75,0.6; 0.875,0.7335; 1,1">
                                          <p:stCondLst>
                                            <p:cond delay="664"/>
                                          </p:stCondLst>
                                        </p:cTn>
                                        <p:tgtEl>
                                          <p:spTgt spid="24579">
                                            <p:txEl>
                                              <p:pRg st="13" end="13"/>
                                            </p:txEl>
                                          </p:spTgt>
                                        </p:tgtEl>
                                        <p:attrNameLst>
                                          <p:attrName>ppt_y</p:attrName>
                                        </p:attrNameLst>
                                      </p:cBhvr>
                                      <p:tavLst>
                                        <p:tav tm="0" fmla="#ppt_y-sin(pi*$)/9">
                                          <p:val>
                                            <p:fltVal val="0"/>
                                          </p:val>
                                        </p:tav>
                                        <p:tav tm="100000">
                                          <p:val>
                                            <p:fltVal val="1"/>
                                          </p:val>
                                        </p:tav>
                                      </p:tavLst>
                                    </p:anim>
                                    <p:anim calcmode="lin" valueType="num">
                                      <p:cBhvr>
                                        <p:cTn id="219" dur="332" tmFilter="0, 0; 0.125,0.2665; 0.25,0.4; 0.375,0.465; 0.5,0.5;  0.625,0.535; 0.75,0.6; 0.875,0.7335; 1,1">
                                          <p:stCondLst>
                                            <p:cond delay="1324"/>
                                          </p:stCondLst>
                                        </p:cTn>
                                        <p:tgtEl>
                                          <p:spTgt spid="24579">
                                            <p:txEl>
                                              <p:pRg st="13" end="13"/>
                                            </p:txEl>
                                          </p:spTgt>
                                        </p:tgtEl>
                                        <p:attrNameLst>
                                          <p:attrName>ppt_y</p:attrName>
                                        </p:attrNameLst>
                                      </p:cBhvr>
                                      <p:tavLst>
                                        <p:tav tm="0" fmla="#ppt_y-sin(pi*$)/27">
                                          <p:val>
                                            <p:fltVal val="0"/>
                                          </p:val>
                                        </p:tav>
                                        <p:tav tm="100000">
                                          <p:val>
                                            <p:fltVal val="1"/>
                                          </p:val>
                                        </p:tav>
                                      </p:tavLst>
                                    </p:anim>
                                    <p:anim calcmode="lin" valueType="num">
                                      <p:cBhvr>
                                        <p:cTn id="220" dur="164" tmFilter="0, 0; 0.125,0.2665; 0.25,0.4; 0.375,0.465; 0.5,0.5;  0.625,0.535; 0.75,0.6; 0.875,0.7335; 1,1">
                                          <p:stCondLst>
                                            <p:cond delay="1656"/>
                                          </p:stCondLst>
                                        </p:cTn>
                                        <p:tgtEl>
                                          <p:spTgt spid="24579">
                                            <p:txEl>
                                              <p:pRg st="13" end="13"/>
                                            </p:txEl>
                                          </p:spTgt>
                                        </p:tgtEl>
                                        <p:attrNameLst>
                                          <p:attrName>ppt_y</p:attrName>
                                        </p:attrNameLst>
                                      </p:cBhvr>
                                      <p:tavLst>
                                        <p:tav tm="0" fmla="#ppt_y-sin(pi*$)/81">
                                          <p:val>
                                            <p:fltVal val="0"/>
                                          </p:val>
                                        </p:tav>
                                        <p:tav tm="100000">
                                          <p:val>
                                            <p:fltVal val="1"/>
                                          </p:val>
                                        </p:tav>
                                      </p:tavLst>
                                    </p:anim>
                                    <p:animScale>
                                      <p:cBhvr>
                                        <p:cTn id="221" dur="26">
                                          <p:stCondLst>
                                            <p:cond delay="650"/>
                                          </p:stCondLst>
                                        </p:cTn>
                                        <p:tgtEl>
                                          <p:spTgt spid="24579">
                                            <p:txEl>
                                              <p:pRg st="13" end="13"/>
                                            </p:txEl>
                                          </p:spTgt>
                                        </p:tgtEl>
                                      </p:cBhvr>
                                      <p:to x="100000" y="60000"/>
                                    </p:animScale>
                                    <p:animScale>
                                      <p:cBhvr>
                                        <p:cTn id="222" dur="166" decel="50000">
                                          <p:stCondLst>
                                            <p:cond delay="676"/>
                                          </p:stCondLst>
                                        </p:cTn>
                                        <p:tgtEl>
                                          <p:spTgt spid="24579">
                                            <p:txEl>
                                              <p:pRg st="13" end="13"/>
                                            </p:txEl>
                                          </p:spTgt>
                                        </p:tgtEl>
                                      </p:cBhvr>
                                      <p:to x="100000" y="100000"/>
                                    </p:animScale>
                                    <p:animScale>
                                      <p:cBhvr>
                                        <p:cTn id="223" dur="26">
                                          <p:stCondLst>
                                            <p:cond delay="1312"/>
                                          </p:stCondLst>
                                        </p:cTn>
                                        <p:tgtEl>
                                          <p:spTgt spid="24579">
                                            <p:txEl>
                                              <p:pRg st="13" end="13"/>
                                            </p:txEl>
                                          </p:spTgt>
                                        </p:tgtEl>
                                      </p:cBhvr>
                                      <p:to x="100000" y="80000"/>
                                    </p:animScale>
                                    <p:animScale>
                                      <p:cBhvr>
                                        <p:cTn id="224" dur="166" decel="50000">
                                          <p:stCondLst>
                                            <p:cond delay="1338"/>
                                          </p:stCondLst>
                                        </p:cTn>
                                        <p:tgtEl>
                                          <p:spTgt spid="24579">
                                            <p:txEl>
                                              <p:pRg st="13" end="13"/>
                                            </p:txEl>
                                          </p:spTgt>
                                        </p:tgtEl>
                                      </p:cBhvr>
                                      <p:to x="100000" y="100000"/>
                                    </p:animScale>
                                    <p:animScale>
                                      <p:cBhvr>
                                        <p:cTn id="225" dur="26">
                                          <p:stCondLst>
                                            <p:cond delay="1642"/>
                                          </p:stCondLst>
                                        </p:cTn>
                                        <p:tgtEl>
                                          <p:spTgt spid="24579">
                                            <p:txEl>
                                              <p:pRg st="13" end="13"/>
                                            </p:txEl>
                                          </p:spTgt>
                                        </p:tgtEl>
                                      </p:cBhvr>
                                      <p:to x="100000" y="90000"/>
                                    </p:animScale>
                                    <p:animScale>
                                      <p:cBhvr>
                                        <p:cTn id="226" dur="166" decel="50000">
                                          <p:stCondLst>
                                            <p:cond delay="1668"/>
                                          </p:stCondLst>
                                        </p:cTn>
                                        <p:tgtEl>
                                          <p:spTgt spid="24579">
                                            <p:txEl>
                                              <p:pRg st="13" end="13"/>
                                            </p:txEl>
                                          </p:spTgt>
                                        </p:tgtEl>
                                      </p:cBhvr>
                                      <p:to x="100000" y="100000"/>
                                    </p:animScale>
                                    <p:animScale>
                                      <p:cBhvr>
                                        <p:cTn id="227" dur="26">
                                          <p:stCondLst>
                                            <p:cond delay="1808"/>
                                          </p:stCondLst>
                                        </p:cTn>
                                        <p:tgtEl>
                                          <p:spTgt spid="24579">
                                            <p:txEl>
                                              <p:pRg st="13" end="13"/>
                                            </p:txEl>
                                          </p:spTgt>
                                        </p:tgtEl>
                                      </p:cBhvr>
                                      <p:to x="100000" y="95000"/>
                                    </p:animScale>
                                    <p:animScale>
                                      <p:cBhvr>
                                        <p:cTn id="228" dur="166" decel="50000">
                                          <p:stCondLst>
                                            <p:cond delay="1834"/>
                                          </p:stCondLst>
                                        </p:cTn>
                                        <p:tgtEl>
                                          <p:spTgt spid="24579">
                                            <p:txEl>
                                              <p:pRg st="13" end="1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PROJECT APPRAISAL – FINAL WORD</a:t>
            </a:r>
            <a:endParaRPr lang="en-US" dirty="0"/>
          </a:p>
        </p:txBody>
      </p:sp>
      <p:sp>
        <p:nvSpPr>
          <p:cNvPr id="3" name="Content Placeholder 2"/>
          <p:cNvSpPr>
            <a:spLocks noGrp="1"/>
          </p:cNvSpPr>
          <p:nvPr>
            <p:ph idx="1"/>
          </p:nvPr>
        </p:nvSpPr>
        <p:spPr/>
        <p:txBody>
          <a:bodyPr/>
          <a:lstStyle/>
          <a:p>
            <a:pPr lvl="0" algn="ctr">
              <a:buNone/>
            </a:pPr>
            <a:endParaRPr lang="en-US" sz="1800" dirty="0" smtClean="0"/>
          </a:p>
          <a:p>
            <a:pPr lvl="0" algn="ctr">
              <a:buNone/>
            </a:pPr>
            <a:r>
              <a:rPr lang="en-US" sz="1800" dirty="0" smtClean="0"/>
              <a:t>In </a:t>
            </a:r>
            <a:r>
              <a:rPr lang="en-US" sz="1800" dirty="0"/>
              <a:t>project appraisal, nothing should be assumed or taken for granted. All the data / information should be checked and, wherever possible, counter-checked through inter-firm and inter-industry comparisons. </a:t>
            </a:r>
            <a:endParaRPr lang="en-US" sz="1800" dirty="0" smtClean="0"/>
          </a:p>
          <a:p>
            <a:pPr lvl="0" algn="ctr">
              <a:buNone/>
            </a:pPr>
            <a:endParaRPr lang="en-US" sz="1800" dirty="0"/>
          </a:p>
          <a:p>
            <a:pPr lvl="0" algn="ctr">
              <a:buNone/>
            </a:pPr>
            <a:r>
              <a:rPr lang="en-US" sz="1800" dirty="0" smtClean="0"/>
              <a:t>It </a:t>
            </a:r>
            <a:r>
              <a:rPr lang="en-US" sz="1800" dirty="0"/>
              <a:t>should be borne in mind that “</a:t>
            </a:r>
            <a:r>
              <a:rPr lang="en-US" sz="1800" b="1" dirty="0"/>
              <a:t>Healthy skepticism is a cardinal virtue in project appraisal</a:t>
            </a:r>
            <a:r>
              <a:rPr lang="en-US" sz="1800" dirty="0"/>
              <a:t>.”</a:t>
            </a:r>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APPRAISAL</a:t>
            </a:r>
            <a:endParaRPr lang="en-US" dirty="0"/>
          </a:p>
        </p:txBody>
      </p:sp>
      <p:sp>
        <p:nvSpPr>
          <p:cNvPr id="3" name="Content Placeholder 2"/>
          <p:cNvSpPr>
            <a:spLocks noGrp="1"/>
          </p:cNvSpPr>
          <p:nvPr>
            <p:ph idx="1"/>
          </p:nvPr>
        </p:nvSpPr>
        <p:spPr/>
        <p:txBody>
          <a:bodyPr/>
          <a:lstStyle/>
          <a:p>
            <a:pPr algn="ctr"/>
            <a:endParaRPr lang="en-US" dirty="0" smtClean="0"/>
          </a:p>
          <a:p>
            <a:pPr algn="ctr"/>
            <a:endParaRPr lang="en-US" dirty="0" smtClean="0"/>
          </a:p>
          <a:p>
            <a:pPr algn="ctr">
              <a:buNone/>
            </a:pPr>
            <a:r>
              <a:rPr lang="en-US" sz="4800" dirty="0" smtClean="0"/>
              <a:t>THE END</a:t>
            </a:r>
            <a:endParaRPr lang="en-US" sz="4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Project Finance – Common Features</a:t>
            </a:r>
            <a:endParaRPr lang="en-US" dirty="0"/>
          </a:p>
        </p:txBody>
      </p:sp>
      <p:sp>
        <p:nvSpPr>
          <p:cNvPr id="3" name="Content Placeholder 2"/>
          <p:cNvSpPr>
            <a:spLocks noGrp="1"/>
          </p:cNvSpPr>
          <p:nvPr>
            <p:ph idx="1"/>
          </p:nvPr>
        </p:nvSpPr>
        <p:spPr/>
        <p:txBody>
          <a:bodyPr>
            <a:noAutofit/>
          </a:bodyPr>
          <a:lstStyle/>
          <a:p>
            <a:pPr>
              <a:buSzPct val="140000"/>
            </a:pPr>
            <a:r>
              <a:rPr lang="en-US" sz="1800" dirty="0" smtClean="0"/>
              <a:t>Projects </a:t>
            </a:r>
            <a:r>
              <a:rPr lang="en-US" sz="1800" dirty="0"/>
              <a:t>are usually large / expensive.</a:t>
            </a:r>
          </a:p>
          <a:p>
            <a:pPr>
              <a:buSzPct val="140000"/>
            </a:pPr>
            <a:endParaRPr lang="en-US" sz="1800" dirty="0" smtClean="0"/>
          </a:p>
          <a:p>
            <a:pPr>
              <a:buSzPct val="140000"/>
            </a:pPr>
            <a:r>
              <a:rPr lang="en-US" sz="1800" dirty="0" smtClean="0"/>
              <a:t>Typically </a:t>
            </a:r>
            <a:r>
              <a:rPr lang="en-US" sz="1800" dirty="0"/>
              <a:t>long </a:t>
            </a:r>
            <a:r>
              <a:rPr lang="en-US" sz="1800" dirty="0" smtClean="0"/>
              <a:t>term </a:t>
            </a:r>
            <a:r>
              <a:rPr lang="en-US" sz="1800" dirty="0"/>
              <a:t>(15 years+).</a:t>
            </a:r>
          </a:p>
          <a:p>
            <a:pPr>
              <a:buSzPct val="140000"/>
            </a:pPr>
            <a:endParaRPr lang="en-US" sz="1800" dirty="0" smtClean="0"/>
          </a:p>
          <a:p>
            <a:pPr>
              <a:buSzPct val="140000"/>
            </a:pPr>
            <a:r>
              <a:rPr lang="en-US" sz="1800" dirty="0" smtClean="0"/>
              <a:t>Undertaken via </a:t>
            </a:r>
            <a:r>
              <a:rPr lang="en-US" altLang="en-US" sz="1800" dirty="0" smtClean="0"/>
              <a:t>distinct legal entity [</a:t>
            </a:r>
            <a:r>
              <a:rPr lang="en-US" sz="1800" dirty="0" smtClean="0"/>
              <a:t>Special Purpose Vehicles (SPVs)],</a:t>
            </a:r>
          </a:p>
          <a:p>
            <a:pPr>
              <a:buSzPct val="140000"/>
            </a:pPr>
            <a:endParaRPr lang="en-US" sz="1800" dirty="0" smtClean="0"/>
          </a:p>
          <a:p>
            <a:pPr>
              <a:buSzPct val="140000"/>
            </a:pPr>
            <a:r>
              <a:rPr lang="en-US" sz="1800" dirty="0" smtClean="0"/>
              <a:t>High </a:t>
            </a:r>
            <a:r>
              <a:rPr lang="en-US" sz="1800" dirty="0"/>
              <a:t>debt to equity ratio (often 70%+ debt</a:t>
            </a:r>
            <a:r>
              <a:rPr lang="en-US" sz="1800" dirty="0" smtClean="0"/>
              <a:t>)</a:t>
            </a:r>
          </a:p>
          <a:p>
            <a:pPr>
              <a:buSzPct val="140000"/>
            </a:pPr>
            <a:endParaRPr lang="en-US" sz="1800" dirty="0" smtClean="0"/>
          </a:p>
          <a:p>
            <a:pPr marL="342900" lvl="1" indent="-342900">
              <a:buSzPct val="140000"/>
              <a:buFont typeface="Arial" pitchFamily="34" charset="0"/>
              <a:buChar char="•"/>
            </a:pPr>
            <a:r>
              <a:rPr lang="en-US" altLang="ar-SA" sz="1800" dirty="0" smtClean="0"/>
              <a:t>Sponsors provide limited or no recourse to cash flow from other assets.</a:t>
            </a:r>
          </a:p>
          <a:p>
            <a:pPr>
              <a:buSzPct val="140000"/>
            </a:pPr>
            <a:endParaRPr lang="en-US" sz="1800" dirty="0" smtClean="0"/>
          </a:p>
          <a:p>
            <a:pPr>
              <a:buSzPct val="140000"/>
            </a:pPr>
            <a:r>
              <a:rPr lang="en-US" sz="1800" dirty="0" smtClean="0"/>
              <a:t>Extensive contracting which governs inputs, off-take, construction &amp; operations.</a:t>
            </a:r>
          </a:p>
          <a:p>
            <a:pPr>
              <a:buSzPct val="140000"/>
            </a:pPr>
            <a:endParaRPr lang="en-US" sz="1800" dirty="0" smtClean="0"/>
          </a:p>
          <a:p>
            <a:pPr>
              <a:buSzPct val="140000"/>
            </a:pPr>
            <a:r>
              <a:rPr lang="en-US" sz="1800" dirty="0" smtClean="0"/>
              <a:t>Funding of Single Purpose Assets  (main contractors often has equity stakes)</a:t>
            </a:r>
          </a:p>
          <a:p>
            <a:pPr>
              <a:buSzPct val="140000"/>
            </a:pPr>
            <a:endParaRPr lang="en-US" sz="1800" dirty="0" smtClean="0"/>
          </a:p>
          <a:p>
            <a:pPr>
              <a:buSzPct val="140000"/>
            </a:pPr>
            <a:r>
              <a:rPr lang="en-US" sz="1800" dirty="0" smtClean="0"/>
              <a:t>Debt Holders rely on Project Cash Flows for Repayment.</a:t>
            </a:r>
          </a:p>
          <a:p>
            <a:pPr>
              <a:buSzPct val="140000"/>
            </a:pPr>
            <a:endParaRPr lang="en-US"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 </a:t>
            </a:r>
            <a:endParaRPr lang="en-US" dirty="0"/>
          </a:p>
        </p:txBody>
      </p:sp>
      <p:sp>
        <p:nvSpPr>
          <p:cNvPr id="6" name="TextBox 5"/>
          <p:cNvSpPr txBox="1"/>
          <p:nvPr/>
        </p:nvSpPr>
        <p:spPr>
          <a:xfrm>
            <a:off x="457200" y="1600200"/>
            <a:ext cx="2209800" cy="52322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a:t>International </a:t>
            </a:r>
            <a:r>
              <a:rPr lang="en-US" sz="1400" dirty="0" smtClean="0"/>
              <a:t>organizations</a:t>
            </a:r>
            <a:endParaRPr lang="en-US" sz="1400" dirty="0"/>
          </a:p>
          <a:p>
            <a:pPr algn="ctr"/>
            <a:r>
              <a:rPr lang="en-US" sz="1400" dirty="0"/>
              <a:t>or export credit agencies</a:t>
            </a:r>
          </a:p>
        </p:txBody>
      </p:sp>
      <p:sp>
        <p:nvSpPr>
          <p:cNvPr id="7" name="TextBox 6"/>
          <p:cNvSpPr txBox="1"/>
          <p:nvPr/>
        </p:nvSpPr>
        <p:spPr>
          <a:xfrm>
            <a:off x="2895600" y="1600200"/>
            <a:ext cx="1447800" cy="52322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a:t>Bank</a:t>
            </a:r>
          </a:p>
          <a:p>
            <a:pPr algn="ctr"/>
            <a:r>
              <a:rPr lang="en-US" sz="1400" dirty="0"/>
              <a:t>syndicate</a:t>
            </a:r>
          </a:p>
        </p:txBody>
      </p:sp>
      <p:sp>
        <p:nvSpPr>
          <p:cNvPr id="8" name="TextBox 7"/>
          <p:cNvSpPr txBox="1"/>
          <p:nvPr/>
        </p:nvSpPr>
        <p:spPr>
          <a:xfrm>
            <a:off x="1524000" y="2362200"/>
            <a:ext cx="2286000" cy="52322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a:t>Non-recourse debt</a:t>
            </a:r>
          </a:p>
          <a:p>
            <a:pPr algn="ctr"/>
            <a:r>
              <a:rPr lang="en-US" sz="1400" i="1" dirty="0"/>
              <a:t>Inter-creditor agreement</a:t>
            </a:r>
            <a:endParaRPr lang="en-US" sz="1400" dirty="0"/>
          </a:p>
        </p:txBody>
      </p:sp>
      <p:sp>
        <p:nvSpPr>
          <p:cNvPr id="10" name="TextBox 9"/>
          <p:cNvSpPr txBox="1"/>
          <p:nvPr/>
        </p:nvSpPr>
        <p:spPr>
          <a:xfrm>
            <a:off x="381000" y="3657600"/>
            <a:ext cx="2133600" cy="73866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a:t>Input</a:t>
            </a:r>
          </a:p>
          <a:p>
            <a:pPr algn="ctr"/>
            <a:r>
              <a:rPr lang="en-US" sz="1400" dirty="0"/>
              <a:t>(</a:t>
            </a:r>
            <a:r>
              <a:rPr lang="en-US" sz="1400" dirty="0" err="1" smtClean="0"/>
              <a:t>e.g</a:t>
            </a:r>
            <a:r>
              <a:rPr lang="en-US" sz="1400" dirty="0" smtClean="0"/>
              <a:t> </a:t>
            </a:r>
            <a:r>
              <a:rPr lang="en-US" sz="1400" dirty="0"/>
              <a:t>gas)</a:t>
            </a:r>
          </a:p>
          <a:p>
            <a:pPr algn="ctr"/>
            <a:r>
              <a:rPr lang="en-US" sz="1400" i="1" dirty="0"/>
              <a:t>Supply contract</a:t>
            </a:r>
            <a:endParaRPr lang="en-US" sz="1400" dirty="0"/>
          </a:p>
        </p:txBody>
      </p:sp>
      <p:sp>
        <p:nvSpPr>
          <p:cNvPr id="11" name="TextBox 10"/>
          <p:cNvSpPr txBox="1"/>
          <p:nvPr/>
        </p:nvSpPr>
        <p:spPr>
          <a:xfrm>
            <a:off x="685800" y="5181600"/>
            <a:ext cx="1676400" cy="116955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i="1" dirty="0"/>
              <a:t>Construction,</a:t>
            </a:r>
          </a:p>
          <a:p>
            <a:pPr algn="ctr"/>
            <a:r>
              <a:rPr lang="en-US" sz="1400" i="1" dirty="0"/>
              <a:t>equipment, operating</a:t>
            </a:r>
          </a:p>
          <a:p>
            <a:pPr algn="ctr"/>
            <a:r>
              <a:rPr lang="en-US" sz="1400" i="1" dirty="0"/>
              <a:t>and maintenance</a:t>
            </a:r>
          </a:p>
          <a:p>
            <a:pPr algn="ctr"/>
            <a:r>
              <a:rPr lang="en-US" sz="1400" i="1" dirty="0"/>
              <a:t>contracts</a:t>
            </a:r>
            <a:endParaRPr lang="en-US" sz="1400" dirty="0"/>
          </a:p>
        </p:txBody>
      </p:sp>
      <p:sp>
        <p:nvSpPr>
          <p:cNvPr id="12" name="TextBox 11"/>
          <p:cNvSpPr txBox="1"/>
          <p:nvPr/>
        </p:nvSpPr>
        <p:spPr>
          <a:xfrm>
            <a:off x="3200400" y="3733800"/>
            <a:ext cx="2362200" cy="70788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000" b="1" dirty="0"/>
              <a:t>Project company</a:t>
            </a:r>
          </a:p>
          <a:p>
            <a:pPr algn="ctr"/>
            <a:r>
              <a:rPr lang="en-US" sz="2000" dirty="0"/>
              <a:t>(</a:t>
            </a:r>
            <a:r>
              <a:rPr lang="en-US" sz="2000" dirty="0" smtClean="0"/>
              <a:t>e.g. </a:t>
            </a:r>
            <a:r>
              <a:rPr lang="en-US" sz="2000" dirty="0"/>
              <a:t>power plant)</a:t>
            </a:r>
          </a:p>
        </p:txBody>
      </p:sp>
      <p:sp>
        <p:nvSpPr>
          <p:cNvPr id="13" name="TextBox 12"/>
          <p:cNvSpPr txBox="1"/>
          <p:nvPr/>
        </p:nvSpPr>
        <p:spPr>
          <a:xfrm>
            <a:off x="4876800" y="5181600"/>
            <a:ext cx="2362200" cy="95410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a:t>Host government</a:t>
            </a:r>
          </a:p>
          <a:p>
            <a:pPr algn="ctr"/>
            <a:r>
              <a:rPr lang="en-US" sz="1400" i="1" dirty="0"/>
              <a:t>Legal system, property</a:t>
            </a:r>
          </a:p>
          <a:p>
            <a:pPr algn="ctr"/>
            <a:r>
              <a:rPr lang="en-US" sz="1400" i="1" dirty="0"/>
              <a:t>rights, regulation, permits,</a:t>
            </a:r>
          </a:p>
          <a:p>
            <a:pPr algn="ctr"/>
            <a:r>
              <a:rPr lang="en-US" sz="1400" i="1" dirty="0"/>
              <a:t>concession agreements</a:t>
            </a:r>
            <a:endParaRPr lang="en-US" sz="1400" dirty="0"/>
          </a:p>
        </p:txBody>
      </p:sp>
      <p:sp>
        <p:nvSpPr>
          <p:cNvPr id="14" name="TextBox 13"/>
          <p:cNvSpPr txBox="1"/>
          <p:nvPr/>
        </p:nvSpPr>
        <p:spPr>
          <a:xfrm>
            <a:off x="6477000" y="3733800"/>
            <a:ext cx="1828800" cy="73866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a:t>Output</a:t>
            </a:r>
          </a:p>
          <a:p>
            <a:pPr algn="ctr"/>
            <a:r>
              <a:rPr lang="en-US" sz="1400" dirty="0"/>
              <a:t>(</a:t>
            </a:r>
            <a:r>
              <a:rPr lang="en-US" sz="1400" dirty="0" smtClean="0"/>
              <a:t>e.g. </a:t>
            </a:r>
            <a:r>
              <a:rPr lang="en-US" sz="1400" dirty="0"/>
              <a:t>power supply)</a:t>
            </a:r>
          </a:p>
          <a:p>
            <a:pPr algn="ctr"/>
            <a:r>
              <a:rPr lang="en-US" sz="1400" i="1" dirty="0"/>
              <a:t>Off-take agreement</a:t>
            </a:r>
            <a:endParaRPr lang="en-US" sz="1400" dirty="0"/>
          </a:p>
        </p:txBody>
      </p:sp>
      <p:sp>
        <p:nvSpPr>
          <p:cNvPr id="15" name="TextBox 14"/>
          <p:cNvSpPr txBox="1"/>
          <p:nvPr/>
        </p:nvSpPr>
        <p:spPr>
          <a:xfrm>
            <a:off x="4724400" y="1676400"/>
            <a:ext cx="914400" cy="30777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Sponsor A</a:t>
            </a:r>
            <a:endParaRPr lang="en-US" sz="1400" dirty="0"/>
          </a:p>
        </p:txBody>
      </p:sp>
      <p:sp>
        <p:nvSpPr>
          <p:cNvPr id="16" name="TextBox 15"/>
          <p:cNvSpPr txBox="1"/>
          <p:nvPr/>
        </p:nvSpPr>
        <p:spPr>
          <a:xfrm>
            <a:off x="5867400" y="1676400"/>
            <a:ext cx="990600" cy="30777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Sponsor B</a:t>
            </a:r>
            <a:endParaRPr lang="en-US" sz="1400" dirty="0"/>
          </a:p>
        </p:txBody>
      </p:sp>
      <p:sp>
        <p:nvSpPr>
          <p:cNvPr id="19" name="TextBox 18"/>
          <p:cNvSpPr txBox="1"/>
          <p:nvPr/>
        </p:nvSpPr>
        <p:spPr>
          <a:xfrm>
            <a:off x="7086600" y="1676400"/>
            <a:ext cx="914400" cy="30777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Sponsor C</a:t>
            </a:r>
            <a:endParaRPr lang="en-US" sz="1400" dirty="0"/>
          </a:p>
        </p:txBody>
      </p:sp>
      <p:sp>
        <p:nvSpPr>
          <p:cNvPr id="20" name="TextBox 19"/>
          <p:cNvSpPr txBox="1"/>
          <p:nvPr/>
        </p:nvSpPr>
        <p:spPr>
          <a:xfrm>
            <a:off x="5410200" y="2438400"/>
            <a:ext cx="1905000" cy="52322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a:t>Equity</a:t>
            </a:r>
          </a:p>
          <a:p>
            <a:pPr algn="ctr"/>
            <a:r>
              <a:rPr lang="en-US" sz="1400" i="1" dirty="0"/>
              <a:t>Shareholder agreement</a:t>
            </a:r>
            <a:endParaRPr lang="en-US" sz="1400" dirty="0"/>
          </a:p>
        </p:txBody>
      </p:sp>
      <p:cxnSp>
        <p:nvCxnSpPr>
          <p:cNvPr id="22" name="Straight Arrow Connector 21"/>
          <p:cNvCxnSpPr/>
          <p:nvPr/>
        </p:nvCxnSpPr>
        <p:spPr>
          <a:xfrm rot="5400000" flipH="1" flipV="1">
            <a:off x="4876006" y="4800600"/>
            <a:ext cx="762794"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12" idx="3"/>
            <a:endCxn id="14" idx="1"/>
          </p:cNvCxnSpPr>
          <p:nvPr/>
        </p:nvCxnSpPr>
        <p:spPr>
          <a:xfrm>
            <a:off x="5562600" y="4087743"/>
            <a:ext cx="914400" cy="15389"/>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30" name="Straight Arrow Connector 29"/>
          <p:cNvCxnSpPr>
            <a:stCxn id="20" idx="2"/>
          </p:cNvCxnSpPr>
          <p:nvPr/>
        </p:nvCxnSpPr>
        <p:spPr>
          <a:xfrm rot="5400000">
            <a:off x="5233660" y="2604760"/>
            <a:ext cx="772180" cy="1485900"/>
          </a:xfrm>
          <a:prstGeom prst="straightConnector1">
            <a:avLst/>
          </a:prstGeom>
          <a:ln>
            <a:prstDash val="lgDash"/>
            <a:tailEnd type="arrow"/>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a:stCxn id="15" idx="2"/>
          </p:cNvCxnSpPr>
          <p:nvPr/>
        </p:nvCxnSpPr>
        <p:spPr>
          <a:xfrm rot="16200000" flipH="1">
            <a:off x="5259289" y="1906488"/>
            <a:ext cx="454223" cy="609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a:stCxn id="16" idx="2"/>
            <a:endCxn id="20" idx="0"/>
          </p:cNvCxnSpPr>
          <p:nvPr/>
        </p:nvCxnSpPr>
        <p:spPr>
          <a:xfrm rot="5400000">
            <a:off x="6135589" y="2211288"/>
            <a:ext cx="454223"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19" idx="2"/>
          </p:cNvCxnSpPr>
          <p:nvPr/>
        </p:nvCxnSpPr>
        <p:spPr>
          <a:xfrm rot="5400000">
            <a:off x="6935689" y="1830288"/>
            <a:ext cx="454223" cy="762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stCxn id="10" idx="3"/>
            <a:endCxn id="12" idx="1"/>
          </p:cNvCxnSpPr>
          <p:nvPr/>
        </p:nvCxnSpPr>
        <p:spPr>
          <a:xfrm>
            <a:off x="2514600" y="4026932"/>
            <a:ext cx="685800" cy="60811"/>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39" name="Straight Arrow Connector 38"/>
          <p:cNvCxnSpPr>
            <a:stCxn id="8" idx="2"/>
          </p:cNvCxnSpPr>
          <p:nvPr/>
        </p:nvCxnSpPr>
        <p:spPr>
          <a:xfrm rot="16200000" flipH="1">
            <a:off x="2852410" y="2700010"/>
            <a:ext cx="848380" cy="1219200"/>
          </a:xfrm>
          <a:prstGeom prst="straightConnector1">
            <a:avLst/>
          </a:prstGeom>
          <a:ln>
            <a:prstDash val="lgDash"/>
            <a:tailEnd type="arrow"/>
          </a:ln>
        </p:spPr>
        <p:style>
          <a:lnRef idx="2">
            <a:schemeClr val="accent1"/>
          </a:lnRef>
          <a:fillRef idx="0">
            <a:schemeClr val="accent1"/>
          </a:fillRef>
          <a:effectRef idx="1">
            <a:schemeClr val="accent1"/>
          </a:effectRef>
          <a:fontRef idx="minor">
            <a:schemeClr val="tx1"/>
          </a:fontRef>
        </p:style>
      </p:cxnSp>
      <p:cxnSp>
        <p:nvCxnSpPr>
          <p:cNvPr id="42" name="Straight Connector 41"/>
          <p:cNvCxnSpPr>
            <a:stCxn id="7" idx="2"/>
          </p:cNvCxnSpPr>
          <p:nvPr/>
        </p:nvCxnSpPr>
        <p:spPr>
          <a:xfrm rot="5400000">
            <a:off x="3177749" y="1917471"/>
            <a:ext cx="235803" cy="647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1524000" y="2133600"/>
            <a:ext cx="685802" cy="228602"/>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stCxn id="11" idx="0"/>
          </p:cNvCxnSpPr>
          <p:nvPr/>
        </p:nvCxnSpPr>
        <p:spPr>
          <a:xfrm rot="5400000" flipH="1" flipV="1">
            <a:off x="1943100" y="3924300"/>
            <a:ext cx="838200" cy="1676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9"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p>
            <a:pPr lvl="0" algn="ctr">
              <a:spcBef>
                <a:spcPct val="0"/>
              </a:spcBef>
              <a:defRPr/>
            </a:pPr>
            <a:r>
              <a:rPr lang="en-US" sz="4400" dirty="0" smtClean="0"/>
              <a:t>Typical Project Finance Structure</a:t>
            </a: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a:t>
            </a:r>
            <a:r>
              <a:rPr lang="en-US" dirty="0"/>
              <a:t>of </a:t>
            </a:r>
            <a:r>
              <a:rPr lang="en-US" dirty="0" smtClean="0"/>
              <a:t>Project Finance</a:t>
            </a:r>
            <a:endParaRPr lang="en-US" dirty="0"/>
          </a:p>
        </p:txBody>
      </p:sp>
      <p:sp>
        <p:nvSpPr>
          <p:cNvPr id="3" name="Content Placeholder 2"/>
          <p:cNvSpPr>
            <a:spLocks noGrp="1"/>
          </p:cNvSpPr>
          <p:nvPr>
            <p:ph idx="1"/>
          </p:nvPr>
        </p:nvSpPr>
        <p:spPr/>
        <p:txBody>
          <a:bodyPr>
            <a:normAutofit lnSpcReduction="10000"/>
          </a:bodyPr>
          <a:lstStyle/>
          <a:p>
            <a:pPr>
              <a:buSzPct val="140000"/>
            </a:pPr>
            <a:r>
              <a:rPr lang="en-US" sz="1600" dirty="0"/>
              <a:t>The main benefit of project finance is that it can improve the capacity to raise </a:t>
            </a:r>
            <a:r>
              <a:rPr lang="en-US" sz="1600" dirty="0" smtClean="0"/>
              <a:t>large amounts </a:t>
            </a:r>
            <a:r>
              <a:rPr lang="en-US" sz="1600" dirty="0"/>
              <a:t>of long term equity and debt finance from both domestic and </a:t>
            </a:r>
            <a:r>
              <a:rPr lang="en-US" sz="1600" dirty="0" smtClean="0"/>
              <a:t>international sources</a:t>
            </a:r>
            <a:r>
              <a:rPr lang="en-US" sz="1600" dirty="0"/>
              <a:t>. This is achieved because:</a:t>
            </a:r>
          </a:p>
          <a:p>
            <a:pPr lvl="1">
              <a:buSzPct val="140000"/>
            </a:pPr>
            <a:r>
              <a:rPr lang="en-US" sz="1400" dirty="0" smtClean="0"/>
              <a:t>Project </a:t>
            </a:r>
            <a:r>
              <a:rPr lang="en-US" sz="1400" dirty="0"/>
              <a:t>sponsor balance sheets are shielded from risk.</a:t>
            </a:r>
          </a:p>
          <a:p>
            <a:pPr lvl="1">
              <a:buSzPct val="140000"/>
            </a:pPr>
            <a:r>
              <a:rPr lang="en-US" sz="1400" dirty="0" smtClean="0"/>
              <a:t>If </a:t>
            </a:r>
            <a:r>
              <a:rPr lang="en-US" sz="1400" dirty="0"/>
              <a:t>risks are appropriately allocated, sponsors may be willing to undertake </a:t>
            </a:r>
            <a:r>
              <a:rPr lang="en-US" sz="1400" dirty="0" smtClean="0"/>
              <a:t>project with </a:t>
            </a:r>
            <a:r>
              <a:rPr lang="en-US" sz="1400" dirty="0"/>
              <a:t>more risk than they would independently.</a:t>
            </a:r>
          </a:p>
          <a:p>
            <a:pPr>
              <a:buSzPct val="140000"/>
            </a:pPr>
            <a:endParaRPr lang="en-US" sz="1600" dirty="0" smtClean="0"/>
          </a:p>
          <a:p>
            <a:pPr>
              <a:buSzPct val="140000"/>
            </a:pPr>
            <a:r>
              <a:rPr lang="en-US" sz="1600" dirty="0" smtClean="0"/>
              <a:t>Financing </a:t>
            </a:r>
            <a:r>
              <a:rPr lang="en-US" sz="1600" dirty="0"/>
              <a:t>arrangements can be closely tailored to suit the specific project</a:t>
            </a:r>
            <a:r>
              <a:rPr lang="en-US" sz="1600" dirty="0" smtClean="0"/>
              <a:t>.</a:t>
            </a:r>
          </a:p>
          <a:p>
            <a:pPr>
              <a:buSzPct val="140000"/>
            </a:pPr>
            <a:endParaRPr lang="en-US" sz="1600" dirty="0"/>
          </a:p>
          <a:p>
            <a:pPr>
              <a:buSzPct val="140000"/>
            </a:pPr>
            <a:r>
              <a:rPr lang="en-US" sz="1600" dirty="0" smtClean="0"/>
              <a:t>Multiple </a:t>
            </a:r>
            <a:r>
              <a:rPr lang="en-US" sz="1600" dirty="0"/>
              <a:t>investors of different size can contribute to projects they could </a:t>
            </a:r>
            <a:r>
              <a:rPr lang="en-US" sz="1600" dirty="0" smtClean="0"/>
              <a:t>not independently </a:t>
            </a:r>
            <a:r>
              <a:rPr lang="en-US" sz="1600" dirty="0"/>
              <a:t>support.</a:t>
            </a:r>
          </a:p>
          <a:p>
            <a:pPr>
              <a:buSzPct val="140000"/>
            </a:pPr>
            <a:endParaRPr lang="en-US" sz="1600" dirty="0" smtClean="0"/>
          </a:p>
          <a:p>
            <a:pPr>
              <a:buSzPct val="140000"/>
            </a:pPr>
            <a:r>
              <a:rPr lang="en-US" sz="1600" dirty="0" smtClean="0"/>
              <a:t>High </a:t>
            </a:r>
            <a:r>
              <a:rPr lang="en-US" sz="1600" dirty="0"/>
              <a:t>leverage can make it easier to achieve required equity rates of return.</a:t>
            </a:r>
          </a:p>
          <a:p>
            <a:pPr>
              <a:buSzPct val="140000"/>
            </a:pPr>
            <a:endParaRPr lang="en-US" sz="1600" dirty="0" smtClean="0"/>
          </a:p>
          <a:p>
            <a:pPr>
              <a:buSzPct val="140000"/>
            </a:pPr>
            <a:r>
              <a:rPr lang="en-US" sz="1600" dirty="0" smtClean="0"/>
              <a:t>Investors </a:t>
            </a:r>
            <a:r>
              <a:rPr lang="en-US" sz="1600" dirty="0"/>
              <a:t>can hold the debt “off-balance sheet” – increasing their capacity to borrow.</a:t>
            </a:r>
          </a:p>
          <a:p>
            <a:pPr>
              <a:buSzPct val="140000"/>
            </a:pPr>
            <a:endParaRPr lang="en-US" sz="1600" dirty="0" smtClean="0"/>
          </a:p>
          <a:p>
            <a:pPr>
              <a:buSzPct val="140000"/>
            </a:pPr>
            <a:r>
              <a:rPr lang="en-US" sz="1600" dirty="0" smtClean="0"/>
              <a:t>Takes </a:t>
            </a:r>
            <a:r>
              <a:rPr lang="en-US" sz="1600" dirty="0"/>
              <a:t>advantage of the relative ease of raising debt compared to equity.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Disadvantages of Project Finance</a:t>
            </a:r>
            <a:endParaRPr lang="en-US" dirty="0"/>
          </a:p>
        </p:txBody>
      </p:sp>
      <p:sp>
        <p:nvSpPr>
          <p:cNvPr id="3" name="Content Placeholder 2"/>
          <p:cNvSpPr>
            <a:spLocks noGrp="1"/>
          </p:cNvSpPr>
          <p:nvPr>
            <p:ph idx="1"/>
          </p:nvPr>
        </p:nvSpPr>
        <p:spPr/>
        <p:txBody>
          <a:bodyPr>
            <a:normAutofit/>
          </a:bodyPr>
          <a:lstStyle/>
          <a:p>
            <a:pPr>
              <a:buSzPct val="140000"/>
            </a:pPr>
            <a:r>
              <a:rPr lang="en-US" sz="1800" dirty="0" smtClean="0"/>
              <a:t>Project </a:t>
            </a:r>
            <a:r>
              <a:rPr lang="en-US" sz="1800" dirty="0"/>
              <a:t>finance can often be complex – particularly as highly </a:t>
            </a:r>
            <a:r>
              <a:rPr lang="en-US" sz="1800" dirty="0" smtClean="0"/>
              <a:t>specialized </a:t>
            </a:r>
            <a:r>
              <a:rPr lang="en-US" sz="1800" dirty="0"/>
              <a:t>(and often </a:t>
            </a:r>
            <a:r>
              <a:rPr lang="en-US" sz="1800" dirty="0" smtClean="0"/>
              <a:t>unique) SPVs </a:t>
            </a:r>
            <a:r>
              <a:rPr lang="en-US" sz="1800" dirty="0"/>
              <a:t>need to be created. Therefore:</a:t>
            </a:r>
          </a:p>
          <a:p>
            <a:pPr lvl="1">
              <a:buSzPct val="140000"/>
            </a:pPr>
            <a:r>
              <a:rPr lang="en-US" sz="1600" dirty="0" smtClean="0"/>
              <a:t>it </a:t>
            </a:r>
            <a:r>
              <a:rPr lang="en-US" sz="1600" dirty="0"/>
              <a:t>can have significant lead times compared to other sources of finance; and</a:t>
            </a:r>
          </a:p>
          <a:p>
            <a:pPr lvl="1">
              <a:buSzPct val="140000"/>
            </a:pPr>
            <a:r>
              <a:rPr lang="en-US" sz="1600" dirty="0" smtClean="0"/>
              <a:t>it </a:t>
            </a:r>
            <a:r>
              <a:rPr lang="en-US" sz="1600" dirty="0"/>
              <a:t>can be costly to </a:t>
            </a:r>
            <a:r>
              <a:rPr lang="en-US" sz="1600" dirty="0" smtClean="0"/>
              <a:t>establish.</a:t>
            </a:r>
            <a:endParaRPr lang="en-US" sz="1600" dirty="0"/>
          </a:p>
          <a:p>
            <a:pPr>
              <a:buSzPct val="140000"/>
            </a:pPr>
            <a:endParaRPr lang="en-US" sz="1800" dirty="0" smtClean="0"/>
          </a:p>
          <a:p>
            <a:pPr>
              <a:buSzPct val="140000"/>
            </a:pPr>
            <a:r>
              <a:rPr lang="en-US" sz="1800" dirty="0" smtClean="0"/>
              <a:t>New </a:t>
            </a:r>
            <a:r>
              <a:rPr lang="en-US" sz="1800" dirty="0"/>
              <a:t>structures and arrangements may not be well understood by partners.</a:t>
            </a:r>
          </a:p>
          <a:p>
            <a:pPr>
              <a:buSzPct val="140000"/>
            </a:pPr>
            <a:endParaRPr lang="en-US" sz="1800" dirty="0" smtClean="0"/>
          </a:p>
          <a:p>
            <a:pPr>
              <a:buSzPct val="140000"/>
            </a:pPr>
            <a:r>
              <a:rPr lang="en-US" sz="1800" dirty="0" smtClean="0"/>
              <a:t>highly </a:t>
            </a:r>
            <a:r>
              <a:rPr lang="en-US" sz="1800" dirty="0"/>
              <a:t>leveraged model can be susceptible to failure.</a:t>
            </a:r>
          </a:p>
          <a:p>
            <a:pPr>
              <a:buSzPct val="140000"/>
            </a:pPr>
            <a:endParaRPr lang="en-US" sz="1800" dirty="0" smtClean="0"/>
          </a:p>
          <a:p>
            <a:pPr>
              <a:buSzPct val="140000"/>
            </a:pPr>
            <a:r>
              <a:rPr lang="en-US" sz="1800" dirty="0" smtClean="0"/>
              <a:t>Non-recourse </a:t>
            </a:r>
            <a:r>
              <a:rPr lang="en-US" sz="1800" dirty="0"/>
              <a:t>debt is typically expensive (50 – </a:t>
            </a:r>
            <a:r>
              <a:rPr lang="en-US" sz="1800" dirty="0" smtClean="0"/>
              <a:t>200 </a:t>
            </a:r>
            <a:r>
              <a:rPr lang="en-US" sz="1800" dirty="0"/>
              <a:t>bps higher).</a:t>
            </a:r>
          </a:p>
          <a:p>
            <a:pPr>
              <a:buSzPct val="140000"/>
            </a:pPr>
            <a:endParaRPr lang="en-US" sz="1800" dirty="0" smtClean="0"/>
          </a:p>
          <a:p>
            <a:pPr>
              <a:buSzPct val="140000"/>
            </a:pPr>
            <a:r>
              <a:rPr lang="en-US" sz="1800" dirty="0" smtClean="0"/>
              <a:t>Contracts </a:t>
            </a:r>
            <a:r>
              <a:rPr lang="en-US" sz="1800" dirty="0"/>
              <a:t>may require intrusive supervision from </a:t>
            </a:r>
            <a:r>
              <a:rPr lang="en-US" sz="1800" dirty="0" smtClean="0"/>
              <a:t>investors (including Lenders) </a:t>
            </a:r>
            <a:r>
              <a:rPr lang="en-US" sz="1800" dirty="0"/>
              <a:t>constrain management </a:t>
            </a:r>
            <a:r>
              <a:rPr lang="en-US" sz="1800" dirty="0" smtClean="0"/>
              <a:t>actions.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oAutofit/>
          </a:bodyPr>
          <a:lstStyle/>
          <a:p>
            <a:pPr fontAlgn="auto">
              <a:spcAft>
                <a:spcPts val="0"/>
              </a:spcAft>
              <a:defRPr/>
            </a:pPr>
            <a:r>
              <a:rPr lang="en-US" dirty="0" smtClean="0"/>
              <a:t>Project Finance Framework</a:t>
            </a:r>
          </a:p>
        </p:txBody>
      </p:sp>
      <p:sp>
        <p:nvSpPr>
          <p:cNvPr id="40983" name="Rectangle 23"/>
          <p:cNvSpPr>
            <a:spLocks noChangeArrowheads="1"/>
          </p:cNvSpPr>
          <p:nvPr/>
        </p:nvSpPr>
        <p:spPr bwMode="auto">
          <a:xfrm>
            <a:off x="6019800" y="1905000"/>
            <a:ext cx="457200" cy="4648200"/>
          </a:xfrm>
          <a:prstGeom prst="rect">
            <a:avLst/>
          </a:prstGeom>
          <a:solidFill>
            <a:schemeClr val="accent1">
              <a:lumMod val="50000"/>
            </a:schemeClr>
          </a:solidFill>
          <a:ln>
            <a:noFill/>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2"/>
          </a:lnRef>
          <a:fillRef idx="3">
            <a:schemeClr val="accent2"/>
          </a:fillRef>
          <a:effectRef idx="3">
            <a:schemeClr val="accent2"/>
          </a:effectRef>
          <a:fontRef idx="minor">
            <a:schemeClr val="lt1"/>
          </a:fontRef>
        </p:style>
        <p:txBody>
          <a:bodyPr wrap="none" anchor="ctr"/>
          <a:lstStyle/>
          <a:p>
            <a:pPr eaLnBrk="0" hangingPunct="0">
              <a:defRPr/>
            </a:pPr>
            <a:endParaRPr lang="en-US">
              <a:solidFill>
                <a:srgbClr val="FFFFFF"/>
              </a:solidFill>
              <a:latin typeface="Arial"/>
            </a:endParaRPr>
          </a:p>
        </p:txBody>
      </p:sp>
      <p:sp>
        <p:nvSpPr>
          <p:cNvPr id="41001" name="Rectangle 41"/>
          <p:cNvSpPr>
            <a:spLocks noChangeArrowheads="1"/>
          </p:cNvSpPr>
          <p:nvPr/>
        </p:nvSpPr>
        <p:spPr bwMode="auto">
          <a:xfrm>
            <a:off x="2743200" y="1905000"/>
            <a:ext cx="457200" cy="4648200"/>
          </a:xfrm>
          <a:prstGeom prst="rect">
            <a:avLst/>
          </a:prstGeom>
          <a:solidFill>
            <a:schemeClr val="accent1">
              <a:lumMod val="50000"/>
            </a:schemeClr>
          </a:solidFill>
          <a:ln>
            <a:noFill/>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2"/>
          </a:lnRef>
          <a:fillRef idx="3">
            <a:schemeClr val="accent2"/>
          </a:fillRef>
          <a:effectRef idx="3">
            <a:schemeClr val="accent2"/>
          </a:effectRef>
          <a:fontRef idx="minor">
            <a:schemeClr val="lt1"/>
          </a:fontRef>
        </p:style>
        <p:txBody>
          <a:bodyPr wrap="none" anchor="ctr"/>
          <a:lstStyle/>
          <a:p>
            <a:pPr eaLnBrk="0" hangingPunct="0">
              <a:defRPr/>
            </a:pPr>
            <a:endParaRPr lang="en-US">
              <a:solidFill>
                <a:srgbClr val="FFFFFF"/>
              </a:solidFill>
              <a:latin typeface="Arial"/>
            </a:endParaRPr>
          </a:p>
        </p:txBody>
      </p:sp>
      <p:sp>
        <p:nvSpPr>
          <p:cNvPr id="41022" name="Rectangle 62"/>
          <p:cNvSpPr>
            <a:spLocks noChangeArrowheads="1"/>
          </p:cNvSpPr>
          <p:nvPr/>
        </p:nvSpPr>
        <p:spPr bwMode="auto">
          <a:xfrm>
            <a:off x="0" y="1905000"/>
            <a:ext cx="457200" cy="4648200"/>
          </a:xfrm>
          <a:prstGeom prst="rect">
            <a:avLst/>
          </a:prstGeom>
          <a:solidFill>
            <a:schemeClr val="accent1">
              <a:lumMod val="50000"/>
            </a:schemeClr>
          </a:solidFill>
          <a:ln>
            <a:noFill/>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2"/>
          </a:lnRef>
          <a:fillRef idx="3">
            <a:schemeClr val="accent2"/>
          </a:fillRef>
          <a:effectRef idx="3">
            <a:schemeClr val="accent2"/>
          </a:effectRef>
          <a:fontRef idx="minor">
            <a:schemeClr val="lt1"/>
          </a:fontRef>
        </p:style>
        <p:txBody>
          <a:bodyPr wrap="none" anchor="ctr"/>
          <a:lstStyle/>
          <a:p>
            <a:pPr eaLnBrk="0" hangingPunct="0">
              <a:defRPr/>
            </a:pPr>
            <a:endParaRPr lang="en-US">
              <a:solidFill>
                <a:srgbClr val="FFFFFF"/>
              </a:solidFill>
              <a:latin typeface="Arial"/>
            </a:endParaRPr>
          </a:p>
        </p:txBody>
      </p:sp>
      <p:sp>
        <p:nvSpPr>
          <p:cNvPr id="41023" name="Text Box 63"/>
          <p:cNvSpPr txBox="1">
            <a:spLocks noChangeArrowheads="1"/>
          </p:cNvSpPr>
          <p:nvPr/>
        </p:nvSpPr>
        <p:spPr bwMode="auto">
          <a:xfrm rot="16200000">
            <a:off x="-1508919" y="3490119"/>
            <a:ext cx="3355975" cy="338138"/>
          </a:xfrm>
          <a:prstGeom prst="rect">
            <a:avLst/>
          </a:prstGeom>
          <a:noFill/>
          <a:ln w="9525">
            <a:noFill/>
            <a:miter lim="800000"/>
            <a:headEnd/>
            <a:tailEnd/>
          </a:ln>
          <a:effectLst/>
        </p:spPr>
        <p:txBody>
          <a:bodyPr>
            <a:spAutoFit/>
          </a:bodyPr>
          <a:lstStyle/>
          <a:p>
            <a:pPr algn="ctr" eaLnBrk="0" hangingPunct="0">
              <a:spcBef>
                <a:spcPct val="50000"/>
              </a:spcBef>
              <a:defRPr/>
            </a:pPr>
            <a:r>
              <a:rPr lang="en-US" sz="1600" b="1" dirty="0">
                <a:solidFill>
                  <a:srgbClr val="FFFFFF"/>
                </a:solidFill>
                <a:latin typeface="+mj-lt"/>
              </a:rPr>
              <a:t>Stage I: Project Inception </a:t>
            </a:r>
          </a:p>
        </p:txBody>
      </p:sp>
      <p:sp>
        <p:nvSpPr>
          <p:cNvPr id="40969" name="Oval 9"/>
          <p:cNvSpPr>
            <a:spLocks noChangeArrowheads="1"/>
          </p:cNvSpPr>
          <p:nvPr/>
        </p:nvSpPr>
        <p:spPr bwMode="auto">
          <a:xfrm>
            <a:off x="685800" y="3581400"/>
            <a:ext cx="1905000" cy="533400"/>
          </a:xfrm>
          <a:prstGeom prst="ellipse">
            <a:avLst/>
          </a:prstGeom>
          <a:solidFill>
            <a:schemeClr val="accent5">
              <a:lumMod val="75000"/>
            </a:schemeClr>
          </a:solidFill>
          <a:ln>
            <a:headEnd/>
            <a:tailEnd/>
          </a:ln>
          <a:scene3d>
            <a:camera prst="orthographicFront">
              <a:rot lat="0" lon="0" rev="0"/>
            </a:camera>
            <a:lightRig rig="threePt" dir="t">
              <a:rot lat="0" lon="0" rev="1200000"/>
            </a:lightRig>
          </a:scene3d>
          <a:sp3d>
            <a:bevelT w="63500" h="25400" prst="coolSlant"/>
          </a:sp3d>
        </p:spPr>
        <p:style>
          <a:lnRef idx="0">
            <a:schemeClr val="accent2"/>
          </a:lnRef>
          <a:fillRef idx="3">
            <a:schemeClr val="accent2"/>
          </a:fillRef>
          <a:effectRef idx="3">
            <a:schemeClr val="accent2"/>
          </a:effectRef>
          <a:fontRef idx="minor">
            <a:schemeClr val="lt1"/>
          </a:fontRef>
        </p:style>
        <p:txBody>
          <a:bodyPr wrap="none" anchor="ctr"/>
          <a:lstStyle/>
          <a:p>
            <a:pPr algn="ctr" eaLnBrk="0" hangingPunct="0">
              <a:defRPr/>
            </a:pPr>
            <a:r>
              <a:rPr lang="en-US" sz="1400" b="1" dirty="0" smtClean="0">
                <a:solidFill>
                  <a:schemeClr val="tx1"/>
                </a:solidFill>
                <a:latin typeface="Arial"/>
              </a:rPr>
              <a:t>Project Company</a:t>
            </a:r>
            <a:endParaRPr lang="en-US" sz="1400" b="1" dirty="0">
              <a:solidFill>
                <a:schemeClr val="tx1"/>
              </a:solidFill>
              <a:latin typeface="Arial"/>
            </a:endParaRPr>
          </a:p>
        </p:txBody>
      </p:sp>
      <p:sp>
        <p:nvSpPr>
          <p:cNvPr id="40984" name="Text Box 24"/>
          <p:cNvSpPr txBox="1">
            <a:spLocks noChangeArrowheads="1"/>
          </p:cNvSpPr>
          <p:nvPr/>
        </p:nvSpPr>
        <p:spPr bwMode="auto">
          <a:xfrm rot="16200000">
            <a:off x="702469" y="3793331"/>
            <a:ext cx="4419600" cy="338138"/>
          </a:xfrm>
          <a:prstGeom prst="rect">
            <a:avLst/>
          </a:prstGeom>
          <a:noFill/>
          <a:ln w="9525">
            <a:noFill/>
            <a:miter lim="800000"/>
            <a:headEnd/>
            <a:tailEnd/>
          </a:ln>
          <a:effectLst/>
        </p:spPr>
        <p:txBody>
          <a:bodyPr>
            <a:spAutoFit/>
          </a:bodyPr>
          <a:lstStyle/>
          <a:p>
            <a:pPr algn="ctr" eaLnBrk="0" hangingPunct="0">
              <a:spcBef>
                <a:spcPct val="50000"/>
              </a:spcBef>
              <a:defRPr/>
            </a:pPr>
            <a:r>
              <a:rPr lang="en-US" sz="1600" b="1" dirty="0">
                <a:solidFill>
                  <a:srgbClr val="FFFFFF"/>
                </a:solidFill>
                <a:latin typeface="+mj-lt"/>
              </a:rPr>
              <a:t>Stage II: Project Feasibility Assessment</a:t>
            </a:r>
          </a:p>
        </p:txBody>
      </p:sp>
      <p:sp>
        <p:nvSpPr>
          <p:cNvPr id="41002" name="Text Box 42"/>
          <p:cNvSpPr txBox="1">
            <a:spLocks noChangeArrowheads="1"/>
          </p:cNvSpPr>
          <p:nvPr/>
        </p:nvSpPr>
        <p:spPr bwMode="auto">
          <a:xfrm rot="16200000">
            <a:off x="4245769" y="3831431"/>
            <a:ext cx="3886200" cy="338138"/>
          </a:xfrm>
          <a:prstGeom prst="rect">
            <a:avLst/>
          </a:prstGeom>
          <a:noFill/>
          <a:ln w="9525">
            <a:noFill/>
            <a:miter lim="800000"/>
            <a:headEnd/>
            <a:tailEnd/>
          </a:ln>
          <a:effectLst/>
        </p:spPr>
        <p:txBody>
          <a:bodyPr>
            <a:spAutoFit/>
          </a:bodyPr>
          <a:lstStyle/>
          <a:p>
            <a:pPr algn="ctr" eaLnBrk="0" hangingPunct="0">
              <a:spcBef>
                <a:spcPct val="50000"/>
              </a:spcBef>
              <a:defRPr/>
            </a:pPr>
            <a:r>
              <a:rPr lang="en-US" sz="1600" b="1" dirty="0">
                <a:solidFill>
                  <a:srgbClr val="FFFFFF"/>
                </a:solidFill>
                <a:latin typeface="+mj-lt"/>
              </a:rPr>
              <a:t>Stage III : Project Structuring </a:t>
            </a:r>
          </a:p>
        </p:txBody>
      </p:sp>
      <p:sp>
        <p:nvSpPr>
          <p:cNvPr id="26667" name="Rectangle 64"/>
          <p:cNvSpPr>
            <a:spLocks noChangeArrowheads="1"/>
          </p:cNvSpPr>
          <p:nvPr/>
        </p:nvSpPr>
        <p:spPr bwMode="auto">
          <a:xfrm>
            <a:off x="7086600" y="5562600"/>
            <a:ext cx="1828800" cy="762000"/>
          </a:xfrm>
          <a:prstGeom prst="rect">
            <a:avLst/>
          </a:prstGeom>
          <a:noFill/>
          <a:ln w="9525">
            <a:noFill/>
            <a:miter lim="800000"/>
            <a:headEnd/>
            <a:tailEnd/>
          </a:ln>
        </p:spPr>
        <p:txBody>
          <a:bodyPr wrap="none" anchor="ctr"/>
          <a:lstStyle/>
          <a:p>
            <a:pPr eaLnBrk="0" hangingPunct="0"/>
            <a:endParaRPr lang="en-US">
              <a:solidFill>
                <a:srgbClr val="000000"/>
              </a:solidFill>
              <a:latin typeface="Trebuchet MS" pitchFamily="34" charset="0"/>
            </a:endParaRPr>
          </a:p>
        </p:txBody>
      </p:sp>
      <p:sp>
        <p:nvSpPr>
          <p:cNvPr id="26668" name="Rectangle 66"/>
          <p:cNvSpPr>
            <a:spLocks noChangeArrowheads="1"/>
          </p:cNvSpPr>
          <p:nvPr/>
        </p:nvSpPr>
        <p:spPr bwMode="auto">
          <a:xfrm>
            <a:off x="7010400" y="5333999"/>
            <a:ext cx="1752600" cy="990600"/>
          </a:xfrm>
          <a:prstGeom prst="rect">
            <a:avLst/>
          </a:prstGeom>
          <a:noFill/>
          <a:ln w="9525">
            <a:noFill/>
            <a:miter lim="800000"/>
            <a:headEnd/>
            <a:tailEnd/>
          </a:ln>
        </p:spPr>
        <p:txBody>
          <a:bodyPr wrap="none" anchor="ctr"/>
          <a:lstStyle/>
          <a:p>
            <a:pPr eaLnBrk="0" hangingPunct="0"/>
            <a:endParaRPr lang="en-US">
              <a:solidFill>
                <a:srgbClr val="000000"/>
              </a:solidFill>
              <a:latin typeface="Trebuchet MS" pitchFamily="34" charset="0"/>
            </a:endParaRPr>
          </a:p>
        </p:txBody>
      </p:sp>
      <p:grpSp>
        <p:nvGrpSpPr>
          <p:cNvPr id="6" name="Group 29"/>
          <p:cNvGrpSpPr>
            <a:grpSpLocks/>
          </p:cNvGrpSpPr>
          <p:nvPr/>
        </p:nvGrpSpPr>
        <p:grpSpPr bwMode="auto">
          <a:xfrm>
            <a:off x="3962400" y="3200400"/>
            <a:ext cx="1295400" cy="1295400"/>
            <a:chOff x="2688" y="1440"/>
            <a:chExt cx="816" cy="816"/>
          </a:xfrm>
        </p:grpSpPr>
        <p:sp>
          <p:nvSpPr>
            <p:cNvPr id="72" name="Oval 31"/>
            <p:cNvSpPr>
              <a:spLocks noChangeArrowheads="1"/>
            </p:cNvSpPr>
            <p:nvPr/>
          </p:nvSpPr>
          <p:spPr bwMode="auto">
            <a:xfrm>
              <a:off x="2688" y="1440"/>
              <a:ext cx="816" cy="816"/>
            </a:xfrm>
            <a:prstGeom prst="ellipse">
              <a:avLst/>
            </a:prstGeom>
            <a:solidFill>
              <a:schemeClr val="accent6">
                <a:lumMod val="20000"/>
                <a:lumOff val="80000"/>
              </a:schemeClr>
            </a:solidFill>
            <a:ln>
              <a:noFill/>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wrap="none" anchor="ctr"/>
            <a:lstStyle/>
            <a:p>
              <a:pPr eaLnBrk="0" hangingPunct="0">
                <a:defRPr/>
              </a:pPr>
              <a:endParaRPr lang="en-US">
                <a:solidFill>
                  <a:srgbClr val="FFFFFF"/>
                </a:solidFill>
                <a:latin typeface="Arial"/>
              </a:endParaRPr>
            </a:p>
          </p:txBody>
        </p:sp>
        <p:sp>
          <p:nvSpPr>
            <p:cNvPr id="26729" name="Text Box 30"/>
            <p:cNvSpPr txBox="1">
              <a:spLocks noChangeArrowheads="1"/>
            </p:cNvSpPr>
            <p:nvPr/>
          </p:nvSpPr>
          <p:spPr bwMode="auto">
            <a:xfrm>
              <a:off x="2832" y="1680"/>
              <a:ext cx="629" cy="407"/>
            </a:xfrm>
            <a:prstGeom prst="rect">
              <a:avLst/>
            </a:prstGeom>
            <a:noFill/>
            <a:ln w="9525">
              <a:noFill/>
              <a:miter lim="800000"/>
              <a:headEnd/>
              <a:tailEnd/>
            </a:ln>
          </p:spPr>
          <p:txBody>
            <a:bodyPr>
              <a:spAutoFit/>
            </a:bodyPr>
            <a:lstStyle/>
            <a:p>
              <a:pPr eaLnBrk="0" hangingPunct="0">
                <a:spcBef>
                  <a:spcPct val="50000"/>
                </a:spcBef>
              </a:pPr>
              <a:r>
                <a:rPr lang="en-US" sz="1200" b="1" dirty="0">
                  <a:solidFill>
                    <a:srgbClr val="222268"/>
                  </a:solidFill>
                  <a:latin typeface="Trebuchet MS" pitchFamily="34" charset="0"/>
                </a:rPr>
                <a:t>Financially Feasible Project </a:t>
              </a:r>
            </a:p>
          </p:txBody>
        </p:sp>
      </p:grpSp>
      <p:sp>
        <p:nvSpPr>
          <p:cNvPr id="92" name="Line 43"/>
          <p:cNvSpPr>
            <a:spLocks noChangeShapeType="1"/>
          </p:cNvSpPr>
          <p:nvPr/>
        </p:nvSpPr>
        <p:spPr bwMode="auto">
          <a:xfrm>
            <a:off x="5334000" y="3810000"/>
            <a:ext cx="548640" cy="0"/>
          </a:xfrm>
          <a:prstGeom prst="line">
            <a:avLst/>
          </a:prstGeom>
          <a:ln>
            <a:solidFill>
              <a:schemeClr val="accent1">
                <a:lumMod val="75000"/>
              </a:schemeClr>
            </a:solidFill>
            <a:headEnd/>
            <a:tailEnd type="triangle" w="med" len="med"/>
          </a:ln>
          <a:scene3d>
            <a:camera prst="orthographicFront"/>
            <a:lightRig rig="threePt" dir="t"/>
          </a:scene3d>
          <a:sp3d>
            <a:bevelT prst="relaxedInset"/>
          </a:sp3d>
        </p:spPr>
        <p:style>
          <a:lnRef idx="3">
            <a:schemeClr val="accent6"/>
          </a:lnRef>
          <a:fillRef idx="0">
            <a:schemeClr val="accent6"/>
          </a:fillRef>
          <a:effectRef idx="2">
            <a:schemeClr val="accent6"/>
          </a:effectRef>
          <a:fontRef idx="minor">
            <a:schemeClr val="tx1"/>
          </a:fontRef>
        </p:style>
        <p:txBody>
          <a:bodyPr/>
          <a:lstStyle/>
          <a:p>
            <a:pPr eaLnBrk="0" hangingPunct="0">
              <a:defRPr/>
            </a:pPr>
            <a:endParaRPr lang="en-US">
              <a:solidFill>
                <a:srgbClr val="000000"/>
              </a:solidFill>
              <a:latin typeface="Arial"/>
            </a:endParaRPr>
          </a:p>
        </p:txBody>
      </p:sp>
      <p:sp>
        <p:nvSpPr>
          <p:cNvPr id="93" name="Rectangle 23"/>
          <p:cNvSpPr>
            <a:spLocks noChangeArrowheads="1"/>
          </p:cNvSpPr>
          <p:nvPr/>
        </p:nvSpPr>
        <p:spPr bwMode="auto">
          <a:xfrm>
            <a:off x="8686800" y="1905000"/>
            <a:ext cx="457200" cy="4648200"/>
          </a:xfrm>
          <a:prstGeom prst="rect">
            <a:avLst/>
          </a:prstGeom>
          <a:solidFill>
            <a:schemeClr val="accent1">
              <a:lumMod val="50000"/>
            </a:schemeClr>
          </a:solidFill>
          <a:ln>
            <a:noFill/>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2"/>
          </a:lnRef>
          <a:fillRef idx="3">
            <a:schemeClr val="accent2"/>
          </a:fillRef>
          <a:effectRef idx="3">
            <a:schemeClr val="accent2"/>
          </a:effectRef>
          <a:fontRef idx="minor">
            <a:schemeClr val="lt1"/>
          </a:fontRef>
        </p:style>
        <p:txBody>
          <a:bodyPr wrap="none" anchor="ctr"/>
          <a:lstStyle/>
          <a:p>
            <a:pPr eaLnBrk="0" hangingPunct="0">
              <a:defRPr/>
            </a:pPr>
            <a:endParaRPr lang="en-US">
              <a:solidFill>
                <a:srgbClr val="FFFFFF"/>
              </a:solidFill>
              <a:latin typeface="Arial"/>
            </a:endParaRPr>
          </a:p>
        </p:txBody>
      </p:sp>
      <p:sp>
        <p:nvSpPr>
          <p:cNvPr id="94" name="Text Box 42"/>
          <p:cNvSpPr txBox="1">
            <a:spLocks noChangeArrowheads="1"/>
          </p:cNvSpPr>
          <p:nvPr/>
        </p:nvSpPr>
        <p:spPr bwMode="auto">
          <a:xfrm rot="16200000">
            <a:off x="6912769" y="3602831"/>
            <a:ext cx="3886200" cy="338138"/>
          </a:xfrm>
          <a:prstGeom prst="rect">
            <a:avLst/>
          </a:prstGeom>
          <a:noFill/>
          <a:ln w="9525">
            <a:noFill/>
            <a:miter lim="800000"/>
            <a:headEnd/>
            <a:tailEnd/>
          </a:ln>
          <a:effectLst/>
        </p:spPr>
        <p:txBody>
          <a:bodyPr>
            <a:spAutoFit/>
          </a:bodyPr>
          <a:lstStyle/>
          <a:p>
            <a:pPr algn="ctr" eaLnBrk="0" hangingPunct="0">
              <a:spcBef>
                <a:spcPct val="50000"/>
              </a:spcBef>
              <a:defRPr/>
            </a:pPr>
            <a:r>
              <a:rPr lang="en-US" sz="1600" b="1" dirty="0">
                <a:solidFill>
                  <a:srgbClr val="FFFFFF"/>
                </a:solidFill>
                <a:latin typeface="+mj-lt"/>
              </a:rPr>
              <a:t>Stage IV: Financial Close</a:t>
            </a:r>
          </a:p>
        </p:txBody>
      </p:sp>
      <p:grpSp>
        <p:nvGrpSpPr>
          <p:cNvPr id="8" name="Group 59"/>
          <p:cNvGrpSpPr>
            <a:grpSpLocks/>
          </p:cNvGrpSpPr>
          <p:nvPr/>
        </p:nvGrpSpPr>
        <p:grpSpPr bwMode="auto">
          <a:xfrm>
            <a:off x="6629400" y="1752600"/>
            <a:ext cx="1828800" cy="381000"/>
            <a:chOff x="864" y="912"/>
            <a:chExt cx="912" cy="288"/>
          </a:xfrm>
          <a:solidFill>
            <a:schemeClr val="accent1">
              <a:lumMod val="75000"/>
            </a:schemeClr>
          </a:solidFill>
        </p:grpSpPr>
        <p:sp>
          <p:nvSpPr>
            <p:cNvPr id="96" name="Rectangle 60"/>
            <p:cNvSpPr>
              <a:spLocks noChangeArrowheads="1"/>
            </p:cNvSpPr>
            <p:nvPr/>
          </p:nvSpPr>
          <p:spPr bwMode="auto">
            <a:xfrm rot="16200000">
              <a:off x="1176" y="600"/>
              <a:ext cx="288" cy="912"/>
            </a:xfrm>
            <a:prstGeom prst="rect">
              <a:avLst/>
            </a:prstGeom>
            <a:grpFill/>
            <a:ln>
              <a:noFill/>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softRound"/>
            </a:sp3d>
          </p:spPr>
          <p:style>
            <a:lnRef idx="0">
              <a:schemeClr val="accent2"/>
            </a:lnRef>
            <a:fillRef idx="3">
              <a:schemeClr val="accent2"/>
            </a:fillRef>
            <a:effectRef idx="3">
              <a:schemeClr val="accent2"/>
            </a:effectRef>
            <a:fontRef idx="minor">
              <a:schemeClr val="lt1"/>
            </a:fontRef>
          </p:style>
          <p:txBody>
            <a:bodyPr wrap="none" anchor="ctr"/>
            <a:lstStyle/>
            <a:p>
              <a:pPr eaLnBrk="0" hangingPunct="0">
                <a:defRPr/>
              </a:pPr>
              <a:endParaRPr lang="en-US" dirty="0">
                <a:solidFill>
                  <a:srgbClr val="FFFFFF"/>
                </a:solidFill>
                <a:latin typeface="Arial"/>
              </a:endParaRPr>
            </a:p>
          </p:txBody>
        </p:sp>
        <p:sp>
          <p:nvSpPr>
            <p:cNvPr id="97" name="Text Box 61"/>
            <p:cNvSpPr txBox="1">
              <a:spLocks noChangeArrowheads="1"/>
            </p:cNvSpPr>
            <p:nvPr/>
          </p:nvSpPr>
          <p:spPr bwMode="auto">
            <a:xfrm>
              <a:off x="902" y="912"/>
              <a:ext cx="874" cy="256"/>
            </a:xfrm>
            <a:prstGeom prst="rect">
              <a:avLst/>
            </a:prstGeom>
            <a:grpFill/>
            <a:ln w="9525">
              <a:noFill/>
              <a:miter lim="800000"/>
              <a:headEnd/>
              <a:tailEnd/>
            </a:ln>
            <a:effectLst/>
          </p:spPr>
          <p:txBody>
            <a:bodyPr>
              <a:spAutoFit/>
            </a:bodyPr>
            <a:lstStyle/>
            <a:p>
              <a:pPr algn="ctr" eaLnBrk="0" hangingPunct="0">
                <a:spcBef>
                  <a:spcPct val="50000"/>
                </a:spcBef>
                <a:defRPr/>
              </a:pPr>
              <a:r>
                <a:rPr lang="en-US" sz="1600" b="1" dirty="0" smtClean="0">
                  <a:solidFill>
                    <a:schemeClr val="bg1"/>
                  </a:solidFill>
                  <a:latin typeface="+mj-lt"/>
                </a:rPr>
                <a:t>Credit Evaluation </a:t>
              </a:r>
              <a:endParaRPr lang="en-US" sz="1600" b="1" dirty="0">
                <a:solidFill>
                  <a:schemeClr val="bg1"/>
                </a:solidFill>
                <a:latin typeface="+mj-lt"/>
              </a:endParaRPr>
            </a:p>
          </p:txBody>
        </p:sp>
      </p:grpSp>
      <p:sp>
        <p:nvSpPr>
          <p:cNvPr id="104" name="Text Box 78"/>
          <p:cNvSpPr txBox="1">
            <a:spLocks noChangeArrowheads="1"/>
          </p:cNvSpPr>
          <p:nvPr/>
        </p:nvSpPr>
        <p:spPr bwMode="auto">
          <a:xfrm>
            <a:off x="6477000" y="2209799"/>
            <a:ext cx="1066800" cy="477054"/>
          </a:xfrm>
          <a:prstGeom prst="rect">
            <a:avLst/>
          </a:prstGeom>
          <a:noFill/>
          <a:ln w="9525">
            <a:noFill/>
            <a:miter lim="800000"/>
            <a:headEnd/>
            <a:tailEnd/>
          </a:ln>
          <a:effectLst/>
        </p:spPr>
        <p:txBody>
          <a:bodyPr>
            <a:spAutoFit/>
          </a:bodyPr>
          <a:lstStyle/>
          <a:p>
            <a:pPr algn="ctr" eaLnBrk="0" hangingPunct="0">
              <a:spcBef>
                <a:spcPct val="50000"/>
              </a:spcBef>
              <a:defRPr/>
            </a:pPr>
            <a:r>
              <a:rPr lang="en-US" sz="1000" dirty="0" smtClean="0">
                <a:latin typeface="+mj-lt"/>
              </a:rPr>
              <a:t>Term Sheet</a:t>
            </a:r>
            <a:endParaRPr lang="en-US" sz="1000" dirty="0">
              <a:latin typeface="+mj-lt"/>
            </a:endParaRPr>
          </a:p>
          <a:p>
            <a:pPr algn="ctr" eaLnBrk="0" hangingPunct="0">
              <a:spcBef>
                <a:spcPct val="50000"/>
              </a:spcBef>
              <a:defRPr/>
            </a:pPr>
            <a:r>
              <a:rPr lang="en-US" sz="1000" dirty="0" smtClean="0">
                <a:latin typeface="+mj-lt"/>
              </a:rPr>
              <a:t>Negotiation</a:t>
            </a:r>
          </a:p>
        </p:txBody>
      </p:sp>
      <p:sp>
        <p:nvSpPr>
          <p:cNvPr id="105" name="Line 76"/>
          <p:cNvSpPr>
            <a:spLocks noChangeShapeType="1"/>
          </p:cNvSpPr>
          <p:nvPr/>
        </p:nvSpPr>
        <p:spPr bwMode="auto">
          <a:xfrm>
            <a:off x="7375525" y="2209799"/>
            <a:ext cx="0" cy="685800"/>
          </a:xfrm>
          <a:prstGeom prst="line">
            <a:avLst/>
          </a:prstGeom>
          <a:ln>
            <a:solidFill>
              <a:schemeClr val="accent1">
                <a:lumMod val="25000"/>
              </a:schemeClr>
            </a:solidFill>
            <a:headEnd/>
            <a:tailEnd type="triangle" w="med" len="med"/>
          </a:ln>
          <a:scene3d>
            <a:camera prst="orthographicFront"/>
            <a:lightRig rig="threePt" dir="t"/>
          </a:scene3d>
          <a:sp3d>
            <a:bevelT prst="relaxedInset"/>
          </a:sp3d>
        </p:spPr>
        <p:style>
          <a:lnRef idx="3">
            <a:schemeClr val="accent6"/>
          </a:lnRef>
          <a:fillRef idx="0">
            <a:schemeClr val="accent6"/>
          </a:fillRef>
          <a:effectRef idx="2">
            <a:schemeClr val="accent6"/>
          </a:effectRef>
          <a:fontRef idx="minor">
            <a:schemeClr val="tx1"/>
          </a:fontRef>
        </p:style>
        <p:txBody>
          <a:bodyPr/>
          <a:lstStyle/>
          <a:p>
            <a:pPr eaLnBrk="0" hangingPunct="0">
              <a:defRPr/>
            </a:pPr>
            <a:endParaRPr lang="en-US">
              <a:solidFill>
                <a:srgbClr val="000000"/>
              </a:solidFill>
              <a:latin typeface="Arial"/>
            </a:endParaRPr>
          </a:p>
        </p:txBody>
      </p:sp>
      <p:sp>
        <p:nvSpPr>
          <p:cNvPr id="108" name="Text Box 50"/>
          <p:cNvSpPr txBox="1">
            <a:spLocks noChangeArrowheads="1"/>
          </p:cNvSpPr>
          <p:nvPr/>
        </p:nvSpPr>
        <p:spPr bwMode="auto">
          <a:xfrm>
            <a:off x="6629400" y="2971799"/>
            <a:ext cx="1981200" cy="646331"/>
          </a:xfrm>
          <a:prstGeom prst="rect">
            <a:avLst/>
          </a:prstGeom>
          <a:solidFill>
            <a:schemeClr val="accent1">
              <a:lumMod val="75000"/>
            </a:schemeClr>
          </a:solidFill>
          <a:ln>
            <a:noFill/>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2"/>
          </a:lnRef>
          <a:fillRef idx="3">
            <a:schemeClr val="accent2"/>
          </a:fillRef>
          <a:effectRef idx="3">
            <a:schemeClr val="accent2"/>
          </a:effectRef>
          <a:fontRef idx="minor">
            <a:schemeClr val="lt1"/>
          </a:fontRef>
        </p:style>
        <p:txBody>
          <a:bodyPr wrap="square">
            <a:spAutoFit/>
          </a:bodyPr>
          <a:lstStyle/>
          <a:p>
            <a:pPr algn="ctr" eaLnBrk="0" hangingPunct="0">
              <a:spcBef>
                <a:spcPct val="50000"/>
              </a:spcBef>
              <a:defRPr/>
            </a:pPr>
            <a:r>
              <a:rPr lang="en-US" b="1" dirty="0" smtClean="0">
                <a:solidFill>
                  <a:schemeClr val="tx1"/>
                </a:solidFill>
                <a:latin typeface="Arial"/>
              </a:rPr>
              <a:t>Financial Institutions</a:t>
            </a:r>
            <a:endParaRPr lang="en-US" b="1" dirty="0">
              <a:solidFill>
                <a:schemeClr val="tx1"/>
              </a:solidFill>
              <a:latin typeface="Arial"/>
            </a:endParaRPr>
          </a:p>
        </p:txBody>
      </p:sp>
      <p:grpSp>
        <p:nvGrpSpPr>
          <p:cNvPr id="11" name="Group 44"/>
          <p:cNvGrpSpPr>
            <a:grpSpLocks/>
          </p:cNvGrpSpPr>
          <p:nvPr/>
        </p:nvGrpSpPr>
        <p:grpSpPr bwMode="auto">
          <a:xfrm>
            <a:off x="6781800" y="3733800"/>
            <a:ext cx="1668263" cy="533400"/>
            <a:chOff x="384" y="2256"/>
            <a:chExt cx="1008" cy="336"/>
          </a:xfrm>
          <a:solidFill>
            <a:schemeClr val="accent2"/>
          </a:solidFill>
          <a:scene3d>
            <a:camera prst="orthographicFront">
              <a:rot lat="0" lon="0" rev="0"/>
            </a:camera>
            <a:lightRig rig="balanced" dir="t">
              <a:rot lat="0" lon="0" rev="8700000"/>
            </a:lightRig>
          </a:scene3d>
        </p:grpSpPr>
        <p:sp>
          <p:nvSpPr>
            <p:cNvPr id="113" name="Rectangle 45"/>
            <p:cNvSpPr>
              <a:spLocks noChangeArrowheads="1"/>
            </p:cNvSpPr>
            <p:nvPr/>
          </p:nvSpPr>
          <p:spPr bwMode="auto">
            <a:xfrm rot="5400000">
              <a:off x="720" y="1920"/>
              <a:ext cx="336" cy="1008"/>
            </a:xfrm>
            <a:prstGeom prst="rect">
              <a:avLst/>
            </a:prstGeom>
            <a:grpFill/>
            <a:ln>
              <a:noFill/>
              <a:headEnd/>
              <a:tailEnd/>
            </a:ln>
            <a:effectLst>
              <a:outerShdw blurRad="44450" dist="27940" dir="5400000" algn="ctr">
                <a:srgbClr val="000000">
                  <a:alpha val="32000"/>
                </a:srgbClr>
              </a:outerShdw>
            </a:effectLst>
            <a:scene3d>
              <a:camera prst="orthographicFront">
                <a:rot lat="0" lon="0" rev="0"/>
              </a:camera>
              <a:lightRig rig="threePt" dir="t">
                <a:rot lat="0" lon="0" rev="1200000"/>
              </a:lightRig>
            </a:scene3d>
            <a:sp3d>
              <a:bevelT w="190500" h="38100"/>
            </a:sp3d>
          </p:spPr>
          <p:style>
            <a:lnRef idx="0">
              <a:schemeClr val="accent2"/>
            </a:lnRef>
            <a:fillRef idx="3">
              <a:schemeClr val="accent2"/>
            </a:fillRef>
            <a:effectRef idx="3">
              <a:schemeClr val="accent2"/>
            </a:effectRef>
            <a:fontRef idx="minor">
              <a:schemeClr val="lt1"/>
            </a:fontRef>
          </p:style>
          <p:txBody>
            <a:bodyPr wrap="none" anchor="ctr"/>
            <a:lstStyle/>
            <a:p>
              <a:pPr eaLnBrk="0" hangingPunct="0">
                <a:defRPr/>
              </a:pPr>
              <a:endParaRPr lang="en-US" dirty="0">
                <a:solidFill>
                  <a:srgbClr val="FFFFFF"/>
                </a:solidFill>
                <a:latin typeface="Arial"/>
              </a:endParaRPr>
            </a:p>
          </p:txBody>
        </p:sp>
        <p:sp>
          <p:nvSpPr>
            <p:cNvPr id="114" name="Text Box 46"/>
            <p:cNvSpPr txBox="1">
              <a:spLocks noChangeArrowheads="1"/>
            </p:cNvSpPr>
            <p:nvPr/>
          </p:nvSpPr>
          <p:spPr bwMode="auto">
            <a:xfrm>
              <a:off x="400" y="2256"/>
              <a:ext cx="905" cy="330"/>
            </a:xfrm>
            <a:prstGeom prst="rect">
              <a:avLst/>
            </a:prstGeom>
            <a:grpFill/>
            <a:ln w="9525">
              <a:noFill/>
              <a:miter lim="800000"/>
              <a:headEnd/>
              <a:tailEnd/>
            </a:ln>
            <a:effectLst>
              <a:outerShdw blurRad="44450" dist="27940" dir="5400000" algn="ctr">
                <a:srgbClr val="000000">
                  <a:alpha val="32000"/>
                </a:srgbClr>
              </a:outerShdw>
            </a:effectLst>
            <a:sp3d>
              <a:bevelT w="190500" h="38100"/>
            </a:sp3d>
          </p:spPr>
          <p:txBody>
            <a:bodyPr>
              <a:spAutoFit/>
            </a:bodyPr>
            <a:lstStyle/>
            <a:p>
              <a:pPr algn="ctr" eaLnBrk="0" hangingPunct="0">
                <a:spcBef>
                  <a:spcPct val="50000"/>
                </a:spcBef>
                <a:defRPr/>
              </a:pPr>
              <a:r>
                <a:rPr lang="en-US" sz="1400" b="1" dirty="0">
                  <a:solidFill>
                    <a:srgbClr val="FFFFFF"/>
                  </a:solidFill>
                  <a:latin typeface="+mj-lt"/>
                </a:rPr>
                <a:t>Project Financing  </a:t>
              </a:r>
            </a:p>
          </p:txBody>
        </p:sp>
      </p:grpSp>
      <p:sp>
        <p:nvSpPr>
          <p:cNvPr id="115" name="Line 76"/>
          <p:cNvSpPr>
            <a:spLocks noChangeShapeType="1"/>
          </p:cNvSpPr>
          <p:nvPr/>
        </p:nvSpPr>
        <p:spPr bwMode="auto">
          <a:xfrm>
            <a:off x="7905750" y="4343399"/>
            <a:ext cx="0" cy="685800"/>
          </a:xfrm>
          <a:prstGeom prst="line">
            <a:avLst/>
          </a:prstGeom>
          <a:ln>
            <a:solidFill>
              <a:schemeClr val="accent1">
                <a:lumMod val="25000"/>
              </a:schemeClr>
            </a:solidFill>
            <a:headEnd/>
            <a:tailEnd type="triangle" w="med" len="med"/>
          </a:ln>
          <a:scene3d>
            <a:camera prst="orthographicFront"/>
            <a:lightRig rig="threePt" dir="t"/>
          </a:scene3d>
          <a:sp3d>
            <a:bevelT prst="relaxedInset"/>
          </a:sp3d>
        </p:spPr>
        <p:style>
          <a:lnRef idx="3">
            <a:schemeClr val="accent6"/>
          </a:lnRef>
          <a:fillRef idx="0">
            <a:schemeClr val="accent6"/>
          </a:fillRef>
          <a:effectRef idx="2">
            <a:schemeClr val="accent6"/>
          </a:effectRef>
          <a:fontRef idx="minor">
            <a:schemeClr val="tx1"/>
          </a:fontRef>
        </p:style>
        <p:txBody>
          <a:bodyPr/>
          <a:lstStyle/>
          <a:p>
            <a:pPr eaLnBrk="0" hangingPunct="0">
              <a:defRPr/>
            </a:pPr>
            <a:endParaRPr lang="en-US">
              <a:solidFill>
                <a:srgbClr val="000000"/>
              </a:solidFill>
              <a:latin typeface="Arial"/>
            </a:endParaRPr>
          </a:p>
        </p:txBody>
      </p:sp>
      <p:sp>
        <p:nvSpPr>
          <p:cNvPr id="116" name="Line 76"/>
          <p:cNvSpPr>
            <a:spLocks noChangeShapeType="1"/>
          </p:cNvSpPr>
          <p:nvPr/>
        </p:nvSpPr>
        <p:spPr bwMode="auto">
          <a:xfrm>
            <a:off x="6991350" y="4343399"/>
            <a:ext cx="0" cy="685800"/>
          </a:xfrm>
          <a:prstGeom prst="line">
            <a:avLst/>
          </a:prstGeom>
          <a:ln>
            <a:solidFill>
              <a:schemeClr val="accent1">
                <a:lumMod val="25000"/>
              </a:schemeClr>
            </a:solidFill>
            <a:headEnd/>
            <a:tailEnd type="triangle" w="med" len="med"/>
          </a:ln>
          <a:scene3d>
            <a:camera prst="orthographicFront"/>
            <a:lightRig rig="threePt" dir="t"/>
          </a:scene3d>
          <a:sp3d>
            <a:bevelT prst="relaxedInset"/>
          </a:sp3d>
        </p:spPr>
        <p:style>
          <a:lnRef idx="3">
            <a:schemeClr val="accent6"/>
          </a:lnRef>
          <a:fillRef idx="0">
            <a:schemeClr val="accent6"/>
          </a:fillRef>
          <a:effectRef idx="2">
            <a:schemeClr val="accent6"/>
          </a:effectRef>
          <a:fontRef idx="minor">
            <a:schemeClr val="tx1"/>
          </a:fontRef>
        </p:style>
        <p:txBody>
          <a:bodyPr/>
          <a:lstStyle/>
          <a:p>
            <a:pPr eaLnBrk="0" hangingPunct="0">
              <a:defRPr/>
            </a:pPr>
            <a:endParaRPr lang="en-US">
              <a:solidFill>
                <a:srgbClr val="000000"/>
              </a:solidFill>
              <a:latin typeface="Arial"/>
            </a:endParaRPr>
          </a:p>
        </p:txBody>
      </p:sp>
      <p:grpSp>
        <p:nvGrpSpPr>
          <p:cNvPr id="12" name="Group 56"/>
          <p:cNvGrpSpPr>
            <a:grpSpLocks/>
          </p:cNvGrpSpPr>
          <p:nvPr/>
        </p:nvGrpSpPr>
        <p:grpSpPr bwMode="auto">
          <a:xfrm>
            <a:off x="6781800" y="5105399"/>
            <a:ext cx="1600200" cy="838200"/>
            <a:chOff x="720" y="3504"/>
            <a:chExt cx="1200" cy="528"/>
          </a:xfrm>
        </p:grpSpPr>
        <p:sp>
          <p:nvSpPr>
            <p:cNvPr id="118" name="Oval 58"/>
            <p:cNvSpPr>
              <a:spLocks noChangeArrowheads="1"/>
            </p:cNvSpPr>
            <p:nvPr/>
          </p:nvSpPr>
          <p:spPr bwMode="auto">
            <a:xfrm>
              <a:off x="720" y="3504"/>
              <a:ext cx="1200" cy="528"/>
            </a:xfrm>
            <a:prstGeom prst="ellipse">
              <a:avLst/>
            </a:prstGeom>
            <a:solidFill>
              <a:schemeClr val="accent1">
                <a:lumMod val="75000"/>
              </a:schemeClr>
            </a:solidFill>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eaLnBrk="0" hangingPunct="0">
                <a:defRPr/>
              </a:pPr>
              <a:endParaRPr lang="en-US">
                <a:solidFill>
                  <a:srgbClr val="FFFFFF"/>
                </a:solidFill>
                <a:latin typeface="Arial"/>
              </a:endParaRPr>
            </a:p>
          </p:txBody>
        </p:sp>
        <p:sp>
          <p:nvSpPr>
            <p:cNvPr id="26719" name="Text Box 57"/>
            <p:cNvSpPr txBox="1">
              <a:spLocks noChangeArrowheads="1"/>
            </p:cNvSpPr>
            <p:nvPr/>
          </p:nvSpPr>
          <p:spPr bwMode="auto">
            <a:xfrm>
              <a:off x="1008" y="3600"/>
              <a:ext cx="629" cy="288"/>
            </a:xfrm>
            <a:prstGeom prst="rect">
              <a:avLst/>
            </a:prstGeom>
            <a:noFill/>
            <a:ln w="9525">
              <a:noFill/>
              <a:miter lim="800000"/>
              <a:headEnd/>
              <a:tailEnd/>
            </a:ln>
          </p:spPr>
          <p:txBody>
            <a:bodyPr>
              <a:spAutoFit/>
            </a:bodyPr>
            <a:lstStyle/>
            <a:p>
              <a:pPr algn="ctr" eaLnBrk="0" hangingPunct="0">
                <a:spcBef>
                  <a:spcPct val="50000"/>
                </a:spcBef>
              </a:pPr>
              <a:r>
                <a:rPr lang="en-US" sz="1200" b="1" dirty="0">
                  <a:solidFill>
                    <a:srgbClr val="FFFFFF"/>
                  </a:solidFill>
                  <a:latin typeface="Trebuchet MS" pitchFamily="34" charset="0"/>
                </a:rPr>
                <a:t>Project Finalized</a:t>
              </a:r>
            </a:p>
          </p:txBody>
        </p:sp>
      </p:grpSp>
      <p:sp>
        <p:nvSpPr>
          <p:cNvPr id="120" name="Line 7"/>
          <p:cNvSpPr>
            <a:spLocks noChangeShapeType="1"/>
          </p:cNvSpPr>
          <p:nvPr/>
        </p:nvSpPr>
        <p:spPr bwMode="auto">
          <a:xfrm>
            <a:off x="8382000" y="5486400"/>
            <a:ext cx="365760" cy="0"/>
          </a:xfrm>
          <a:prstGeom prst="line">
            <a:avLst/>
          </a:prstGeom>
          <a:ln>
            <a:solidFill>
              <a:schemeClr val="accent1">
                <a:lumMod val="75000"/>
              </a:schemeClr>
            </a:solidFill>
            <a:headEnd/>
            <a:tailEnd type="triangle" w="med" len="med"/>
          </a:ln>
          <a:scene3d>
            <a:camera prst="orthographicFront"/>
            <a:lightRig rig="threePt" dir="t"/>
          </a:scene3d>
          <a:sp3d>
            <a:bevelT prst="relaxedInset"/>
          </a:sp3d>
        </p:spPr>
        <p:style>
          <a:lnRef idx="3">
            <a:schemeClr val="accent6"/>
          </a:lnRef>
          <a:fillRef idx="0">
            <a:schemeClr val="accent6"/>
          </a:fillRef>
          <a:effectRef idx="2">
            <a:schemeClr val="accent6"/>
          </a:effectRef>
          <a:fontRef idx="minor">
            <a:schemeClr val="tx1"/>
          </a:fontRef>
        </p:style>
        <p:txBody>
          <a:bodyPr/>
          <a:lstStyle/>
          <a:p>
            <a:pPr eaLnBrk="0" hangingPunct="0">
              <a:defRPr/>
            </a:pPr>
            <a:endParaRPr lang="en-US">
              <a:solidFill>
                <a:srgbClr val="000000"/>
              </a:solidFill>
              <a:latin typeface="Arial"/>
            </a:endParaRPr>
          </a:p>
        </p:txBody>
      </p:sp>
      <p:sp>
        <p:nvSpPr>
          <p:cNvPr id="73" name="Line 43"/>
          <p:cNvSpPr>
            <a:spLocks noChangeShapeType="1"/>
          </p:cNvSpPr>
          <p:nvPr/>
        </p:nvSpPr>
        <p:spPr bwMode="auto">
          <a:xfrm>
            <a:off x="3276600" y="3810000"/>
            <a:ext cx="548640" cy="0"/>
          </a:xfrm>
          <a:prstGeom prst="line">
            <a:avLst/>
          </a:prstGeom>
          <a:ln>
            <a:solidFill>
              <a:schemeClr val="accent1">
                <a:lumMod val="75000"/>
              </a:schemeClr>
            </a:solidFill>
            <a:headEnd/>
            <a:tailEnd type="triangle" w="med" len="med"/>
          </a:ln>
          <a:scene3d>
            <a:camera prst="orthographicFront"/>
            <a:lightRig rig="threePt" dir="t"/>
          </a:scene3d>
          <a:sp3d>
            <a:bevelT prst="relaxedInset"/>
          </a:sp3d>
        </p:spPr>
        <p:style>
          <a:lnRef idx="3">
            <a:schemeClr val="accent6"/>
          </a:lnRef>
          <a:fillRef idx="0">
            <a:schemeClr val="accent6"/>
          </a:fillRef>
          <a:effectRef idx="2">
            <a:schemeClr val="accent6"/>
          </a:effectRef>
          <a:fontRef idx="minor">
            <a:schemeClr val="tx1"/>
          </a:fontRef>
        </p:style>
        <p:txBody>
          <a:bodyPr/>
          <a:lstStyle/>
          <a:p>
            <a:pPr eaLnBrk="0" hangingPunct="0">
              <a:defRPr/>
            </a:pPr>
            <a:endParaRPr lang="en-US">
              <a:solidFill>
                <a:srgbClr val="000000"/>
              </a:solidFill>
              <a:latin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withEffect">
                                  <p:stCondLst>
                                    <p:cond delay="0"/>
                                  </p:stCondLst>
                                  <p:childTnLst>
                                    <p:set>
                                      <p:cBhvr>
                                        <p:cTn id="6" dur="1" fill="hold">
                                          <p:stCondLst>
                                            <p:cond delay="0"/>
                                          </p:stCondLst>
                                        </p:cTn>
                                        <p:tgtEl>
                                          <p:spTgt spid="40983"/>
                                        </p:tgtEl>
                                        <p:attrNameLst>
                                          <p:attrName>style.visibility</p:attrName>
                                        </p:attrNameLst>
                                      </p:cBhvr>
                                      <p:to>
                                        <p:strVal val="visible"/>
                                      </p:to>
                                    </p:set>
                                    <p:animEffect transition="in" filter="box(in)">
                                      <p:cBhvr>
                                        <p:cTn id="7" dur="500"/>
                                        <p:tgtEl>
                                          <p:spTgt spid="40983"/>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40984"/>
                                        </p:tgtEl>
                                        <p:attrNameLst>
                                          <p:attrName>style.visibility</p:attrName>
                                        </p:attrNameLst>
                                      </p:cBhvr>
                                      <p:to>
                                        <p:strVal val="visible"/>
                                      </p:to>
                                    </p:set>
                                    <p:animEffect transition="in" filter="box(in)">
                                      <p:cBhvr>
                                        <p:cTn id="10" dur="500"/>
                                        <p:tgtEl>
                                          <p:spTgt spid="40984"/>
                                        </p:tgtEl>
                                      </p:cBhvr>
                                    </p:animEffect>
                                  </p:childTnLst>
                                </p:cTn>
                              </p:par>
                              <p:par>
                                <p:cTn id="11" presetID="4" presetClass="entr" presetSubtype="16" fill="hold" nodeType="withEffect">
                                  <p:stCondLst>
                                    <p:cond delay="0"/>
                                  </p:stCondLst>
                                  <p:childTnLst>
                                    <p:set>
                                      <p:cBhvr>
                                        <p:cTn id="12" dur="1" fill="hold">
                                          <p:stCondLst>
                                            <p:cond delay="0"/>
                                          </p:stCondLst>
                                        </p:cTn>
                                        <p:tgtEl>
                                          <p:spTgt spid="41001"/>
                                        </p:tgtEl>
                                        <p:attrNameLst>
                                          <p:attrName>style.visibility</p:attrName>
                                        </p:attrNameLst>
                                      </p:cBhvr>
                                      <p:to>
                                        <p:strVal val="visible"/>
                                      </p:to>
                                    </p:set>
                                    <p:animEffect transition="in" filter="box(in)">
                                      <p:cBhvr>
                                        <p:cTn id="13" dur="500"/>
                                        <p:tgtEl>
                                          <p:spTgt spid="41001"/>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41002"/>
                                        </p:tgtEl>
                                        <p:attrNameLst>
                                          <p:attrName>style.visibility</p:attrName>
                                        </p:attrNameLst>
                                      </p:cBhvr>
                                      <p:to>
                                        <p:strVal val="visible"/>
                                      </p:to>
                                    </p:set>
                                    <p:animEffect transition="in" filter="box(in)">
                                      <p:cBhvr>
                                        <p:cTn id="16" dur="500"/>
                                        <p:tgtEl>
                                          <p:spTgt spid="41002"/>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nodeType="clickEffect">
                                  <p:stCondLst>
                                    <p:cond delay="0"/>
                                  </p:stCondLst>
                                  <p:childTnLst>
                                    <p:set>
                                      <p:cBhvr>
                                        <p:cTn id="20" dur="1" fill="hold">
                                          <p:stCondLst>
                                            <p:cond delay="0"/>
                                          </p:stCondLst>
                                        </p:cTn>
                                        <p:tgtEl>
                                          <p:spTgt spid="41022"/>
                                        </p:tgtEl>
                                        <p:attrNameLst>
                                          <p:attrName>style.visibility</p:attrName>
                                        </p:attrNameLst>
                                      </p:cBhvr>
                                      <p:to>
                                        <p:strVal val="visible"/>
                                      </p:to>
                                    </p:set>
                                    <p:animEffect transition="in" filter="box(in)">
                                      <p:cBhvr>
                                        <p:cTn id="21" dur="500"/>
                                        <p:tgtEl>
                                          <p:spTgt spid="41022"/>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41023"/>
                                        </p:tgtEl>
                                        <p:attrNameLst>
                                          <p:attrName>style.visibility</p:attrName>
                                        </p:attrNameLst>
                                      </p:cBhvr>
                                      <p:to>
                                        <p:strVal val="visible"/>
                                      </p:to>
                                    </p:set>
                                    <p:animEffect transition="in" filter="box(in)">
                                      <p:cBhvr>
                                        <p:cTn id="24" dur="500"/>
                                        <p:tgtEl>
                                          <p:spTgt spid="41023"/>
                                        </p:tgtEl>
                                      </p:cBhvr>
                                    </p:animEffect>
                                  </p:childTnLst>
                                </p:cTn>
                              </p:par>
                              <p:par>
                                <p:cTn id="25" presetID="4" presetClass="entr" presetSubtype="16" fill="hold" nodeType="withEffect">
                                  <p:stCondLst>
                                    <p:cond delay="0"/>
                                  </p:stCondLst>
                                  <p:childTnLst>
                                    <p:set>
                                      <p:cBhvr>
                                        <p:cTn id="26" dur="1" fill="hold">
                                          <p:stCondLst>
                                            <p:cond delay="0"/>
                                          </p:stCondLst>
                                        </p:cTn>
                                        <p:tgtEl>
                                          <p:spTgt spid="93"/>
                                        </p:tgtEl>
                                        <p:attrNameLst>
                                          <p:attrName>style.visibility</p:attrName>
                                        </p:attrNameLst>
                                      </p:cBhvr>
                                      <p:to>
                                        <p:strVal val="visible"/>
                                      </p:to>
                                    </p:set>
                                    <p:animEffect transition="in" filter="box(in)">
                                      <p:cBhvr>
                                        <p:cTn id="27" dur="500"/>
                                        <p:tgtEl>
                                          <p:spTgt spid="93"/>
                                        </p:tgtEl>
                                      </p:cBhvr>
                                    </p:animEffect>
                                  </p:childTnLst>
                                </p:cTn>
                              </p:par>
                              <p:par>
                                <p:cTn id="28" presetID="4" presetClass="entr" presetSubtype="16" fill="hold" grpId="0" nodeType="withEffect">
                                  <p:stCondLst>
                                    <p:cond delay="0"/>
                                  </p:stCondLst>
                                  <p:childTnLst>
                                    <p:set>
                                      <p:cBhvr>
                                        <p:cTn id="29" dur="1" fill="hold">
                                          <p:stCondLst>
                                            <p:cond delay="0"/>
                                          </p:stCondLst>
                                        </p:cTn>
                                        <p:tgtEl>
                                          <p:spTgt spid="94"/>
                                        </p:tgtEl>
                                        <p:attrNameLst>
                                          <p:attrName>style.visibility</p:attrName>
                                        </p:attrNameLst>
                                      </p:cBhvr>
                                      <p:to>
                                        <p:strVal val="visible"/>
                                      </p:to>
                                    </p:set>
                                    <p:animEffect transition="in" filter="box(in)">
                                      <p:cBhvr>
                                        <p:cTn id="30" dur="500"/>
                                        <p:tgtEl>
                                          <p:spTgt spid="94"/>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blinds(horizontal)">
                                      <p:cBhvr>
                                        <p:cTn id="35" dur="500"/>
                                        <p:tgtEl>
                                          <p:spTgt spid="8"/>
                                        </p:tgtEl>
                                      </p:cBhvr>
                                    </p:animEffect>
                                  </p:childTnLst>
                                </p:cTn>
                              </p:par>
                              <p:par>
                                <p:cTn id="36" presetID="3" presetClass="entr" presetSubtype="10" fill="hold" nodeType="withEffect">
                                  <p:stCondLst>
                                    <p:cond delay="0"/>
                                  </p:stCondLst>
                                  <p:childTnLst>
                                    <p:set>
                                      <p:cBhvr>
                                        <p:cTn id="37" dur="1" fill="hold">
                                          <p:stCondLst>
                                            <p:cond delay="0"/>
                                          </p:stCondLst>
                                        </p:cTn>
                                        <p:tgtEl>
                                          <p:spTgt spid="105"/>
                                        </p:tgtEl>
                                        <p:attrNameLst>
                                          <p:attrName>style.visibility</p:attrName>
                                        </p:attrNameLst>
                                      </p:cBhvr>
                                      <p:to>
                                        <p:strVal val="visible"/>
                                      </p:to>
                                    </p:set>
                                    <p:animEffect transition="in" filter="blinds(horizontal)">
                                      <p:cBhvr>
                                        <p:cTn id="38" dur="500"/>
                                        <p:tgtEl>
                                          <p:spTgt spid="105"/>
                                        </p:tgtEl>
                                      </p:cBhvr>
                                    </p:animEffect>
                                  </p:childTnLst>
                                </p:cTn>
                              </p:par>
                              <p:par>
                                <p:cTn id="39" presetID="4" presetClass="entr" presetSubtype="16" fill="hold" nodeType="with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box(in)">
                                      <p:cBhvr>
                                        <p:cTn id="41" dur="500"/>
                                        <p:tgtEl>
                                          <p:spTgt spid="11"/>
                                        </p:tgtEl>
                                      </p:cBhvr>
                                    </p:animEffect>
                                  </p:childTnLst>
                                </p:cTn>
                              </p:par>
                              <p:par>
                                <p:cTn id="42" presetID="3" presetClass="entr" presetSubtype="10" fill="hold" nodeType="withEffect">
                                  <p:stCondLst>
                                    <p:cond delay="0"/>
                                  </p:stCondLst>
                                  <p:childTnLst>
                                    <p:set>
                                      <p:cBhvr>
                                        <p:cTn id="43" dur="1" fill="hold">
                                          <p:stCondLst>
                                            <p:cond delay="0"/>
                                          </p:stCondLst>
                                        </p:cTn>
                                        <p:tgtEl>
                                          <p:spTgt spid="115"/>
                                        </p:tgtEl>
                                        <p:attrNameLst>
                                          <p:attrName>style.visibility</p:attrName>
                                        </p:attrNameLst>
                                      </p:cBhvr>
                                      <p:to>
                                        <p:strVal val="visible"/>
                                      </p:to>
                                    </p:set>
                                    <p:animEffect transition="in" filter="blinds(horizontal)">
                                      <p:cBhvr>
                                        <p:cTn id="44" dur="500"/>
                                        <p:tgtEl>
                                          <p:spTgt spid="115"/>
                                        </p:tgtEl>
                                      </p:cBhvr>
                                    </p:animEffect>
                                  </p:childTnLst>
                                </p:cTn>
                              </p:par>
                              <p:par>
                                <p:cTn id="45" presetID="3" presetClass="entr" presetSubtype="10" fill="hold" nodeType="withEffect">
                                  <p:stCondLst>
                                    <p:cond delay="0"/>
                                  </p:stCondLst>
                                  <p:childTnLst>
                                    <p:set>
                                      <p:cBhvr>
                                        <p:cTn id="46" dur="1" fill="hold">
                                          <p:stCondLst>
                                            <p:cond delay="0"/>
                                          </p:stCondLst>
                                        </p:cTn>
                                        <p:tgtEl>
                                          <p:spTgt spid="116"/>
                                        </p:tgtEl>
                                        <p:attrNameLst>
                                          <p:attrName>style.visibility</p:attrName>
                                        </p:attrNameLst>
                                      </p:cBhvr>
                                      <p:to>
                                        <p:strVal val="visible"/>
                                      </p:to>
                                    </p:set>
                                    <p:animEffect transition="in" filter="blinds(horizontal)">
                                      <p:cBhvr>
                                        <p:cTn id="47" dur="500"/>
                                        <p:tgtEl>
                                          <p:spTgt spid="116"/>
                                        </p:tgtEl>
                                      </p:cBhvr>
                                    </p:animEffect>
                                  </p:childTnLst>
                                </p:cTn>
                              </p:par>
                              <p:par>
                                <p:cTn id="48" presetID="2" presetClass="entr" presetSubtype="1" fill="hold" nodeType="withEffect">
                                  <p:stCondLst>
                                    <p:cond delay="0"/>
                                  </p:stCondLst>
                                  <p:childTnLst>
                                    <p:set>
                                      <p:cBhvr>
                                        <p:cTn id="49" dur="1" fill="hold">
                                          <p:stCondLst>
                                            <p:cond delay="0"/>
                                          </p:stCondLst>
                                        </p:cTn>
                                        <p:tgtEl>
                                          <p:spTgt spid="12"/>
                                        </p:tgtEl>
                                        <p:attrNameLst>
                                          <p:attrName>style.visibility</p:attrName>
                                        </p:attrNameLst>
                                      </p:cBhvr>
                                      <p:to>
                                        <p:strVal val="visible"/>
                                      </p:to>
                                    </p:set>
                                    <p:anim calcmode="lin" valueType="num">
                                      <p:cBhvr additive="base">
                                        <p:cTn id="50" dur="500" fill="hold"/>
                                        <p:tgtEl>
                                          <p:spTgt spid="12"/>
                                        </p:tgtEl>
                                        <p:attrNameLst>
                                          <p:attrName>ppt_x</p:attrName>
                                        </p:attrNameLst>
                                      </p:cBhvr>
                                      <p:tavLst>
                                        <p:tav tm="0">
                                          <p:val>
                                            <p:strVal val="#ppt_x"/>
                                          </p:val>
                                        </p:tav>
                                        <p:tav tm="100000">
                                          <p:val>
                                            <p:strVal val="#ppt_x"/>
                                          </p:val>
                                        </p:tav>
                                      </p:tavLst>
                                    </p:anim>
                                    <p:anim calcmode="lin" valueType="num">
                                      <p:cBhvr additive="base">
                                        <p:cTn id="51"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 presetClass="entr" presetSubtype="16" fill="hold" nodeType="clickEffect">
                                  <p:stCondLst>
                                    <p:cond delay="0"/>
                                  </p:stCondLst>
                                  <p:childTnLst>
                                    <p:set>
                                      <p:cBhvr>
                                        <p:cTn id="55" dur="1" fill="hold">
                                          <p:stCondLst>
                                            <p:cond delay="0"/>
                                          </p:stCondLst>
                                        </p:cTn>
                                        <p:tgtEl>
                                          <p:spTgt spid="120"/>
                                        </p:tgtEl>
                                        <p:attrNameLst>
                                          <p:attrName>style.visibility</p:attrName>
                                        </p:attrNameLst>
                                      </p:cBhvr>
                                      <p:to>
                                        <p:strVal val="visible"/>
                                      </p:to>
                                    </p:set>
                                    <p:animEffect transition="in" filter="box(in)">
                                      <p:cBhvr>
                                        <p:cTn id="56" dur="500"/>
                                        <p:tgtEl>
                                          <p:spTgt spid="1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23" grpId="0"/>
      <p:bldP spid="40984" grpId="0"/>
      <p:bldP spid="41002" grpId="0"/>
      <p:bldP spid="9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1893</TotalTime>
  <Words>3157</Words>
  <Application>Microsoft Office PowerPoint</Application>
  <PresentationFormat>On-screen Show (4:3)</PresentationFormat>
  <Paragraphs>594</Paragraphs>
  <Slides>47</Slides>
  <Notes>17</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Office Theme</vt:lpstr>
      <vt:lpstr>INFRASTRUCTURE PROJECT FINANCE</vt:lpstr>
      <vt:lpstr>PROJECT FINANCE</vt:lpstr>
      <vt:lpstr>PROJECT FINANCE - Defined</vt:lpstr>
      <vt:lpstr>Key concept: Non-Recourse finance</vt:lpstr>
      <vt:lpstr>Project Finance – Common Features</vt:lpstr>
      <vt:lpstr> </vt:lpstr>
      <vt:lpstr>Advantages of Project Finance</vt:lpstr>
      <vt:lpstr>Disadvantages of Project Finance</vt:lpstr>
      <vt:lpstr>Project Finance Framework</vt:lpstr>
      <vt:lpstr>Project Completion</vt:lpstr>
      <vt:lpstr>Mitigation of Project Completion Risks</vt:lpstr>
      <vt:lpstr>Mitigation of Project Completion Risks</vt:lpstr>
      <vt:lpstr>Mitigation of Project Completion Risks</vt:lpstr>
      <vt:lpstr>Mitigation of Project Completion Risks</vt:lpstr>
      <vt:lpstr>CREDIT APPRAISAL</vt:lpstr>
      <vt:lpstr>CREDIT APPRAISAL</vt:lpstr>
      <vt:lpstr>PROJECT APPRAISAL</vt:lpstr>
      <vt:lpstr>PROJECT APPRAISAL</vt:lpstr>
      <vt:lpstr>PROJECT APPRAISAL</vt:lpstr>
      <vt:lpstr>PROJECT APPRAISAL</vt:lpstr>
      <vt:lpstr>Slide 21</vt:lpstr>
      <vt:lpstr>PROJECT APPRAISAL</vt:lpstr>
      <vt:lpstr>PROJECT APPRAISAL</vt:lpstr>
      <vt:lpstr>PROJECT APPRAISAL</vt:lpstr>
      <vt:lpstr>PROJECT APPRAISAL</vt:lpstr>
      <vt:lpstr>PROJECT APPRAISAL</vt:lpstr>
      <vt:lpstr>PROJECT APPRAISAL</vt:lpstr>
      <vt:lpstr>PROJECT APPRAISAL</vt:lpstr>
      <vt:lpstr>PROJECT APPRAISAL</vt:lpstr>
      <vt:lpstr>FINANCIAL EVALUATION</vt:lpstr>
      <vt:lpstr>FINANCIAL EVALUATION</vt:lpstr>
      <vt:lpstr>FINANCIAL EVALUATION TECHNIQUES</vt:lpstr>
      <vt:lpstr>Pay-Back Period Method </vt:lpstr>
      <vt:lpstr>Pay-Back Period Method </vt:lpstr>
      <vt:lpstr>Accounting Rate of Return Method </vt:lpstr>
      <vt:lpstr>Accounting Rate of Return Method </vt:lpstr>
      <vt:lpstr>NPV (Net Present Value) Method</vt:lpstr>
      <vt:lpstr>NPV (Net Present Value) Method</vt:lpstr>
      <vt:lpstr>NPV (Net Present Value) Method</vt:lpstr>
      <vt:lpstr>Profitability Index Method</vt:lpstr>
      <vt:lpstr>IRR (Internal Rate of Return) Method</vt:lpstr>
      <vt:lpstr>IRR (Internal Rate of Return) Method</vt:lpstr>
      <vt:lpstr>NPV Vs IRR</vt:lpstr>
      <vt:lpstr>NPV Vs IRR</vt:lpstr>
      <vt:lpstr>Assessment of NPV &amp; IRR Method</vt:lpstr>
      <vt:lpstr>PROJECT APPRAISAL – FINAL WORD</vt:lpstr>
      <vt:lpstr>PROJECT APPRAISAL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INFRASTRUCTURE PROJECT FINANCE</dc:title>
  <dc:creator>Aizaz Khan</dc:creator>
  <cp:lastModifiedBy>Tariq Mahmood</cp:lastModifiedBy>
  <cp:revision>118</cp:revision>
  <dcterms:created xsi:type="dcterms:W3CDTF">2013-03-16T13:13:14Z</dcterms:created>
  <dcterms:modified xsi:type="dcterms:W3CDTF">2013-03-21T04:17:12Z</dcterms:modified>
</cp:coreProperties>
</file>