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07" r:id="rId4"/>
    <p:sldId id="257" r:id="rId5"/>
    <p:sldId id="258" r:id="rId6"/>
    <p:sldId id="259" r:id="rId7"/>
    <p:sldId id="260" r:id="rId8"/>
    <p:sldId id="306" r:id="rId9"/>
    <p:sldId id="274" r:id="rId10"/>
    <p:sldId id="309" r:id="rId11"/>
    <p:sldId id="311" r:id="rId12"/>
    <p:sldId id="312" r:id="rId13"/>
    <p:sldId id="288" r:id="rId14"/>
    <p:sldId id="304" r:id="rId15"/>
    <p:sldId id="294" r:id="rId16"/>
    <p:sldId id="302" r:id="rId17"/>
    <p:sldId id="313" r:id="rId18"/>
    <p:sldId id="314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1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058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56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42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77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75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1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47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6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02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8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56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68906-30BE-424F-A46A-8BA4A8F9170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2B82-DD56-4FD4-B944-680CADBE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25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527" y="190500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Warehouse receipt financing and collateral management</a:t>
            </a:r>
          </a:p>
          <a:p>
            <a:pPr algn="ctr"/>
            <a:r>
              <a:rPr lang="en-US" sz="2800" b="1" dirty="0" smtClean="0"/>
              <a:t>to promote agricultural financing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4745" y="228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SBP-FAO International Conference on</a:t>
            </a:r>
          </a:p>
          <a:p>
            <a:r>
              <a:rPr lang="en-US" b="1" i="1" dirty="0" smtClean="0"/>
              <a:t>Innovative Agricultural Financing</a:t>
            </a:r>
          </a:p>
          <a:p>
            <a:r>
              <a:rPr lang="en-US" b="1" i="1" dirty="0" smtClean="0"/>
              <a:t>Islamabad, 28-29 April 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19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Lamon Rutten</a:t>
            </a:r>
          </a:p>
        </p:txBody>
      </p:sp>
      <p:pic>
        <p:nvPicPr>
          <p:cNvPr id="7" name="Picture 6" descr="CTA_logo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638800"/>
            <a:ext cx="1000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6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Collateral management is as much an instrument to finance SMEs as it is to finance farmers</a:t>
            </a:r>
            <a:endParaRPr lang="nl-N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4572000"/>
            <a:ext cx="18288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Warehouse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124200"/>
            <a:ext cx="18288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Printer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676400"/>
            <a:ext cx="18288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Financier</a:t>
            </a:r>
            <a:endParaRPr lang="en-IN" sz="2400" dirty="0"/>
          </a:p>
        </p:txBody>
      </p:sp>
      <p:cxnSp>
        <p:nvCxnSpPr>
          <p:cNvPr id="7" name="Straight Arrow Connector 6"/>
          <p:cNvCxnSpPr>
            <a:stCxn id="4" idx="2"/>
            <a:endCxn id="10" idx="0"/>
          </p:cNvCxnSpPr>
          <p:nvPr/>
        </p:nvCxnSpPr>
        <p:spPr>
          <a:xfrm rot="5400000">
            <a:off x="3813175" y="5487988"/>
            <a:ext cx="9096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67000" y="50292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Sale at beginning of  school year</a:t>
            </a:r>
            <a:endParaRPr lang="en-I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3581400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Continuous printing of books during the year</a:t>
            </a:r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8288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Schools</a:t>
            </a:r>
            <a:endParaRPr lang="en-IN" sz="2400" dirty="0"/>
          </a:p>
        </p:txBody>
      </p:sp>
      <p:cxnSp>
        <p:nvCxnSpPr>
          <p:cNvPr id="11" name="Straight Arrow Connector 10"/>
          <p:cNvCxnSpPr>
            <a:stCxn id="5" idx="2"/>
            <a:endCxn id="4" idx="0"/>
          </p:cNvCxnSpPr>
          <p:nvPr/>
        </p:nvCxnSpPr>
        <p:spPr>
          <a:xfrm rot="5400000">
            <a:off x="3775075" y="4078288"/>
            <a:ext cx="9858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895600"/>
            <a:ext cx="18288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Paper supplier</a:t>
            </a:r>
            <a:endParaRPr lang="en-IN" sz="2400" dirty="0"/>
          </a:p>
        </p:txBody>
      </p:sp>
      <p:cxnSp>
        <p:nvCxnSpPr>
          <p:cNvPr id="13" name="Straight Arrow Connector 12"/>
          <p:cNvCxnSpPr>
            <a:endCxn id="5" idx="1"/>
          </p:cNvCxnSpPr>
          <p:nvPr/>
        </p:nvCxnSpPr>
        <p:spPr>
          <a:xfrm>
            <a:off x="2362200" y="33528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2895600"/>
            <a:ext cx="18288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Collateral manager</a:t>
            </a:r>
            <a:endParaRPr lang="en-IN" sz="2400" dirty="0"/>
          </a:p>
        </p:txBody>
      </p:sp>
      <p:cxnSp>
        <p:nvCxnSpPr>
          <p:cNvPr id="15" name="Shape 14"/>
          <p:cNvCxnSpPr>
            <a:stCxn id="14" idx="2"/>
            <a:endCxn id="4" idx="3"/>
          </p:cNvCxnSpPr>
          <p:nvPr/>
        </p:nvCxnSpPr>
        <p:spPr>
          <a:xfrm rot="5400000">
            <a:off x="5672137" y="3235326"/>
            <a:ext cx="1076325" cy="20574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14" idx="0"/>
            <a:endCxn id="6" idx="3"/>
          </p:cNvCxnSpPr>
          <p:nvPr/>
        </p:nvCxnSpPr>
        <p:spPr>
          <a:xfrm rot="16200000" flipV="1">
            <a:off x="5715794" y="1372394"/>
            <a:ext cx="989012" cy="20574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6" idx="1"/>
            <a:endCxn id="12" idx="0"/>
          </p:cNvCxnSpPr>
          <p:nvPr/>
        </p:nvCxnSpPr>
        <p:spPr>
          <a:xfrm rot="10800000" flipV="1">
            <a:off x="1447800" y="1906588"/>
            <a:ext cx="1905000" cy="9890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0"/>
          </p:cNvCxnSpPr>
          <p:nvPr/>
        </p:nvCxnSpPr>
        <p:spPr>
          <a:xfrm rot="5400000">
            <a:off x="3775075" y="2630488"/>
            <a:ext cx="9858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2743200" y="21336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Working capital finance</a:t>
            </a:r>
            <a:endParaRPr lang="en-IN"/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1447800" y="1905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Payment of invoices</a:t>
            </a:r>
            <a:endParaRPr lang="en-IN"/>
          </a:p>
        </p:txBody>
      </p:sp>
      <p:sp>
        <p:nvSpPr>
          <p:cNvPr id="21" name="TextBox 38"/>
          <p:cNvSpPr txBox="1">
            <a:spLocks noChangeArrowheads="1"/>
          </p:cNvSpPr>
          <p:nvPr/>
        </p:nvSpPr>
        <p:spPr bwMode="auto">
          <a:xfrm>
            <a:off x="5715000" y="1905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Reporting</a:t>
            </a:r>
            <a:endParaRPr lang="en-IN"/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5715000" y="4419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Control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55563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/>
              <a:t>The big success story in </a:t>
            </a:r>
            <a:r>
              <a:rPr lang="en-US" sz="2800" b="1" i="1" dirty="0"/>
              <a:t>India, </a:t>
            </a:r>
            <a:r>
              <a:rPr lang="en-US" sz="2800" b="1" i="1" dirty="0" smtClean="0"/>
              <a:t>a CM operating public warehouses</a:t>
            </a:r>
            <a:endParaRPr lang="en-US" sz="2800" b="1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-33338" y="2590800"/>
            <a:ext cx="2947988" cy="427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0" descr="nbhcadding valu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590800"/>
            <a:ext cx="19812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5706">
            <a:off x="6321425" y="703263"/>
            <a:ext cx="25685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1316038"/>
            <a:ext cx="617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Collateral managers </a:t>
            </a:r>
            <a:r>
              <a:rPr lang="en-US" sz="1800" dirty="0"/>
              <a:t>(</a:t>
            </a:r>
            <a:r>
              <a:rPr lang="en-US" sz="1800" dirty="0" smtClean="0"/>
              <a:t>NBHC, NCMSL) have </a:t>
            </a:r>
            <a:r>
              <a:rPr lang="en-US" sz="1800" dirty="0"/>
              <a:t>taken over control of private warehouses, and operates them as public warehouses, open to a large variety of depositors.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971800" y="5257800"/>
            <a:ext cx="5943600" cy="13696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From 2007 to 2011, </a:t>
            </a:r>
            <a:r>
              <a:rPr lang="en-US" sz="2400" b="1" dirty="0"/>
              <a:t>NBHC </a:t>
            </a:r>
            <a:r>
              <a:rPr lang="en-US" sz="2400" b="1" dirty="0" smtClean="0"/>
              <a:t>arranged </a:t>
            </a:r>
            <a:r>
              <a:rPr lang="en-US" sz="2400" b="1" dirty="0"/>
              <a:t>more than 100,000 warehouse receipt financing loans for farmers, starting as small as $ 500.</a:t>
            </a:r>
          </a:p>
          <a:p>
            <a:endParaRPr lang="en-US" sz="1100" b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95600" y="2133600"/>
            <a:ext cx="37147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NBHC arranges credits for several dozen banks.  In many cases, NBHC originates the deal: a farmer or a trader deposits goods in a NBHC warehouse, and if the quality is OK, NBHC staff then arrange a loan from one of the banks from which it has a mandate.  The funds arrive in the client’s account the next day…   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properly the manage the risk of warehouse receipt finance: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02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public warehouse/collateral manager requires strict procedures</a:t>
            </a:r>
          </a:p>
          <a:p>
            <a:r>
              <a:rPr lang="en-US" dirty="0" smtClean="0"/>
              <a:t>The bank needs to understand the logic of the sector it is financing, and properly use the data provided by the collateral manager</a:t>
            </a:r>
          </a:p>
          <a:p>
            <a:r>
              <a:rPr lang="en-US" dirty="0" smtClean="0"/>
              <a:t>All warehouse receipts should be registered electronically, preferably in one common collateral registry.</a:t>
            </a:r>
            <a:endParaRPr lang="nl-NL" dirty="0"/>
          </a:p>
        </p:txBody>
      </p:sp>
      <p:pic>
        <p:nvPicPr>
          <p:cNvPr id="4" name="Picture 2" descr="cruising great white from the dark animated gif - jawshark.c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814" y="2057400"/>
            <a:ext cx="3660186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01408"/>
            <a:ext cx="411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Why use physical warehouse receipts?  It’s cheaper, easier and safer to use an electronic system.   E.g., South Africa’s Electronic Silo Certificates system (ESC).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ESC serves as a basis for exchange delivery systems, for warehouse receipt finance, </a:t>
            </a:r>
            <a:r>
              <a:rPr lang="en-GB" sz="2400" b="1" dirty="0" smtClean="0">
                <a:solidFill>
                  <a:srgbClr val="FF0000"/>
                </a:solidFill>
              </a:rPr>
              <a:t>electronic  warehouse receipts trading </a:t>
            </a:r>
            <a:r>
              <a:rPr lang="en-GB" sz="2000" dirty="0" smtClean="0">
                <a:solidFill>
                  <a:schemeClr val="bg1"/>
                </a:solidFill>
              </a:rPr>
              <a:t>and information supply (to clients, government agencies).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Most of the grains stored in South Africa pass through the system.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18" y="152400"/>
            <a:ext cx="826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 facility for electronic trading of warehouse receipts can become the backbone for a commodity exchange</a:t>
            </a:r>
            <a:endParaRPr lang="en-US" sz="2800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2931274"/>
            <a:ext cx="0" cy="986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13716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Physical trading</a:t>
            </a:r>
            <a:r>
              <a:rPr lang="en-US" sz="2000" i="1" dirty="0" smtClean="0"/>
              <a:t>, allowing for example standing orders to sell when a certain minimum price is reached, or physical swaps of a commodity between different warehouses.</a:t>
            </a:r>
            <a:endParaRPr lang="en-US" sz="20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86200" y="4625608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60818" y="4052263"/>
            <a:ext cx="3983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Financial transactions</a:t>
            </a:r>
            <a:r>
              <a:rPr lang="en-US" sz="2000" i="1" dirty="0" smtClean="0"/>
              <a:t>, for example a grain mill sells X tons of stock with the agreement to buy it back in 3 months at fixed price Y…   The result is competitive capital-market funding of inventory, and a new investment option for (institutional) investors.</a:t>
            </a:r>
            <a:endParaRPr lang="en-US" sz="2000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05200" y="2931274"/>
            <a:ext cx="1219200" cy="1237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2187208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Forward trading</a:t>
            </a:r>
            <a:r>
              <a:rPr lang="en-US" sz="2000" i="1" dirty="0" smtClean="0"/>
              <a:t>, committing the delivery of commodities at a certain time in the future.  Leads to better resource allocation and improved logistics (incl. aggregation of shiploads).</a:t>
            </a: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1484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Proper warehouse receipt finance, including through the use of collateral managers, is a relatively safe form of finance, and this is recognized under Basel 2, and by many Central Banks</a:t>
            </a:r>
            <a:endParaRPr lang="nl-NL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124200" y="3124200"/>
            <a:ext cx="1066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4191000" y="3124200"/>
            <a:ext cx="4572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4648200" y="3124200"/>
            <a:ext cx="42672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ight Brace 5"/>
          <p:cNvSpPr/>
          <p:nvPr/>
        </p:nvSpPr>
        <p:spPr>
          <a:xfrm rot="16200000">
            <a:off x="5734050" y="-95250"/>
            <a:ext cx="762000" cy="5524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Capital requirement: 20%</a:t>
            </a:r>
            <a:endParaRPr lang="nl-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419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/>
              <a:t>Return on capital: 25%</a:t>
            </a:r>
            <a:endParaRPr lang="nl-NL" sz="2800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5800" y="3810000"/>
            <a:ext cx="4572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1905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 loan size: 100, plus profit of 5</a:t>
            </a:r>
            <a:endParaRPr lang="nl-NL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352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CE: 20</a:t>
            </a:r>
            <a:endParaRPr lang="nl-NL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nl-NL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" y="1905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1.  Lower provisioning</a:t>
            </a:r>
            <a:endParaRPr lang="nl-NL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" y="4876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2.  Discount facility</a:t>
            </a:r>
            <a:endParaRPr lang="nl-NL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1371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Collateral manager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3691" y="1947957"/>
            <a:ext cx="1371600" cy="723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/>
          </a:p>
          <a:p>
            <a:pPr algn="ctr"/>
            <a:r>
              <a:rPr lang="en-US" sz="2000" b="1" dirty="0" smtClean="0"/>
              <a:t>Bank</a:t>
            </a:r>
          </a:p>
          <a:p>
            <a:pPr algn="ctr"/>
            <a:endParaRPr lang="en-US" sz="1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1312040"/>
            <a:ext cx="1371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/>
          </a:p>
          <a:p>
            <a:pPr algn="ctr"/>
            <a:r>
              <a:rPr lang="en-US" sz="2000" b="1" dirty="0" smtClean="0"/>
              <a:t>Grain mill</a:t>
            </a:r>
          </a:p>
          <a:p>
            <a:pPr algn="ctr"/>
            <a:endParaRPr lang="en-US" sz="1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16091" y="1919283"/>
            <a:ext cx="1371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Central Bank</a:t>
            </a:r>
          </a:p>
        </p:txBody>
      </p:sp>
      <p:cxnSp>
        <p:nvCxnSpPr>
          <p:cNvPr id="6" name="Straight Arrow Connector 5"/>
          <p:cNvCxnSpPr>
            <a:stCxn id="2" idx="0"/>
            <a:endCxn id="4" idx="2"/>
          </p:cNvCxnSpPr>
          <p:nvPr/>
        </p:nvCxnSpPr>
        <p:spPr>
          <a:xfrm flipV="1">
            <a:off x="1066800" y="2019926"/>
            <a:ext cx="0" cy="570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3"/>
          </p:cNvCxnSpPr>
          <p:nvPr/>
        </p:nvCxnSpPr>
        <p:spPr>
          <a:xfrm flipH="1" flipV="1">
            <a:off x="1752600" y="1665983"/>
            <a:ext cx="1801092" cy="484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3"/>
          </p:cNvCxnSpPr>
          <p:nvPr/>
        </p:nvCxnSpPr>
        <p:spPr>
          <a:xfrm flipV="1">
            <a:off x="1752600" y="2455040"/>
            <a:ext cx="1801091" cy="489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25291" y="2035315"/>
            <a:ext cx="259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25291" y="2531240"/>
            <a:ext cx="259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7345" y="136432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Loan of X $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67345" y="2922664"/>
            <a:ext cx="166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Documentation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2218" y="938335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Submission of the loan of X $, with documentary proof that it is a proper warehouse receipt loan, for discounting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253124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Loan of X $, at the official discount rate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0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2.  Discount facility</a:t>
            </a:r>
            <a:endParaRPr lang="nl-NL" sz="24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191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Operation: clause in Central Bank’s regulations: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Eligible Transactions</a:t>
            </a:r>
            <a:endParaRPr lang="en-US" sz="2400" dirty="0"/>
          </a:p>
          <a:p>
            <a:pPr marL="914400"/>
            <a:r>
              <a:rPr lang="en-US" sz="2400" dirty="0" smtClean="0"/>
              <a:t>can be discounted </a:t>
            </a:r>
            <a:r>
              <a:rPr lang="en-US" sz="2400" i="1" dirty="0" smtClean="0"/>
              <a:t>at the </a:t>
            </a:r>
            <a:r>
              <a:rPr lang="en-US" sz="2400" i="1" dirty="0"/>
              <a:t>lowest preferential rate for the </a:t>
            </a:r>
            <a:r>
              <a:rPr lang="en-US" sz="2400" i="1" dirty="0" smtClean="0"/>
              <a:t>period </a:t>
            </a:r>
            <a:r>
              <a:rPr lang="en-US" sz="2400" dirty="0" smtClean="0"/>
              <a:t>with </a:t>
            </a:r>
            <a:r>
              <a:rPr lang="en-US" sz="2400" dirty="0"/>
              <a:t>the Central Bank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by Eligible Banks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0"/>
            <a:ext cx="70008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Islamic Trade Finance Deal of the Year, 2009 </a:t>
            </a:r>
          </a:p>
          <a:p>
            <a:r>
              <a:rPr lang="en-US" sz="2400" b="1" dirty="0" smtClean="0"/>
              <a:t>– 35 million Euro cotton financing in Côte d’Ivoire</a:t>
            </a:r>
            <a:endParaRPr lang="nl-N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Warehouse receipts can play an important supporting role in larger value chain financings.  </a:t>
            </a:r>
            <a:r>
              <a:rPr lang="en-US" sz="2000" dirty="0" smtClean="0"/>
              <a:t>For example, a transaction to revive the cotton industry in Côte d’Ivoire, destroyed by civil war.  80,000+ cotton farmers benefited of a structured deal put in place by a collateral manager for ITFC (part of IDB). The deal was structured from input distribution to export of the final product. 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581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5562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Warehouse receipt finance/value chain finance is highly compatible with various forms of Islamic finance.  For more reading on this, </a:t>
            </a:r>
            <a:r>
              <a:rPr lang="en-US" dirty="0" err="1" smtClean="0"/>
              <a:t>google</a:t>
            </a:r>
            <a:r>
              <a:rPr lang="en-US" dirty="0" smtClean="0"/>
              <a:t>  UNCTAD, Structured finance and Islamic finance: where the twain can meet.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deal was highly successful, and was repeated the following year.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Conclusion</a:t>
            </a:r>
          </a:p>
          <a:p>
            <a:endParaRPr lang="en-US" sz="1600" dirty="0" smtClean="0"/>
          </a:p>
          <a:p>
            <a:r>
              <a:rPr lang="en-US" sz="2400" dirty="0" smtClean="0"/>
              <a:t>Warehouse receipt finance…. A versatile instrument</a:t>
            </a:r>
          </a:p>
          <a:p>
            <a:endParaRPr lang="en-US" sz="16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smtClean="0"/>
              <a:t>Permitting farmers to avoid distress sales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smtClean="0"/>
              <a:t>Permitting all actors in the value chain to remove the burden of financing inventory from their balance sheet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smtClean="0"/>
              <a:t>Permitting banks to lend more at lower risk</a:t>
            </a:r>
          </a:p>
          <a:p>
            <a:endParaRPr lang="en-US" sz="2400" dirty="0" smtClean="0"/>
          </a:p>
          <a:p>
            <a:r>
              <a:rPr lang="en-US" sz="2400" dirty="0" smtClean="0"/>
              <a:t>With as larger effects:</a:t>
            </a:r>
          </a:p>
          <a:p>
            <a:pPr>
              <a:buFontTx/>
              <a:buChar char="-"/>
            </a:pPr>
            <a:r>
              <a:rPr lang="en-US" sz="2400" dirty="0" smtClean="0"/>
              <a:t> More profitable farming</a:t>
            </a:r>
          </a:p>
          <a:p>
            <a:pPr>
              <a:buFontTx/>
              <a:buChar char="-"/>
            </a:pPr>
            <a:r>
              <a:rPr lang="en-US" sz="2400" dirty="0" smtClean="0"/>
              <a:t> Unlocking the collateral value of capital assets for investments, rather than having it blocked as collateral for working capital loans</a:t>
            </a:r>
          </a:p>
          <a:p>
            <a:pPr>
              <a:buFontTx/>
              <a:buChar char="-"/>
            </a:pPr>
            <a:r>
              <a:rPr lang="en-US" sz="2400" dirty="0" smtClean="0"/>
              <a:t> More efficient markets, both for commodities and finance</a:t>
            </a:r>
          </a:p>
          <a:p>
            <a:pPr>
              <a:buFontTx/>
              <a:buChar char="-"/>
            </a:pPr>
            <a:r>
              <a:rPr lang="en-US" sz="2400" dirty="0" smtClean="0"/>
              <a:t> Lower costs in the value chain, to the benefit of both producer and consumer. 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862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“If your plan is for one year plant rice. If your plan is for ten years plant trees. If your plan is for one hundred years educate children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Confucius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600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you !</a:t>
            </a:r>
            <a:endParaRPr lang="en-US" sz="40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5000" y="3733800"/>
            <a:ext cx="3352800" cy="290848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You prate of the wealth of nations, as if it were bought or sold;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The wealth of nations is men,    not silk and cotton and gold.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Richard 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Hovey</a:t>
            </a:r>
            <a:endParaRPr lang="en-US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TA_logo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81000"/>
            <a:ext cx="1000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5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</a:t>
            </a:r>
          </a:p>
          <a:p>
            <a:r>
              <a:rPr lang="en-US" dirty="0" smtClean="0"/>
              <a:t>Banking regulators like warehouse receipt finance</a:t>
            </a:r>
          </a:p>
          <a:p>
            <a:r>
              <a:rPr lang="en-US" dirty="0" smtClean="0"/>
              <a:t>Warehouse receipt finance to support value chains – an example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Warehouse receipt finance is a game-changer</a:t>
            </a:r>
            <a:endParaRPr lang="nl-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France: overcoming mid-19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social tensions (revolution!) coming from the gap between fast urban growth and lagging agriculture</a:t>
            </a:r>
          </a:p>
          <a:p>
            <a:r>
              <a:rPr lang="en-US" sz="2800" dirty="0" smtClean="0"/>
              <a:t>US agriculture: enabling the development of  late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/early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</a:t>
            </a:r>
            <a:r>
              <a:rPr lang="en-US" sz="2800" dirty="0" err="1" smtClean="0"/>
              <a:t>agri</a:t>
            </a:r>
            <a:r>
              <a:rPr lang="en-US" sz="2800" dirty="0" smtClean="0"/>
              <a:t>-processing industry</a:t>
            </a:r>
          </a:p>
          <a:p>
            <a:r>
              <a:rPr lang="en-US" sz="2800" dirty="0" smtClean="0"/>
              <a:t>Globally: leveling the playing field by creating a farmer- and SME-friendly financing instrument</a:t>
            </a:r>
          </a:p>
          <a:p>
            <a:r>
              <a:rPr lang="en-US" sz="2800" dirty="0" smtClean="0"/>
              <a:t>… and a robust instrument, that even works in very difficult environments (warehouse receipt finance has even worked while a civil war was going on).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3552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The concept: turn </a:t>
            </a:r>
            <a:r>
              <a:rPr lang="en-US" sz="2800" b="1" i="1" dirty="0" err="1" smtClean="0"/>
              <a:t>agri</a:t>
            </a:r>
            <a:r>
              <a:rPr lang="en-US" sz="2800" b="1" i="1" dirty="0" smtClean="0"/>
              <a:t>-commodities into gold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316182"/>
            <a:ext cx="29718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239512"/>
            <a:ext cx="137160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400" b="1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5780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Vault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4300" y="1586254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Bank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4200" y="3144982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3163347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5049982"/>
            <a:ext cx="2057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Borrower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345807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</a:t>
            </a:r>
            <a:r>
              <a:rPr lang="en-US" b="1" dirty="0" smtClean="0"/>
              <a:t> gold </a:t>
            </a:r>
            <a:r>
              <a:rPr lang="en-US" dirty="0" smtClean="0"/>
              <a:t>in bank vault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407774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and get an ‘easy’ loan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28600" y="3200400"/>
            <a:ext cx="2590800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Implies that the banks knows it’s gold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5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So why not extend this mechanism to cereals and other commodities…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295400"/>
            <a:ext cx="29718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10145" y="2218730"/>
            <a:ext cx="137160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400" b="1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56533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“Vault”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0" y="1565472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Bank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05100" y="3066365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81500" y="3084730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2700" y="4971365"/>
            <a:ext cx="2057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Borrower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5100" y="337946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</a:t>
            </a:r>
            <a:r>
              <a:rPr lang="en-US" b="1" dirty="0" smtClean="0"/>
              <a:t> wheat </a:t>
            </a:r>
            <a:r>
              <a:rPr lang="en-US" dirty="0" smtClean="0"/>
              <a:t>or </a:t>
            </a:r>
            <a:r>
              <a:rPr lang="en-US" b="1" dirty="0" smtClean="0"/>
              <a:t>rice </a:t>
            </a:r>
            <a:r>
              <a:rPr lang="en-US" dirty="0" smtClean="0"/>
              <a:t>in bank “vault”…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81500" y="399913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and get an ‘easy’ loan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28600" y="3200400"/>
            <a:ext cx="2362200" cy="2057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bank needs to know the commodity’s value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3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What’s a good bank “vault” for </a:t>
            </a:r>
            <a:r>
              <a:rPr lang="en-US" sz="2800" b="1" i="1" dirty="0" err="1" smtClean="0"/>
              <a:t>agri</a:t>
            </a:r>
            <a:r>
              <a:rPr lang="en-US" sz="2800" b="1" i="1" dirty="0" smtClean="0"/>
              <a:t>-commodities?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295400"/>
            <a:ext cx="29718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10145" y="2218730"/>
            <a:ext cx="137160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400" b="1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56533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“Vault”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0" y="1565472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Bank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05100" y="3066365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81500" y="3084730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2700" y="4971365"/>
            <a:ext cx="2057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Borrower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2705100" y="2057400"/>
            <a:ext cx="4191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71600" y="3084730"/>
            <a:ext cx="1333500" cy="11062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43434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Critical issue: the relationship between the bank and its “commodity vault”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4648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How can a bank effectively extend its “vault” to include warehouses suitable for storing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agri</a:t>
            </a:r>
            <a:r>
              <a:rPr lang="en-US" sz="2400" b="1" i="1" dirty="0" smtClean="0">
                <a:solidFill>
                  <a:srgbClr val="FF0000"/>
                </a:solidFill>
              </a:rPr>
              <a:t>-commodities?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124700" y="4095065"/>
            <a:ext cx="11811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543800" y="4136629"/>
            <a:ext cx="1047750" cy="9233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3760331"/>
            <a:ext cx="13144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Affordable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7675" y="3718674"/>
            <a:ext cx="1076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Safe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9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465" y="1270338"/>
            <a:ext cx="208813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Post-harvest finance (crops in warehouse)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4065" y="3115648"/>
            <a:ext cx="148546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bank’s own warehouse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10065" y="3093823"/>
            <a:ext cx="24219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independent warehouse </a:t>
            </a:r>
            <a:r>
              <a:rPr lang="en-US" sz="2000" dirty="0" smtClean="0">
                <a:solidFill>
                  <a:srgbClr val="FF0000"/>
                </a:solidFill>
              </a:rPr>
              <a:t>(“public warehouse”)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4757" y="3127610"/>
            <a:ext cx="197210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borrower’s warehouse, managed by:</a:t>
            </a:r>
            <a:endParaRPr lang="en-US" sz="2000" dirty="0"/>
          </a:p>
        </p:txBody>
      </p:sp>
      <p:cxnSp>
        <p:nvCxnSpPr>
          <p:cNvPr id="8" name="Elbow Connector 7"/>
          <p:cNvCxnSpPr>
            <a:stCxn id="4" idx="2"/>
            <a:endCxn id="5" idx="0"/>
          </p:cNvCxnSpPr>
          <p:nvPr/>
        </p:nvCxnSpPr>
        <p:spPr>
          <a:xfrm rot="5400000">
            <a:off x="2021844" y="1330956"/>
            <a:ext cx="829647" cy="27397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7" idx="0"/>
          </p:cNvCxnSpPr>
          <p:nvPr/>
        </p:nvCxnSpPr>
        <p:spPr>
          <a:xfrm rot="16200000" flipH="1">
            <a:off x="4732869" y="1359667"/>
            <a:ext cx="841609" cy="26942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16200000" flipH="1">
            <a:off x="3409876" y="2682660"/>
            <a:ext cx="807822" cy="145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4903072"/>
            <a:ext cx="220417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Independent collateral manager </a:t>
            </a:r>
            <a:r>
              <a:rPr lang="en-US" sz="2000" dirty="0" smtClean="0">
                <a:solidFill>
                  <a:srgbClr val="FF0000"/>
                </a:solidFill>
              </a:rPr>
              <a:t>(“field warehouse” or “collateral management”)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5308938"/>
            <a:ext cx="183789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Borrowing corporate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(“private warehouse”)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892879"/>
            <a:ext cx="164133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Farmers </a:t>
            </a:r>
            <a:r>
              <a:rPr lang="en-US" sz="2000" dirty="0">
                <a:solidFill>
                  <a:srgbClr val="FF0000"/>
                </a:solidFill>
              </a:rPr>
              <a:t>(“private warehouse”)</a:t>
            </a:r>
          </a:p>
          <a:p>
            <a:pPr algn="ctr"/>
            <a:endParaRPr lang="en-US" sz="2000" dirty="0"/>
          </a:p>
        </p:txBody>
      </p:sp>
      <p:cxnSp>
        <p:nvCxnSpPr>
          <p:cNvPr id="14" name="Elbow Connector 13"/>
          <p:cNvCxnSpPr>
            <a:stCxn id="7" idx="2"/>
            <a:endCxn id="11" idx="0"/>
          </p:cNvCxnSpPr>
          <p:nvPr/>
        </p:nvCxnSpPr>
        <p:spPr>
          <a:xfrm rot="5400000">
            <a:off x="4526450" y="2928710"/>
            <a:ext cx="759799" cy="31889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2"/>
            <a:endCxn id="12" idx="0"/>
          </p:cNvCxnSpPr>
          <p:nvPr/>
        </p:nvCxnSpPr>
        <p:spPr>
          <a:xfrm rot="5400000">
            <a:off x="5679747" y="4487873"/>
            <a:ext cx="1165665" cy="476465"/>
          </a:xfrm>
          <a:prstGeom prst="bentConnector3">
            <a:avLst>
              <a:gd name="adj1" fmla="val 332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2"/>
            <a:endCxn id="13" idx="0"/>
          </p:cNvCxnSpPr>
          <p:nvPr/>
        </p:nvCxnSpPr>
        <p:spPr>
          <a:xfrm rot="16200000" flipH="1">
            <a:off x="6867335" y="3776748"/>
            <a:ext cx="749606" cy="14826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228599"/>
            <a:ext cx="6670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Different possible relationships between the bank and its “commodity vault”…</a:t>
            </a:r>
            <a:endParaRPr lang="en-US" sz="2800" b="1" i="1" dirty="0"/>
          </a:p>
        </p:txBody>
      </p:sp>
      <p:sp>
        <p:nvSpPr>
          <p:cNvPr id="41" name="Oval 40"/>
          <p:cNvSpPr/>
          <p:nvPr/>
        </p:nvSpPr>
        <p:spPr>
          <a:xfrm>
            <a:off x="2590800" y="2971800"/>
            <a:ext cx="2590800" cy="1219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</a:t>
            </a:r>
            <a:endParaRPr lang="nl-NL" dirty="0"/>
          </a:p>
        </p:txBody>
      </p:sp>
      <p:sp>
        <p:nvSpPr>
          <p:cNvPr id="42" name="Oval 41"/>
          <p:cNvSpPr/>
          <p:nvPr/>
        </p:nvSpPr>
        <p:spPr>
          <a:xfrm>
            <a:off x="2114335" y="4876800"/>
            <a:ext cx="2590800" cy="17526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5935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4038600" y="3276600"/>
            <a:ext cx="2057400" cy="1905000"/>
          </a:xfrm>
          <a:prstGeom prst="octagon">
            <a:avLst>
              <a:gd name="adj" fmla="val 29287"/>
            </a:avLst>
          </a:prstGeom>
          <a:solidFill>
            <a:srgbClr val="CC006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2800">
              <a:solidFill>
                <a:schemeClr val="bg2"/>
              </a:solidFill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495800" y="3733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4495800" y="3657600"/>
            <a:ext cx="1143000" cy="1143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Ware-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 flipH="1">
            <a:off x="5943600" y="3048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6477000" y="1905000"/>
            <a:ext cx="266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/>
              <a:t>A collateral manager “wraps” the warehouse with professional management, improved logistics and grading,</a:t>
            </a:r>
            <a:r>
              <a:rPr lang="en-US" sz="2400" b="1" dirty="0"/>
              <a:t> and full insurance coverage</a:t>
            </a:r>
            <a:r>
              <a:rPr lang="en-US" sz="2400" dirty="0"/>
              <a:t>.</a:t>
            </a:r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 flipH="1">
            <a:off x="5181600" y="25908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4114800" y="17526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Physical infrastructure</a:t>
            </a:r>
          </a:p>
        </p:txBody>
      </p:sp>
      <p:sp>
        <p:nvSpPr>
          <p:cNvPr id="14345" name="TextBox 23"/>
          <p:cNvSpPr txBox="1">
            <a:spLocks noChangeArrowheads="1"/>
          </p:cNvSpPr>
          <p:nvPr/>
        </p:nvSpPr>
        <p:spPr bwMode="auto">
          <a:xfrm>
            <a:off x="152400" y="1143000"/>
            <a:ext cx="3657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A collateral manager accepts liability for the continued presence of (90%) of the stocks.  As banks normally only finance up to 80% of the stock value, this makes bank lending safe…  as long as the collateral manager has the means to meet his obligations.</a:t>
            </a:r>
            <a:endParaRPr lang="en-IN" sz="2400" i="1" dirty="0"/>
          </a:p>
        </p:txBody>
      </p:sp>
      <p:sp>
        <p:nvSpPr>
          <p:cNvPr id="14346" name="TextBox 24"/>
          <p:cNvSpPr txBox="1">
            <a:spLocks noChangeArrowheads="1"/>
          </p:cNvSpPr>
          <p:nvPr/>
        </p:nvSpPr>
        <p:spPr bwMode="auto">
          <a:xfrm>
            <a:off x="0" y="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To make a borrower’s warehouse as safe as its own vault, the bank uses a collateral manager…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81544"/>
            <a:ext cx="228600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609600" y="2362199"/>
            <a:ext cx="1828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Warehouse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1828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Processor, trader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52600" y="3879270"/>
            <a:ext cx="13716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Collateral manager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" y="2163039"/>
            <a:ext cx="2057400" cy="1175905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5" idx="1"/>
          </p:cNvCxnSpPr>
          <p:nvPr/>
        </p:nvCxnSpPr>
        <p:spPr>
          <a:xfrm rot="10800000">
            <a:off x="1524000" y="3207328"/>
            <a:ext cx="228600" cy="11291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3399006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Collateral Management Agreement:</a:t>
            </a:r>
          </a:p>
          <a:p>
            <a:r>
              <a:rPr lang="en-US" dirty="0" smtClean="0"/>
              <a:t> Full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518" y="152400"/>
            <a:ext cx="826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Collateral management – borrower’s warehouse controlled by a 3</a:t>
            </a:r>
            <a:r>
              <a:rPr lang="en-US" sz="2800" b="1" i="1" baseline="30000" dirty="0" smtClean="0"/>
              <a:t>rd</a:t>
            </a:r>
            <a:r>
              <a:rPr lang="en-US" sz="2800" b="1" i="1" dirty="0" smtClean="0"/>
              <a:t> party.  What’s the scope?</a:t>
            </a:r>
            <a:endParaRPr lang="en-US" sz="2800" b="1" i="1" dirty="0"/>
          </a:p>
        </p:txBody>
      </p:sp>
      <p:sp>
        <p:nvSpPr>
          <p:cNvPr id="11" name="Left Brace 10"/>
          <p:cNvSpPr/>
          <p:nvPr/>
        </p:nvSpPr>
        <p:spPr>
          <a:xfrm>
            <a:off x="2971800" y="1295399"/>
            <a:ext cx="838200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1281544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Many grain mills have a warehouse that is physically separate from their milling equipment; or have a warehouse large enough to build a separator wall. So it is possible to physically control stocks as collateral for a bank loan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879270"/>
            <a:ext cx="5465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But the </a:t>
            </a:r>
            <a:r>
              <a:rPr lang="en-US" sz="2200" b="1" u="sng" dirty="0" smtClean="0"/>
              <a:t>problem:</a:t>
            </a:r>
            <a:r>
              <a:rPr lang="en-US" sz="2200" dirty="0" smtClean="0"/>
              <a:t>  This only works is you use a suitable collateral manager: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domain expertise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electronic backing for his activities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access to suitable insurance.</a:t>
            </a:r>
          </a:p>
          <a:p>
            <a:r>
              <a:rPr lang="en-US" sz="2200" b="1" dirty="0" smtClean="0"/>
              <a:t>Otherwise, whatever you call it, you have just a monitoring arrangement, without any effective risk transfer to a third party.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4876800"/>
            <a:ext cx="419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799" y="5486400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Works for the bank !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876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Overview</vt:lpstr>
      <vt:lpstr>Warehouse receipt finance is a game-changer</vt:lpstr>
      <vt:lpstr>Slide 4</vt:lpstr>
      <vt:lpstr>Slide 5</vt:lpstr>
      <vt:lpstr>Slide 6</vt:lpstr>
      <vt:lpstr>Slide 7</vt:lpstr>
      <vt:lpstr>Slide 8</vt:lpstr>
      <vt:lpstr>Slide 9</vt:lpstr>
      <vt:lpstr>Collateral management is as much an instrument to finance SMEs as it is to finance farmers</vt:lpstr>
      <vt:lpstr>Slide 11</vt:lpstr>
      <vt:lpstr>To properly the manage the risk of warehouse receipt finance: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Lamon R/MCX/MD &amp; CEO</dc:creator>
  <cp:lastModifiedBy>Rutten</cp:lastModifiedBy>
  <cp:revision>95</cp:revision>
  <dcterms:created xsi:type="dcterms:W3CDTF">2012-06-10T04:24:42Z</dcterms:created>
  <dcterms:modified xsi:type="dcterms:W3CDTF">2015-04-29T04:18:39Z</dcterms:modified>
</cp:coreProperties>
</file>