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858000" cy="9144000"/>
  <p:defaultTextStyle>
    <a:lvl1pPr>
      <a:defRPr>
        <a:latin typeface="Arial"/>
        <a:ea typeface="Arial"/>
        <a:cs typeface="Arial"/>
        <a:sym typeface="Arial"/>
      </a:defRPr>
    </a:lvl1pPr>
    <a:lvl2pPr indent="457200">
      <a:defRPr>
        <a:latin typeface="Arial"/>
        <a:ea typeface="Arial"/>
        <a:cs typeface="Arial"/>
        <a:sym typeface="Arial"/>
      </a:defRPr>
    </a:lvl2pPr>
    <a:lvl3pPr indent="914400">
      <a:defRPr>
        <a:latin typeface="Arial"/>
        <a:ea typeface="Arial"/>
        <a:cs typeface="Arial"/>
        <a:sym typeface="Arial"/>
      </a:defRPr>
    </a:lvl3pPr>
    <a:lvl4pPr indent="1371600">
      <a:defRPr>
        <a:latin typeface="Arial"/>
        <a:ea typeface="Arial"/>
        <a:cs typeface="Arial"/>
        <a:sym typeface="Arial"/>
      </a:defRPr>
    </a:lvl4pPr>
    <a:lvl5pPr indent="1828800">
      <a:defRPr>
        <a:latin typeface="Arial"/>
        <a:ea typeface="Arial"/>
        <a:cs typeface="Arial"/>
        <a:sym typeface="Arial"/>
      </a:defRPr>
    </a:lvl5pPr>
    <a:lvl6pPr>
      <a:defRPr>
        <a:latin typeface="Arial"/>
        <a:ea typeface="Arial"/>
        <a:cs typeface="Arial"/>
        <a:sym typeface="Arial"/>
      </a:defRPr>
    </a:lvl6pPr>
    <a:lvl7pPr>
      <a:defRPr>
        <a:latin typeface="Arial"/>
        <a:ea typeface="Arial"/>
        <a:cs typeface="Arial"/>
        <a:sym typeface="Arial"/>
      </a:defRPr>
    </a:lvl7pPr>
    <a:lvl8pPr>
      <a:defRPr>
        <a:latin typeface="Arial"/>
        <a:ea typeface="Arial"/>
        <a:cs typeface="Arial"/>
        <a:sym typeface="Arial"/>
      </a:defRPr>
    </a:lvl8pPr>
    <a:lvl9pPr>
      <a:defRPr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DA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350" y="-9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7" name="Shape 4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8" name="Shape 4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51" name="Shape 5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52" name="Shape 5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55" name="Shape 5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56" name="Shape 5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59" name="Shape 5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60" name="Shape 6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63" name="Shape 6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64" name="Shape 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1pPr>
            <a:lvl2pPr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2pPr>
            <a:lvl3pPr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3pPr>
            <a:lvl4pPr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4pPr>
            <a:lvl5pPr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18" name="Shape 18"/>
          <p:cNvSpPr>
            <a:spLocks noGrp="1"/>
          </p:cNvSpPr>
          <p:nvPr>
            <p:ph type="sldNum" sz="quarter" idx="2"/>
          </p:nvPr>
        </p:nvSpPr>
        <p:spPr>
          <a:xfrm>
            <a:off x="7099300" y="6404292"/>
            <a:ext cx="23114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30" name="Shape 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38" name="Shape 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op-back.jpeg" descr="top-back"/>
          <p:cNvPicPr/>
          <p:nvPr/>
        </p:nvPicPr>
        <p:blipFill>
          <a:blip r:embed="rId18">
            <a:extLst/>
          </a:blip>
          <a:srcRect t="4945" b="6593"/>
          <a:stretch>
            <a:fillRect/>
          </a:stretch>
        </p:blipFill>
        <p:spPr>
          <a:xfrm>
            <a:off x="752475" y="-47625"/>
            <a:ext cx="8953500" cy="950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top-name.jpeg" descr="top-name"/>
          <p:cNvPicPr/>
          <p:nvPr/>
        </p:nvPicPr>
        <p:blipFill>
          <a:blip r:embed="rId19">
            <a:extLst/>
          </a:blip>
          <a:srcRect l="88488" t="4945" r="3645" b="7142"/>
          <a:stretch>
            <a:fillRect/>
          </a:stretch>
        </p:blipFill>
        <p:spPr>
          <a:xfrm>
            <a:off x="9642475" y="-47626"/>
            <a:ext cx="458788" cy="944564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3D Logo.png" descr="3D Logo"/>
          <p:cNvPicPr/>
          <p:nvPr/>
        </p:nvPicPr>
        <p:blipFill>
          <a:blip r:embed="rId20">
            <a:extLst/>
          </a:blip>
          <a:stretch>
            <a:fillRect/>
          </a:stretch>
        </p:blipFill>
        <p:spPr>
          <a:xfrm rot="20515580">
            <a:off x="9286875" y="-42863"/>
            <a:ext cx="844550" cy="8731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top-back.jpeg" descr="top-back"/>
          <p:cNvPicPr/>
          <p:nvPr/>
        </p:nvPicPr>
        <p:blipFill>
          <a:blip r:embed="rId18">
            <a:extLst/>
          </a:blip>
          <a:srcRect t="81733" b="6593"/>
          <a:stretch>
            <a:fillRect/>
          </a:stretch>
        </p:blipFill>
        <p:spPr>
          <a:xfrm>
            <a:off x="-6627813" y="779462"/>
            <a:ext cx="8740776" cy="125414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.png"/>
          <p:cNvPicPr/>
          <p:nvPr/>
        </p:nvPicPr>
        <p:blipFill>
          <a:blip r:embed="rId21">
            <a:extLst/>
          </a:blip>
          <a:stretch>
            <a:fillRect/>
          </a:stretch>
        </p:blipFill>
        <p:spPr>
          <a:xfrm>
            <a:off x="0" y="0"/>
            <a:ext cx="950913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.png"/>
          <p:cNvPicPr/>
          <p:nvPr/>
        </p:nvPicPr>
        <p:blipFill>
          <a:blip r:embed="rId22">
            <a:extLst/>
          </a:blip>
          <a:srcRect l="33021" t="30990" r="10728" b="20312"/>
          <a:stretch>
            <a:fillRect/>
          </a:stretch>
        </p:blipFill>
        <p:spPr>
          <a:xfrm>
            <a:off x="0" y="876299"/>
            <a:ext cx="9906000" cy="598170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495300" y="92074"/>
            <a:ext cx="89154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10" name="Shape 10"/>
          <p:cNvSpPr>
            <a:spLocks noGrp="1"/>
          </p:cNvSpPr>
          <p:nvPr>
            <p:ph type="sldNum" sz="quarter" idx="2"/>
          </p:nvPr>
        </p:nvSpPr>
        <p:spPr>
          <a:xfrm>
            <a:off x="7099300" y="6245225"/>
            <a:ext cx="2311400" cy="288824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defRPr sz="14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/>
  <p:txStyles>
    <p:titleStyle>
      <a:lvl1pPr algn="ctr">
        <a:defRPr sz="4400">
          <a:latin typeface="Arial"/>
          <a:ea typeface="Arial"/>
          <a:cs typeface="Arial"/>
          <a:sym typeface="Arial"/>
        </a:defRPr>
      </a:lvl1pPr>
      <a:lvl2pPr algn="ctr">
        <a:defRPr sz="4400">
          <a:latin typeface="Arial"/>
          <a:ea typeface="Arial"/>
          <a:cs typeface="Arial"/>
          <a:sym typeface="Arial"/>
        </a:defRPr>
      </a:lvl2pPr>
      <a:lvl3pPr algn="ctr">
        <a:defRPr sz="4400">
          <a:latin typeface="Arial"/>
          <a:ea typeface="Arial"/>
          <a:cs typeface="Arial"/>
          <a:sym typeface="Arial"/>
        </a:defRPr>
      </a:lvl3pPr>
      <a:lvl4pPr algn="ctr">
        <a:defRPr sz="4400">
          <a:latin typeface="Arial"/>
          <a:ea typeface="Arial"/>
          <a:cs typeface="Arial"/>
          <a:sym typeface="Arial"/>
        </a:defRPr>
      </a:lvl4pPr>
      <a:lvl5pPr algn="ctr">
        <a:defRPr sz="4400">
          <a:latin typeface="Arial"/>
          <a:ea typeface="Arial"/>
          <a:cs typeface="Arial"/>
          <a:sym typeface="Arial"/>
        </a:defRPr>
      </a:lvl5pPr>
      <a:lvl6pPr indent="457200" algn="ctr">
        <a:defRPr sz="4400">
          <a:latin typeface="Arial"/>
          <a:ea typeface="Arial"/>
          <a:cs typeface="Arial"/>
          <a:sym typeface="Arial"/>
        </a:defRPr>
      </a:lvl6pPr>
      <a:lvl7pPr indent="914400" algn="ctr">
        <a:defRPr sz="4400">
          <a:latin typeface="Arial"/>
          <a:ea typeface="Arial"/>
          <a:cs typeface="Arial"/>
          <a:sym typeface="Arial"/>
        </a:defRPr>
      </a:lvl7pPr>
      <a:lvl8pPr indent="1371600" algn="ctr">
        <a:defRPr sz="4400">
          <a:latin typeface="Arial"/>
          <a:ea typeface="Arial"/>
          <a:cs typeface="Arial"/>
          <a:sym typeface="Arial"/>
        </a:defRPr>
      </a:lvl8pPr>
      <a:lvl9pPr indent="1828800" algn="ctr">
        <a:defRPr sz="4400">
          <a:latin typeface="Arial"/>
          <a:ea typeface="Arial"/>
          <a:cs typeface="Arial"/>
          <a:sym typeface="Arial"/>
        </a:defRPr>
      </a:lvl9pPr>
    </p:titleStyle>
    <p:bodyStyle>
      <a:lvl1pPr marL="342900" indent="-3429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1pPr>
      <a:lvl2pPr marL="783771" indent="-326571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2pPr>
      <a:lvl3pPr marL="1219200" indent="-3048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3pPr>
      <a:lvl4pPr marL="1737360" indent="-365760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4pPr>
      <a:lvl5pPr marL="2235200" indent="-4064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5pPr>
      <a:lvl6pPr marL="26924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6pPr>
      <a:lvl7pPr marL="31496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7pPr>
      <a:lvl8pPr marL="36068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8pPr>
      <a:lvl9pPr marL="40640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9pPr>
    </p:bodyStyle>
    <p:otherStyle>
      <a:lvl1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bismi-blue-white[1].png" descr="bismi-blue-white[1]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17837" y="114300"/>
            <a:ext cx="3900488" cy="495300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Shape 73"/>
          <p:cNvSpPr/>
          <p:nvPr/>
        </p:nvSpPr>
        <p:spPr>
          <a:xfrm>
            <a:off x="6083300" y="5511800"/>
            <a:ext cx="3340100" cy="1333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r" defTabSz="681037">
              <a:lnSpc>
                <a:spcPct val="90000"/>
              </a:lnSpc>
              <a:spcBef>
                <a:spcPts val="500"/>
              </a:spcBef>
            </a:pPr>
            <a:r>
              <a:rPr sz="2800" b="1">
                <a:latin typeface="Garamond"/>
                <a:ea typeface="Garamond"/>
                <a:cs typeface="Garamond"/>
                <a:sym typeface="Garamond"/>
              </a:rPr>
              <a:t>Irfan Siddiqui</a:t>
            </a:r>
            <a:br>
              <a:rPr sz="2800" b="1">
                <a:latin typeface="Garamond"/>
                <a:ea typeface="Garamond"/>
                <a:cs typeface="Garamond"/>
                <a:sym typeface="Garamond"/>
              </a:rPr>
            </a:br>
            <a:r>
              <a:rPr b="1">
                <a:latin typeface="Book Antiqua"/>
                <a:ea typeface="Book Antiqua"/>
                <a:cs typeface="Book Antiqua"/>
                <a:sym typeface="Book Antiqua"/>
              </a:rPr>
              <a:t>President and CEO</a:t>
            </a:r>
            <a:br>
              <a:rPr b="1">
                <a:latin typeface="Book Antiqua"/>
                <a:ea typeface="Book Antiqua"/>
                <a:cs typeface="Book Antiqua"/>
                <a:sym typeface="Book Antiqua"/>
              </a:rPr>
            </a:br>
            <a:r>
              <a:rPr b="1">
                <a:latin typeface="Book Antiqua"/>
                <a:ea typeface="Book Antiqua"/>
                <a:cs typeface="Book Antiqua"/>
                <a:sym typeface="Book Antiqua"/>
              </a:rPr>
              <a:t>Meezan Bank Ltd</a:t>
            </a:r>
            <a:br>
              <a:rPr b="1">
                <a:latin typeface="Book Antiqua"/>
                <a:ea typeface="Book Antiqua"/>
                <a:cs typeface="Book Antiqua"/>
                <a:sym typeface="Book Antiqua"/>
              </a:rPr>
            </a:br>
            <a:endParaRPr b="1"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1371600"/>
            <a:ext cx="7391767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Promoting Agriculture Financing</a:t>
            </a:r>
          </a:p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Through </a:t>
            </a:r>
          </a:p>
          <a:p>
            <a:pPr algn="ctr"/>
            <a:endParaRPr lang="en-US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Islamic Banking</a:t>
            </a:r>
          </a:p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Challenges &amp; Opportunities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title" idx="4294967295"/>
          </p:nvPr>
        </p:nvSpPr>
        <p:spPr>
          <a:xfrm>
            <a:off x="965200" y="58737"/>
            <a:ext cx="8305800" cy="6270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621791">
              <a:defRPr sz="3400" b="1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400" b="1">
                <a:solidFill>
                  <a:srgbClr val="FFFFFF"/>
                </a:solidFill>
              </a:rPr>
              <a:t>Opportunities</a:t>
            </a:r>
          </a:p>
        </p:txBody>
      </p:sp>
      <p:sp>
        <p:nvSpPr>
          <p:cNvPr id="77" name="Shape 77"/>
          <p:cNvSpPr>
            <a:spLocks noGrp="1"/>
          </p:cNvSpPr>
          <p:nvPr>
            <p:ph type="body" idx="4294967295"/>
          </p:nvPr>
        </p:nvSpPr>
        <p:spPr>
          <a:xfrm>
            <a:off x="254000" y="1173162"/>
            <a:ext cx="9423400" cy="53228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9340" indent="-439340" algn="just" defTabSz="822959">
              <a:spcBef>
                <a:spcPts val="600"/>
              </a:spcBef>
              <a:buNone/>
              <a:defRPr sz="1800"/>
            </a:pPr>
            <a:r>
              <a:rPr lang="en-US" sz="2700" b="1" dirty="0" smtClean="0">
                <a:latin typeface="Garamond"/>
                <a:ea typeface="Garamond"/>
                <a:cs typeface="Garamond"/>
                <a:sym typeface="Garamond"/>
              </a:rPr>
              <a:t>	</a:t>
            </a:r>
            <a:r>
              <a:rPr sz="2700" b="1" smtClean="0">
                <a:latin typeface="Garamond"/>
                <a:ea typeface="Garamond"/>
                <a:cs typeface="Garamond"/>
                <a:sym typeface="Garamond"/>
              </a:rPr>
              <a:t>High </a:t>
            </a:r>
            <a:r>
              <a:rPr sz="2700" b="1">
                <a:latin typeface="Garamond"/>
                <a:ea typeface="Garamond"/>
                <a:cs typeface="Garamond"/>
                <a:sym typeface="Garamond"/>
              </a:rPr>
              <a:t>potential for growth (Pakistan`s fertile land and agri-based economy).</a:t>
            </a:r>
          </a:p>
          <a:p>
            <a:pPr marL="439340" lvl="0" indent="-439340" algn="just" defTabSz="822959">
              <a:spcBef>
                <a:spcPts val="600"/>
              </a:spcBef>
              <a:buNone/>
              <a:defRPr sz="1800"/>
            </a:pPr>
            <a:r>
              <a:rPr lang="en-US" sz="2700" b="1" dirty="0" smtClean="0">
                <a:latin typeface="Garamond"/>
                <a:ea typeface="Garamond"/>
                <a:cs typeface="Garamond"/>
                <a:sym typeface="Garamond"/>
              </a:rPr>
              <a:t>	</a:t>
            </a:r>
            <a:r>
              <a:rPr sz="2700" b="1" smtClean="0">
                <a:latin typeface="Garamond"/>
                <a:ea typeface="Garamond"/>
                <a:cs typeface="Garamond"/>
                <a:sym typeface="Garamond"/>
              </a:rPr>
              <a:t>44</a:t>
            </a:r>
            <a:r>
              <a:rPr sz="2700" b="1">
                <a:latin typeface="Garamond"/>
                <a:ea typeface="Garamond"/>
                <a:cs typeface="Garamond"/>
                <a:sym typeface="Garamond"/>
              </a:rPr>
              <a:t>% of the work force is related to Agriculture</a:t>
            </a:r>
          </a:p>
          <a:p>
            <a:pPr marL="439340" lvl="0" indent="-439340" algn="just" defTabSz="822959">
              <a:spcBef>
                <a:spcPts val="600"/>
              </a:spcBef>
              <a:buNone/>
              <a:defRPr sz="1800"/>
            </a:pPr>
            <a:r>
              <a:rPr lang="en-US" sz="2700" b="1" dirty="0" smtClean="0">
                <a:latin typeface="Garamond"/>
                <a:ea typeface="Garamond"/>
                <a:cs typeface="Garamond"/>
                <a:sym typeface="Garamond"/>
              </a:rPr>
              <a:t>	</a:t>
            </a:r>
            <a:r>
              <a:rPr sz="2700" b="1" smtClean="0">
                <a:latin typeface="Garamond"/>
                <a:ea typeface="Garamond"/>
                <a:cs typeface="Garamond"/>
                <a:sym typeface="Garamond"/>
              </a:rPr>
              <a:t>Untapped </a:t>
            </a:r>
            <a:r>
              <a:rPr sz="2700" b="1">
                <a:latin typeface="Garamond"/>
                <a:ea typeface="Garamond"/>
                <a:cs typeface="Garamond"/>
                <a:sym typeface="Garamond"/>
              </a:rPr>
              <a:t>market with demand of Shariah Compliant financing.</a:t>
            </a:r>
          </a:p>
          <a:p>
            <a:pPr marL="439340" lvl="0" indent="-439340" algn="just" defTabSz="822959">
              <a:spcBef>
                <a:spcPts val="600"/>
              </a:spcBef>
              <a:buNone/>
              <a:defRPr sz="1800"/>
            </a:pPr>
            <a:r>
              <a:rPr lang="en-US" sz="2700" b="1" dirty="0" smtClean="0">
                <a:latin typeface="Garamond"/>
                <a:ea typeface="Garamond"/>
                <a:cs typeface="Garamond"/>
                <a:sym typeface="Garamond"/>
              </a:rPr>
              <a:t>	</a:t>
            </a:r>
            <a:r>
              <a:rPr sz="2700" b="1" smtClean="0">
                <a:latin typeface="Garamond"/>
                <a:ea typeface="Garamond"/>
                <a:cs typeface="Garamond"/>
                <a:sym typeface="Garamond"/>
              </a:rPr>
              <a:t>Non </a:t>
            </a:r>
            <a:r>
              <a:rPr sz="2700" b="1">
                <a:latin typeface="Garamond"/>
                <a:ea typeface="Garamond"/>
                <a:cs typeface="Garamond"/>
                <a:sym typeface="Garamond"/>
              </a:rPr>
              <a:t>Capital intensive market. </a:t>
            </a:r>
          </a:p>
          <a:p>
            <a:pPr marL="439340" lvl="0" indent="-439340" algn="just" defTabSz="822959">
              <a:spcBef>
                <a:spcPts val="600"/>
              </a:spcBef>
              <a:buNone/>
              <a:defRPr sz="1800"/>
            </a:pPr>
            <a:r>
              <a:rPr lang="en-US" sz="2700" b="1" dirty="0" smtClean="0">
                <a:latin typeface="Garamond"/>
                <a:ea typeface="Garamond"/>
                <a:cs typeface="Garamond"/>
                <a:sym typeface="Garamond"/>
              </a:rPr>
              <a:t>	</a:t>
            </a:r>
            <a:r>
              <a:rPr sz="2700" b="1" smtClean="0">
                <a:latin typeface="Garamond"/>
                <a:ea typeface="Garamond"/>
                <a:cs typeface="Garamond"/>
                <a:sym typeface="Garamond"/>
              </a:rPr>
              <a:t>Agri </a:t>
            </a:r>
            <a:r>
              <a:rPr sz="2700" b="1">
                <a:latin typeface="Garamond"/>
                <a:ea typeface="Garamond"/>
                <a:cs typeface="Garamond"/>
                <a:sym typeface="Garamond"/>
              </a:rPr>
              <a:t>related product contributes 60% of total country`s export.</a:t>
            </a:r>
          </a:p>
          <a:p>
            <a:pPr marL="439340" lvl="0" indent="-439340" algn="just" defTabSz="822959">
              <a:spcBef>
                <a:spcPts val="600"/>
              </a:spcBef>
              <a:buNone/>
              <a:defRPr sz="1800"/>
            </a:pPr>
            <a:r>
              <a:rPr lang="en-US" sz="2700" b="1" dirty="0" smtClean="0">
                <a:latin typeface="Garamond"/>
                <a:ea typeface="Garamond"/>
                <a:cs typeface="Garamond"/>
                <a:sym typeface="Garamond"/>
              </a:rPr>
              <a:t>	</a:t>
            </a:r>
            <a:r>
              <a:rPr sz="2700" b="1" smtClean="0">
                <a:latin typeface="Garamond"/>
                <a:ea typeface="Garamond"/>
                <a:cs typeface="Garamond"/>
                <a:sym typeface="Garamond"/>
              </a:rPr>
              <a:t>Opportunity </a:t>
            </a:r>
            <a:r>
              <a:rPr sz="2700" b="1">
                <a:latin typeface="Garamond"/>
                <a:ea typeface="Garamond"/>
                <a:cs typeface="Garamond"/>
                <a:sym typeface="Garamond"/>
              </a:rPr>
              <a:t>for banks to work in all 4 provinces. </a:t>
            </a:r>
          </a:p>
          <a:p>
            <a:pPr marL="439340" lvl="0" indent="-439340" algn="just" defTabSz="822959">
              <a:spcBef>
                <a:spcPts val="600"/>
              </a:spcBef>
              <a:buNone/>
              <a:defRPr sz="1800"/>
            </a:pPr>
            <a:r>
              <a:rPr lang="en-US" sz="2700" b="1" dirty="0" smtClean="0">
                <a:latin typeface="Garamond"/>
                <a:ea typeface="Garamond"/>
                <a:cs typeface="Garamond"/>
                <a:sym typeface="Garamond"/>
              </a:rPr>
              <a:t>	</a:t>
            </a:r>
            <a:r>
              <a:rPr sz="2700" b="1" smtClean="0">
                <a:latin typeface="Garamond"/>
                <a:ea typeface="Garamond"/>
                <a:cs typeface="Garamond"/>
                <a:sym typeface="Garamond"/>
              </a:rPr>
              <a:t>Financial </a:t>
            </a:r>
            <a:r>
              <a:rPr sz="2700" b="1">
                <a:latin typeface="Garamond"/>
                <a:ea typeface="Garamond"/>
                <a:cs typeface="Garamond"/>
                <a:sym typeface="Garamond"/>
              </a:rPr>
              <a:t>Inclusion - documenting the undocumented sector. </a:t>
            </a:r>
          </a:p>
        </p:txBody>
      </p:sp>
      <p:sp>
        <p:nvSpPr>
          <p:cNvPr id="78" name="Shape 78"/>
          <p:cNvSpPr/>
          <p:nvPr/>
        </p:nvSpPr>
        <p:spPr>
          <a:xfrm>
            <a:off x="228600" y="1295400"/>
            <a:ext cx="298450" cy="231775"/>
          </a:xfrm>
          <a:prstGeom prst="rightArrow">
            <a:avLst>
              <a:gd name="adj1" fmla="val 50000"/>
              <a:gd name="adj2" fmla="val 49999"/>
            </a:avLst>
          </a:prstGeom>
          <a:solidFill>
            <a:srgbClr val="C00000"/>
          </a:solidFill>
          <a:ln w="25400">
            <a:solidFill>
              <a:srgbClr val="7030A0"/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9" name="Shape 79"/>
          <p:cNvSpPr/>
          <p:nvPr/>
        </p:nvSpPr>
        <p:spPr>
          <a:xfrm>
            <a:off x="228600" y="2133600"/>
            <a:ext cx="298450" cy="231775"/>
          </a:xfrm>
          <a:prstGeom prst="rightArrow">
            <a:avLst>
              <a:gd name="adj1" fmla="val 50000"/>
              <a:gd name="adj2" fmla="val 49999"/>
            </a:avLst>
          </a:prstGeom>
          <a:solidFill>
            <a:srgbClr val="C00000"/>
          </a:solidFill>
          <a:ln w="25400">
            <a:solidFill>
              <a:srgbClr val="7030A0"/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0" name="Shape 80"/>
          <p:cNvSpPr/>
          <p:nvPr/>
        </p:nvSpPr>
        <p:spPr>
          <a:xfrm>
            <a:off x="228600" y="2667000"/>
            <a:ext cx="298450" cy="231775"/>
          </a:xfrm>
          <a:prstGeom prst="rightArrow">
            <a:avLst>
              <a:gd name="adj1" fmla="val 50000"/>
              <a:gd name="adj2" fmla="val 49999"/>
            </a:avLst>
          </a:prstGeom>
          <a:solidFill>
            <a:srgbClr val="C00000"/>
          </a:solidFill>
          <a:ln w="25400">
            <a:solidFill>
              <a:srgbClr val="7030A0"/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1" name="Shape 81"/>
          <p:cNvSpPr/>
          <p:nvPr/>
        </p:nvSpPr>
        <p:spPr>
          <a:xfrm>
            <a:off x="228600" y="3581400"/>
            <a:ext cx="298450" cy="231775"/>
          </a:xfrm>
          <a:prstGeom prst="rightArrow">
            <a:avLst>
              <a:gd name="adj1" fmla="val 50000"/>
              <a:gd name="adj2" fmla="val 49999"/>
            </a:avLst>
          </a:prstGeom>
          <a:solidFill>
            <a:srgbClr val="C00000"/>
          </a:solidFill>
          <a:ln w="25400">
            <a:solidFill>
              <a:srgbClr val="7030A0"/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2" name="Shape 82"/>
          <p:cNvSpPr/>
          <p:nvPr/>
        </p:nvSpPr>
        <p:spPr>
          <a:xfrm>
            <a:off x="228600" y="4114800"/>
            <a:ext cx="298450" cy="231775"/>
          </a:xfrm>
          <a:prstGeom prst="rightArrow">
            <a:avLst>
              <a:gd name="adj1" fmla="val 50000"/>
              <a:gd name="adj2" fmla="val 49999"/>
            </a:avLst>
          </a:prstGeom>
          <a:solidFill>
            <a:srgbClr val="C00000"/>
          </a:solidFill>
          <a:ln w="25400">
            <a:solidFill>
              <a:srgbClr val="7030A0"/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3" name="Shape 83"/>
          <p:cNvSpPr/>
          <p:nvPr/>
        </p:nvSpPr>
        <p:spPr>
          <a:xfrm>
            <a:off x="228600" y="4572000"/>
            <a:ext cx="298450" cy="231775"/>
          </a:xfrm>
          <a:prstGeom prst="rightArrow">
            <a:avLst>
              <a:gd name="adj1" fmla="val 50000"/>
              <a:gd name="adj2" fmla="val 49999"/>
            </a:avLst>
          </a:prstGeom>
          <a:solidFill>
            <a:srgbClr val="C00000"/>
          </a:solidFill>
          <a:ln w="25400">
            <a:solidFill>
              <a:srgbClr val="7030A0"/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228600" y="5029200"/>
            <a:ext cx="298450" cy="231775"/>
          </a:xfrm>
          <a:prstGeom prst="rightArrow">
            <a:avLst>
              <a:gd name="adj1" fmla="val 50000"/>
              <a:gd name="adj2" fmla="val 49999"/>
            </a:avLst>
          </a:prstGeom>
          <a:solidFill>
            <a:srgbClr val="C00000"/>
          </a:solidFill>
          <a:ln w="25400">
            <a:solidFill>
              <a:srgbClr val="7030A0"/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slow" advClick="0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1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title" idx="4294967295"/>
          </p:nvPr>
        </p:nvSpPr>
        <p:spPr>
          <a:xfrm>
            <a:off x="965200" y="71437"/>
            <a:ext cx="8305800" cy="6524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667512">
              <a:defRPr sz="3650" b="1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650" b="1">
                <a:solidFill>
                  <a:srgbClr val="FFFFFF"/>
                </a:solidFill>
              </a:rPr>
              <a:t>New Initiatives  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idx="4294967295"/>
          </p:nvPr>
        </p:nvSpPr>
        <p:spPr>
          <a:xfrm>
            <a:off x="393700" y="1135062"/>
            <a:ext cx="9359900" cy="53228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225000" lvl="0" indent="-225000" algn="just" defTabSz="832104">
              <a:spcBef>
                <a:spcPts val="600"/>
              </a:spcBef>
              <a:buNone/>
              <a:defRPr sz="1800"/>
            </a:pPr>
            <a:r>
              <a:rPr lang="en-US" sz="2548" b="1" dirty="0" smtClean="0">
                <a:latin typeface="Garamond"/>
                <a:ea typeface="Garamond"/>
                <a:cs typeface="Garamond"/>
                <a:sym typeface="Garamond"/>
              </a:rPr>
              <a:t>	 </a:t>
            </a:r>
            <a:r>
              <a:rPr sz="2548" b="1" smtClean="0">
                <a:latin typeface="Garamond"/>
                <a:ea typeface="Garamond"/>
                <a:cs typeface="Garamond"/>
                <a:sym typeface="Garamond"/>
              </a:rPr>
              <a:t>Meezan </a:t>
            </a:r>
            <a:r>
              <a:rPr sz="2548" b="1">
                <a:latin typeface="Garamond"/>
                <a:ea typeface="Garamond"/>
                <a:cs typeface="Garamond"/>
                <a:sym typeface="Garamond"/>
              </a:rPr>
              <a:t>Bank is currently working on pilot project of Warehouse </a:t>
            </a:r>
            <a:r>
              <a:rPr lang="en-US" sz="2548" b="1" dirty="0" smtClean="0">
                <a:latin typeface="Garamond"/>
                <a:ea typeface="Garamond"/>
                <a:cs typeface="Garamond"/>
                <a:sym typeface="Garamond"/>
              </a:rPr>
              <a:t>  </a:t>
            </a:r>
            <a:r>
              <a:rPr sz="2548" b="1" smtClean="0">
                <a:latin typeface="Garamond"/>
                <a:ea typeface="Garamond"/>
                <a:cs typeface="Garamond"/>
                <a:sym typeface="Garamond"/>
              </a:rPr>
              <a:t>Receipt </a:t>
            </a:r>
            <a:r>
              <a:rPr sz="2548" b="1">
                <a:latin typeface="Garamond"/>
                <a:ea typeface="Garamond"/>
                <a:cs typeface="Garamond"/>
                <a:sym typeface="Garamond"/>
              </a:rPr>
              <a:t>Financing with State Bank of Pakistan </a:t>
            </a:r>
          </a:p>
          <a:p>
            <a:pPr marL="225000" lvl="0" indent="-225000" algn="just" defTabSz="832104">
              <a:spcBef>
                <a:spcPts val="600"/>
              </a:spcBef>
              <a:buNone/>
              <a:defRPr sz="1800"/>
            </a:pPr>
            <a:r>
              <a:rPr lang="en-US" sz="2548" b="1" dirty="0" smtClean="0">
                <a:latin typeface="Garamond"/>
                <a:ea typeface="Garamond"/>
                <a:cs typeface="Garamond"/>
                <a:sym typeface="Garamond"/>
              </a:rPr>
              <a:t>	 </a:t>
            </a:r>
            <a:r>
              <a:rPr sz="2548" b="1" smtClean="0">
                <a:latin typeface="Garamond"/>
                <a:ea typeface="Garamond"/>
                <a:cs typeface="Garamond"/>
                <a:sym typeface="Garamond"/>
              </a:rPr>
              <a:t>Meezan </a:t>
            </a:r>
            <a:r>
              <a:rPr sz="2548" b="1">
                <a:latin typeface="Garamond"/>
                <a:ea typeface="Garamond"/>
                <a:cs typeface="Garamond"/>
                <a:sym typeface="Garamond"/>
              </a:rPr>
              <a:t>Bank is supporting Agri Sector through conducting primary field research. Recently, there were 5 Researches conducted in the areas of Dairy, Fisheries, Spices, Dates and Fruits &amp; Vegetables.</a:t>
            </a:r>
          </a:p>
          <a:p>
            <a:pPr marL="225000" lvl="0" indent="-225000" algn="just" defTabSz="832104">
              <a:spcBef>
                <a:spcPts val="600"/>
              </a:spcBef>
              <a:buNone/>
              <a:defRPr sz="1800"/>
            </a:pPr>
            <a:r>
              <a:rPr lang="en-US" sz="2548" b="1" dirty="0" smtClean="0">
                <a:latin typeface="Garamond"/>
                <a:ea typeface="Garamond"/>
                <a:cs typeface="Garamond"/>
                <a:sym typeface="Garamond"/>
              </a:rPr>
              <a:t>	 </a:t>
            </a:r>
            <a:r>
              <a:rPr sz="2548" b="1" smtClean="0">
                <a:latin typeface="Garamond"/>
                <a:ea typeface="Garamond"/>
                <a:cs typeface="Garamond"/>
                <a:sym typeface="Garamond"/>
              </a:rPr>
              <a:t>Awareness </a:t>
            </a:r>
            <a:r>
              <a:rPr sz="2548" b="1">
                <a:latin typeface="Garamond"/>
                <a:ea typeface="Garamond"/>
                <a:cs typeface="Garamond"/>
                <a:sym typeface="Garamond"/>
              </a:rPr>
              <a:t>Session, Field Visits and Trainings for stakeholders to provide Shariah Compliant Solutions for Agri Value Chain Financing. </a:t>
            </a:r>
          </a:p>
          <a:p>
            <a:pPr marL="225000" lvl="0" indent="-225000" algn="just" defTabSz="832104">
              <a:spcBef>
                <a:spcPts val="600"/>
              </a:spcBef>
              <a:buNone/>
              <a:defRPr sz="1800"/>
            </a:pPr>
            <a:r>
              <a:rPr lang="en-US" sz="2548" b="1" dirty="0" smtClean="0">
                <a:latin typeface="Garamond"/>
                <a:ea typeface="Garamond"/>
                <a:cs typeface="Garamond"/>
                <a:sym typeface="Garamond"/>
              </a:rPr>
              <a:t>	 </a:t>
            </a:r>
            <a:r>
              <a:rPr sz="2548" b="1" smtClean="0">
                <a:latin typeface="Garamond"/>
                <a:ea typeface="Garamond"/>
                <a:cs typeface="Garamond"/>
                <a:sym typeface="Garamond"/>
              </a:rPr>
              <a:t>Meezan </a:t>
            </a:r>
            <a:r>
              <a:rPr sz="2548" b="1">
                <a:latin typeface="Garamond"/>
                <a:ea typeface="Garamond"/>
                <a:cs typeface="Garamond"/>
                <a:sym typeface="Garamond"/>
              </a:rPr>
              <a:t>Bank is also launching Branchless Banking Operations to </a:t>
            </a:r>
            <a:r>
              <a:rPr lang="en-US" sz="2548" b="1" dirty="0" smtClean="0">
                <a:latin typeface="Garamond"/>
                <a:ea typeface="Garamond"/>
                <a:cs typeface="Garamond"/>
                <a:sym typeface="Garamond"/>
              </a:rPr>
              <a:t>  </a:t>
            </a:r>
            <a:r>
              <a:rPr sz="2548" b="1" smtClean="0">
                <a:latin typeface="Garamond"/>
                <a:ea typeface="Garamond"/>
                <a:cs typeface="Garamond"/>
                <a:sym typeface="Garamond"/>
              </a:rPr>
              <a:t>cater </a:t>
            </a:r>
            <a:r>
              <a:rPr sz="2548" b="1">
                <a:latin typeface="Garamond"/>
                <a:ea typeface="Garamond"/>
                <a:cs typeface="Garamond"/>
                <a:sym typeface="Garamond"/>
              </a:rPr>
              <a:t>to the needs of non banked rural population.</a:t>
            </a:r>
          </a:p>
        </p:txBody>
      </p:sp>
      <p:sp>
        <p:nvSpPr>
          <p:cNvPr id="88" name="Shape 88"/>
          <p:cNvSpPr/>
          <p:nvPr/>
        </p:nvSpPr>
        <p:spPr>
          <a:xfrm>
            <a:off x="279400" y="1255712"/>
            <a:ext cx="298450" cy="231776"/>
          </a:xfrm>
          <a:prstGeom prst="rightArrow">
            <a:avLst>
              <a:gd name="adj1" fmla="val 50000"/>
              <a:gd name="adj2" fmla="val 49999"/>
            </a:avLst>
          </a:prstGeom>
          <a:solidFill>
            <a:srgbClr val="C00000"/>
          </a:solidFill>
          <a:ln w="25400">
            <a:solidFill>
              <a:srgbClr val="7030A0"/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9" name="Shape 89"/>
          <p:cNvSpPr/>
          <p:nvPr/>
        </p:nvSpPr>
        <p:spPr>
          <a:xfrm>
            <a:off x="304800" y="2057400"/>
            <a:ext cx="298450" cy="231775"/>
          </a:xfrm>
          <a:prstGeom prst="rightArrow">
            <a:avLst>
              <a:gd name="adj1" fmla="val 50000"/>
              <a:gd name="adj2" fmla="val 49999"/>
            </a:avLst>
          </a:prstGeom>
          <a:solidFill>
            <a:srgbClr val="C00000"/>
          </a:solidFill>
          <a:ln w="25400">
            <a:solidFill>
              <a:srgbClr val="7030A0"/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0" name="Shape 90"/>
          <p:cNvSpPr/>
          <p:nvPr/>
        </p:nvSpPr>
        <p:spPr>
          <a:xfrm>
            <a:off x="304800" y="3733800"/>
            <a:ext cx="298450" cy="231775"/>
          </a:xfrm>
          <a:prstGeom prst="rightArrow">
            <a:avLst>
              <a:gd name="adj1" fmla="val 50000"/>
              <a:gd name="adj2" fmla="val 49999"/>
            </a:avLst>
          </a:prstGeom>
          <a:solidFill>
            <a:srgbClr val="C00000"/>
          </a:solidFill>
          <a:ln w="25400">
            <a:solidFill>
              <a:srgbClr val="7030A0"/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1" name="Shape 91"/>
          <p:cNvSpPr/>
          <p:nvPr/>
        </p:nvSpPr>
        <p:spPr>
          <a:xfrm>
            <a:off x="228600" y="4949824"/>
            <a:ext cx="298450" cy="231776"/>
          </a:xfrm>
          <a:prstGeom prst="rightArrow">
            <a:avLst>
              <a:gd name="adj1" fmla="val 50000"/>
              <a:gd name="adj2" fmla="val 49999"/>
            </a:avLst>
          </a:prstGeom>
          <a:solidFill>
            <a:srgbClr val="C00000"/>
          </a:solidFill>
          <a:ln w="25400">
            <a:solidFill>
              <a:srgbClr val="7030A0"/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1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title" idx="4294967295"/>
          </p:nvPr>
        </p:nvSpPr>
        <p:spPr>
          <a:xfrm>
            <a:off x="965200" y="58737"/>
            <a:ext cx="8305800" cy="6270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621791">
              <a:defRPr sz="3400" b="1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400" b="1">
                <a:solidFill>
                  <a:srgbClr val="FFFFFF"/>
                </a:solidFill>
              </a:rPr>
              <a:t>Wide Product Range</a:t>
            </a:r>
          </a:p>
        </p:txBody>
      </p:sp>
      <p:pic>
        <p:nvPicPr>
          <p:cNvPr id="95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012" y="1274762"/>
            <a:ext cx="8901113" cy="5486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title" idx="4294967295"/>
          </p:nvPr>
        </p:nvSpPr>
        <p:spPr>
          <a:xfrm>
            <a:off x="598487" y="46037"/>
            <a:ext cx="8915401" cy="6651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685800">
              <a:defRPr sz="3750" b="1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750" b="1">
                <a:solidFill>
                  <a:srgbClr val="FFFFFF"/>
                </a:solidFill>
              </a:rPr>
              <a:t>Challenges</a:t>
            </a:r>
          </a:p>
        </p:txBody>
      </p:sp>
      <p:sp>
        <p:nvSpPr>
          <p:cNvPr id="98" name="Shape 98"/>
          <p:cNvSpPr>
            <a:spLocks noGrp="1"/>
          </p:cNvSpPr>
          <p:nvPr>
            <p:ph type="body" idx="4294967295"/>
          </p:nvPr>
        </p:nvSpPr>
        <p:spPr>
          <a:xfrm>
            <a:off x="330200" y="1071562"/>
            <a:ext cx="9258300" cy="53228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7387" lvl="0" indent="-437387" algn="just" defTabSz="877823">
              <a:spcBef>
                <a:spcPts val="600"/>
              </a:spcBef>
              <a:buNone/>
              <a:defRPr sz="1800"/>
            </a:pPr>
            <a:r>
              <a:rPr lang="en-US" sz="2688" b="1" dirty="0" smtClean="0">
                <a:latin typeface="Garamond"/>
                <a:ea typeface="Garamond"/>
                <a:cs typeface="Garamond"/>
                <a:sym typeface="Garamond"/>
              </a:rPr>
              <a:t>	</a:t>
            </a:r>
            <a:r>
              <a:rPr sz="2688" b="1" smtClean="0">
                <a:latin typeface="Garamond"/>
                <a:ea typeface="Garamond"/>
                <a:cs typeface="Garamond"/>
                <a:sym typeface="Garamond"/>
              </a:rPr>
              <a:t>Undocumented </a:t>
            </a:r>
            <a:r>
              <a:rPr sz="2688" b="1">
                <a:latin typeface="Garamond"/>
                <a:ea typeface="Garamond"/>
                <a:cs typeface="Garamond"/>
                <a:sym typeface="Garamond"/>
              </a:rPr>
              <a:t>sector, Weak Legal Framework and Security of Capital.</a:t>
            </a:r>
          </a:p>
          <a:p>
            <a:pPr marL="437387" lvl="0" indent="-437387" algn="just" defTabSz="877823">
              <a:spcBef>
                <a:spcPts val="600"/>
              </a:spcBef>
              <a:buNone/>
              <a:defRPr sz="1800"/>
            </a:pPr>
            <a:r>
              <a:rPr lang="en-US" sz="2688" b="1" dirty="0" smtClean="0">
                <a:latin typeface="Garamond"/>
                <a:ea typeface="Garamond"/>
                <a:cs typeface="Garamond"/>
                <a:sym typeface="Garamond"/>
              </a:rPr>
              <a:t>	</a:t>
            </a:r>
            <a:r>
              <a:rPr sz="2688" b="1" smtClean="0">
                <a:latin typeface="Garamond"/>
                <a:ea typeface="Garamond"/>
                <a:cs typeface="Garamond"/>
                <a:sym typeface="Garamond"/>
              </a:rPr>
              <a:t>Deficiencies </a:t>
            </a:r>
            <a:r>
              <a:rPr sz="2688" b="1">
                <a:latin typeface="Garamond"/>
                <a:ea typeface="Garamond"/>
                <a:cs typeface="Garamond"/>
                <a:sym typeface="Garamond"/>
              </a:rPr>
              <a:t>in Agri Credit and Crop Takaful Mechanism. </a:t>
            </a:r>
          </a:p>
          <a:p>
            <a:pPr marL="437387" lvl="0" indent="-437387" algn="l" defTabSz="877823">
              <a:spcBef>
                <a:spcPts val="600"/>
              </a:spcBef>
              <a:buNone/>
              <a:defRPr sz="1800"/>
            </a:pPr>
            <a:r>
              <a:rPr lang="en-US" sz="2688" b="1" dirty="0" smtClean="0">
                <a:latin typeface="Garamond"/>
                <a:ea typeface="Garamond"/>
                <a:cs typeface="Garamond"/>
                <a:sym typeface="Garamond"/>
              </a:rPr>
              <a:t>	</a:t>
            </a:r>
            <a:r>
              <a:rPr sz="2688" b="1" smtClean="0">
                <a:latin typeface="Garamond"/>
                <a:ea typeface="Garamond"/>
                <a:cs typeface="Garamond"/>
                <a:sym typeface="Garamond"/>
              </a:rPr>
              <a:t>Price </a:t>
            </a:r>
            <a:r>
              <a:rPr sz="2688" b="1">
                <a:latin typeface="Garamond"/>
                <a:ea typeface="Garamond"/>
                <a:cs typeface="Garamond"/>
                <a:sym typeface="Garamond"/>
              </a:rPr>
              <a:t>Determination Mechanism, Commodity Index/Exchanges.</a:t>
            </a:r>
          </a:p>
          <a:p>
            <a:pPr marL="437387" lvl="0" indent="-437387" algn="just" defTabSz="877823">
              <a:spcBef>
                <a:spcPts val="600"/>
              </a:spcBef>
              <a:buNone/>
              <a:defRPr sz="1800"/>
            </a:pPr>
            <a:r>
              <a:rPr lang="en-US" sz="2688" b="1" dirty="0" smtClean="0">
                <a:latin typeface="Garamond"/>
                <a:ea typeface="Garamond"/>
                <a:cs typeface="Garamond"/>
                <a:sym typeface="Garamond"/>
              </a:rPr>
              <a:t>	</a:t>
            </a:r>
            <a:r>
              <a:rPr sz="2688" b="1" smtClean="0">
                <a:latin typeface="Garamond"/>
                <a:ea typeface="Garamond"/>
                <a:cs typeface="Garamond"/>
                <a:sym typeface="Garamond"/>
              </a:rPr>
              <a:t>Illiteracy</a:t>
            </a:r>
            <a:r>
              <a:rPr sz="2688" b="1">
                <a:latin typeface="Garamond"/>
                <a:ea typeface="Garamond"/>
                <a:cs typeface="Garamond"/>
                <a:sym typeface="Garamond"/>
              </a:rPr>
              <a:t>. </a:t>
            </a:r>
          </a:p>
          <a:p>
            <a:pPr marL="437387" lvl="0" indent="-437387" algn="just" defTabSz="877823">
              <a:spcBef>
                <a:spcPts val="600"/>
              </a:spcBef>
              <a:buNone/>
              <a:defRPr sz="1800"/>
            </a:pPr>
            <a:r>
              <a:rPr lang="en-US" sz="2688" b="1" dirty="0" smtClean="0">
                <a:latin typeface="Garamond"/>
                <a:ea typeface="Garamond"/>
                <a:cs typeface="Garamond"/>
                <a:sym typeface="Garamond"/>
              </a:rPr>
              <a:t>	</a:t>
            </a:r>
            <a:r>
              <a:rPr sz="2688" b="1" smtClean="0">
                <a:latin typeface="Garamond"/>
                <a:ea typeface="Garamond"/>
                <a:cs typeface="Garamond"/>
                <a:sym typeface="Garamond"/>
              </a:rPr>
              <a:t>Consistent </a:t>
            </a:r>
            <a:r>
              <a:rPr sz="2688" b="1">
                <a:latin typeface="Garamond"/>
                <a:ea typeface="Garamond"/>
                <a:cs typeface="Garamond"/>
                <a:sym typeface="Garamond"/>
              </a:rPr>
              <a:t>Agriculture Trade Policy and Interprovincial Coordination. </a:t>
            </a:r>
          </a:p>
          <a:p>
            <a:pPr marL="437387" lvl="0" indent="-437387" algn="just" defTabSz="877823">
              <a:spcBef>
                <a:spcPts val="600"/>
              </a:spcBef>
              <a:buNone/>
              <a:defRPr sz="1800"/>
            </a:pPr>
            <a:r>
              <a:rPr lang="en-US" sz="2688" b="1" dirty="0" smtClean="0">
                <a:latin typeface="Garamond"/>
                <a:ea typeface="Garamond"/>
                <a:cs typeface="Garamond"/>
                <a:sym typeface="Garamond"/>
              </a:rPr>
              <a:t>	</a:t>
            </a:r>
            <a:r>
              <a:rPr sz="2688" b="1" smtClean="0">
                <a:latin typeface="Garamond"/>
                <a:ea typeface="Garamond"/>
                <a:cs typeface="Garamond"/>
                <a:sym typeface="Garamond"/>
              </a:rPr>
              <a:t>Linkage </a:t>
            </a:r>
            <a:r>
              <a:rPr sz="2688" b="1">
                <a:latin typeface="Garamond"/>
                <a:ea typeface="Garamond"/>
                <a:cs typeface="Garamond"/>
                <a:sym typeface="Garamond"/>
              </a:rPr>
              <a:t>of Revenue Records on Country Level.</a:t>
            </a:r>
          </a:p>
          <a:p>
            <a:pPr marL="437387" lvl="0" indent="-437387" algn="just" defTabSz="877823">
              <a:spcBef>
                <a:spcPts val="600"/>
              </a:spcBef>
              <a:buNone/>
              <a:defRPr sz="1800"/>
            </a:pPr>
            <a:r>
              <a:rPr lang="en-US" sz="2688" b="1" dirty="0" smtClean="0">
                <a:latin typeface="Garamond"/>
                <a:ea typeface="Garamond"/>
                <a:cs typeface="Garamond"/>
                <a:sym typeface="Garamond"/>
              </a:rPr>
              <a:t>	</a:t>
            </a:r>
            <a:r>
              <a:rPr sz="2688" b="1" smtClean="0">
                <a:latin typeface="Garamond"/>
                <a:ea typeface="Garamond"/>
                <a:cs typeface="Garamond"/>
                <a:sym typeface="Garamond"/>
              </a:rPr>
              <a:t>Unavailability </a:t>
            </a:r>
            <a:r>
              <a:rPr sz="2688" b="1">
                <a:latin typeface="Garamond"/>
                <a:ea typeface="Garamond"/>
                <a:cs typeface="Garamond"/>
                <a:sym typeface="Garamond"/>
              </a:rPr>
              <a:t>of credit information and Effective Recovery Laws. </a:t>
            </a:r>
          </a:p>
        </p:txBody>
      </p:sp>
      <p:sp>
        <p:nvSpPr>
          <p:cNvPr id="99" name="Shape 99"/>
          <p:cNvSpPr/>
          <p:nvPr/>
        </p:nvSpPr>
        <p:spPr>
          <a:xfrm>
            <a:off x="304800" y="1143000"/>
            <a:ext cx="298450" cy="231775"/>
          </a:xfrm>
          <a:prstGeom prst="rightArrow">
            <a:avLst>
              <a:gd name="adj1" fmla="val 50000"/>
              <a:gd name="adj2" fmla="val 49999"/>
            </a:avLst>
          </a:prstGeom>
          <a:solidFill>
            <a:srgbClr val="C00000"/>
          </a:solidFill>
          <a:ln w="25400">
            <a:solidFill>
              <a:srgbClr val="7030A0"/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0" name="Shape 100"/>
          <p:cNvSpPr/>
          <p:nvPr/>
        </p:nvSpPr>
        <p:spPr>
          <a:xfrm>
            <a:off x="304800" y="2057400"/>
            <a:ext cx="298450" cy="231775"/>
          </a:xfrm>
          <a:prstGeom prst="rightArrow">
            <a:avLst>
              <a:gd name="adj1" fmla="val 50000"/>
              <a:gd name="adj2" fmla="val 49999"/>
            </a:avLst>
          </a:prstGeom>
          <a:solidFill>
            <a:srgbClr val="C00000"/>
          </a:solidFill>
          <a:ln w="25400">
            <a:solidFill>
              <a:srgbClr val="7030A0"/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1" name="Shape 101"/>
          <p:cNvSpPr/>
          <p:nvPr/>
        </p:nvSpPr>
        <p:spPr>
          <a:xfrm>
            <a:off x="304800" y="2590800"/>
            <a:ext cx="298450" cy="231775"/>
          </a:xfrm>
          <a:prstGeom prst="rightArrow">
            <a:avLst>
              <a:gd name="adj1" fmla="val 50000"/>
              <a:gd name="adj2" fmla="val 49999"/>
            </a:avLst>
          </a:prstGeom>
          <a:solidFill>
            <a:srgbClr val="C00000"/>
          </a:solidFill>
          <a:ln w="25400">
            <a:solidFill>
              <a:srgbClr val="7030A0"/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2" name="Shape 102"/>
          <p:cNvSpPr/>
          <p:nvPr/>
        </p:nvSpPr>
        <p:spPr>
          <a:xfrm>
            <a:off x="304800" y="3429000"/>
            <a:ext cx="298450" cy="231775"/>
          </a:xfrm>
          <a:prstGeom prst="rightArrow">
            <a:avLst>
              <a:gd name="adj1" fmla="val 50000"/>
              <a:gd name="adj2" fmla="val 49999"/>
            </a:avLst>
          </a:prstGeom>
          <a:solidFill>
            <a:srgbClr val="C00000"/>
          </a:solidFill>
          <a:ln w="25400">
            <a:solidFill>
              <a:srgbClr val="7030A0"/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3" name="Shape 103"/>
          <p:cNvSpPr/>
          <p:nvPr/>
        </p:nvSpPr>
        <p:spPr>
          <a:xfrm>
            <a:off x="304800" y="3962400"/>
            <a:ext cx="298450" cy="231775"/>
          </a:xfrm>
          <a:prstGeom prst="rightArrow">
            <a:avLst>
              <a:gd name="adj1" fmla="val 50000"/>
              <a:gd name="adj2" fmla="val 49999"/>
            </a:avLst>
          </a:prstGeom>
          <a:solidFill>
            <a:srgbClr val="C00000"/>
          </a:solidFill>
          <a:ln w="25400">
            <a:solidFill>
              <a:srgbClr val="7030A0"/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4" name="Shape 104"/>
          <p:cNvSpPr/>
          <p:nvPr/>
        </p:nvSpPr>
        <p:spPr>
          <a:xfrm>
            <a:off x="304800" y="4800600"/>
            <a:ext cx="298450" cy="231775"/>
          </a:xfrm>
          <a:prstGeom prst="rightArrow">
            <a:avLst>
              <a:gd name="adj1" fmla="val 50000"/>
              <a:gd name="adj2" fmla="val 49999"/>
            </a:avLst>
          </a:prstGeom>
          <a:solidFill>
            <a:srgbClr val="C00000"/>
          </a:solidFill>
          <a:ln w="25400">
            <a:solidFill>
              <a:srgbClr val="7030A0"/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5" name="Shape 105"/>
          <p:cNvSpPr/>
          <p:nvPr/>
        </p:nvSpPr>
        <p:spPr>
          <a:xfrm>
            <a:off x="304800" y="5334000"/>
            <a:ext cx="298450" cy="231775"/>
          </a:xfrm>
          <a:prstGeom prst="rightArrow">
            <a:avLst>
              <a:gd name="adj1" fmla="val 50000"/>
              <a:gd name="adj2" fmla="val 49999"/>
            </a:avLst>
          </a:prstGeom>
          <a:solidFill>
            <a:srgbClr val="C00000"/>
          </a:solidFill>
          <a:ln w="25400">
            <a:solidFill>
              <a:srgbClr val="7030A0"/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top-back.jpeg" descr="top-back"/>
          <p:cNvPicPr/>
          <p:nvPr/>
        </p:nvPicPr>
        <p:blipFill>
          <a:blip r:embed="rId2">
            <a:extLst/>
          </a:blip>
          <a:srcRect t="4945" b="6593"/>
          <a:stretch>
            <a:fillRect/>
          </a:stretch>
        </p:blipFill>
        <p:spPr>
          <a:xfrm>
            <a:off x="0" y="-47625"/>
            <a:ext cx="9705975" cy="950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top-name.jpeg" descr="top-name"/>
          <p:cNvPicPr/>
          <p:nvPr/>
        </p:nvPicPr>
        <p:blipFill>
          <a:blip r:embed="rId3">
            <a:extLst/>
          </a:blip>
          <a:srcRect l="88488" t="4945" r="3645" b="7142"/>
          <a:stretch>
            <a:fillRect/>
          </a:stretch>
        </p:blipFill>
        <p:spPr>
          <a:xfrm>
            <a:off x="9642475" y="-47626"/>
            <a:ext cx="458788" cy="944564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Shape 109"/>
          <p:cNvSpPr/>
          <p:nvPr/>
        </p:nvSpPr>
        <p:spPr>
          <a:xfrm>
            <a:off x="12700" y="3406775"/>
            <a:ext cx="6718300" cy="666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15000"/>
              </a:lnSpc>
              <a:defRPr sz="400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33399"/>
                </a:solidFill>
              </a:rPr>
              <a:t>Jazak Allah  &amp;  Thank you</a:t>
            </a:r>
          </a:p>
        </p:txBody>
      </p:sp>
      <p:pic>
        <p:nvPicPr>
          <p:cNvPr id="110" name="MBL Stamp.png" descr="MBL Stamp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582738" y="-854075"/>
            <a:ext cx="6765926" cy="44942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tilt.png" descr="tilt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 rot="20700000">
            <a:off x="6961187" y="3979862"/>
            <a:ext cx="4654551" cy="38449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23</Words>
  <PresentationFormat>A4 Paper (210x297 mm)</PresentationFormat>
  <Paragraphs>29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Default</vt:lpstr>
      <vt:lpstr>Slide 1</vt:lpstr>
      <vt:lpstr>Opportunities</vt:lpstr>
      <vt:lpstr>New Initiatives  </vt:lpstr>
      <vt:lpstr>Wide Product Range</vt:lpstr>
      <vt:lpstr>Challenges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Muhammad Basharat</dc:creator>
  <cp:lastModifiedBy>m.basharat03894</cp:lastModifiedBy>
  <cp:revision>4</cp:revision>
  <dcterms:modified xsi:type="dcterms:W3CDTF">2015-04-28T05:46:42Z</dcterms:modified>
</cp:coreProperties>
</file>