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7" r:id="rId3"/>
    <p:sldId id="258" r:id="rId4"/>
    <p:sldId id="259" r:id="rId5"/>
    <p:sldId id="260" r:id="rId6"/>
    <p:sldId id="265" r:id="rId7"/>
    <p:sldId id="262" r:id="rId8"/>
    <p:sldId id="263" r:id="rId9"/>
    <p:sldId id="266" r:id="rId10"/>
    <p:sldId id="261" r:id="rId11"/>
    <p:sldId id="273" r:id="rId12"/>
    <p:sldId id="275" r:id="rId13"/>
    <p:sldId id="276" r:id="rId14"/>
    <p:sldId id="296" r:id="rId15"/>
    <p:sldId id="27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FF6600"/>
    <a:srgbClr val="00FFFF"/>
    <a:srgbClr val="0000CC"/>
    <a:srgbClr val="66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72222" autoAdjust="0"/>
  </p:normalViewPr>
  <p:slideViewPr>
    <p:cSldViewPr snapToGrid="0">
      <p:cViewPr>
        <p:scale>
          <a:sx n="70" d="100"/>
          <a:sy n="70" d="100"/>
        </p:scale>
        <p:origin x="-508" y="-4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E33D41-742B-42E5-8A64-BA9650D96D96}" type="datetimeFigureOut">
              <a:rPr lang="en-US" smtClean="0"/>
              <a:pPr/>
              <a:t>29-Apr-15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B68197-9590-4353-8D10-F6829FE58D4E}" type="slidenum">
              <a:rPr lang="en-US" smtClean="0"/>
              <a:pPr/>
              <a:t>‹#›</a:t>
            </a:fld>
            <a:endParaRPr lang="en-US"/>
          </a:p>
        </p:txBody>
      </p:sp>
    </p:spTree>
    <p:extLst>
      <p:ext uri="{BB962C8B-B14F-4D97-AF65-F5344CB8AC3E}">
        <p14:creationId xmlns:p14="http://schemas.microsoft.com/office/powerpoint/2010/main" xmlns="" val="2007321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29-Apr-15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29-Apr-15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29-Apr-15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29-Apr-15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29-Apr-15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29-Apr-15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29-Apr-15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29-Apr-15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29-Apr-15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29-Apr-15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29-Apr-15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29-Apr-15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29-Apr-15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29-Apr-15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pPr/>
              <a:t>29-Apr-15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29-Apr-15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29-Apr-15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hyperlink" Target="http://www.ghananewsagency.org/africa/-agribusiness-holds-prospects-for-youth-employment-fao-72712" TargetMode="Externa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10" Type="http://schemas.openxmlformats.org/officeDocument/2006/relationships/image" Target="../media/image7.jpeg"/><Relationship Id="rId4" Type="http://schemas.openxmlformats.org/officeDocument/2006/relationships/hyperlink" Target="http://www.google.com.pk/url?sa=i&amp;rct=j&amp;q=&amp;esrc=s&amp;frm=1&amp;source=images&amp;cd=&amp;cad=rja&amp;uact=8&amp;docid=2Xv0k0I9flYQgM&amp;tbnid=QYfpSqmDrS-tYM:&amp;ved=0CAUQjRw&amp;url=http://www.afi-global.org/afi-network/members/state-bank-pakistan&amp;ei=J4kNVIS4JI3tO-fVgKAC&amp;psig=AFQjCNFCigzO-qUS8A9qtSAeW9kO5ON4ug&amp;ust=1410259573694412" TargetMode="External"/><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lhudacibe.com/" TargetMode="External"/><Relationship Id="rId2" Type="http://schemas.openxmlformats.org/officeDocument/2006/relationships/hyperlink" Target="mailto:Zubair.mughal@alhudacibe.com" TargetMode="Externa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0723" y="4619155"/>
            <a:ext cx="7766936" cy="1650999"/>
          </a:xfrm>
        </p:spPr>
        <p:txBody>
          <a:bodyPr>
            <a:normAutofit/>
          </a:bodyPr>
          <a:lstStyle/>
          <a:p>
            <a:endParaRPr lang="en-US" sz="1600" b="1" dirty="0" smtClean="0">
              <a:solidFill>
                <a:schemeClr val="bg1"/>
              </a:solidFill>
              <a:latin typeface="Castellar" panose="020A0402060406010301" pitchFamily="18" charset="0"/>
            </a:endParaRPr>
          </a:p>
          <a:p>
            <a:r>
              <a:rPr lang="en-US" sz="1600" b="1" dirty="0" smtClean="0">
                <a:solidFill>
                  <a:schemeClr val="bg1"/>
                </a:solidFill>
                <a:latin typeface="Castellar" panose="020A0402060406010301" pitchFamily="18" charset="0"/>
              </a:rPr>
              <a:t>Muhammad </a:t>
            </a:r>
            <a:r>
              <a:rPr lang="en-US" sz="1600" b="1" dirty="0">
                <a:solidFill>
                  <a:schemeClr val="bg1"/>
                </a:solidFill>
                <a:latin typeface="Castellar" panose="020A0402060406010301" pitchFamily="18" charset="0"/>
              </a:rPr>
              <a:t>Zubair Mughal</a:t>
            </a:r>
          </a:p>
          <a:p>
            <a:r>
              <a:rPr lang="en-US" sz="1400" b="1" dirty="0">
                <a:solidFill>
                  <a:schemeClr val="bg1"/>
                </a:solidFill>
                <a:latin typeface="Castellar" panose="020A0402060406010301" pitchFamily="18" charset="0"/>
              </a:rPr>
              <a:t>Chief Executive </a:t>
            </a:r>
            <a:r>
              <a:rPr lang="en-US" sz="1400" b="1" dirty="0" smtClean="0">
                <a:solidFill>
                  <a:schemeClr val="bg1"/>
                </a:solidFill>
                <a:latin typeface="Castellar" panose="020A0402060406010301" pitchFamily="18" charset="0"/>
              </a:rPr>
              <a:t>Officer</a:t>
            </a:r>
          </a:p>
          <a:p>
            <a:r>
              <a:rPr lang="en-US" sz="1400" b="1" dirty="0" err="1" smtClean="0">
                <a:latin typeface="Castellar" panose="020A0402060406010301" pitchFamily="18" charset="0"/>
              </a:rPr>
              <a:t>Allhuda</a:t>
            </a:r>
            <a:r>
              <a:rPr lang="en-US" sz="1400" b="1" dirty="0" smtClean="0">
                <a:latin typeface="Castellar" panose="020A0402060406010301" pitchFamily="18" charset="0"/>
              </a:rPr>
              <a:t> </a:t>
            </a:r>
            <a:r>
              <a:rPr lang="en-US" sz="1400" b="1" dirty="0">
                <a:solidFill>
                  <a:schemeClr val="bg2">
                    <a:lumMod val="50000"/>
                  </a:schemeClr>
                </a:solidFill>
                <a:latin typeface="Castellar" panose="020A0402060406010301" pitchFamily="18" charset="0"/>
              </a:rPr>
              <a:t>centre of Islamic banking and economics</a:t>
            </a:r>
          </a:p>
          <a:p>
            <a:endParaRPr lang="en-US" dirty="0">
              <a:latin typeface="Castellar" panose="020A0402060406010301" pitchFamily="18" charset="0"/>
            </a:endParaRPr>
          </a:p>
        </p:txBody>
      </p:sp>
      <p:sp>
        <p:nvSpPr>
          <p:cNvPr id="4" name="Rounded Rectangle 3"/>
          <p:cNvSpPr/>
          <p:nvPr/>
        </p:nvSpPr>
        <p:spPr bwMode="auto">
          <a:xfrm>
            <a:off x="863600" y="166982"/>
            <a:ext cx="8521700" cy="4169628"/>
          </a:xfrm>
          <a:prstGeom prst="roundRect">
            <a:avLst/>
          </a:prstGeom>
          <a:solidFill>
            <a:schemeClr val="accent2">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lstStyle/>
          <a:p>
            <a:pPr marL="342900" indent="-342900" algn="ctr">
              <a:defRPr/>
            </a:pPr>
            <a:r>
              <a:rPr lang="en-US" sz="2400" b="1" dirty="0" smtClean="0"/>
              <a:t>Promoting Agriculture Financing through Islamic Banks-</a:t>
            </a:r>
          </a:p>
          <a:p>
            <a:pPr marL="342900" indent="-342900" algn="ctr">
              <a:defRPr/>
            </a:pPr>
            <a:r>
              <a:rPr lang="en-US" sz="2400" b="1" dirty="0" smtClean="0"/>
              <a:t>Challenges &amp; Opportunities</a:t>
            </a:r>
          </a:p>
          <a:p>
            <a:pPr marL="342900" indent="-342900" algn="ctr">
              <a:defRPr/>
            </a:pPr>
            <a:endParaRPr lang="en-US" sz="2400" b="1" dirty="0" smtClean="0"/>
          </a:p>
          <a:p>
            <a:pPr algn="ctr"/>
            <a:endParaRPr lang="en-US" b="1" dirty="0" smtClean="0"/>
          </a:p>
          <a:p>
            <a:pPr algn="ctr"/>
            <a:r>
              <a:rPr lang="en-US" b="1" dirty="0" smtClean="0"/>
              <a:t>at</a:t>
            </a:r>
          </a:p>
          <a:p>
            <a:pPr algn="ctr"/>
            <a:r>
              <a:rPr lang="en-US" b="1" dirty="0" smtClean="0"/>
              <a:t>International Conference on Innovative Agricultural Financing</a:t>
            </a:r>
            <a:endParaRPr lang="en-US" dirty="0" smtClean="0"/>
          </a:p>
          <a:p>
            <a:pPr algn="ctr"/>
            <a:r>
              <a:rPr lang="en-US" b="1" dirty="0" smtClean="0"/>
              <a:t>April 28-29, 2015 at Hotel Serena Islamabad</a:t>
            </a:r>
          </a:p>
          <a:p>
            <a:pPr algn="ctr"/>
            <a:endParaRPr lang="en-US" b="1" dirty="0" smtClean="0"/>
          </a:p>
          <a:p>
            <a:pPr algn="ctr"/>
            <a:r>
              <a:rPr lang="en-US" b="1" u="sng" dirty="0" smtClean="0"/>
              <a:t>Organized By</a:t>
            </a:r>
            <a:r>
              <a:rPr lang="en-US" b="1" dirty="0" smtClean="0"/>
              <a:t>:</a:t>
            </a:r>
          </a:p>
          <a:p>
            <a:pPr algn="ctr"/>
            <a:endParaRPr lang="en-US" dirty="0" smtClean="0"/>
          </a:p>
          <a:p>
            <a:pPr marL="342900" indent="-342900" algn="ctr">
              <a:defRPr/>
            </a:pPr>
            <a:endParaRPr lang="en-US" sz="2400" b="1" dirty="0" smtClean="0">
              <a:solidFill>
                <a:schemeClr val="tx1"/>
              </a:solidFill>
            </a:endParaRPr>
          </a:p>
        </p:txBody>
      </p:sp>
      <p:pic>
        <p:nvPicPr>
          <p:cNvPr id="5" name="irc_ilrp_mut" descr="https://encrypted-tbn3.gstatic.com/images?q=tbn:ANd9GcSl4eHBpUdkhHmPQAgfEHrxT672YuWN2grEeafX_o682-JNGiKS_70TKQ">
            <a:hlinkClick r:id="rId2"/>
          </p:cNvPr>
          <p:cNvPicPr/>
          <p:nvPr/>
        </p:nvPicPr>
        <p:blipFill>
          <a:blip r:embed="rId3" cstate="print"/>
          <a:srcRect/>
          <a:stretch>
            <a:fillRect/>
          </a:stretch>
        </p:blipFill>
        <p:spPr bwMode="auto">
          <a:xfrm>
            <a:off x="3277355" y="3277355"/>
            <a:ext cx="1049785" cy="959667"/>
          </a:xfrm>
          <a:prstGeom prst="rect">
            <a:avLst/>
          </a:prstGeom>
          <a:noFill/>
          <a:ln w="9525">
            <a:noFill/>
            <a:miter lim="800000"/>
            <a:headEnd/>
            <a:tailEnd/>
          </a:ln>
        </p:spPr>
      </p:pic>
      <p:pic>
        <p:nvPicPr>
          <p:cNvPr id="6" name="Picture 5" descr="https://encrypted-tbn3.gstatic.com/images?q=tbn:ANd9GcRij_bpQp2BXDztUPU7NKYBilHMhQ1fxHA6ebBH858fiztvxPUJ">
            <a:hlinkClick r:id="rId4"/>
          </p:cNvPr>
          <p:cNvPicPr/>
          <p:nvPr/>
        </p:nvPicPr>
        <p:blipFill>
          <a:blip r:embed="rId5" cstate="print"/>
          <a:srcRect/>
          <a:stretch>
            <a:fillRect/>
          </a:stretch>
        </p:blipFill>
        <p:spPr bwMode="auto">
          <a:xfrm>
            <a:off x="4581053" y="3286408"/>
            <a:ext cx="1050202" cy="986826"/>
          </a:xfrm>
          <a:prstGeom prst="rect">
            <a:avLst/>
          </a:prstGeom>
          <a:noFill/>
          <a:ln w="9525">
            <a:noFill/>
            <a:miter lim="800000"/>
            <a:headEnd/>
            <a:tailEnd/>
          </a:ln>
        </p:spPr>
      </p:pic>
      <p:pic>
        <p:nvPicPr>
          <p:cNvPr id="7" name="Picture 2" descr="http://www.ambafrance-ie.org/IMG/arton2781.jpg"/>
          <p:cNvPicPr>
            <a:picLocks noChangeAspect="1" noChangeArrowheads="1"/>
          </p:cNvPicPr>
          <p:nvPr/>
        </p:nvPicPr>
        <p:blipFill>
          <a:blip r:embed="rId6"/>
          <a:srcRect/>
          <a:stretch>
            <a:fillRect/>
          </a:stretch>
        </p:blipFill>
        <p:spPr bwMode="auto">
          <a:xfrm>
            <a:off x="9605727" y="0"/>
            <a:ext cx="2586273" cy="1576524"/>
          </a:xfrm>
          <a:prstGeom prst="rect">
            <a:avLst/>
          </a:prstGeom>
          <a:noFill/>
        </p:spPr>
      </p:pic>
      <p:pic>
        <p:nvPicPr>
          <p:cNvPr id="48132" name="Picture 4" descr="https://www.agr.state.il.us/wp-content/uploads/agriculture.jpg"/>
          <p:cNvPicPr>
            <a:picLocks noChangeAspect="1" noChangeArrowheads="1"/>
          </p:cNvPicPr>
          <p:nvPr/>
        </p:nvPicPr>
        <p:blipFill>
          <a:blip r:embed="rId7"/>
          <a:srcRect/>
          <a:stretch>
            <a:fillRect/>
          </a:stretch>
        </p:blipFill>
        <p:spPr bwMode="auto">
          <a:xfrm>
            <a:off x="9533299" y="5260063"/>
            <a:ext cx="2658701" cy="1597937"/>
          </a:xfrm>
          <a:prstGeom prst="rect">
            <a:avLst/>
          </a:prstGeom>
          <a:noFill/>
        </p:spPr>
      </p:pic>
      <p:pic>
        <p:nvPicPr>
          <p:cNvPr id="48134" name="Picture 6" descr="http://www.harwinton.us/sites/harwintonct/files/u68/agriculture-school.jpg"/>
          <p:cNvPicPr>
            <a:picLocks noChangeAspect="1" noChangeArrowheads="1"/>
          </p:cNvPicPr>
          <p:nvPr/>
        </p:nvPicPr>
        <p:blipFill>
          <a:blip r:embed="rId8"/>
          <a:srcRect/>
          <a:stretch>
            <a:fillRect/>
          </a:stretch>
        </p:blipFill>
        <p:spPr bwMode="auto">
          <a:xfrm>
            <a:off x="9560460" y="2410842"/>
            <a:ext cx="2631540" cy="1889554"/>
          </a:xfrm>
          <a:prstGeom prst="rect">
            <a:avLst/>
          </a:prstGeom>
          <a:noFill/>
        </p:spPr>
      </p:pic>
      <p:sp>
        <p:nvSpPr>
          <p:cNvPr id="18434" name="AutoShape 2" descr="data:image/jpeg;base64,/9j/4AAQSkZJRgABAQAAAQABAAD/2wCEAAkGBxMREhUUExMUFBMXGB0VFhUXGBgXGRcZGBgXFhgaGhYfHiggHxwnHhgYJDEhJSsrLi8uHCAzOjMtNygtLysBCgoKDg0OGxAQGzIkICQsLy8sLywsLC8vLDgsMC8sLCwsLCwvLywyLCwvLywsLSwvLCwsLDQsLCwsLCwsLCwsLP/AABEIAJwBQgMBEQACEQEDEQH/xAAcAAEAAgMBAQEAAAAAAAAAAAAABgcDBAUBAgj/xABLEAACAQMCBAMDBAwMBQUAAAABAgMABBESIQUGEzEHIkEyUWEUI3GBFzQ1QlJyc5GTobGyM1RigoOSs8HR0uHiFiRjosMVJVPT8P/EABoBAQADAQEBAAAAAAAAAAAAAAACAwQBBQb/xAA8EQACAQIEAgYIBQMEAwEAAAAAAQIDEQQSITFBUSJhcYGR8AUTFDOhscHRFTI04fFCUnIkNVOyYoKiI//aAAwDAQACEQMRAD8AvG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DXv7tYY2kbsMehPcgDYAnuR2FdSu7HG7K5qcvcaS8hEiKy7gMrd1JVXAz2PlZdxkb96lODg7M5Cakro6dQJHxJKq41EDJCjO2Sew+mlgfdAKAUAoBQCgFAKAUAoBQCgFAKAUAoDT4vfrbwSTMCVjUuQO5wM4FRlLKmy2jSdWpGmuLsQb7LEP8AFpf6yf41l9sjyPY/Aqn96+JO+FXy3EMcyghZEVwD3AYA4PxrVGWZJnjVqTpVJU3unbwNqpFYoCJczc+Q2U3RaKV2ChiV0482cDcj3VnqYiMJWaPTwnoupiKfrFJJX43+x98rc7xX8rRJFIjBC+W04IBAPYnfzCu0sRGo7JHMZ6NnhoKcpJ620uSqrzzRQCgFAKAUAoBQCgFAcrmHiLQINJVdWoa2VmAwjMBgEZY4wBkZO3cipwjdkZOyIbb8WERSNZppWRgqyEv5Y2ZXRjGCxKaMgvIMZAxpB20OF9bW8+dinMloTrhvF4LjV0Jo5dOC2hg2NQJXOO2cGs0oSjui5ST2Zj4jxTpusSRtLMwLBFwoCjbWznYLq0jbLebOCAcdjG6u9g5WdjkcwcVmEEiNbzxMy6VeNo3GSUGNZyEPmbzOoUBSSRU4QWZO5GUnbY1uWeJSJG8aWk+oOxWImIJEpGQglGE05DgAaiDscbVKpFN3bXxIwk0rJHdteLN1BFNC0TtnpnIdH0l8gMOxCKrEMB7QAJwaqcNLp3LFLgzfurdZEZHGpWGCPeP/AN61FOzujrVyP2HF2tpxaXbZL/atwdhMP/jc9hMNvxtj3OKtlBSWaPeuX7EFLK8su4kFtcJIodGDqezKcjY4P5iCPqqpprRk077GWuHRQCgFAKAUAoBQCgFAKAUAoBQHI5vt3lsrhEUs7RMFUdycdh8arqpuDSNWCnGGIhKTsk0Uh/w3efxS4/RP/hXleqn/AGvwPr/bMP8A8i8UXjypbtFZWyOpV1hRWU9wQoyDXrU1aCTPj8ZOM8ROUdm38zq1MzCgKU8Vfug35NP768zFe8PrfQ/6VdrNjwg+3X/IN+/HXcJ7zuIem/06/wAl8mXHXpHyooBQCgFAKAUAoBQCgIn4l8ZktLNmjhWQN5GZmwI9Xstp7tvjtjBxV+Hgpzs2U15uELpFV2PDGu2R1kW4t0Uy3EbE2kUWPMyALliRkEuinuNyTW5yUNNnw4syRjnad7rjwMnh3zMLW9fPzdvM3mVACqgFtB8w16F1HcYONzXMRSzQ60coVVGb5MtiS/S2u2klIEVysaxy5XTlBIdJbA76gVySSWOBgGsOVyhZcDddRld8Tnzcwmdb6F0kZCGSLRFIG0MEhYNlfa1uSMAkruARjMlTyuLRFyummaPD+aGSwV4omSV5SwDJI6YkkWZ8MEBYFZdKkDdvKNRxmcqV6lm/OxGM7QujtX3E47uWCGDLukkdw5wPmkAV/MGBw5WRBpIBwxIOVOKlFwTb7CxvNZIklxOsaM7nSigsxPoFGSfzCqkruyJt21KW5958jvUMSrJHCMPE5jUtI4bZgSwMabEZXLHPpuK9Ghh3B34mCtXUllI7y9zTeWHTKSN0GYv0zgq41YfGQcHIO49frq6pShUvfcphVnTtyL+5f4zHewJPEfKw3BxlW9Vb4g15U4OEsrPUhNTV0dGoEiBeKfNdxw/5P8nKDqa9WpdXs6MY3/lGtWGoxqXzGbEVZU7WJjwe4aW3hkbGp40dsbDLKCdvpNZ5K0mjRF3SZuVE6V94p83XPD2txblB1BIW1Lq9kpjG/wDKNa8NRjUvmM2Iqyp2sZvEDmm4s7S2mhKa5CA+pcjeMtsM7b1GhSjObTO16rhBNEn5XvnuLO3mkxrkjV2wMDJGTgVTUiozaRdB3imbfEb6O3jaWVwkaDLMew/xPoB61GMXJ2R2UlFXZWvDedeIcSu2jsUjjtxjLyJq0L+E5z7R9EH59ia2yoU6cLz3Mka86k7QWh2vETmW4sBbCFkJcPrZlySU6eMAEAZ1H9VeRia0oWy8T6P0VgqWJU/WX0tt13+xDfsk3/4UX6P/AFrL7VUPW/B8Lyfj+w+yTf8A4UX6P/WntVQfg+F6/H9jf4T4pXCsPlEaSR+vTGhx9GTpP0bfTU4YuSfSRTW9CUpL/wDJtPr1X3+ZYfGONBbGS6gKuBEZIyc4O22R3+qtk6nQconh0MPfExo1NNbMq77Jd/74f0Z/zVg9rqH0X4Nhevx/YtrgV8ZrWCZ8BniSRsbKCyBjjPYb16EJXimz5nEUlTrSpx4NpeJBuYPFEKxS0jWQDbqvnST/ACUGCR8SR/fWWpi7O0UexhvQjks1Z26lv3v+SPHxLv8A3wj+jP8Amqn2uobvwbC9fj+xHeN8Xlu5TLLpLkBfKNIwO22apnNzd2bsPh4UIZIbEp8Ift1/yDfvx1fhPedx53pv9Ov8l8mXHXpHyooBQCgFAKAUAoBQCgIh4pWhksiwGoxMJAmM62IMSA/AGTV/NFaMM7TtzKa6vEpXhd2lje6zGJ44ndNLbB188eexHY5xgivRknOFtrnnRap1OZo3F2pnaVE6amQuqI2NALZAV8bEehx6dvSppdGzK3LpXL940flHCg6yPqMUcscx8jKxClZGK+yBnLY+91fRXlQ6NW1uJ60tadyCycuoNTScUvLhpHWKQ2ySMjOxCKjS6ih3YLgkYyBgZrT6x8IJdpn9Xzk32GonBbQRxheJXltGSrRdVGEWpgJUYaWCqcENnIx3qXrJ3fRT7CPq4pWUmvNyw/D+1aOOcyTm5k6uk3BbUroqKyhGJPlXUwI9H11kru7VlbqNNFWTu79ZI724jVMv5kby6QpfXq2wFAOrP7M+lUpO+ha2rEBuoY4ZZprWETvNEzCSZndEiCK7KsZyzgsQojXscDCjvqTbSUna3Lz8TO7JtxV7lRcZuZ5JS1wGD4ACldAVMZUKmAFXByABjfPrXoQUUuiedUcm+kXh4RwyJw5BICMsXTPbQ+HBHwyT9ea8zFNOpoenhk1TVyaVnLypvHntaf0v/jrfgv6u4w43gWRy59qW/wCRj/cWsdT8z7TZD8qOjUCRUHj17dp+LL+2KvQwW0u4w4zgbPi79zrL8Zf7E1HCe8l54ksV7tEu5Y4jFbcJtpZnCRpAhLH8UYAHqT2AHes9SLlVaXMvhJRppvkV7PNd8x3OlMw2UZ9ey/ym9GlI7L2A+snYlDDx11fn4GTpYiXKJbXAuDQ2cKwwLpQdz6sfVmPqx/07CsE5ubuzdCCgrI5vN3KcfEOlrkeMx6sadJzr05yCP5I/XWarRVS1+B6GCx88LmypO9t+q/3IXxDkbh8B0y8R6bfgsYg39XvWaWHpR3ketT9J4uqrwo3XeaTctcKx90/3D+rFQ9VR/vLvbMd/wfMhLDBODkZ2PbI9+Kynrosjl+QngFyD2XqgfAHDftY1tpv/AE77zwMSkvScP/UrasR9AWjzHxIw8DtVU4M0UMWR+CYtTfnC6f51ehVlaglzPnMLRVT0lUb/AKXJ/Gy+dysI0LEKBkkgAe8k4A/PXnn0TaSuyzbTwoXSOpctr9QijSPgM5J+nb6K3LBq2rPnp+nXfoQ062QjmzgnyK5aEPrAAYMRg4YdiPfsay1afq5ZT18FifaKSqWsd/wg+3X/ACDfvx1dhPedxi9N/p1/kvky469I+VFAKAUAoBQCgFAKAqLn/mC+lvltrR5FUjQsaEq0hPtu2PMqb4DZHskj31voU6ahmkYq0551GJNOCWqJdXEEZZrdEiLozNIqT6mbClySDpEbEZ9VPcms023FN76+BpitWlsUVzNLG1zKIv4JGKITglgpILkjuWbU386vUpp5Vc8uq05uxz44WYMVBIXGcbkAnAOO+M4GfiPfU7pFaTexZ9jcTW1qIJGLxQrmVWdUV214a3VhlgqF9OSCryeQsAArYZKMpZlu/N/Oy1PQjeMcr4ebeew+eXLQWuIJ7hYm3aFWjVZ4o3kSQEyHKhiyK3TAfcEehx2o83Siu3l569BT6PRbPq4tXXpyiWMNFJmESiPph2hjCHpoE0BVj8vlZQUYnGCRxNPS2+9u0OL3v4mczIW6UgdraeXRJYxpJGbcR4aSV3Vu2plL48jBiQTpBrlnut1x59RJvhwfDkcuTmGDh0vRjlF9ZFtcaCQOsSEPqjZCDkhihBz2XbGWzZ6uVRXasyp1I03bdEQsuZLmKR3DhhI2qSNwGic5Bw0R2wMADGCABgjFaHSi1YzKtJO5YHATHxoMphZCJFlnOAVYgMEBl2ZkALfNsC24w2Btknejx7PP1NcGqy27Tu3vMj2Np1YYY/kcLi3jRmYyyhGMRYN2Rcq2M6iQM7ZqpUlOdm9XqWyqZI3S0RKOVuOLfWyTqpTVkMhOSrKxUjP1VTUp5JZS2nPPG5Xnjz2tP6X/AMda8F/V3GTG8CyOXPtS3/Ix/uLWOp+Z9psh+VHRqBIqDx69u0/Fl/bFXoYLaXcYcZwNnxd+51l+Mv8AYmo4T3kvPElivdojXBOHXvGlihDdO1tkEYbB0BguM4+/kP8A2g+mfNdOUKN3xZRGM69lskdTw55gfht09hd+RGfAJ7RynAG/4DjG/wBB9TUMRTVSPrIllCo6cvVyLnrzjeQHxT5kkt1SCFijyAs7jZlQHACn0JOd/THxrJiqrisq4nteh8HCq3UmrpbLr/YrTgvAri8YrBGXI3dsgAZzuzE9zv8AGsMKcpvoo+gr4qlQSdR25HZm8PL9VLdNDgZwsikn6BtVjw1RcDJH0thW7XfgRQGqD0yyOXfuDd/TJ+xK20v08u88DFf7nT7iuKxHvk/51+5PDPxE/sK2V/dRPEwH66v2v/sQ7gQ/5q2/Lxf2qVmp/nXaeriPcz/xl8mfoyvZPgylPFX7oN+TT++vMxXvD630P+lXazY8IPt1/wAg378ddwnvO4h6b/Tr/JfJlx16R8qKAUAoBQCgFAKAw3kJdGQMyFhjUvtLnYlT6H3H0rqdnc41dEbltUt2FpYRpHPIuuWYjUYo8kdSRjlpJGIIUMdyCTspq5Ny6U9itq3Rgcnnni8fCLIW9vnrzagGJy+/8JM7dy5J7n1PuGKnRg6s80tl5sV1pqlCy3KX4XYmeVYg8cZY4DSNoQfS2DXpSllVzzYRzOxLb3kTiHDwtwpVmjJfVGdQUKNWTkDIID5BGMDG+rFZ1iKdTomh4epT6S4Eh4BxCKdYmEZiRUe5ky+qMyLII9OWOr+GZZtOobgdyRimcXG6v1ee7Q0QmpWff5+Zhspi5jYy3PzjSSkNbaV3woJYnzKA3mbcef3k1Jq19F4nIu/PwNm6tUdQRMscqzIw1OFUEJEV1/fMhOAAo8py2fSoptcOBKST48TS4ndxxiJjKIIOoqzKqmTIVA0cRC7HyyTR758qJncAVKKbvpd8Pv8AJkZNK2tke2k1vKIrZ1jaPzR2lx02ZXR8aHc6MaovYKtsSSW04yTUleS7155hZXaPh56iLcz8j3diXLRl4FO0yeYafQsBuvxztn1NX068J9plqYecOw7XhZzgll1IJQNEjBkbOAJDhMM3opGDq9NJ99V4mi52ki3DVlHosnVo8Jia3uow1lcSP0ZCcqrtKxaFnHY9TUY5BswKjYgZyu980d15v9zUrWyvZ+f4O3y7wBrIskcmuBt8OB1FYYA84wHGBjcath5j6V1KmfV7lkIZdtiG+OtmWht5QNkdkPw1qCP3K0YJ9JozYyPRTJb4f8US5sLdlIJSNYnHqHjUKcj0zjP0EVRXg41GX0ZKUE0SKqS0pXxovRcXkFvF5njXSQPw5WXCfThV/rCvRwkcsHJ+bGDFvNJRR2vGiHRZWqfgyBfzRMKrwbvNsni/yImPIMYXh1pgAZhUnAxuRkn6STms9f3ku00UlaCI74r8n/KovlMK5niXzADeSMbkY9WXcj37j3Vdha2R5XsynE0c6zLdHnhRzj8qi+TTNmeNfKxO8sY2zn1ZdgfeMH30xVHI8y2Yw1bOsr3Rw/GL7bi/Ij9968PGfnXYfZeg/cy/y+iNbkLnGLh6SpLHI+tw4Mek48oXBDMPd+uuYeuqaaZZ6R9HzxUoyg0rK2t/omSaXxVtipAguc4OMiIDPxPUNXvFwtszzl6DrX1lH4/YqUCvOR9OWRy79wbv6ZP2JW2l+nl3ngYr/c6fcVxWI98n/Oo/9p4afTTGPzwf6Gtlf3UTxMB+ur9r/wCxBbWcxyJIvtI6uM9sqwYZ+sVkTs7nszipxcXxTXiWIPFp/wCKL+mP/wBdbPbX/b8TwvwGP/J/8/uQrmXjTXtw07IEJAUKDnAUe/Aye/pWarUzyzHrYTDLD0lTTuSPwg+3X/IN+/HV2E953GD03+nX+S+TLjr0j5UUAoBQCgFAKAUAoCB8Q5l/9Ourp57eYrO8fRKmMlysYQIq69WnKlgcd3IIB76o0vWRST23M7qZJNtblb+I95I1wFmx1iqySqO0Wpcxwj4IjZJ9Wdj7q2YeKUdNvOpkxMm3Z+eo0J+BqOGR3mSHa4aHB7MmjIIHvDKw+v4VJVH61w6it016pT6yy+WuX7m44Mbe6LoC2pAQWkEK6HVcahhtStgNnAI29Kx1KkY1s0TbTpydLLI43LdusFu6QaneSEzQlumSs3T6qL0wxbTLFHkalBwhPrtZUblK8ufnwI04qKaj5/k6q3MvzJdoiZJYVXpppR1ldAxOp2ZgUYkFSuPLnc4Wuy1t1k7vTuOfcXxhcIs0MaLBrCsrOS3zWN9gNzgEkgZfPYYko3V7cSMpWdr8DejyxtQZGaUa7gNDp6jKmiMoY2HmGoyghQSQnp6Rel+W2pLkS7lCPqW2twH1zSSqSmnbqt02CHdTpCkZ3H01RV0lZci2nrHUqbjXO/Eru4kigLhSzIsEUYY6QSPNsWJx39PorfChThFORhnXqSk1EiXDI4esFuWkjiGrWUGXBAOAAfXUAPhWiTduiZ4JZrSL04JxVHtDbcSaNZFiXqiQhRJE65V9/hlW9zKfhXlzi1PNT5nqQl0bT3O3ylM72VuzsWcxrqY+0SBjLfyvePfmq6qSm7E4O8Vc2+L8MjuoXhmXVG4wR+sEH0IIBB94qMZOLujsoqSsyqX5A4nw+Rn4fNrU+5lRiPQOj/Ntj359+wrd7RSqK1RGL2epTd6bM0n/ABLKNBBQHYsDbJ/3A5/q71z/AEy1+5J+0vyjscjeG/yWUXN04lnBLKoyVVj3csd2ff6jvucEV1sTmWWOxOjhsrzS1Z0fE7lqfiEMSQaNSSazrbSMaWXbY+pqGGqxpybZPEU3UjZHf5XsXt7SCGTGuONUbByMgYOD7qqqSUptotgrRSOpUCRVnMfh3crei64c0aebqaWYrok++0gA5Rvd8SO1bqeJi4Zahjnh5Z80Du838oS8QjhkJSK6RNLrktGc7kBgMjBzg47Hce7ysTQVR3iz3/RvpH2a8Zq6fLgQs+Gt/wC6H9J/trH7JUPa/GcL1+H7j7Gt/wDgw/pP9tPZag/GcL1+H7j7Gt/+DD+k/wBtPZag/GcL1+H7k5sOVJIuFSWmpTNIrknJ06m7DOM4wAM4rXGi40nDieNUx0J42Ne3RTXbZEF+xrf/AIMP6T/bWT2Woez+M4Xr8P3LJbllZuHxWk/dIo11L966KBqUn45+kE++tvqlKmoSPA9tcMVKvT4t78U3syAXfhdeKfm5IJF9CSyH610n9tZHg58Ge3D03h2ukmn3P6r5GD7GV/8A9D9I3+SueyTJ/jOF6/BfcfYyv/8AofpG/wAlPZJj8Zwv/l4L7kv8PuS5bKR5p2Quy6FVCSACQSSxA32G2PfWjD0HTd2eX6S9IwxEVCmna99Sc1qPHFAKAUAoBQCgFAKA4fNXMNvYIks6sdTaFKqrMDpZvUjby429SKtpU5VHaJXUqRgrsq635NvOL3L3cq/J4Jm1hm3cx4AQKnqdIXc4Hrv2ra60KMci1aMfqZ1ZZnojv+IPJD9O2ayBAtlYFdRONIMquFO2ospBIGSXXOw2qoV1d5+JbWouyycDLwvxagEAN1FKk+lTpRciUN2dCSAARvufoJrksHLN0XodWKSXTVmcy/uMKvRWdhNKrWJ2VoptRzC+tcRiNgw9SUbSDp1VOK520Wv37/OpFvTS+u32M0M0Mt5FE0qQSW0qyyRZPSd1yzC3Vk1HdmwuceYlRudXGmoN2un51O3Tla+q86GvxPiMcMfXa6lVfLC9oIZI3Z1+cI1OQQcaSXHs7bHOK7GLby277nJSSWZvusbluzXY0wya2uly8qEFIokKh0lhcHCqNehxhmdjkKdVRfQ34ef5JLpbcSQHnqxt1jhgWaYKOlEkETsG6YClUY4VsDGcE1V6ipJ3enayz10FojV5W4PcHiMt8bZLWGVChjZgZSSVbXpXyqSV3BP5zvUqk4+rUL3aIwg/WOdrXIzzRy5OZStkvXthcG5a3KhW6moo+GO7x5Vl2O2exGDV1KrG3T0drXKqlOV+jqr3sSuIWPFFF80ciGImBldEbqDykxtGQ4YamwOzZ7elUPPSeS5cslTpkq4ZOhGhIzF08L0ioXSMeXAUldOO2DjYjuDVEk92XK2xuMwHfaonT2gFAKA8zQHtAeE4oADntQHtAKAUAoBQCgFAeE/roD2gFAKAUAoBQCgFAKAUAoBQFZeNXBmljimBYiPVGI1BYlnKHOB2ARHJPwWtuDmk2jJioZkmbvAvEuzFtbiRn6xCxNGiMzBgAuQPVSe2MnfGM5qE8LPM7bEoYmDir7kzXisPRWfWBEwBVjkZ1eyApGdRyAFxknbGaz5HfLxL8ytcgvMvFxP1hFZw5iSWMyTxa2GiPraCAR00dDJhi3tKylQa004ZbXl4FM5XvZbczByTzueJObS6VEkZdcTx+XVjcrpbPmxk+4gNt75VqHq1miQo1/WPLIxcxeHsVnbXDQ3HThZV6omiEpAVgQUdQGXc74B/UKU8S5yV1r1CdBRi7M0OA8tXV2iLBcxLbRgQyh+rcAyqNTMLeeIBCVZfKMAY71OdWEXqtfD4ojGlKS0em3P4M7POfEYOD2q28MMbzTbsNIQMFxl3WPTnJwAuw7+4g10YyrSzN6LzxJ1ZqlGyW5vcsXUlsFhihhZca5RGQp1aIy0iPrcMrOxQa9B8jHOASIVEpatlkOjokSvgvGYbuMSQOGUgEjcMudxqU7j++qJwlB2ZZGSkro5vH4fkytPG8cC4ZpXYhRqJBQnKtldRfKLgsXznJ3nB5ui9SMujqtCK+H3CJpo5jIJIoWuWkVG6kTaTpkyEGM6gVAY+zpyu5yL684pq2rsU0Ytp35lh2dkseogszNuzMck4GAPgB7hgdz3JrI3c0pWOLzfa9VrNS2ENyAylVcNiKVhkMD20/rz3Aq2k7KXYV1FdrtOdwriN3MbZXuFT5RFJNqWNPKIjGojTVkFmEmpiQdkOAO9SlGCu0tjkXJ213MMXHLuZZSsyJ0bd5NSxgiV4priJXGScRuIQcDffYj164QTWm7+i+5zNJ8eB3ODXU3X6csgkDQJMPIF0MWYMq4+97Yzk7dzVclG10uJZFu9mR2WGUzqOudX/AKmQrFVOj/kZidI7ZwcDOwwDg75tTWXb+n6or1vvx+hsycau+otupd2DT5kjWASMIXjC+WR1TtJ5sb7DAGTjihC2bs5/QOcr27eX1NjjdwbjhcbTKhMj22sAqyNm6hBxgspU+7J79zXILLVaXX8mdk81NX6vmavHZI7CbVZxxowt5XmijCqmAYxFJIgIUEMTgnGRr3wNuwvUXT5o5K0H0eR6eM3at0mfpZkhAkmFuXAlMqsCkUjLg6BoJxvkebFMkLXWu+1+Hb8Rnlx025fQ2JOLTiR7YTM7rLpDxxx9R16IlZfMRErKWBLEY0kADJzUckbZrcPr4ksz2Pnl7it1dui9VUURszkIrMxW4nhGDkqMiME4yM9tjXakIw4ebJnISlLz12MPA5rkrbwrckB4biVnKIzZjliRQMjH35zkH3bbEdmo6u3FCLlor8zC3Ml1HBDMXWQz2huNGhVWJw1soK7glQJyTqb73uo7d9VFya5O3z+xzPJJPmvsZ14vedVICxjLSxrrlFu0oV4rlmBSJ2Ubwgqxx3OxxvzJC2b79XPtGeV7fbr5GSCad7qBXnJ6c08RIVB1Aqqw1DGM4bBxjtkAVx5VF2XI6r5lqfPNkjQ3fygFWMNpLJGropVG1RoWzjUB5skgg4UjOCaUtY5ebQnpK/JH3xPil1A/RWdJmboMrsi+Tq3KQkMqkAqwYlex8rbn0RhGSu1bf5XEpNaX5fOxLbZGVFDMXYDBcgDUffgbD6qoe5cjLXAKAUAoBQCgFAKAUAoDBf2qzRvG2QrqyEqcMAwKkg+hwe9dTs7nGrqxWHNnC7bhOJYeFiQbaZ2lkdI2UhlLIclWyo32B7Z3IrbSnKro5mSpGNLVRPGSTigikj1ziRdDKXCpCCuWcYTEMkcyppwWZ175FNKV09Pr97o7rU1Xn+GTSHlrCNJIUnvDFoEjIFTUo8pKevm3y2SN8YG1Z3U1stEX5OPE0+H3kVyejbKmUYNNLMR1UkX2gE9oyjGNRwo2xqA012UXHWXd55EVJS0idPmm0Z0BLERKCXC6sg5QpJpHthMFihyCM7HaoU3Zk5q5g5cRpJHnXKrISZQ2sZkwiYCEBcIqBdeASVNdqaLKchq7nxxy5jtXeS5WFreUqGkJAkTAAAKn20BBbKnIJ9k7tXYJyVo7nJNRd3sfMPL0dzBqcMkjhtMmAJDGwdYxMpGHPTcjDgkaj2bJp6xxlZeewZFJEf4xBPazLJIJFHUYi5WV2SOJ8SzElgdIAjCpAwZcsd2JGLYOMlZeFvD92QknF3fj5+RrWHHTxzNubaZ7dSCZw6wgbDaQYYau6+UnIYnC+kpU/UdK+vIhGp67o20LLsrVIY0jjGlEUIq5JwqgADJ3Ow9axttu7NSSSsjNXDpq3E0XUjR8GQ6njBGd0GGIOMAgPj6zXUnZtHHa5h4hZW3SCzRwmFcYV0UopzgYUjA74+upRlK909TjjG1mtDZFlGBgRoAU6eNIxoGcJ29nc7dtzUczO2R9rAoOoKobGnOBnSNwM+74UudsYhw+HWZOlH1CQxfSuolVZFJbGchWYA+4ketdzO1rnMqvexp8QgtHDJLHFJh1ZkMYkw8p0KxXB3J++92c7A1KLmtUyMlF6NG9PZxyJ03jRo8AaGUFcDBA0nbbA/NUFJp3RJpNWZjs+GQwqVihijVvaVEVQfpAG9dcpN3bOKKirJHNveDWiLHH04okaZToWNQsj6WAVlAxgjPf3VJTm3e5HJFK1jHxIcPhCW8kCEbyrEls0qjfBfSkbBdzjJx3qUfWPpJ/E5JU10WvgdHhCWxTqWyxaWz5o1UZ8xLA4HfVqyD659arlmvaROOXdGeDh8UZLJFGjHUSVVQTrIL7gepVSffge6jk3uzqilsj5ktYUTJjQJGhQeUYWPA1KBjZcKuw9w91LtiyRi4bw+2VEMMMSoSJU0IqjJXAYDAwdJxnvg4rspSb1ZyMYpaIzyWETEExRkh+oCVU4ftrG3tfHvUczXE7lRleBSdRVS2CuSBnScErn3HA2+FLs7Y1rXhFvEpWOCJFLByFRVBZSCrYA7ggEH0xXXOT3ZFQitEjdqJIxQXCuCUYMAzKSN8MjFWH0ggj6q601uE7mWuAUAoBQCgFAKAUAoBQAigPAKA9oCveK8msl9cXSxLPFPERo0ozRS5jOsK+xHkY5GWBbt61rjXvTUb2aM0qPTct7nBaa8+U22uG+jgWEm4EIu0Vpek5K+UlRhwoBUY39RVqUMrs1e+l7EG5Zlo7W13N5ELRgIOJ6dADq/y4PjQwHT0YiE2vGQ3kAxjbNQ462+H82JePx8/Q+rjks3kkeLc28azGSWSUgmZAqKoRcl1zpOVbABJO+cUVfIt76eAlSztacS0KxGoUB4BjtQHtAKAinO8UhwYlcsLW7AKBiQxjTQAR98SNvU+lX0WuPNFVVPhyZocf4NpEqKkzx9GJ2GZZCzpN5m7kl9BOcbnb3CpQne3b1HJR4GGSOY3Bw0qt1ojB81cMeh83sH1iMJp1hw4znVkE6a6rZe532/nsIu+b+TZseEMVs9fyg9SVzPqeXdVim6avv5UB0jGwO2c53i5/m220+B3Lt2/c0LuKTR0mSfy/KREzLcyj7ZkWJVRCDrCBNLs2ykY2yamrXv2cuRzW1u3nzPq3hfJkCT9WRLBy2mbzATJ18nGAR98Dg4ztjNLrbS3S5ctBZ78dPnqbFur5jwtz8t6r/KGIm0GP5zVlj82Y8adAXsdOOzVF212tw289p1b8b+fKMZtJIIYGVLlmexfr4ebW0n/LYLHcq41SYwNQAYAbYrt1JvbfTbrOWaS7PsecLR/lAVRIYhNBIuIp0QeS4VyvUJPcJltgdtvUpWy9z5dQjfN4He4jdiC+WR1lKG2K6killGrqA48inBxVUVmhZcyxu0r9RHbm2m19R1eK2mlml0NHM+liIVjMkcTBlLBJXGdgW382KuTja3FW5dfPz3FbTvfg/wBjctra5AiiYzst1HGHdldTH0WzJr8xKNJCVXc51KSdyai3HV8vr9mdSloufn4o044bgyNqMnW1z9RRFOdUZWXSDIX6Rjxo06RnOABnVUnlt1acv5OLNfx5/wACSKQRShlufleiIWWkTaVxBEFGV8i4l6nUDY277Yomrra2t9uf22Gtnz4GSBgzSaPlJu/lrCNh1igQXGGGr+DEQQMGU+uds6a4+F7Wt1cvG4Xfe/1Nuw4NqNsXE+XknE2XlGUzIUVxnGjIXA7fnOYue9urkSUdu85U0NxhVlMwiETpDmO6kYOs8426bhhJ0xDpZ85HY+1mxOPDfu5Ln3kHfj9TpJw+YpNLJ12uFuLfQ2XXbRaCUrGGK6STLqxke0CTioOSuktrP6kknq3vdfQ7HJtqsSToEdGFxMSGD7qZXaMqW2YFCu65+O9V1Xdp9S+ROkrJrrfzJDVRYKAUAoBQCgFAKAUAoBQCgFAKAUAoBQCgFAKAUAoBQCgFAKAUAoBQCgFAKAUAoBQCgMNtbJGCEUKCzOcerOSzH6ySa623ucSS2M1cOi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data:image/jpeg;base64,/9j/4AAQSkZJRgABAQAAAQABAAD/2wCEAAkGBxMREhUUExMUFBMXGB0VFhUXGBgXGRcZGBgXFhgaGhYfHiggHxwnHhgYJDEhJSsrLi8uHCAzOjMtNygtLysBCgoKDg0OGxAQGzIkICQsLy8sLywsLC8vLDgsMC8sLCwsLCwvLywyLCwvLywsLSwvLCwsLDQsLCwsLCwsLCwsLP/AABEIAJwBQgMBEQACEQEDEQH/xAAcAAEAAgMBAQEAAAAAAAAAAAAABgcDBAUBAgj/xABLEAACAQMCBAMDBAwMBQUAAAABAgMABBESIQUGEzEHIkEyUWEUI3GBFzQ1QlJyc5GTobGyM1RigoOSs8HR0uHiFiRjosMVJVPT8P/EABoBAQADAQEBAAAAAAAAAAAAAAACAwQBBQb/xAA8EQACAQIEAgYIBQMEAwEAAAAAAQIDEQQSITFBUSJhcYGR8AUTFDOhscHRFTI04fFCUnIkNVOyYoKiI//aAAwDAQACEQMRAD8AvG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DXv7tYY2kbsMehPcgDYAnuR2FdSu7HG7K5qcvcaS8hEiKy7gMrd1JVXAz2PlZdxkb96lODg7M5Cakro6dQJHxJKq41EDJCjO2Sew+mlgfdAKAUAoBQCgFAKAUAoBQCgFAKAUAoDT4vfrbwSTMCVjUuQO5wM4FRlLKmy2jSdWpGmuLsQb7LEP8AFpf6yf41l9sjyPY/Aqn96+JO+FXy3EMcyghZEVwD3AYA4PxrVGWZJnjVqTpVJU3unbwNqpFYoCJczc+Q2U3RaKV2ChiV0482cDcj3VnqYiMJWaPTwnoupiKfrFJJX43+x98rc7xX8rRJFIjBC+W04IBAPYnfzCu0sRGo7JHMZ6NnhoKcpJ620uSqrzzRQCgFAKAUAoBQCgFAcrmHiLQINJVdWoa2VmAwjMBgEZY4wBkZO3cipwjdkZOyIbb8WERSNZppWRgqyEv5Y2ZXRjGCxKaMgvIMZAxpB20OF9bW8+dinMloTrhvF4LjV0Jo5dOC2hg2NQJXOO2cGs0oSjui5ST2Zj4jxTpusSRtLMwLBFwoCjbWznYLq0jbLebOCAcdjG6u9g5WdjkcwcVmEEiNbzxMy6VeNo3GSUGNZyEPmbzOoUBSSRU4QWZO5GUnbY1uWeJSJG8aWk+oOxWImIJEpGQglGE05DgAaiDscbVKpFN3bXxIwk0rJHdteLN1BFNC0TtnpnIdH0l8gMOxCKrEMB7QAJwaqcNLp3LFLgzfurdZEZHGpWGCPeP/AN61FOzujrVyP2HF2tpxaXbZL/atwdhMP/jc9hMNvxtj3OKtlBSWaPeuX7EFLK8su4kFtcJIodGDqezKcjY4P5iCPqqpprRk077GWuHRQCgFAKAUAoBQCgFAKAUAoBQHI5vt3lsrhEUs7RMFUdycdh8arqpuDSNWCnGGIhKTsk0Uh/w3efxS4/RP/hXleqn/AGvwPr/bMP8A8i8UXjypbtFZWyOpV1hRWU9wQoyDXrU1aCTPj8ZOM8ROUdm38zq1MzCgKU8Vfug35NP768zFe8PrfQ/6VdrNjwg+3X/IN+/HXcJ7zuIem/06/wAl8mXHXpHyooBQCgFAKAUAoBQCgIn4l8ZktLNmjhWQN5GZmwI9Xstp7tvjtjBxV+Hgpzs2U15uELpFV2PDGu2R1kW4t0Uy3EbE2kUWPMyALliRkEuinuNyTW5yUNNnw4syRjnad7rjwMnh3zMLW9fPzdvM3mVACqgFtB8w16F1HcYONzXMRSzQ60coVVGb5MtiS/S2u2klIEVysaxy5XTlBIdJbA76gVySSWOBgGsOVyhZcDddRld8Tnzcwmdb6F0kZCGSLRFIG0MEhYNlfa1uSMAkruARjMlTyuLRFyummaPD+aGSwV4omSV5SwDJI6YkkWZ8MEBYFZdKkDdvKNRxmcqV6lm/OxGM7QujtX3E47uWCGDLukkdw5wPmkAV/MGBw5WRBpIBwxIOVOKlFwTb7CxvNZIklxOsaM7nSigsxPoFGSfzCqkruyJt21KW5958jvUMSrJHCMPE5jUtI4bZgSwMabEZXLHPpuK9Ghh3B34mCtXUllI7y9zTeWHTKSN0GYv0zgq41YfGQcHIO49frq6pShUvfcphVnTtyL+5f4zHewJPEfKw3BxlW9Vb4g15U4OEsrPUhNTV0dGoEiBeKfNdxw/5P8nKDqa9WpdXs6MY3/lGtWGoxqXzGbEVZU7WJjwe4aW3hkbGp40dsbDLKCdvpNZ5K0mjRF3SZuVE6V94p83XPD2txblB1BIW1Lq9kpjG/wDKNa8NRjUvmM2Iqyp2sZvEDmm4s7S2mhKa5CA+pcjeMtsM7b1GhSjObTO16rhBNEn5XvnuLO3mkxrkjV2wMDJGTgVTUiozaRdB3imbfEb6O3jaWVwkaDLMew/xPoB61GMXJ2R2UlFXZWvDedeIcSu2jsUjjtxjLyJq0L+E5z7R9EH59ia2yoU6cLz3Mka86k7QWh2vETmW4sBbCFkJcPrZlySU6eMAEAZ1H9VeRia0oWy8T6P0VgqWJU/WX0tt13+xDfsk3/4UX6P/AFrL7VUPW/B8Lyfj+w+yTf8A4UX6P/WntVQfg+F6/H9jf4T4pXCsPlEaSR+vTGhx9GTpP0bfTU4YuSfSRTW9CUpL/wDJtPr1X3+ZYfGONBbGS6gKuBEZIyc4O22R3+qtk6nQconh0MPfExo1NNbMq77Jd/74f0Z/zVg9rqH0X4Nhevx/YtrgV8ZrWCZ8BniSRsbKCyBjjPYb16EJXimz5nEUlTrSpx4NpeJBuYPFEKxS0jWQDbqvnST/ACUGCR8SR/fWWpi7O0UexhvQjks1Z26lv3v+SPHxLv8A3wj+jP8Amqn2uobvwbC9fj+xHeN8Xlu5TLLpLkBfKNIwO22apnNzd2bsPh4UIZIbEp8Ift1/yDfvx1fhPedx53pv9Ov8l8mXHXpHyooBQCgFAKAUAoBQCgIh4pWhksiwGoxMJAmM62IMSA/AGTV/NFaMM7TtzKa6vEpXhd2lje6zGJ44ndNLbB188eexHY5xgivRknOFtrnnRap1OZo3F2pnaVE6amQuqI2NALZAV8bEehx6dvSppdGzK3LpXL940flHCg6yPqMUcscx8jKxClZGK+yBnLY+91fRXlQ6NW1uJ60tadyCycuoNTScUvLhpHWKQ2ySMjOxCKjS6ih3YLgkYyBgZrT6x8IJdpn9Xzk32GonBbQRxheJXltGSrRdVGEWpgJUYaWCqcENnIx3qXrJ3fRT7CPq4pWUmvNyw/D+1aOOcyTm5k6uk3BbUroqKyhGJPlXUwI9H11kru7VlbqNNFWTu79ZI724jVMv5kby6QpfXq2wFAOrP7M+lUpO+ha2rEBuoY4ZZprWETvNEzCSZndEiCK7KsZyzgsQojXscDCjvqTbSUna3Lz8TO7JtxV7lRcZuZ5JS1wGD4ACldAVMZUKmAFXByABjfPrXoQUUuiedUcm+kXh4RwyJw5BICMsXTPbQ+HBHwyT9ea8zFNOpoenhk1TVyaVnLypvHntaf0v/jrfgv6u4w43gWRy59qW/wCRj/cWsdT8z7TZD8qOjUCRUHj17dp+LL+2KvQwW0u4w4zgbPi79zrL8Zf7E1HCe8l54ksV7tEu5Y4jFbcJtpZnCRpAhLH8UYAHqT2AHes9SLlVaXMvhJRppvkV7PNd8x3OlMw2UZ9ey/ym9GlI7L2A+snYlDDx11fn4GTpYiXKJbXAuDQ2cKwwLpQdz6sfVmPqx/07CsE5ubuzdCCgrI5vN3KcfEOlrkeMx6sadJzr05yCP5I/XWarRVS1+B6GCx88LmypO9t+q/3IXxDkbh8B0y8R6bfgsYg39XvWaWHpR3ketT9J4uqrwo3XeaTctcKx90/3D+rFQ9VR/vLvbMd/wfMhLDBODkZ2PbI9+Kynrosjl+QngFyD2XqgfAHDftY1tpv/AE77zwMSkvScP/UrasR9AWjzHxIw8DtVU4M0UMWR+CYtTfnC6f51ehVlaglzPnMLRVT0lUb/AKXJ/Gy+dysI0LEKBkkgAe8k4A/PXnn0TaSuyzbTwoXSOpctr9QijSPgM5J+nb6K3LBq2rPnp+nXfoQ062QjmzgnyK5aEPrAAYMRg4YdiPfsay1afq5ZT18FifaKSqWsd/wg+3X/ACDfvx1dhPedxi9N/p1/kvky469I+VFAKAUAoBQCgFAKAqLn/mC+lvltrR5FUjQsaEq0hPtu2PMqb4DZHskj31voU6ahmkYq0551GJNOCWqJdXEEZZrdEiLozNIqT6mbClySDpEbEZ9VPcms023FN76+BpitWlsUVzNLG1zKIv4JGKITglgpILkjuWbU386vUpp5Vc8uq05uxz44WYMVBIXGcbkAnAOO+M4GfiPfU7pFaTexZ9jcTW1qIJGLxQrmVWdUV214a3VhlgqF9OSCryeQsAArYZKMpZlu/N/Oy1PQjeMcr4ebeew+eXLQWuIJ7hYm3aFWjVZ4o3kSQEyHKhiyK3TAfcEehx2o83Siu3l569BT6PRbPq4tXXpyiWMNFJmESiPph2hjCHpoE0BVj8vlZQUYnGCRxNPS2+9u0OL3v4mczIW6UgdraeXRJYxpJGbcR4aSV3Vu2plL48jBiQTpBrlnut1x59RJvhwfDkcuTmGDh0vRjlF9ZFtcaCQOsSEPqjZCDkhihBz2XbGWzZ6uVRXasyp1I03bdEQsuZLmKR3DhhI2qSNwGic5Bw0R2wMADGCABgjFaHSi1YzKtJO5YHATHxoMphZCJFlnOAVYgMEBl2ZkALfNsC24w2Btknejx7PP1NcGqy27Tu3vMj2Np1YYY/kcLi3jRmYyyhGMRYN2Rcq2M6iQM7ZqpUlOdm9XqWyqZI3S0RKOVuOLfWyTqpTVkMhOSrKxUjP1VTUp5JZS2nPPG5Xnjz2tP6X/AMda8F/V3GTG8CyOXPtS3/Ix/uLWOp+Z9psh+VHRqBIqDx69u0/Fl/bFXoYLaXcYcZwNnxd+51l+Mv8AYmo4T3kvPElivdojXBOHXvGlihDdO1tkEYbB0BguM4+/kP8A2g+mfNdOUKN3xZRGM69lskdTw55gfht09hd+RGfAJ7RynAG/4DjG/wBB9TUMRTVSPrIllCo6cvVyLnrzjeQHxT5kkt1SCFijyAs7jZlQHACn0JOd/THxrJiqrisq4nteh8HCq3UmrpbLr/YrTgvAri8YrBGXI3dsgAZzuzE9zv8AGsMKcpvoo+gr4qlQSdR25HZm8PL9VLdNDgZwsikn6BtVjw1RcDJH0thW7XfgRQGqD0yyOXfuDd/TJ+xK20v08u88DFf7nT7iuKxHvk/51+5PDPxE/sK2V/dRPEwH66v2v/sQ7gQ/5q2/Lxf2qVmp/nXaeriPcz/xl8mfoyvZPgylPFX7oN+TT++vMxXvD630P+lXazY8IPt1/wAg378ddwnvO4h6b/Tr/JfJlx16R8qKAUAoBQCgFAKAw3kJdGQMyFhjUvtLnYlT6H3H0rqdnc41dEbltUt2FpYRpHPIuuWYjUYo8kdSRjlpJGIIUMdyCTspq5Ny6U9itq3Rgcnnni8fCLIW9vnrzagGJy+/8JM7dy5J7n1PuGKnRg6s80tl5sV1pqlCy3KX4XYmeVYg8cZY4DSNoQfS2DXpSllVzzYRzOxLb3kTiHDwtwpVmjJfVGdQUKNWTkDIID5BGMDG+rFZ1iKdTomh4epT6S4Eh4BxCKdYmEZiRUe5ky+qMyLII9OWOr+GZZtOobgdyRimcXG6v1ee7Q0QmpWff5+Zhspi5jYy3PzjSSkNbaV3woJYnzKA3mbcef3k1Jq19F4nIu/PwNm6tUdQRMscqzIw1OFUEJEV1/fMhOAAo8py2fSoptcOBKST48TS4ndxxiJjKIIOoqzKqmTIVA0cRC7HyyTR758qJncAVKKbvpd8Pv8AJkZNK2tke2k1vKIrZ1jaPzR2lx02ZXR8aHc6MaovYKtsSSW04yTUleS7155hZXaPh56iLcz8j3diXLRl4FO0yeYafQsBuvxztn1NX068J9plqYecOw7XhZzgll1IJQNEjBkbOAJDhMM3opGDq9NJ99V4mi52ki3DVlHosnVo8Jia3uow1lcSP0ZCcqrtKxaFnHY9TUY5BswKjYgZyu980d15v9zUrWyvZ+f4O3y7wBrIskcmuBt8OB1FYYA84wHGBjcath5j6V1KmfV7lkIZdtiG+OtmWht5QNkdkPw1qCP3K0YJ9JozYyPRTJb4f8US5sLdlIJSNYnHqHjUKcj0zjP0EVRXg41GX0ZKUE0SKqS0pXxovRcXkFvF5njXSQPw5WXCfThV/rCvRwkcsHJ+bGDFvNJRR2vGiHRZWqfgyBfzRMKrwbvNsni/yImPIMYXh1pgAZhUnAxuRkn6STms9f3ku00UlaCI74r8n/KovlMK5niXzADeSMbkY9WXcj37j3Vdha2R5XsynE0c6zLdHnhRzj8qi+TTNmeNfKxO8sY2zn1ZdgfeMH30xVHI8y2Yw1bOsr3Rw/GL7bi/Ij9968PGfnXYfZeg/cy/y+iNbkLnGLh6SpLHI+tw4Mek48oXBDMPd+uuYeuqaaZZ6R9HzxUoyg0rK2t/omSaXxVtipAguc4OMiIDPxPUNXvFwtszzl6DrX1lH4/YqUCvOR9OWRy79wbv6ZP2JW2l+nl3ngYr/c6fcVxWI98n/Oo/9p4afTTGPzwf6Gtlf3UTxMB+ur9r/wCxBbWcxyJIvtI6uM9sqwYZ+sVkTs7nszipxcXxTXiWIPFp/wCKL+mP/wBdbPbX/b8TwvwGP/J/8/uQrmXjTXtw07IEJAUKDnAUe/Aye/pWarUzyzHrYTDLD0lTTuSPwg+3X/IN+/HV2E953GD03+nX+S+TLjr0j5UUAoBQCgFAKAUAoCB8Q5l/9Ourp57eYrO8fRKmMlysYQIq69WnKlgcd3IIB76o0vWRST23M7qZJNtblb+I95I1wFmx1iqySqO0Wpcxwj4IjZJ9Wdj7q2YeKUdNvOpkxMm3Z+eo0J+BqOGR3mSHa4aHB7MmjIIHvDKw+v4VJVH61w6it016pT6yy+WuX7m44Mbe6LoC2pAQWkEK6HVcahhtStgNnAI29Kx1KkY1s0TbTpydLLI43LdusFu6QaneSEzQlumSs3T6qL0wxbTLFHkalBwhPrtZUblK8ufnwI04qKaj5/k6q3MvzJdoiZJYVXpppR1ldAxOp2ZgUYkFSuPLnc4Wuy1t1k7vTuOfcXxhcIs0MaLBrCsrOS3zWN9gNzgEkgZfPYYko3V7cSMpWdr8DejyxtQZGaUa7gNDp6jKmiMoY2HmGoyghQSQnp6Rel+W2pLkS7lCPqW2twH1zSSqSmnbqt02CHdTpCkZ3H01RV0lZci2nrHUqbjXO/Eru4kigLhSzIsEUYY6QSPNsWJx39PorfChThFORhnXqSk1EiXDI4esFuWkjiGrWUGXBAOAAfXUAPhWiTduiZ4JZrSL04JxVHtDbcSaNZFiXqiQhRJE65V9/hlW9zKfhXlzi1PNT5nqQl0bT3O3ylM72VuzsWcxrqY+0SBjLfyvePfmq6qSm7E4O8Vc2+L8MjuoXhmXVG4wR+sEH0IIBB94qMZOLujsoqSsyqX5A4nw+Rn4fNrU+5lRiPQOj/Ntj359+wrd7RSqK1RGL2epTd6bM0n/ABLKNBBQHYsDbJ/3A5/q71z/AEy1+5J+0vyjscjeG/yWUXN04lnBLKoyVVj3csd2ff6jvucEV1sTmWWOxOjhsrzS1Z0fE7lqfiEMSQaNSSazrbSMaWXbY+pqGGqxpybZPEU3UjZHf5XsXt7SCGTGuONUbByMgYOD7qqqSUptotgrRSOpUCRVnMfh3crei64c0aebqaWYrok++0gA5Rvd8SO1bqeJi4Zahjnh5Z80Du838oS8QjhkJSK6RNLrktGc7kBgMjBzg47Hce7ysTQVR3iz3/RvpH2a8Zq6fLgQs+Gt/wC6H9J/trH7JUPa/GcL1+H7j7Gt/wDgw/pP9tPZag/GcL1+H7j7Gt/+DD+k/wBtPZag/GcL1+H7k5sOVJIuFSWmpTNIrknJ06m7DOM4wAM4rXGi40nDieNUx0J42Ne3RTXbZEF+xrf/AIMP6T/bWT2Woez+M4Xr8P3LJbllZuHxWk/dIo11L966KBqUn45+kE++tvqlKmoSPA9tcMVKvT4t78U3syAXfhdeKfm5IJF9CSyH610n9tZHg58Ge3D03h2ukmn3P6r5GD7GV/8A9D9I3+SueyTJ/jOF6/BfcfYyv/8AofpG/wAlPZJj8Zwv/l4L7kv8PuS5bKR5p2Quy6FVCSACQSSxA32G2PfWjD0HTd2eX6S9IwxEVCmna99Sc1qPHFAKAUAoBQCgFAKA4fNXMNvYIks6sdTaFKqrMDpZvUjby429SKtpU5VHaJXUqRgrsq635NvOL3L3cq/J4Jm1hm3cx4AQKnqdIXc4Hrv2ra60KMci1aMfqZ1ZZnojv+IPJD9O2ayBAtlYFdRONIMquFO2ospBIGSXXOw2qoV1d5+JbWouyycDLwvxagEAN1FKk+lTpRciUN2dCSAARvufoJrksHLN0XodWKSXTVmcy/uMKvRWdhNKrWJ2VoptRzC+tcRiNgw9SUbSDp1VOK520Wv37/OpFvTS+u32M0M0Mt5FE0qQSW0qyyRZPSd1yzC3Vk1HdmwuceYlRudXGmoN2un51O3Tla+q86GvxPiMcMfXa6lVfLC9oIZI3Z1+cI1OQQcaSXHs7bHOK7GLby277nJSSWZvusbluzXY0wya2uly8qEFIokKh0lhcHCqNehxhmdjkKdVRfQ34ef5JLpbcSQHnqxt1jhgWaYKOlEkETsG6YClUY4VsDGcE1V6ipJ3enayz10FojV5W4PcHiMt8bZLWGVChjZgZSSVbXpXyqSV3BP5zvUqk4+rUL3aIwg/WOdrXIzzRy5OZStkvXthcG5a3KhW6moo+GO7x5Vl2O2exGDV1KrG3T0drXKqlOV+jqr3sSuIWPFFF80ciGImBldEbqDykxtGQ4YamwOzZ7elUPPSeS5cslTpkq4ZOhGhIzF08L0ioXSMeXAUldOO2DjYjuDVEk92XK2xuMwHfaonT2gFAKA8zQHtAeE4oADntQHtAKAUAoBQCgFAeE/roD2gFAKAUAoBQCgFAKAUAoBQFZeNXBmljimBYiPVGI1BYlnKHOB2ARHJPwWtuDmk2jJioZkmbvAvEuzFtbiRn6xCxNGiMzBgAuQPVSe2MnfGM5qE8LPM7bEoYmDir7kzXisPRWfWBEwBVjkZ1eyApGdRyAFxknbGaz5HfLxL8ytcgvMvFxP1hFZw5iSWMyTxa2GiPraCAR00dDJhi3tKylQa004ZbXl4FM5XvZbczByTzueJObS6VEkZdcTx+XVjcrpbPmxk+4gNt75VqHq1miQo1/WPLIxcxeHsVnbXDQ3HThZV6omiEpAVgQUdQGXc74B/UKU8S5yV1r1CdBRi7M0OA8tXV2iLBcxLbRgQyh+rcAyqNTMLeeIBCVZfKMAY71OdWEXqtfD4ojGlKS0em3P4M7POfEYOD2q28MMbzTbsNIQMFxl3WPTnJwAuw7+4g10YyrSzN6LzxJ1ZqlGyW5vcsXUlsFhihhZca5RGQp1aIy0iPrcMrOxQa9B8jHOASIVEpatlkOjokSvgvGYbuMSQOGUgEjcMudxqU7j++qJwlB2ZZGSkro5vH4fkytPG8cC4ZpXYhRqJBQnKtldRfKLgsXznJ3nB5ui9SMujqtCK+H3CJpo5jIJIoWuWkVG6kTaTpkyEGM6gVAY+zpyu5yL684pq2rsU0Ytp35lh2dkseogszNuzMck4GAPgB7hgdz3JrI3c0pWOLzfa9VrNS2ENyAylVcNiKVhkMD20/rz3Aq2k7KXYV1FdrtOdwriN3MbZXuFT5RFJNqWNPKIjGojTVkFmEmpiQdkOAO9SlGCu0tjkXJ213MMXHLuZZSsyJ0bd5NSxgiV4priJXGScRuIQcDffYj164QTWm7+i+5zNJ8eB3ODXU3X6csgkDQJMPIF0MWYMq4+97Yzk7dzVclG10uJZFu9mR2WGUzqOudX/AKmQrFVOj/kZidI7ZwcDOwwDg75tTWXb+n6or1vvx+hsycau+otupd2DT5kjWASMIXjC+WR1TtJ5sb7DAGTjihC2bs5/QOcr27eX1NjjdwbjhcbTKhMj22sAqyNm6hBxgspU+7J79zXILLVaXX8mdk81NX6vmavHZI7CbVZxxowt5XmijCqmAYxFJIgIUEMTgnGRr3wNuwvUXT5o5K0H0eR6eM3at0mfpZkhAkmFuXAlMqsCkUjLg6BoJxvkebFMkLXWu+1+Hb8Rnlx025fQ2JOLTiR7YTM7rLpDxxx9R16IlZfMRErKWBLEY0kADJzUckbZrcPr4ksz2Pnl7it1dui9VUURszkIrMxW4nhGDkqMiME4yM9tjXakIw4ebJnISlLz12MPA5rkrbwrckB4biVnKIzZjliRQMjH35zkH3bbEdmo6u3FCLlor8zC3Ml1HBDMXWQz2huNGhVWJw1soK7glQJyTqb73uo7d9VFya5O3z+xzPJJPmvsZ14vedVICxjLSxrrlFu0oV4rlmBSJ2Ubwgqxx3OxxvzJC2b79XPtGeV7fbr5GSCad7qBXnJ6c08RIVB1Aqqw1DGM4bBxjtkAVx5VF2XI6r5lqfPNkjQ3fygFWMNpLJGropVG1RoWzjUB5skgg4UjOCaUtY5ebQnpK/JH3xPil1A/RWdJmboMrsi+Tq3KQkMqkAqwYlex8rbn0RhGSu1bf5XEpNaX5fOxLbZGVFDMXYDBcgDUffgbD6qoe5cjLXAKAUAoBQCgFAKAUAoDBf2qzRvG2QrqyEqcMAwKkg+hwe9dTs7nGrqxWHNnC7bhOJYeFiQbaZ2lkdI2UhlLIclWyo32B7Z3IrbSnKro5mSpGNLVRPGSTigikj1ziRdDKXCpCCuWcYTEMkcyppwWZ175FNKV09Pr97o7rU1Xn+GTSHlrCNJIUnvDFoEjIFTUo8pKevm3y2SN8YG1Z3U1stEX5OPE0+H3kVyejbKmUYNNLMR1UkX2gE9oyjGNRwo2xqA012UXHWXd55EVJS0idPmm0Z0BLERKCXC6sg5QpJpHthMFihyCM7HaoU3Zk5q5g5cRpJHnXKrISZQ2sZkwiYCEBcIqBdeASVNdqaLKchq7nxxy5jtXeS5WFreUqGkJAkTAAAKn20BBbKnIJ9k7tXYJyVo7nJNRd3sfMPL0dzBqcMkjhtMmAJDGwdYxMpGHPTcjDgkaj2bJp6xxlZeewZFJEf4xBPazLJIJFHUYi5WV2SOJ8SzElgdIAjCpAwZcsd2JGLYOMlZeFvD92QknF3fj5+RrWHHTxzNubaZ7dSCZw6wgbDaQYYau6+UnIYnC+kpU/UdK+vIhGp67o20LLsrVIY0jjGlEUIq5JwqgADJ3Ow9axttu7NSSSsjNXDpq3E0XUjR8GQ6njBGd0GGIOMAgPj6zXUnZtHHa5h4hZW3SCzRwmFcYV0UopzgYUjA74+upRlK909TjjG1mtDZFlGBgRoAU6eNIxoGcJ29nc7dtzUczO2R9rAoOoKobGnOBnSNwM+74UudsYhw+HWZOlH1CQxfSuolVZFJbGchWYA+4ketdzO1rnMqvexp8QgtHDJLHFJh1ZkMYkw8p0KxXB3J++92c7A1KLmtUyMlF6NG9PZxyJ03jRo8AaGUFcDBA0nbbA/NUFJp3RJpNWZjs+GQwqVihijVvaVEVQfpAG9dcpN3bOKKirJHNveDWiLHH04okaZToWNQsj6WAVlAxgjPf3VJTm3e5HJFK1jHxIcPhCW8kCEbyrEls0qjfBfSkbBdzjJx3qUfWPpJ/E5JU10WvgdHhCWxTqWyxaWz5o1UZ8xLA4HfVqyD659arlmvaROOXdGeDh8UZLJFGjHUSVVQTrIL7gepVSffge6jk3uzqilsj5ktYUTJjQJGhQeUYWPA1KBjZcKuw9w91LtiyRi4bw+2VEMMMSoSJU0IqjJXAYDAwdJxnvg4rspSb1ZyMYpaIzyWETEExRkh+oCVU4ftrG3tfHvUczXE7lRleBSdRVS2CuSBnScErn3HA2+FLs7Y1rXhFvEpWOCJFLByFRVBZSCrYA7ggEH0xXXOT3ZFQitEjdqJIxQXCuCUYMAzKSN8MjFWH0ggj6q601uE7mWuAUAoBQCgFAKAUAoBQAigPAKA9oCveK8msl9cXSxLPFPERo0ozRS5jOsK+xHkY5GWBbt61rjXvTUb2aM0qPTct7nBaa8+U22uG+jgWEm4EIu0Vpek5K+UlRhwoBUY39RVqUMrs1e+l7EG5Zlo7W13N5ELRgIOJ6dADq/y4PjQwHT0YiE2vGQ3kAxjbNQ462+H82JePx8/Q+rjks3kkeLc28azGSWSUgmZAqKoRcl1zpOVbABJO+cUVfIt76eAlSztacS0KxGoUB4BjtQHtAKAinO8UhwYlcsLW7AKBiQxjTQAR98SNvU+lX0WuPNFVVPhyZocf4NpEqKkzx9GJ2GZZCzpN5m7kl9BOcbnb3CpQne3b1HJR4GGSOY3Bw0qt1ojB81cMeh83sH1iMJp1hw4znVkE6a6rZe532/nsIu+b+TZseEMVs9fyg9SVzPqeXdVim6avv5UB0jGwO2c53i5/m220+B3Lt2/c0LuKTR0mSfy/KREzLcyj7ZkWJVRCDrCBNLs2ykY2yamrXv2cuRzW1u3nzPq3hfJkCT9WRLBy2mbzATJ18nGAR98Dg4ztjNLrbS3S5ctBZ78dPnqbFur5jwtz8t6r/KGIm0GP5zVlj82Y8adAXsdOOzVF212tw289p1b8b+fKMZtJIIYGVLlmexfr4ebW0n/LYLHcq41SYwNQAYAbYrt1JvbfTbrOWaS7PsecLR/lAVRIYhNBIuIp0QeS4VyvUJPcJltgdtvUpWy9z5dQjfN4He4jdiC+WR1lKG2K6killGrqA48inBxVUVmhZcyxu0r9RHbm2m19R1eK2mlml0NHM+liIVjMkcTBlLBJXGdgW382KuTja3FW5dfPz3FbTvfg/wBjctra5AiiYzst1HGHdldTH0WzJr8xKNJCVXc51KSdyai3HV8vr9mdSloufn4o044bgyNqMnW1z9RRFOdUZWXSDIX6Rjxo06RnOABnVUnlt1acv5OLNfx5/wACSKQRShlufleiIWWkTaVxBEFGV8i4l6nUDY277Yomrra2t9uf22Gtnz4GSBgzSaPlJu/lrCNh1igQXGGGr+DEQQMGU+uds6a4+F7Wt1cvG4Xfe/1Nuw4NqNsXE+XknE2XlGUzIUVxnGjIXA7fnOYue9urkSUdu85U0NxhVlMwiETpDmO6kYOs8426bhhJ0xDpZ85HY+1mxOPDfu5Ln3kHfj9TpJw+YpNLJ12uFuLfQ2XXbRaCUrGGK6STLqxke0CTioOSuktrP6kknq3vdfQ7HJtqsSToEdGFxMSGD7qZXaMqW2YFCu65+O9V1Xdp9S+ROkrJrrfzJDVRYKAUAoBQCgFAKAUAoBQCgFAKAUAoBQCgFAKAUAoBQCgFAKAUAoBQCgFAKAUAoBQCgMNtbJGCEUKCzOcerOSzH6ySa623ucSS2M1cOi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40" name="Picture 8" descr="http://www.jameshockney.com/wp-content/uploads/2014/11/UKAID1.jpg"/>
          <p:cNvPicPr>
            <a:picLocks noChangeAspect="1" noChangeArrowheads="1"/>
          </p:cNvPicPr>
          <p:nvPr/>
        </p:nvPicPr>
        <p:blipFill>
          <a:blip r:embed="rId9"/>
          <a:srcRect/>
          <a:stretch>
            <a:fillRect/>
          </a:stretch>
        </p:blipFill>
        <p:spPr bwMode="auto">
          <a:xfrm>
            <a:off x="5930020" y="3249371"/>
            <a:ext cx="896293" cy="987651"/>
          </a:xfrm>
          <a:prstGeom prst="rect">
            <a:avLst/>
          </a:prstGeom>
          <a:noFill/>
        </p:spPr>
      </p:pic>
      <p:pic>
        <p:nvPicPr>
          <p:cNvPr id="13" name="Picture 2" descr="D:\Muhammad Zubair\Publications\logo and Banners\AlHuda logo +.JPG"/>
          <p:cNvPicPr>
            <a:picLocks noChangeAspect="1" noChangeArrowheads="1"/>
          </p:cNvPicPr>
          <p:nvPr/>
        </p:nvPicPr>
        <p:blipFill>
          <a:blip r:embed="rId10" cstate="print"/>
          <a:srcRect/>
          <a:stretch>
            <a:fillRect/>
          </a:stretch>
        </p:blipFill>
        <p:spPr bwMode="auto">
          <a:xfrm>
            <a:off x="7541537" y="4744015"/>
            <a:ext cx="1041938" cy="1321807"/>
          </a:xfrm>
          <a:prstGeom prst="rect">
            <a:avLst/>
          </a:prstGeom>
          <a:noFill/>
        </p:spPr>
      </p:pic>
    </p:spTree>
    <p:extLst>
      <p:ext uri="{BB962C8B-B14F-4D97-AF65-F5344CB8AC3E}">
        <p14:creationId xmlns:p14="http://schemas.microsoft.com/office/powerpoint/2010/main" xmlns="" val="3945337222"/>
      </p:ext>
    </p:extLst>
  </p:cSld>
  <p:clrMapOvr>
    <a:masterClrMapping/>
  </p:clrMapOvr>
  <mc:AlternateContent xmlns:mc="http://schemas.openxmlformats.org/markup-compatibility/2006">
    <mc:Choice xmlns:p14="http://schemas.microsoft.com/office/powerpoint/2010/main" xmlns="" Requires="p14">
      <p:transition spd="slow" p14:dur="2000" advTm="6443"/>
    </mc:Choice>
    <mc:Fallback>
      <p:transition spd="slow" advTm="644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434" y="1931988"/>
            <a:ext cx="8668918" cy="4926012"/>
          </a:xfrm>
        </p:spPr>
        <p:txBody>
          <a:bodyPr>
            <a:normAutofit/>
          </a:bodyPr>
          <a:lstStyle/>
          <a:p>
            <a:pPr marL="0" lvl="1" indent="0">
              <a:buNone/>
            </a:pPr>
            <a:r>
              <a:rPr lang="en-US" sz="2000" dirty="0" err="1" smtClean="0">
                <a:solidFill>
                  <a:schemeClr val="bg2">
                    <a:lumMod val="50000"/>
                  </a:schemeClr>
                </a:solidFill>
              </a:rPr>
              <a:t>Musharakah</a:t>
            </a:r>
            <a:r>
              <a:rPr lang="en-US" sz="2000" dirty="0" smtClean="0">
                <a:solidFill>
                  <a:schemeClr val="bg2">
                    <a:lumMod val="50000"/>
                  </a:schemeClr>
                </a:solidFill>
              </a:rPr>
              <a:t> &amp; </a:t>
            </a:r>
            <a:r>
              <a:rPr lang="en-US" sz="2000" dirty="0" err="1" smtClean="0">
                <a:solidFill>
                  <a:schemeClr val="bg2">
                    <a:lumMod val="50000"/>
                  </a:schemeClr>
                </a:solidFill>
              </a:rPr>
              <a:t>Mudaraba</a:t>
            </a:r>
            <a:r>
              <a:rPr lang="en-US" sz="2000" dirty="0" smtClean="0">
                <a:solidFill>
                  <a:schemeClr val="bg2">
                    <a:lumMod val="50000"/>
                  </a:schemeClr>
                </a:solidFill>
              </a:rPr>
              <a:t> </a:t>
            </a:r>
            <a:r>
              <a:rPr lang="en-US" sz="2000" dirty="0">
                <a:solidFill>
                  <a:schemeClr val="bg2">
                    <a:lumMod val="50000"/>
                  </a:schemeClr>
                </a:solidFill>
              </a:rPr>
              <a:t>means a relationship established under a contract by the mutual consent of the parties for sharing of profits and losses in the joint business.</a:t>
            </a:r>
            <a:endParaRPr lang="en-US" sz="2000" b="1" dirty="0">
              <a:solidFill>
                <a:schemeClr val="bg2">
                  <a:lumMod val="50000"/>
                </a:schemeClr>
              </a:solidFill>
            </a:endParaRPr>
          </a:p>
          <a:p>
            <a:pPr marL="0" lvl="1" indent="0">
              <a:buNone/>
            </a:pPr>
            <a:endParaRPr lang="en-US" sz="2000" b="1" dirty="0" smtClean="0">
              <a:solidFill>
                <a:schemeClr val="bg2">
                  <a:lumMod val="50000"/>
                </a:schemeClr>
              </a:solidFill>
            </a:endParaRPr>
          </a:p>
          <a:p>
            <a:pPr marL="0" lvl="1" indent="0">
              <a:buNone/>
            </a:pPr>
            <a:r>
              <a:rPr lang="en-US" sz="2000" b="1" u="sng" dirty="0" smtClean="0">
                <a:solidFill>
                  <a:schemeClr val="bg2">
                    <a:lumMod val="50000"/>
                  </a:schemeClr>
                </a:solidFill>
              </a:rPr>
              <a:t>Utilization :</a:t>
            </a:r>
          </a:p>
          <a:p>
            <a:pPr marL="0" lvl="1" indent="0">
              <a:buNone/>
            </a:pPr>
            <a:r>
              <a:rPr lang="en-US" sz="2000" dirty="0" err="1" smtClean="0">
                <a:solidFill>
                  <a:schemeClr val="bg2">
                    <a:lumMod val="50000"/>
                  </a:schemeClr>
                </a:solidFill>
              </a:rPr>
              <a:t>Musharkah</a:t>
            </a:r>
            <a:r>
              <a:rPr lang="en-US" sz="2000" dirty="0" smtClean="0">
                <a:solidFill>
                  <a:schemeClr val="bg2">
                    <a:lumMod val="50000"/>
                  </a:schemeClr>
                </a:solidFill>
              </a:rPr>
              <a:t> and </a:t>
            </a:r>
            <a:r>
              <a:rPr lang="en-US" sz="2000" dirty="0" err="1" smtClean="0">
                <a:solidFill>
                  <a:schemeClr val="bg2">
                    <a:lumMod val="50000"/>
                  </a:schemeClr>
                </a:solidFill>
              </a:rPr>
              <a:t>Mudarabah</a:t>
            </a:r>
            <a:r>
              <a:rPr lang="en-US" sz="2000" dirty="0" smtClean="0">
                <a:solidFill>
                  <a:schemeClr val="bg2">
                    <a:lumMod val="50000"/>
                  </a:schemeClr>
                </a:solidFill>
              </a:rPr>
              <a:t> </a:t>
            </a:r>
            <a:r>
              <a:rPr lang="en-US" sz="2000" dirty="0">
                <a:solidFill>
                  <a:schemeClr val="bg2">
                    <a:lumMod val="50000"/>
                  </a:schemeClr>
                </a:solidFill>
              </a:rPr>
              <a:t>can be used for </a:t>
            </a:r>
            <a:r>
              <a:rPr lang="en-US" sz="2000" dirty="0" smtClean="0">
                <a:solidFill>
                  <a:schemeClr val="bg2">
                    <a:lumMod val="50000"/>
                  </a:schemeClr>
                </a:solidFill>
              </a:rPr>
              <a:t>Microenterprise &amp; SME’S </a:t>
            </a:r>
            <a:r>
              <a:rPr lang="en-US" sz="2000" dirty="0">
                <a:solidFill>
                  <a:schemeClr val="bg2">
                    <a:lumMod val="50000"/>
                  </a:schemeClr>
                </a:solidFill>
              </a:rPr>
              <a:t>setup’s, </a:t>
            </a:r>
            <a:r>
              <a:rPr lang="en-US" sz="2000" dirty="0" smtClean="0">
                <a:solidFill>
                  <a:schemeClr val="bg2">
                    <a:lumMod val="50000"/>
                  </a:schemeClr>
                </a:solidFill>
              </a:rPr>
              <a:t>Agricultural Joint venture </a:t>
            </a:r>
            <a:r>
              <a:rPr lang="en-US" sz="2000" dirty="0">
                <a:solidFill>
                  <a:schemeClr val="bg2">
                    <a:lumMod val="50000"/>
                  </a:schemeClr>
                </a:solidFill>
              </a:rPr>
              <a:t>projects, </a:t>
            </a:r>
            <a:r>
              <a:rPr lang="en-US" sz="2000" dirty="0" smtClean="0">
                <a:solidFill>
                  <a:schemeClr val="bg2">
                    <a:lumMod val="50000"/>
                  </a:schemeClr>
                </a:solidFill>
              </a:rPr>
              <a:t>Dairy and livestock development etc. </a:t>
            </a:r>
            <a:endParaRPr lang="en-US" sz="2000" dirty="0">
              <a:solidFill>
                <a:schemeClr val="bg2">
                  <a:lumMod val="50000"/>
                </a:schemeClr>
              </a:solidFill>
            </a:endParaRPr>
          </a:p>
          <a:p>
            <a:pPr marL="0" lvl="1" indent="0">
              <a:buNone/>
            </a:pPr>
            <a:endParaRPr lang="en-US" sz="2000" b="1" dirty="0">
              <a:solidFill>
                <a:schemeClr val="bg2">
                  <a:lumMod val="50000"/>
                </a:schemeClr>
              </a:solidFill>
            </a:endParaRPr>
          </a:p>
          <a:p>
            <a:pPr marL="0" lvl="1" indent="0">
              <a:buNone/>
            </a:pPr>
            <a:r>
              <a:rPr lang="en-US" sz="2000" b="1" u="sng" dirty="0" smtClean="0">
                <a:solidFill>
                  <a:schemeClr val="bg2">
                    <a:lumMod val="50000"/>
                  </a:schemeClr>
                </a:solidFill>
              </a:rPr>
              <a:t>Currently </a:t>
            </a:r>
            <a:r>
              <a:rPr lang="en-US" sz="2000" b="1" u="sng" dirty="0">
                <a:solidFill>
                  <a:schemeClr val="bg2">
                    <a:lumMod val="50000"/>
                  </a:schemeClr>
                </a:solidFill>
              </a:rPr>
              <a:t>Practiced:</a:t>
            </a:r>
          </a:p>
          <a:p>
            <a:pPr marL="0" lvl="1" indent="0">
              <a:buNone/>
            </a:pPr>
            <a:r>
              <a:rPr lang="en-US" sz="2000" dirty="0" smtClean="0">
                <a:solidFill>
                  <a:schemeClr val="bg2">
                    <a:lumMod val="50000"/>
                  </a:schemeClr>
                </a:solidFill>
              </a:rPr>
              <a:t>BOK, </a:t>
            </a:r>
            <a:r>
              <a:rPr lang="en-US" sz="2000" dirty="0" err="1" smtClean="0">
                <a:solidFill>
                  <a:schemeClr val="bg2">
                    <a:lumMod val="50000"/>
                  </a:schemeClr>
                </a:solidFill>
              </a:rPr>
              <a:t>Amanah</a:t>
            </a:r>
            <a:r>
              <a:rPr lang="en-US" sz="2000" dirty="0" smtClean="0">
                <a:solidFill>
                  <a:schemeClr val="bg2">
                    <a:lumMod val="50000"/>
                  </a:schemeClr>
                </a:solidFill>
              </a:rPr>
              <a:t> Islamic bank, </a:t>
            </a:r>
            <a:r>
              <a:rPr lang="en-US" sz="2000" dirty="0" err="1" smtClean="0">
                <a:solidFill>
                  <a:schemeClr val="bg2">
                    <a:lumMod val="50000"/>
                  </a:schemeClr>
                </a:solidFill>
              </a:rPr>
              <a:t>AlBarakah</a:t>
            </a:r>
            <a:r>
              <a:rPr lang="en-US" sz="2000" dirty="0" smtClean="0">
                <a:solidFill>
                  <a:schemeClr val="bg2">
                    <a:lumMod val="50000"/>
                  </a:schemeClr>
                </a:solidFill>
              </a:rPr>
              <a:t> MPCS etc</a:t>
            </a:r>
            <a:endParaRPr lang="en-US" sz="2000" dirty="0">
              <a:solidFill>
                <a:schemeClr val="bg2">
                  <a:lumMod val="50000"/>
                </a:schemeClr>
              </a:solidFill>
            </a:endParaRPr>
          </a:p>
        </p:txBody>
      </p:sp>
      <p:sp>
        <p:nvSpPr>
          <p:cNvPr id="4" name="Text Box 23"/>
          <p:cNvSpPr txBox="1">
            <a:spLocks noGrp="1" noChangeArrowheads="1"/>
          </p:cNvSpPr>
          <p:nvPr>
            <p:ph type="title"/>
          </p:nvPr>
        </p:nvSpPr>
        <p:spPr bwMode="auto">
          <a:xfrm>
            <a:off x="461434" y="0"/>
            <a:ext cx="8596668" cy="1016000"/>
          </a:xfrm>
          <a:prstGeom prst="rect">
            <a:avLst/>
          </a:prstGeom>
          <a:solidFill>
            <a:srgbClr val="35742A"/>
          </a:solidFill>
          <a:ln w="9525" algn="ctr">
            <a:noFill/>
            <a:miter lim="800000"/>
            <a:headEnd/>
            <a:tailEnd/>
          </a:ln>
          <a:effectLst/>
        </p:spPr>
        <p:txBody>
          <a:bodyPr anchor="ctr">
            <a:normAutofit/>
          </a:bodyPr>
          <a:lstStyle/>
          <a:p>
            <a:pPr algn="ctr"/>
            <a:r>
              <a:rPr lang="en-US" b="1" dirty="0" smtClean="0">
                <a:solidFill>
                  <a:srgbClr val="FFFFFF"/>
                </a:solidFill>
                <a:cs typeface="Arial" charset="0"/>
              </a:rPr>
              <a:t>Islamic Agricultural Finance Products</a:t>
            </a:r>
            <a:endParaRPr lang="en-GB" sz="3600" b="1" dirty="0">
              <a:solidFill>
                <a:srgbClr val="FFFFFF"/>
              </a:solidFill>
              <a:cs typeface="Arial" charset="0"/>
            </a:endParaRPr>
          </a:p>
        </p:txBody>
      </p:sp>
      <p:sp>
        <p:nvSpPr>
          <p:cNvPr id="5" name="Rounded Rectangle 4"/>
          <p:cNvSpPr/>
          <p:nvPr/>
        </p:nvSpPr>
        <p:spPr>
          <a:xfrm>
            <a:off x="461433" y="1200944"/>
            <a:ext cx="6066116" cy="5461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err="1" smtClean="0">
                <a:ln w="0"/>
                <a:solidFill>
                  <a:schemeClr val="tx1"/>
                </a:solidFill>
                <a:effectLst>
                  <a:outerShdw blurRad="38100" dist="19050" dir="2700000" algn="tl" rotWithShape="0">
                    <a:schemeClr val="dk1">
                      <a:alpha val="40000"/>
                    </a:schemeClr>
                  </a:outerShdw>
                </a:effectLst>
              </a:rPr>
              <a:t>Musharakah</a:t>
            </a:r>
            <a:r>
              <a:rPr lang="en-US" sz="2400" dirty="0" smtClean="0">
                <a:ln w="0"/>
                <a:solidFill>
                  <a:schemeClr val="tx1"/>
                </a:solidFill>
                <a:effectLst>
                  <a:outerShdw blurRad="38100" dist="19050" dir="2700000" algn="tl" rotWithShape="0">
                    <a:schemeClr val="dk1">
                      <a:alpha val="40000"/>
                    </a:schemeClr>
                  </a:outerShdw>
                </a:effectLst>
              </a:rPr>
              <a:t> &amp; </a:t>
            </a:r>
            <a:r>
              <a:rPr lang="en-US" sz="2400" dirty="0" err="1" smtClean="0">
                <a:ln w="0"/>
                <a:solidFill>
                  <a:schemeClr val="tx1"/>
                </a:solidFill>
                <a:effectLst>
                  <a:outerShdw blurRad="38100" dist="19050" dir="2700000" algn="tl" rotWithShape="0">
                    <a:schemeClr val="dk1">
                      <a:alpha val="40000"/>
                    </a:schemeClr>
                  </a:outerShdw>
                </a:effectLst>
              </a:rPr>
              <a:t>Mudarabah</a:t>
            </a:r>
            <a:r>
              <a:rPr lang="en-US" sz="2400" dirty="0" smtClean="0">
                <a:ln w="0"/>
                <a:solidFill>
                  <a:schemeClr val="tx1"/>
                </a:solidFill>
                <a:effectLst>
                  <a:outerShdw blurRad="38100" dist="19050" dir="2700000" algn="tl" rotWithShape="0">
                    <a:schemeClr val="dk1">
                      <a:alpha val="40000"/>
                    </a:schemeClr>
                  </a:outerShdw>
                </a:effectLst>
              </a:rPr>
              <a:t>- Partnership</a:t>
            </a:r>
            <a:endParaRPr lang="en-US" sz="2400" dirty="0">
              <a:ln w="0"/>
              <a:solidFill>
                <a:schemeClr val="tx1"/>
              </a:solidFill>
              <a:effectLst>
                <a:outerShdw blurRad="38100" dist="19050" dir="2700000" algn="tl" rotWithShape="0">
                  <a:schemeClr val="dk1">
                    <a:alpha val="40000"/>
                  </a:schemeClr>
                </a:outerShdw>
              </a:effectLst>
            </a:endParaRPr>
          </a:p>
        </p:txBody>
      </p:sp>
      <p:pic>
        <p:nvPicPr>
          <p:cNvPr id="7" name="Picture 5" descr="7"/>
          <p:cNvPicPr>
            <a:picLocks noChangeAspect="1" noChangeArrowheads="1"/>
          </p:cNvPicPr>
          <p:nvPr/>
        </p:nvPicPr>
        <p:blipFill>
          <a:blip r:embed="rId2"/>
          <a:srcRect/>
          <a:stretch>
            <a:fillRect/>
          </a:stretch>
        </p:blipFill>
        <p:spPr bwMode="auto">
          <a:xfrm>
            <a:off x="9619352" y="0"/>
            <a:ext cx="2572647" cy="2064190"/>
          </a:xfrm>
          <a:prstGeom prst="rect">
            <a:avLst/>
          </a:prstGeom>
          <a:noFill/>
        </p:spPr>
      </p:pic>
      <p:pic>
        <p:nvPicPr>
          <p:cNvPr id="9218" name="Picture 2" descr="http://www.livemint.com/rf/Image-621x414/LiveMint/Period1/2013/05/24/Photos/farm--621x414.jpg"/>
          <p:cNvPicPr>
            <a:picLocks noChangeAspect="1" noChangeArrowheads="1"/>
          </p:cNvPicPr>
          <p:nvPr/>
        </p:nvPicPr>
        <p:blipFill>
          <a:blip r:embed="rId3"/>
          <a:srcRect/>
          <a:stretch>
            <a:fillRect/>
          </a:stretch>
        </p:blipFill>
        <p:spPr bwMode="auto">
          <a:xfrm>
            <a:off x="9551406" y="5078994"/>
            <a:ext cx="2640594" cy="1779006"/>
          </a:xfrm>
          <a:prstGeom prst="rect">
            <a:avLst/>
          </a:prstGeom>
          <a:noFill/>
        </p:spPr>
      </p:pic>
      <p:pic>
        <p:nvPicPr>
          <p:cNvPr id="9222" name="Picture 6" descr="http://aap-land.com/images/home.jpg"/>
          <p:cNvPicPr>
            <a:picLocks noChangeAspect="1" noChangeArrowheads="1"/>
          </p:cNvPicPr>
          <p:nvPr/>
        </p:nvPicPr>
        <p:blipFill>
          <a:blip r:embed="rId4"/>
          <a:srcRect/>
          <a:stretch>
            <a:fillRect/>
          </a:stretch>
        </p:blipFill>
        <p:spPr bwMode="auto">
          <a:xfrm>
            <a:off x="9596672" y="2561266"/>
            <a:ext cx="2595327" cy="2074108"/>
          </a:xfrm>
          <a:prstGeom prst="rect">
            <a:avLst/>
          </a:prstGeom>
          <a:noFill/>
        </p:spPr>
      </p:pic>
    </p:spTree>
    <p:extLst>
      <p:ext uri="{BB962C8B-B14F-4D97-AF65-F5344CB8AC3E}">
        <p14:creationId xmlns:p14="http://schemas.microsoft.com/office/powerpoint/2010/main" xmlns="" val="776927202"/>
      </p:ext>
    </p:extLst>
  </p:cSld>
  <p:clrMapOvr>
    <a:masterClrMapping/>
  </p:clrMapOvr>
  <mc:AlternateContent xmlns:mc="http://schemas.openxmlformats.org/markup-compatibility/2006">
    <mc:Choice xmlns:p14="http://schemas.microsoft.com/office/powerpoint/2010/main" xmlns="" Requires="p14">
      <p:transition spd="slow" p14:dur="2000" advTm="34248"/>
    </mc:Choice>
    <mc:Fallback>
      <p:transition spd="slow" advTm="34248"/>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82600" y="0"/>
            <a:ext cx="8486602" cy="901700"/>
          </a:xfrm>
          <a:prstGeom prst="rect">
            <a:avLst/>
          </a:prstGeom>
          <a:solidFill>
            <a:srgbClr val="35742A"/>
          </a:solidFill>
          <a:ln w="9525" algn="ctr">
            <a:noFill/>
            <a:miter lim="800000"/>
            <a:headEnd/>
            <a:tailEnd/>
          </a:ln>
          <a:effectLst/>
        </p:spPr>
        <p:txBody>
          <a:bodyPr anchor="ctr"/>
          <a:lstStyle/>
          <a:p>
            <a:pPr marL="320040" indent="-320040" algn="ctr" fontAlgn="auto">
              <a:lnSpc>
                <a:spcPct val="80000"/>
              </a:lnSpc>
              <a:spcBef>
                <a:spcPts val="700"/>
              </a:spcBef>
              <a:spcAft>
                <a:spcPts val="0"/>
              </a:spcAft>
              <a:buClr>
                <a:schemeClr val="accent2"/>
              </a:buClr>
              <a:buSzPct val="60000"/>
              <a:defRPr/>
            </a:pPr>
            <a:r>
              <a:rPr lang="en-US" sz="3200" b="1" dirty="0" smtClean="0">
                <a:solidFill>
                  <a:srgbClr val="FFFFFF"/>
                </a:solidFill>
                <a:cs typeface="Arial" charset="0"/>
              </a:rPr>
              <a:t>Compatibility IF Products with Rural Credit lending  Models</a:t>
            </a:r>
          </a:p>
        </p:txBody>
      </p:sp>
      <p:sp>
        <p:nvSpPr>
          <p:cNvPr id="5" name="Rectangle 8"/>
          <p:cNvSpPr>
            <a:spLocks noGrp="1" noChangeArrowheads="1"/>
          </p:cNvSpPr>
          <p:nvPr>
            <p:ph idx="1"/>
          </p:nvPr>
        </p:nvSpPr>
        <p:spPr bwMode="auto">
          <a:xfrm>
            <a:off x="372534" y="901700"/>
            <a:ext cx="8901641" cy="5658985"/>
          </a:xfrm>
          <a:prstGeom prst="rect">
            <a:avLst/>
          </a:prstGeom>
          <a:noFill/>
          <a:ln w="9525">
            <a:noFill/>
            <a:miter lim="800000"/>
            <a:headEnd/>
            <a:tailEnd/>
          </a:ln>
        </p:spPr>
        <p:txBody>
          <a:bodyPr wrap="square">
            <a:spAutoFit/>
          </a:bodyPr>
          <a:lstStyle/>
          <a:p>
            <a:pPr marL="320040" indent="-320040" fontAlgn="auto">
              <a:lnSpc>
                <a:spcPct val="80000"/>
              </a:lnSpc>
              <a:spcBef>
                <a:spcPts val="700"/>
              </a:spcBef>
              <a:spcAft>
                <a:spcPts val="0"/>
              </a:spcAft>
              <a:buClr>
                <a:schemeClr val="accent2"/>
              </a:buClr>
              <a:buSzPct val="60000"/>
              <a:defRPr/>
            </a:pPr>
            <a:r>
              <a:rPr lang="en-US" sz="2800" b="1" u="sng" dirty="0" err="1" smtClean="0">
                <a:solidFill>
                  <a:schemeClr val="bg1"/>
                </a:solidFill>
                <a:latin typeface="Tw Cen MT" pitchFamily="34" charset="0"/>
              </a:rPr>
              <a:t>Grameen</a:t>
            </a:r>
            <a:r>
              <a:rPr lang="en-US" sz="2800" b="1" u="sng" dirty="0" smtClean="0">
                <a:solidFill>
                  <a:schemeClr val="bg1"/>
                </a:solidFill>
                <a:latin typeface="Tw Cen MT" pitchFamily="34" charset="0"/>
              </a:rPr>
              <a:t> Model</a:t>
            </a:r>
            <a:r>
              <a:rPr lang="en-US" sz="3200" dirty="0" smtClean="0">
                <a:solidFill>
                  <a:schemeClr val="bg1"/>
                </a:solidFill>
                <a:latin typeface="Tw Cen MT" pitchFamily="34" charset="0"/>
              </a:rPr>
              <a:t>:		</a:t>
            </a:r>
            <a:r>
              <a:rPr lang="en-US" sz="2400" dirty="0" err="1" smtClean="0">
                <a:solidFill>
                  <a:schemeClr val="bg1"/>
                </a:solidFill>
                <a:latin typeface="Tw Cen MT" pitchFamily="34" charset="0"/>
              </a:rPr>
              <a:t>Amna</a:t>
            </a:r>
            <a:r>
              <a:rPr lang="en-US" sz="2400" dirty="0" smtClean="0">
                <a:solidFill>
                  <a:schemeClr val="bg1"/>
                </a:solidFill>
                <a:latin typeface="Tw Cen MT" pitchFamily="34" charset="0"/>
              </a:rPr>
              <a:t> </a:t>
            </a:r>
            <a:r>
              <a:rPr lang="en-US" sz="2400" dirty="0" err="1" smtClean="0">
                <a:solidFill>
                  <a:schemeClr val="bg1"/>
                </a:solidFill>
                <a:latin typeface="Tw Cen MT" pitchFamily="34" charset="0"/>
              </a:rPr>
              <a:t>Itikhar</a:t>
            </a:r>
            <a:r>
              <a:rPr lang="en-US" sz="2400" dirty="0" smtClean="0">
                <a:solidFill>
                  <a:schemeClr val="bg1"/>
                </a:solidFill>
                <a:latin typeface="Tw Cen MT" pitchFamily="34" charset="0"/>
              </a:rPr>
              <a:t> – Malaysia, Islami Bank 			   					 	      Bangladesh Limited etc.</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Village Bank Model</a:t>
            </a:r>
            <a:r>
              <a:rPr lang="en-US" sz="3200" dirty="0" smtClean="0">
                <a:solidFill>
                  <a:schemeClr val="bg1"/>
                </a:solidFill>
                <a:latin typeface="Tw Cen MT" pitchFamily="34" charset="0"/>
              </a:rPr>
              <a:t>:	</a:t>
            </a:r>
            <a:r>
              <a:rPr lang="en-US" sz="2400" dirty="0" err="1" smtClean="0">
                <a:solidFill>
                  <a:schemeClr val="bg1"/>
                </a:solidFill>
                <a:latin typeface="Tw Cen MT" pitchFamily="34" charset="0"/>
              </a:rPr>
              <a:t>Sanadiq</a:t>
            </a:r>
            <a:r>
              <a:rPr lang="en-US" sz="2400" dirty="0" smtClean="0">
                <a:solidFill>
                  <a:schemeClr val="bg1"/>
                </a:solidFill>
                <a:latin typeface="Tw Cen MT" pitchFamily="34" charset="0"/>
              </a:rPr>
              <a:t> program -</a:t>
            </a:r>
            <a:r>
              <a:rPr lang="en-US" sz="2400" dirty="0" err="1" smtClean="0">
                <a:solidFill>
                  <a:schemeClr val="bg1"/>
                </a:solidFill>
                <a:latin typeface="Tw Cen MT" pitchFamily="34" charset="0"/>
              </a:rPr>
              <a:t>Jabal</a:t>
            </a:r>
            <a:r>
              <a:rPr lang="en-US" sz="2400" dirty="0" smtClean="0">
                <a:solidFill>
                  <a:schemeClr val="bg1"/>
                </a:solidFill>
                <a:latin typeface="Tw Cen MT" pitchFamily="34" charset="0"/>
              </a:rPr>
              <a:t> al-</a:t>
            </a:r>
            <a:r>
              <a:rPr lang="en-US" sz="2400" dirty="0" err="1" smtClean="0">
                <a:solidFill>
                  <a:schemeClr val="bg1"/>
                </a:solidFill>
                <a:latin typeface="Tw Cen MT" pitchFamily="34" charset="0"/>
              </a:rPr>
              <a:t>Hoss</a:t>
            </a:r>
            <a:r>
              <a:rPr lang="en-US" sz="2400" dirty="0" smtClean="0">
                <a:solidFill>
                  <a:schemeClr val="bg1"/>
                </a:solidFill>
                <a:latin typeface="Tw Cen MT" pitchFamily="34" charset="0"/>
              </a:rPr>
              <a:t>, Syria, 			    						FINCA - Afghanistan etc.</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Credit Union Model</a:t>
            </a:r>
            <a:r>
              <a:rPr lang="en-US" sz="3200" b="1" dirty="0" smtClean="0">
                <a:solidFill>
                  <a:schemeClr val="bg1"/>
                </a:solidFill>
              </a:rPr>
              <a:t>:	</a:t>
            </a:r>
            <a:r>
              <a:rPr lang="en-US" sz="2400" dirty="0" smtClean="0">
                <a:solidFill>
                  <a:schemeClr val="bg1"/>
                </a:solidFill>
                <a:latin typeface="Tw Cen MT" pitchFamily="34" charset="0"/>
              </a:rPr>
              <a:t>Muslim Credit Union (Tobago), The </a:t>
            </a:r>
            <a:r>
              <a:rPr lang="en-US" sz="2400" dirty="0" err="1" smtClean="0">
                <a:solidFill>
                  <a:schemeClr val="bg1"/>
                </a:solidFill>
                <a:latin typeface="Tw Cen MT" pitchFamily="34" charset="0"/>
              </a:rPr>
              <a:t>Amwal</a:t>
            </a:r>
            <a:r>
              <a:rPr lang="en-US" sz="2400" dirty="0" smtClean="0">
                <a:solidFill>
                  <a:schemeClr val="bg1"/>
                </a:solidFill>
                <a:latin typeface="Tw Cen MT" pitchFamily="34" charset="0"/>
              </a:rPr>
              <a:t>    	                           			Credit Union  etc.</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Cooperative Model</a:t>
            </a:r>
            <a:r>
              <a:rPr lang="en-US" sz="3200" b="1" dirty="0" smtClean="0">
                <a:solidFill>
                  <a:schemeClr val="bg1"/>
                </a:solidFill>
              </a:rPr>
              <a:t>:	</a:t>
            </a:r>
            <a:r>
              <a:rPr lang="en-US" sz="2400" dirty="0" err="1" smtClean="0">
                <a:solidFill>
                  <a:schemeClr val="bg1"/>
                </a:solidFill>
                <a:latin typeface="Tw Cen MT" pitchFamily="34" charset="0"/>
              </a:rPr>
              <a:t>AlBaraka</a:t>
            </a:r>
            <a:r>
              <a:rPr lang="en-US" sz="2400" dirty="0" smtClean="0">
                <a:solidFill>
                  <a:schemeClr val="bg1"/>
                </a:solidFill>
                <a:latin typeface="Tw Cen MT" pitchFamily="34" charset="0"/>
              </a:rPr>
              <a:t> MPCS – Mauritius, Al-     </a:t>
            </a:r>
            <a:r>
              <a:rPr lang="en-US" sz="2400" dirty="0" err="1" smtClean="0">
                <a:solidFill>
                  <a:schemeClr val="bg1"/>
                </a:solidFill>
                <a:latin typeface="Tw Cen MT" pitchFamily="34" charset="0"/>
              </a:rPr>
              <a:t>Khair</a:t>
            </a:r>
            <a:r>
              <a:rPr lang="en-US" sz="2400" dirty="0" smtClean="0">
                <a:solidFill>
                  <a:schemeClr val="bg1"/>
                </a:solidFill>
                <a:latin typeface="Tw Cen MT" pitchFamily="34" charset="0"/>
              </a:rPr>
              <a:t> 									Coop. – India,  Muslim Community Coop.– 								Australia, Karakorum Cooperative Bank – 								Pakistan. </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Self-Help Group:</a:t>
            </a:r>
            <a:r>
              <a:rPr lang="en-US" sz="2800" b="1" dirty="0" smtClean="0">
                <a:solidFill>
                  <a:schemeClr val="bg1"/>
                </a:solidFill>
                <a:latin typeface="Tw Cen MT" pitchFamily="34" charset="0"/>
              </a:rPr>
              <a:t> 	   	</a:t>
            </a:r>
            <a:r>
              <a:rPr lang="en-US" sz="2400" dirty="0" err="1" smtClean="0">
                <a:solidFill>
                  <a:schemeClr val="bg1"/>
                </a:solidFill>
                <a:latin typeface="Tw Cen MT" pitchFamily="34" charset="0"/>
              </a:rPr>
              <a:t>Aameen</a:t>
            </a:r>
            <a:r>
              <a:rPr lang="en-US" sz="2800" b="1" dirty="0" smtClean="0">
                <a:solidFill>
                  <a:schemeClr val="bg1"/>
                </a:solidFill>
                <a:latin typeface="Tw Cen MT" pitchFamily="34" charset="0"/>
              </a:rPr>
              <a:t> </a:t>
            </a:r>
            <a:r>
              <a:rPr lang="en-US" sz="2400" dirty="0" smtClean="0">
                <a:solidFill>
                  <a:schemeClr val="bg1"/>
                </a:solidFill>
                <a:latin typeface="Tw Cen MT" pitchFamily="34" charset="0"/>
              </a:rPr>
              <a:t>Society - India</a:t>
            </a:r>
            <a:endParaRPr lang="en-US" sz="2800" b="1" u="sng"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defRPr/>
            </a:pPr>
            <a:endParaRPr lang="en-US" sz="2800" b="1" u="sng"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For Profit Banks/MFIs</a:t>
            </a:r>
            <a:r>
              <a:rPr lang="en-US" sz="3200" b="1" dirty="0">
                <a:solidFill>
                  <a:schemeClr val="bg1"/>
                </a:solidFill>
              </a:rPr>
              <a:t>	</a:t>
            </a:r>
            <a:r>
              <a:rPr lang="en-US" sz="2400" dirty="0" smtClean="0">
                <a:solidFill>
                  <a:schemeClr val="bg1"/>
                </a:solidFill>
                <a:latin typeface="Tw Cen MT" pitchFamily="34" charset="0"/>
              </a:rPr>
              <a:t>Ghana Islamic Microfinance Banks – 										Ghana, HSBC </a:t>
            </a:r>
            <a:r>
              <a:rPr lang="en-US" sz="2400" dirty="0" err="1" smtClean="0">
                <a:solidFill>
                  <a:schemeClr val="bg1"/>
                </a:solidFill>
                <a:latin typeface="Tw Cen MT" pitchFamily="34" charset="0"/>
              </a:rPr>
              <a:t>Amanah</a:t>
            </a:r>
            <a:r>
              <a:rPr lang="en-US" sz="2400" dirty="0" smtClean="0">
                <a:solidFill>
                  <a:schemeClr val="bg1"/>
                </a:solidFill>
                <a:latin typeface="Tw Cen MT" pitchFamily="34" charset="0"/>
              </a:rPr>
              <a:t> – U.K, MBL-Pak.       								</a:t>
            </a:r>
          </a:p>
        </p:txBody>
      </p:sp>
    </p:spTree>
    <p:extLst>
      <p:ext uri="{BB962C8B-B14F-4D97-AF65-F5344CB8AC3E}">
        <p14:creationId xmlns:p14="http://schemas.microsoft.com/office/powerpoint/2010/main" xmlns="" val="3251244350"/>
      </p:ext>
    </p:extLst>
  </p:cSld>
  <p:clrMapOvr>
    <a:masterClrMapping/>
  </p:clrMapOvr>
  <mc:AlternateContent xmlns:mc="http://schemas.openxmlformats.org/markup-compatibility/2006">
    <mc:Choice xmlns:p14="http://schemas.microsoft.com/office/powerpoint/2010/main" xmlns="" Requires="p14">
      <p:transition spd="slow" p14:dur="2000" advTm="19288"/>
    </mc:Choice>
    <mc:Fallback>
      <p:transition spd="slow" advTm="19288"/>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49262" y="0"/>
            <a:ext cx="8596139" cy="966788"/>
          </a:xfrm>
          <a:prstGeom prst="rect">
            <a:avLst/>
          </a:prstGeom>
          <a:solidFill>
            <a:srgbClr val="35742A"/>
          </a:solidFill>
          <a:ln w="9525" algn="ctr">
            <a:noFill/>
            <a:miter lim="800000"/>
            <a:headEnd/>
            <a:tailEnd/>
          </a:ln>
          <a:effectLst/>
        </p:spPr>
        <p:txBody>
          <a:bodyPr anchor="ctr"/>
          <a:lstStyle/>
          <a:p>
            <a:pPr marL="381000" indent="-381000" algn="ctr">
              <a:lnSpc>
                <a:spcPct val="80000"/>
              </a:lnSpc>
              <a:buFont typeface="Wingdings" pitchFamily="2" charset="2"/>
              <a:buNone/>
            </a:pPr>
            <a:r>
              <a:rPr lang="en-GB" sz="3200" b="1" dirty="0" smtClean="0">
                <a:solidFill>
                  <a:srgbClr val="FFFFFF"/>
                </a:solidFill>
                <a:cs typeface="Arial" charset="0"/>
              </a:rPr>
              <a:t>Challenges</a:t>
            </a:r>
            <a:endParaRPr lang="en-GB" sz="3200" b="1" dirty="0">
              <a:solidFill>
                <a:srgbClr val="FFFFFF"/>
              </a:solidFill>
              <a:cs typeface="Arial" charset="0"/>
            </a:endParaRPr>
          </a:p>
        </p:txBody>
      </p:sp>
      <p:sp>
        <p:nvSpPr>
          <p:cNvPr id="5" name="Rectangle 8"/>
          <p:cNvSpPr>
            <a:spLocks noGrp="1" noChangeArrowheads="1"/>
          </p:cNvSpPr>
          <p:nvPr>
            <p:ph idx="1"/>
          </p:nvPr>
        </p:nvSpPr>
        <p:spPr bwMode="auto">
          <a:xfrm>
            <a:off x="449263" y="966788"/>
            <a:ext cx="8596312" cy="5546647"/>
          </a:xfrm>
          <a:prstGeom prst="rect">
            <a:avLst/>
          </a:prstGeom>
          <a:noFill/>
          <a:ln w="9525">
            <a:noFill/>
            <a:miter lim="800000"/>
            <a:headEnd/>
            <a:tailEnd/>
          </a:ln>
        </p:spPr>
        <p:txBody>
          <a:bodyPr wrap="square">
            <a:spAutoFit/>
          </a:bodyPr>
          <a:lstStyle/>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Non - Availability of Donor/</a:t>
            </a:r>
            <a:r>
              <a:rPr lang="en-US" sz="2800" dirty="0" err="1" smtClean="0">
                <a:solidFill>
                  <a:schemeClr val="bg1"/>
                </a:solidFill>
                <a:latin typeface="Tw Cen MT" pitchFamily="34" charset="0"/>
              </a:rPr>
              <a:t>Shariah</a:t>
            </a:r>
            <a:r>
              <a:rPr lang="en-US" sz="2800" dirty="0" smtClean="0">
                <a:solidFill>
                  <a:schemeClr val="bg1"/>
                </a:solidFill>
                <a:latin typeface="Tw Cen MT" pitchFamily="34" charset="0"/>
              </a:rPr>
              <a:t> Compliant Sources of Funds</a:t>
            </a:r>
            <a:endParaRPr lang="en-GB"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1"/>
                </a:solidFill>
                <a:latin typeface="Tw Cen MT" pitchFamily="34" charset="0"/>
              </a:rPr>
              <a:t>Need to develop a uniform regulatory and legal framework for the Islamic Agricultural Finance.</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Accounting &amp; I.T systems., Rating Agencies. </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Lack of Quality HR in Islamic Agri./Rural </a:t>
            </a:r>
            <a:r>
              <a:rPr lang="en-US" sz="2800" dirty="0" err="1" smtClean="0">
                <a:solidFill>
                  <a:schemeClr val="bg1"/>
                </a:solidFill>
                <a:latin typeface="Tw Cen MT" pitchFamily="34" charset="0"/>
              </a:rPr>
              <a:t>Finace</a:t>
            </a:r>
            <a:r>
              <a:rPr lang="en-US" sz="2800" dirty="0" smtClean="0">
                <a:solidFill>
                  <a:schemeClr val="bg1"/>
                </a:solidFill>
                <a:latin typeface="Tw Cen MT" pitchFamily="34" charset="0"/>
              </a:rPr>
              <a:t> Sector.</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Standardization of Products.</a:t>
            </a: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1"/>
                </a:solidFill>
                <a:latin typeface="Tw Cen MT" pitchFamily="34" charset="0"/>
              </a:rPr>
              <a:t>Reluctance in Research &amp; Implementation of  new Products, as only (</a:t>
            </a:r>
            <a:r>
              <a:rPr lang="en-GB" sz="2800" dirty="0" err="1" smtClean="0">
                <a:solidFill>
                  <a:schemeClr val="bg1"/>
                </a:solidFill>
                <a:latin typeface="Tw Cen MT" pitchFamily="34" charset="0"/>
              </a:rPr>
              <a:t>Murabahah</a:t>
            </a:r>
            <a:r>
              <a:rPr lang="en-GB" sz="2800" dirty="0" smtClean="0">
                <a:solidFill>
                  <a:schemeClr val="bg1"/>
                </a:solidFill>
                <a:latin typeface="Tw Cen MT" pitchFamily="34" charset="0"/>
              </a:rPr>
              <a:t>) is serving almost 80% of Islamic Agri./Microfinance Industry. </a:t>
            </a:r>
          </a:p>
          <a:p>
            <a:pPr marL="320040" indent="-320040">
              <a:lnSpc>
                <a:spcPct val="80000"/>
              </a:lnSpc>
              <a:spcBef>
                <a:spcPts val="700"/>
              </a:spcBef>
              <a:buClr>
                <a:schemeClr val="accent2"/>
              </a:buClr>
              <a:buSzPct val="60000"/>
              <a:buFont typeface="Wingdings"/>
              <a:buChar char=""/>
              <a:defRPr/>
            </a:pPr>
            <a:r>
              <a:rPr lang="en-GB" sz="2800" dirty="0" smtClean="0">
                <a:solidFill>
                  <a:schemeClr val="bg1"/>
                </a:solidFill>
                <a:latin typeface="Tw Cen MT" pitchFamily="34" charset="0"/>
              </a:rPr>
              <a:t>Introduce new product line on the basis of </a:t>
            </a:r>
            <a:r>
              <a:rPr lang="en-GB" sz="2800" dirty="0" err="1" smtClean="0">
                <a:solidFill>
                  <a:schemeClr val="bg1"/>
                </a:solidFill>
                <a:latin typeface="Tw Cen MT" pitchFamily="34" charset="0"/>
              </a:rPr>
              <a:t>Musaqa</a:t>
            </a:r>
            <a:r>
              <a:rPr lang="en-GB" sz="2800" dirty="0" smtClean="0">
                <a:solidFill>
                  <a:schemeClr val="bg1"/>
                </a:solidFill>
                <a:latin typeface="Tw Cen MT" pitchFamily="34" charset="0"/>
              </a:rPr>
              <a:t>, </a:t>
            </a:r>
            <a:r>
              <a:rPr lang="en-GB" sz="2800" dirty="0" err="1" smtClean="0">
                <a:solidFill>
                  <a:schemeClr val="bg1"/>
                </a:solidFill>
                <a:latin typeface="Tw Cen MT" pitchFamily="34" charset="0"/>
              </a:rPr>
              <a:t>Muzara’a</a:t>
            </a:r>
            <a:r>
              <a:rPr lang="en-GB" sz="2800" dirty="0" smtClean="0">
                <a:solidFill>
                  <a:schemeClr val="bg1"/>
                </a:solidFill>
                <a:latin typeface="Tw Cen MT" pitchFamily="34" charset="0"/>
              </a:rPr>
              <a:t> &amp; </a:t>
            </a:r>
            <a:r>
              <a:rPr lang="en-GB" sz="2800" dirty="0" err="1" smtClean="0">
                <a:solidFill>
                  <a:schemeClr val="bg1"/>
                </a:solidFill>
                <a:latin typeface="Tw Cen MT" pitchFamily="34" charset="0"/>
              </a:rPr>
              <a:t>Mugharasa</a:t>
            </a:r>
            <a:endParaRPr lang="en-GB"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1"/>
                </a:solidFill>
                <a:latin typeface="Tw Cen MT" pitchFamily="34" charset="0"/>
              </a:rPr>
              <a:t>Development of </a:t>
            </a:r>
            <a:r>
              <a:rPr lang="en-GB" sz="2800" dirty="0" err="1" smtClean="0">
                <a:solidFill>
                  <a:schemeClr val="bg1"/>
                </a:solidFill>
                <a:latin typeface="Tw Cen MT" pitchFamily="34" charset="0"/>
              </a:rPr>
              <a:t>Shairah</a:t>
            </a:r>
            <a:r>
              <a:rPr lang="en-GB" sz="2800" dirty="0" smtClean="0">
                <a:solidFill>
                  <a:schemeClr val="bg1"/>
                </a:solidFill>
                <a:latin typeface="Tw Cen MT" pitchFamily="34" charset="0"/>
              </a:rPr>
              <a:t> Expertise towards the Growth of Islamic Agricultural Finance. </a:t>
            </a:r>
          </a:p>
        </p:txBody>
      </p:sp>
    </p:spTree>
    <p:extLst>
      <p:ext uri="{BB962C8B-B14F-4D97-AF65-F5344CB8AC3E}">
        <p14:creationId xmlns:p14="http://schemas.microsoft.com/office/powerpoint/2010/main" xmlns="" val="106161653"/>
      </p:ext>
    </p:extLst>
  </p:cSld>
  <p:clrMapOvr>
    <a:masterClrMapping/>
  </p:clrMapOvr>
  <mc:AlternateContent xmlns:mc="http://schemas.openxmlformats.org/markup-compatibility/2006">
    <mc:Choice xmlns:p14="http://schemas.microsoft.com/office/powerpoint/2010/main" xmlns="" Requires="p14">
      <p:transition spd="slow" p14:dur="2000" advTm="18996"/>
    </mc:Choice>
    <mc:Fallback>
      <p:transition spd="slow" advTm="18996"/>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23334" y="0"/>
            <a:ext cx="8596668" cy="952500"/>
          </a:xfrm>
          <a:prstGeom prst="rect">
            <a:avLst/>
          </a:prstGeom>
          <a:solidFill>
            <a:srgbClr val="35742A"/>
          </a:solidFill>
          <a:ln w="9525" algn="ctr">
            <a:noFill/>
            <a:miter lim="800000"/>
            <a:headEnd/>
            <a:tailEnd/>
          </a:ln>
          <a:effectLst/>
        </p:spPr>
        <p:txBody>
          <a:bodyPr anchor="ctr"/>
          <a:lstStyle/>
          <a:p>
            <a:pPr marL="381000" indent="-381000" algn="ctr">
              <a:lnSpc>
                <a:spcPct val="80000"/>
              </a:lnSpc>
              <a:buFont typeface="Wingdings" pitchFamily="2" charset="2"/>
              <a:buNone/>
            </a:pPr>
            <a:r>
              <a:rPr lang="en-GB" sz="3200" b="1" dirty="0" smtClean="0">
                <a:solidFill>
                  <a:srgbClr val="FFFFFF"/>
                </a:solidFill>
                <a:cs typeface="Arial" charset="0"/>
              </a:rPr>
              <a:t>Opportunities  </a:t>
            </a:r>
            <a:endParaRPr lang="en-GB" sz="3200" b="1" dirty="0">
              <a:solidFill>
                <a:srgbClr val="FFFFFF"/>
              </a:solidFill>
              <a:cs typeface="Arial" charset="0"/>
            </a:endParaRPr>
          </a:p>
        </p:txBody>
      </p:sp>
      <p:sp>
        <p:nvSpPr>
          <p:cNvPr id="5" name="Rectangle 8"/>
          <p:cNvSpPr>
            <a:spLocks noGrp="1" noChangeArrowheads="1"/>
          </p:cNvSpPr>
          <p:nvPr>
            <p:ph idx="1"/>
          </p:nvPr>
        </p:nvSpPr>
        <p:spPr bwMode="auto">
          <a:xfrm>
            <a:off x="423863" y="1092200"/>
            <a:ext cx="8596312" cy="5891356"/>
          </a:xfrm>
          <a:prstGeom prst="rect">
            <a:avLst/>
          </a:prstGeom>
          <a:noFill/>
          <a:ln w="9525">
            <a:noFill/>
            <a:miter lim="800000"/>
            <a:headEnd/>
            <a:tailEnd/>
          </a:ln>
        </p:spPr>
        <p:txBody>
          <a:bodyPr wrap="square">
            <a:spAutoFit/>
          </a:bodyPr>
          <a:lstStyle/>
          <a:p>
            <a:pPr marL="320040" indent="-320040">
              <a:lnSpc>
                <a:spcPct val="80000"/>
              </a:lnSpc>
              <a:spcBef>
                <a:spcPts val="700"/>
              </a:spcBef>
              <a:buClr>
                <a:schemeClr val="accent2"/>
              </a:buClr>
              <a:buSzPct val="60000"/>
              <a:buFont typeface="Wingdings"/>
              <a:buChar char=""/>
              <a:defRPr/>
            </a:pPr>
            <a:r>
              <a:rPr lang="en-US" sz="2800" dirty="0" smtClean="0">
                <a:solidFill>
                  <a:schemeClr val="bg1"/>
                </a:solidFill>
                <a:latin typeface="Tw Cen MT" pitchFamily="34" charset="0"/>
              </a:rPr>
              <a:t>IDB - Microfinance Development Program (MDP )</a:t>
            </a:r>
            <a:endParaRPr lang="en-GB"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1"/>
                </a:solidFill>
                <a:latin typeface="Tw Cen MT" pitchFamily="34" charset="0"/>
              </a:rPr>
              <a:t>Islamic Microfinance Network (IMFN) for an effective interface and Coordination among IMFI’s</a:t>
            </a:r>
          </a:p>
          <a:p>
            <a:pPr marL="320040" indent="-320040">
              <a:lnSpc>
                <a:spcPct val="80000"/>
              </a:lnSpc>
              <a:spcBef>
                <a:spcPts val="700"/>
              </a:spcBef>
              <a:buClr>
                <a:schemeClr val="accent2"/>
              </a:buClr>
              <a:buSzPct val="60000"/>
              <a:buFont typeface="Wingdings"/>
              <a:buChar char=""/>
              <a:defRPr/>
            </a:pPr>
            <a:r>
              <a:rPr lang="en-US" sz="2800" dirty="0" smtClean="0">
                <a:solidFill>
                  <a:schemeClr val="bg1"/>
                </a:solidFill>
                <a:latin typeface="Tw Cen MT" pitchFamily="34" charset="0"/>
              </a:rPr>
              <a:t>Supportive role of Govt. of Pakistan &amp; SBP. </a:t>
            </a:r>
            <a:endParaRPr lang="en-GB"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1"/>
                </a:solidFill>
                <a:latin typeface="Tw Cen MT" pitchFamily="34" charset="0"/>
              </a:rPr>
              <a:t>Expansion of Market where the Conventional Agri. Finance Products face limitations especially in Muslim Majority Countries </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AlHuda Centre of Excellence in Islamic Microfinance is offering Services for the development of Islamic Agri. Finance Products </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Islamic Banking and Finance is emerging in South Asia, Central Asia &amp; MENA region which will strengthened the Islamic  Agri. Finance products effectively. </a:t>
            </a:r>
          </a:p>
          <a:p>
            <a:pPr marL="320040" indent="-320040" fontAlgn="auto">
              <a:lnSpc>
                <a:spcPct val="80000"/>
              </a:lnSpc>
              <a:spcBef>
                <a:spcPts val="700"/>
              </a:spcBef>
              <a:spcAft>
                <a:spcPts val="0"/>
              </a:spcAft>
              <a:buClr>
                <a:schemeClr val="accent2"/>
              </a:buClr>
              <a:buSzPct val="60000"/>
              <a:buFont typeface="Wingdings"/>
              <a:buChar char=""/>
              <a:defRPr/>
            </a:pPr>
            <a:endParaRPr lang="en-US"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defRPr/>
            </a:pPr>
            <a:endParaRPr lang="en-GB" sz="2800" dirty="0" smtClean="0">
              <a:solidFill>
                <a:schemeClr val="bg1"/>
              </a:solidFill>
              <a:latin typeface="Tw Cen MT" pitchFamily="34" charset="0"/>
            </a:endParaRPr>
          </a:p>
        </p:txBody>
      </p:sp>
    </p:spTree>
    <p:extLst>
      <p:ext uri="{BB962C8B-B14F-4D97-AF65-F5344CB8AC3E}">
        <p14:creationId xmlns:p14="http://schemas.microsoft.com/office/powerpoint/2010/main" xmlns="" val="1119707266"/>
      </p:ext>
    </p:extLst>
  </p:cSld>
  <p:clrMapOvr>
    <a:masterClrMapping/>
  </p:clrMapOvr>
  <mc:AlternateContent xmlns:mc="http://schemas.openxmlformats.org/markup-compatibility/2006">
    <mc:Choice xmlns:p14="http://schemas.microsoft.com/office/powerpoint/2010/main" xmlns="" Requires="p14">
      <p:transition spd="slow" p14:dur="2000" advTm="24919"/>
    </mc:Choice>
    <mc:Fallback>
      <p:transition spd="slow" advTm="24919"/>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23334" y="0"/>
            <a:ext cx="8596668" cy="952500"/>
          </a:xfrm>
          <a:prstGeom prst="rect">
            <a:avLst/>
          </a:prstGeom>
          <a:solidFill>
            <a:srgbClr val="35742A"/>
          </a:solidFill>
          <a:ln w="9525" algn="ctr">
            <a:noFill/>
            <a:miter lim="800000"/>
            <a:headEnd/>
            <a:tailEnd/>
          </a:ln>
          <a:effectLst/>
        </p:spPr>
        <p:txBody>
          <a:bodyPr anchor="ctr"/>
          <a:lstStyle/>
          <a:p>
            <a:pPr marL="381000" indent="-381000" algn="ctr">
              <a:lnSpc>
                <a:spcPct val="80000"/>
              </a:lnSpc>
              <a:buFont typeface="Wingdings" pitchFamily="2" charset="2"/>
              <a:buNone/>
            </a:pPr>
            <a:r>
              <a:rPr lang="en-GB" sz="3200" b="1" dirty="0" smtClean="0">
                <a:solidFill>
                  <a:srgbClr val="FFFFFF"/>
                </a:solidFill>
                <a:cs typeface="Arial" charset="0"/>
              </a:rPr>
              <a:t>Innovation </a:t>
            </a:r>
            <a:endParaRPr lang="en-GB" sz="3200" b="1" dirty="0">
              <a:solidFill>
                <a:srgbClr val="FFFFFF"/>
              </a:solidFill>
              <a:cs typeface="Arial" charset="0"/>
            </a:endParaRPr>
          </a:p>
        </p:txBody>
      </p:sp>
      <p:sp>
        <p:nvSpPr>
          <p:cNvPr id="5" name="Rectangle 8"/>
          <p:cNvSpPr>
            <a:spLocks noGrp="1" noChangeArrowheads="1"/>
          </p:cNvSpPr>
          <p:nvPr>
            <p:ph idx="1"/>
          </p:nvPr>
        </p:nvSpPr>
        <p:spPr bwMode="auto">
          <a:xfrm>
            <a:off x="423863" y="1092200"/>
            <a:ext cx="8596312" cy="6070893"/>
          </a:xfrm>
          <a:prstGeom prst="rect">
            <a:avLst/>
          </a:prstGeom>
          <a:noFill/>
          <a:ln w="9525">
            <a:noFill/>
            <a:miter lim="800000"/>
            <a:headEnd/>
            <a:tailEnd/>
          </a:ln>
        </p:spPr>
        <p:txBody>
          <a:bodyPr wrap="square">
            <a:spAutoFit/>
          </a:bodyPr>
          <a:lstStyle/>
          <a:p>
            <a:pPr marL="320040" lvl="1" indent="-320040">
              <a:lnSpc>
                <a:spcPct val="80000"/>
              </a:lnSpc>
              <a:spcBef>
                <a:spcPts val="700"/>
              </a:spcBef>
              <a:buClr>
                <a:schemeClr val="accent2"/>
              </a:buClr>
              <a:buSzPct val="60000"/>
              <a:buFont typeface="Wingdings"/>
              <a:buChar char=""/>
              <a:defRPr/>
            </a:pPr>
            <a:endParaRPr lang="en-US" sz="2800" dirty="0" smtClean="0">
              <a:solidFill>
                <a:schemeClr val="bg1"/>
              </a:solidFill>
              <a:latin typeface="Tw Cen MT" pitchFamily="34" charset="0"/>
            </a:endParaRPr>
          </a:p>
          <a:p>
            <a:pPr marL="320040" lvl="1" indent="-320040">
              <a:lnSpc>
                <a:spcPct val="80000"/>
              </a:lnSpc>
              <a:spcBef>
                <a:spcPts val="700"/>
              </a:spcBef>
              <a:buClr>
                <a:schemeClr val="accent2"/>
              </a:buClr>
              <a:buSzPct val="60000"/>
              <a:buFont typeface="Wingdings"/>
              <a:buChar char=""/>
              <a:defRPr/>
            </a:pPr>
            <a:r>
              <a:rPr lang="en-US" sz="2800" dirty="0" err="1" smtClean="0">
                <a:solidFill>
                  <a:schemeClr val="bg1"/>
                </a:solidFill>
                <a:latin typeface="Tw Cen MT" pitchFamily="34" charset="0"/>
              </a:rPr>
              <a:t>Sukuk</a:t>
            </a:r>
            <a:r>
              <a:rPr lang="en-US" sz="2800" dirty="0" smtClean="0">
                <a:solidFill>
                  <a:schemeClr val="bg1"/>
                </a:solidFill>
                <a:latin typeface="Tw Cen MT" pitchFamily="34" charset="0"/>
              </a:rPr>
              <a:t> – Ideal for Corporate Farming. </a:t>
            </a:r>
          </a:p>
          <a:p>
            <a:pPr marL="320040" lvl="1" indent="-320040">
              <a:lnSpc>
                <a:spcPct val="80000"/>
              </a:lnSpc>
              <a:spcBef>
                <a:spcPts val="700"/>
              </a:spcBef>
              <a:buClr>
                <a:schemeClr val="accent2"/>
              </a:buClr>
              <a:buSzPct val="60000"/>
              <a:buFont typeface="Wingdings"/>
              <a:buChar char=""/>
              <a:defRPr/>
            </a:pPr>
            <a:r>
              <a:rPr lang="en-US" sz="2800" dirty="0" smtClean="0">
                <a:solidFill>
                  <a:schemeClr val="bg1"/>
                </a:solidFill>
                <a:latin typeface="Tw Cen MT" pitchFamily="34" charset="0"/>
              </a:rPr>
              <a:t>Micro Takaful Products for Crop insurance, Livestock, Agri. Inputs, Tractors etc are available in Pakistani Market. </a:t>
            </a:r>
          </a:p>
          <a:p>
            <a:pPr marL="320040" lvl="1" indent="-320040">
              <a:lnSpc>
                <a:spcPct val="80000"/>
              </a:lnSpc>
              <a:spcBef>
                <a:spcPts val="700"/>
              </a:spcBef>
              <a:buClr>
                <a:schemeClr val="accent2"/>
              </a:buClr>
              <a:buSzPct val="60000"/>
              <a:buFont typeface="Wingdings"/>
              <a:buChar char=""/>
              <a:defRPr/>
            </a:pPr>
            <a:r>
              <a:rPr lang="en-US" sz="2800" dirty="0" smtClean="0">
                <a:solidFill>
                  <a:schemeClr val="bg1"/>
                </a:solidFill>
                <a:latin typeface="Tw Cen MT" pitchFamily="34" charset="0"/>
              </a:rPr>
              <a:t>Branch less Banking in Rural Area’s </a:t>
            </a:r>
          </a:p>
          <a:p>
            <a:pPr marL="320040" lvl="1" indent="-320040">
              <a:lnSpc>
                <a:spcPct val="80000"/>
              </a:lnSpc>
              <a:spcBef>
                <a:spcPts val="700"/>
              </a:spcBef>
              <a:buClr>
                <a:schemeClr val="accent2"/>
              </a:buClr>
              <a:buSzPct val="60000"/>
              <a:buFont typeface="Wingdings"/>
              <a:buChar char=""/>
              <a:defRPr/>
            </a:pPr>
            <a:r>
              <a:rPr lang="en-US" sz="2800" dirty="0" smtClean="0">
                <a:solidFill>
                  <a:schemeClr val="bg1"/>
                </a:solidFill>
                <a:latin typeface="Tw Cen MT" pitchFamily="34" charset="0"/>
              </a:rPr>
              <a:t>Livestock Models and agricultural development operations through Islamic Microfinance Institutions.</a:t>
            </a:r>
          </a:p>
          <a:p>
            <a:pPr marL="320040" lvl="1" indent="-320040">
              <a:lnSpc>
                <a:spcPct val="80000"/>
              </a:lnSpc>
              <a:spcBef>
                <a:spcPts val="700"/>
              </a:spcBef>
              <a:buClr>
                <a:schemeClr val="accent2"/>
              </a:buClr>
              <a:buSzPct val="60000"/>
              <a:buFont typeface="Wingdings"/>
              <a:buChar char=""/>
              <a:defRPr/>
            </a:pPr>
            <a:r>
              <a:rPr lang="en-US" sz="2800" dirty="0" smtClean="0">
                <a:solidFill>
                  <a:schemeClr val="bg1"/>
                </a:solidFill>
                <a:latin typeface="Tw Cen MT" pitchFamily="34" charset="0"/>
              </a:rPr>
              <a:t>Micro energy &amp; Micro Saving products</a:t>
            </a:r>
          </a:p>
          <a:p>
            <a:pPr marL="320040" lvl="1" indent="-320040">
              <a:lnSpc>
                <a:spcPct val="80000"/>
              </a:lnSpc>
              <a:spcBef>
                <a:spcPts val="700"/>
              </a:spcBef>
              <a:buClr>
                <a:schemeClr val="accent2"/>
              </a:buClr>
              <a:buSzPct val="60000"/>
              <a:buFont typeface="Wingdings"/>
              <a:buChar char=""/>
              <a:defRPr/>
            </a:pPr>
            <a:r>
              <a:rPr lang="en-US" sz="2800" dirty="0" smtClean="0">
                <a:solidFill>
                  <a:schemeClr val="bg1"/>
                </a:solidFill>
                <a:latin typeface="Tw Cen MT" pitchFamily="34" charset="0"/>
              </a:rPr>
              <a:t>NRSP &amp; BOK Venture for Shariah Compliant Finance in </a:t>
            </a:r>
            <a:r>
              <a:rPr lang="en-US" sz="2800" dirty="0" err="1" smtClean="0">
                <a:solidFill>
                  <a:schemeClr val="bg1"/>
                </a:solidFill>
                <a:latin typeface="Tw Cen MT" pitchFamily="34" charset="0"/>
              </a:rPr>
              <a:t>Rurul</a:t>
            </a:r>
            <a:r>
              <a:rPr lang="en-US" sz="2800" dirty="0" smtClean="0">
                <a:solidFill>
                  <a:schemeClr val="bg1"/>
                </a:solidFill>
                <a:latin typeface="Tw Cen MT" pitchFamily="34" charset="0"/>
              </a:rPr>
              <a:t> area’s of KPK – Case Study.  </a:t>
            </a:r>
          </a:p>
          <a:p>
            <a:pPr marL="320040" lvl="1" indent="-320040">
              <a:lnSpc>
                <a:spcPct val="80000"/>
              </a:lnSpc>
              <a:spcBef>
                <a:spcPts val="700"/>
              </a:spcBef>
              <a:buClr>
                <a:schemeClr val="accent2"/>
              </a:buClr>
              <a:buSzPct val="60000"/>
              <a:buFont typeface="Wingdings"/>
              <a:buChar char=""/>
              <a:defRPr/>
            </a:pPr>
            <a:r>
              <a:rPr lang="en-US" sz="2800" dirty="0" smtClean="0">
                <a:solidFill>
                  <a:schemeClr val="bg1"/>
                </a:solidFill>
                <a:latin typeface="Tw Cen MT" pitchFamily="34" charset="0"/>
              </a:rPr>
              <a:t>Agri. Based Halal Industry can developed through Islamic Finance </a:t>
            </a:r>
          </a:p>
          <a:p>
            <a:pPr marL="320040" indent="-320040" fontAlgn="auto">
              <a:lnSpc>
                <a:spcPct val="80000"/>
              </a:lnSpc>
              <a:spcBef>
                <a:spcPts val="700"/>
              </a:spcBef>
              <a:spcAft>
                <a:spcPts val="0"/>
              </a:spcAft>
              <a:buClr>
                <a:schemeClr val="accent2"/>
              </a:buClr>
              <a:buSzPct val="60000"/>
              <a:buNone/>
              <a:defRPr/>
            </a:pPr>
            <a:endParaRPr lang="en-US"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defRPr/>
            </a:pPr>
            <a:endParaRPr lang="en-GB" sz="2800" dirty="0" smtClean="0">
              <a:solidFill>
                <a:schemeClr val="bg1"/>
              </a:solidFill>
              <a:latin typeface="Tw Cen MT" pitchFamily="34" charset="0"/>
            </a:endParaRPr>
          </a:p>
        </p:txBody>
      </p:sp>
    </p:spTree>
    <p:extLst>
      <p:ext uri="{BB962C8B-B14F-4D97-AF65-F5344CB8AC3E}">
        <p14:creationId xmlns:p14="http://schemas.microsoft.com/office/powerpoint/2010/main" xmlns="" val="1119707266"/>
      </p:ext>
    </p:extLst>
  </p:cSld>
  <p:clrMapOvr>
    <a:masterClrMapping/>
  </p:clrMapOvr>
  <mc:AlternateContent xmlns:mc="http://schemas.openxmlformats.org/markup-compatibility/2006">
    <mc:Choice xmlns:p14="http://schemas.microsoft.com/office/powerpoint/2010/main" xmlns="" Requires="p14">
      <p:transition spd="slow" p14:dur="2000" advTm="24919"/>
    </mc:Choice>
    <mc:Fallback>
      <p:transition spd="slow" advTm="2491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8"/>
          <p:cNvSpPr>
            <a:spLocks noChangeArrowheads="1"/>
          </p:cNvSpPr>
          <p:nvPr/>
        </p:nvSpPr>
        <p:spPr bwMode="auto">
          <a:xfrm>
            <a:off x="875922" y="0"/>
            <a:ext cx="8416890" cy="3429000"/>
          </a:xfrm>
          <a:prstGeom prst="rect">
            <a:avLst/>
          </a:prstGeom>
          <a:solidFill>
            <a:srgbClr val="35742A"/>
          </a:solidFill>
          <a:ln w="9525" algn="ctr">
            <a:noFill/>
            <a:miter lim="800000"/>
            <a:headEnd/>
            <a:tailEnd/>
          </a:ln>
          <a:effectLst/>
        </p:spPr>
        <p:txBody>
          <a:bodyPr anchor="ctr"/>
          <a:lstStyle/>
          <a:p>
            <a:pPr marL="381000" indent="-381000" algn="ctr">
              <a:lnSpc>
                <a:spcPct val="80000"/>
              </a:lnSpc>
            </a:pPr>
            <a:endParaRPr lang="en-US" sz="2200" b="1" dirty="0" smtClean="0">
              <a:solidFill>
                <a:srgbClr val="FFFFFF"/>
              </a:solidFill>
              <a:cs typeface="Arial" charset="0"/>
            </a:endParaRPr>
          </a:p>
        </p:txBody>
      </p:sp>
      <p:sp>
        <p:nvSpPr>
          <p:cNvPr id="9" name="Snip Diagonal Corner Rectangle 8"/>
          <p:cNvSpPr/>
          <p:nvPr/>
        </p:nvSpPr>
        <p:spPr bwMode="auto">
          <a:xfrm>
            <a:off x="1044507" y="190500"/>
            <a:ext cx="8042102" cy="3048000"/>
          </a:xfrm>
          <a:prstGeom prst="snip2DiagRect">
            <a:avLst/>
          </a:prstGeom>
          <a:noFill/>
          <a:ln w="38100" cap="flat" cmpd="sng" algn="ctr">
            <a:solidFill>
              <a:srgbClr val="FF0000"/>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defRPr/>
            </a:pPr>
            <a:endParaRPr lang="en-US"/>
          </a:p>
        </p:txBody>
      </p:sp>
      <p:sp>
        <p:nvSpPr>
          <p:cNvPr id="10" name="Title 9"/>
          <p:cNvSpPr>
            <a:spLocks noGrp="1"/>
          </p:cNvSpPr>
          <p:nvPr>
            <p:ph type="ctrTitle"/>
          </p:nvPr>
        </p:nvSpPr>
        <p:spPr>
          <a:xfrm>
            <a:off x="1182090" y="865949"/>
            <a:ext cx="7766936" cy="1646302"/>
          </a:xfrm>
        </p:spPr>
        <p:txBody>
          <a:bodyPr anchor="ctr"/>
          <a:lstStyle/>
          <a:p>
            <a:pPr algn="ctr"/>
            <a:r>
              <a:rPr lang="en-US" dirty="0" err="1" smtClean="0">
                <a:ln w="0"/>
                <a:solidFill>
                  <a:schemeClr val="tx1"/>
                </a:solidFill>
                <a:effectLst>
                  <a:outerShdw blurRad="38100" dist="19050" dir="2700000" algn="tl" rotWithShape="0">
                    <a:schemeClr val="dk1">
                      <a:alpha val="40000"/>
                    </a:schemeClr>
                  </a:outerShdw>
                </a:effectLst>
              </a:rPr>
              <a:t>JazzakAllah</a:t>
            </a:r>
            <a:r>
              <a:rPr lang="en-US" dirty="0" smtClean="0">
                <a:ln w="0"/>
                <a:solidFill>
                  <a:schemeClr val="tx1"/>
                </a:solidFill>
                <a:effectLst>
                  <a:outerShdw blurRad="38100" dist="19050" dir="2700000" algn="tl" rotWithShape="0">
                    <a:schemeClr val="dk1">
                      <a:alpha val="40000"/>
                    </a:schemeClr>
                  </a:outerShdw>
                </a:effectLst>
              </a:rPr>
              <a:t/>
            </a:r>
            <a:br>
              <a:rPr lang="en-US" dirty="0" smtClean="0">
                <a:ln w="0"/>
                <a:solidFill>
                  <a:schemeClr val="tx1"/>
                </a:solidFill>
                <a:effectLst>
                  <a:outerShdw blurRad="38100" dist="19050" dir="2700000" algn="tl" rotWithShape="0">
                    <a:schemeClr val="dk1">
                      <a:alpha val="40000"/>
                    </a:schemeClr>
                  </a:outerShdw>
                </a:effectLst>
              </a:rPr>
            </a:br>
            <a:r>
              <a:rPr lang="en-US" sz="4400" dirty="0" smtClean="0">
                <a:ln w="0"/>
                <a:solidFill>
                  <a:schemeClr val="tx1"/>
                </a:solidFill>
                <a:effectLst>
                  <a:outerShdw blurRad="38100" dist="19050" dir="2700000" algn="tl" rotWithShape="0">
                    <a:schemeClr val="dk1">
                      <a:alpha val="40000"/>
                    </a:schemeClr>
                  </a:outerShdw>
                </a:effectLst>
              </a:rPr>
              <a:t>Thank you for listening with patience</a:t>
            </a:r>
            <a:endParaRPr lang="en-US" sz="4400" dirty="0">
              <a:ln w="0"/>
              <a:solidFill>
                <a:schemeClr val="tx1"/>
              </a:solidFill>
              <a:effectLst>
                <a:outerShdw blurRad="38100" dist="19050" dir="2700000" algn="tl" rotWithShape="0">
                  <a:schemeClr val="dk1">
                    <a:alpha val="40000"/>
                  </a:schemeClr>
                </a:outerShdw>
              </a:effectLst>
            </a:endParaRPr>
          </a:p>
        </p:txBody>
      </p:sp>
      <p:sp>
        <p:nvSpPr>
          <p:cNvPr id="11" name="Rectangle 10"/>
          <p:cNvSpPr/>
          <p:nvPr/>
        </p:nvSpPr>
        <p:spPr bwMode="auto">
          <a:xfrm>
            <a:off x="898216" y="3429000"/>
            <a:ext cx="8394596" cy="2717801"/>
          </a:xfrm>
          <a:prstGeom prst="rect">
            <a:avLst/>
          </a:prstGeom>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a:scene3d>
              <a:camera prst="orthographicFront"/>
              <a:lightRig rig="threePt" dir="t"/>
            </a:scene3d>
            <a:sp3d extrusionH="57150">
              <a:bevelT w="38100" h="38100"/>
            </a:sp3d>
          </a:bodyPr>
          <a:lstStyle/>
          <a:p>
            <a:pPr algn="ctr">
              <a:defRPr/>
            </a:pPr>
            <a:endParaRPr lang="en-US" dirty="0"/>
          </a:p>
        </p:txBody>
      </p:sp>
      <p:sp>
        <p:nvSpPr>
          <p:cNvPr id="12" name="Rectangle 11"/>
          <p:cNvSpPr/>
          <p:nvPr/>
        </p:nvSpPr>
        <p:spPr bwMode="auto">
          <a:xfrm>
            <a:off x="3822700" y="3632201"/>
            <a:ext cx="5263910" cy="2308533"/>
          </a:xfrm>
          <a:prstGeom prst="rect">
            <a:avLst/>
          </a:prstGeom>
          <a:solidFill>
            <a:schemeClr val="tx1">
              <a:lumMod val="95000"/>
            </a:schemeClr>
          </a:solidFill>
          <a:ln>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cene3d>
              <a:camera prst="orthographicFront"/>
              <a:lightRig rig="threePt" dir="t"/>
            </a:scene3d>
            <a:sp3d extrusionH="57150">
              <a:bevelT w="38100" h="38100"/>
            </a:sp3d>
          </a:bodyPr>
          <a:lstStyle/>
          <a:p>
            <a:pPr algn="ctr" eaLnBrk="0" hangingPunct="0">
              <a:spcBef>
                <a:spcPct val="50000"/>
              </a:spcBef>
            </a:pPr>
            <a:r>
              <a:rPr lang="en-US" sz="1600" b="1" dirty="0" smtClean="0">
                <a:latin typeface="Verdana" pitchFamily="34" charset="0"/>
              </a:rPr>
              <a:t>                             Muhammad </a:t>
            </a:r>
            <a:r>
              <a:rPr lang="en-US" sz="1600" b="1" dirty="0">
                <a:latin typeface="Verdana" pitchFamily="34" charset="0"/>
              </a:rPr>
              <a:t>Zubair Mughal</a:t>
            </a:r>
          </a:p>
          <a:p>
            <a:pPr algn="r" eaLnBrk="0" hangingPunct="0">
              <a:spcBef>
                <a:spcPct val="50000"/>
              </a:spcBef>
            </a:pPr>
            <a:r>
              <a:rPr lang="en-US" sz="1600" i="1" dirty="0">
                <a:latin typeface="Verdana" pitchFamily="34" charset="0"/>
              </a:rPr>
              <a:t>Chief Executive Officer</a:t>
            </a:r>
          </a:p>
          <a:p>
            <a:pPr algn="ctr" eaLnBrk="0" hangingPunct="0">
              <a:spcBef>
                <a:spcPct val="50000"/>
              </a:spcBef>
            </a:pPr>
            <a:endParaRPr lang="en-US" sz="1600" dirty="0">
              <a:latin typeface="Verdana" pitchFamily="34" charset="0"/>
            </a:endParaRPr>
          </a:p>
          <a:p>
            <a:pPr algn="ctr" eaLnBrk="0" hangingPunct="0">
              <a:spcBef>
                <a:spcPct val="50000"/>
              </a:spcBef>
            </a:pPr>
            <a:r>
              <a:rPr lang="en-US" sz="1600" b="1" u="sng" dirty="0">
                <a:solidFill>
                  <a:srgbClr val="006600"/>
                </a:solidFill>
                <a:latin typeface="Verdana" pitchFamily="34" charset="0"/>
              </a:rPr>
              <a:t>AlHuda Centre of Islamic Banking and Economics</a:t>
            </a:r>
          </a:p>
          <a:p>
            <a:pPr algn="ctr" eaLnBrk="0" hangingPunct="0">
              <a:spcBef>
                <a:spcPct val="50000"/>
              </a:spcBef>
            </a:pPr>
            <a:r>
              <a:rPr lang="en-US" sz="1600" b="1" dirty="0">
                <a:solidFill>
                  <a:srgbClr val="006600"/>
                </a:solidFill>
                <a:latin typeface="Verdana" pitchFamily="34" charset="0"/>
                <a:hlinkClick r:id="rId2"/>
              </a:rPr>
              <a:t>Zubair.mughal@alhudacibe.com</a:t>
            </a:r>
            <a:endParaRPr lang="en-US" sz="1600" b="1" dirty="0">
              <a:solidFill>
                <a:srgbClr val="006600"/>
              </a:solidFill>
              <a:latin typeface="Verdana" pitchFamily="34" charset="0"/>
            </a:endParaRPr>
          </a:p>
          <a:p>
            <a:pPr algn="ctr" eaLnBrk="0" hangingPunct="0">
              <a:spcBef>
                <a:spcPct val="50000"/>
              </a:spcBef>
            </a:pPr>
            <a:r>
              <a:rPr lang="en-US" sz="1600" b="1" dirty="0">
                <a:solidFill>
                  <a:srgbClr val="006600"/>
                </a:solidFill>
                <a:latin typeface="Verdana" pitchFamily="34" charset="0"/>
                <a:hlinkClick r:id="rId3"/>
              </a:rPr>
              <a:t>www.alhudacibe.com</a:t>
            </a:r>
            <a:r>
              <a:rPr lang="en-US" sz="1600" b="1" dirty="0">
                <a:solidFill>
                  <a:srgbClr val="006600"/>
                </a:solidFill>
                <a:latin typeface="Verdana" pitchFamily="34" charset="0"/>
              </a:rPr>
              <a:t> </a:t>
            </a:r>
          </a:p>
          <a:p>
            <a:pPr algn="ctr">
              <a:defRPr/>
            </a:pPr>
            <a:endParaRPr lang="en-US" dirty="0"/>
          </a:p>
        </p:txBody>
      </p:sp>
      <p:pic>
        <p:nvPicPr>
          <p:cNvPr id="13" name="Picture 2" descr="D:\Muhammad Zubair\Publications\logo and Banners\AlHuda logo +.JPG"/>
          <p:cNvPicPr>
            <a:picLocks noChangeAspect="1" noChangeArrowheads="1"/>
          </p:cNvPicPr>
          <p:nvPr/>
        </p:nvPicPr>
        <p:blipFill>
          <a:blip r:embed="rId4" cstate="print"/>
          <a:srcRect/>
          <a:stretch>
            <a:fillRect/>
          </a:stretch>
        </p:blipFill>
        <p:spPr bwMode="auto">
          <a:xfrm>
            <a:off x="1308100" y="3746501"/>
            <a:ext cx="1600200" cy="2194233"/>
          </a:xfrm>
          <a:prstGeom prst="rect">
            <a:avLst/>
          </a:prstGeom>
          <a:noFill/>
        </p:spPr>
      </p:pic>
    </p:spTree>
    <p:extLst>
      <p:ext uri="{BB962C8B-B14F-4D97-AF65-F5344CB8AC3E}">
        <p14:creationId xmlns:p14="http://schemas.microsoft.com/office/powerpoint/2010/main" xmlns="" val="3879657159"/>
      </p:ext>
    </p:extLst>
  </p:cSld>
  <p:clrMapOvr>
    <a:masterClrMapping/>
  </p:clrMapOvr>
  <mc:AlternateContent xmlns:mc="http://schemas.openxmlformats.org/markup-compatibility/2006">
    <mc:Choice xmlns:p14="http://schemas.microsoft.com/office/powerpoint/2010/main" xmlns="" Requires="p14">
      <p:transition spd="slow" p14:dur="2000" advTm="12935"/>
    </mc:Choice>
    <mc:Fallback>
      <p:transition spd="slow" advTm="1293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Grp="1" noChangeArrowheads="1"/>
          </p:cNvSpPr>
          <p:nvPr>
            <p:ph type="title"/>
          </p:nvPr>
        </p:nvSpPr>
        <p:spPr bwMode="auto">
          <a:xfrm>
            <a:off x="529783" y="0"/>
            <a:ext cx="8596668" cy="1130300"/>
          </a:xfrm>
          <a:prstGeom prst="rect">
            <a:avLst/>
          </a:prstGeom>
          <a:solidFill>
            <a:schemeClr val="accent2">
              <a:lumMod val="75000"/>
            </a:schemeClr>
          </a:solidFill>
          <a:ln w="9525" algn="ctr">
            <a:noFill/>
            <a:miter lim="800000"/>
            <a:headEnd/>
            <a:tailEnd/>
          </a:ln>
        </p:spPr>
        <p:txBody>
          <a:bodyPr anchor="ctr">
            <a:normAutofit/>
          </a:bodyPr>
          <a:lstStyle/>
          <a:p>
            <a:pPr marL="381000" indent="-381000" algn="ctr">
              <a:lnSpc>
                <a:spcPct val="80000"/>
              </a:lnSpc>
              <a:spcBef>
                <a:spcPct val="20000"/>
              </a:spcBef>
              <a:buFont typeface="Wingdings" pitchFamily="2" charset="2"/>
              <a:buNone/>
            </a:pPr>
            <a:r>
              <a:rPr lang="en-GB" sz="4000" b="1" dirty="0" smtClean="0">
                <a:solidFill>
                  <a:srgbClr val="FFFFFF"/>
                </a:solidFill>
                <a:cs typeface="Arial" charset="0"/>
              </a:rPr>
              <a:t>Contents </a:t>
            </a:r>
            <a:endParaRPr lang="en-GB" sz="4000" b="1" dirty="0">
              <a:solidFill>
                <a:srgbClr val="FFFFFF"/>
              </a:solidFill>
              <a:cs typeface="Arial" charset="0"/>
            </a:endParaRPr>
          </a:p>
        </p:txBody>
      </p:sp>
      <p:sp>
        <p:nvSpPr>
          <p:cNvPr id="6" name="Rectangle 3"/>
          <p:cNvSpPr txBox="1">
            <a:spLocks noGrp="1" noChangeArrowheads="1"/>
          </p:cNvSpPr>
          <p:nvPr>
            <p:ph idx="1"/>
          </p:nvPr>
        </p:nvSpPr>
        <p:spPr bwMode="auto">
          <a:xfrm>
            <a:off x="529783" y="1612901"/>
            <a:ext cx="8928116" cy="41744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20040" lvl="0" indent="-320040" eaLnBrk="1" fontAlgn="auto" hangingPunct="1">
              <a:lnSpc>
                <a:spcPct val="80000"/>
              </a:lnSpc>
              <a:spcBef>
                <a:spcPts val="700"/>
              </a:spcBef>
              <a:spcAft>
                <a:spcPts val="0"/>
              </a:spcAft>
              <a:buClr>
                <a:schemeClr val="accent2"/>
              </a:buClr>
              <a:buSzPct val="60000"/>
              <a:buFont typeface="Wingdings"/>
              <a:buChar char=""/>
              <a:defRPr/>
            </a:pPr>
            <a:endParaRPr lang="en-GB" sz="2800" dirty="0" smtClean="0">
              <a:solidFill>
                <a:schemeClr val="bg2">
                  <a:lumMod val="50000"/>
                </a:schemeClr>
              </a:solidFill>
              <a:latin typeface="Tw Cen MT" pitchFamily="34" charset="0"/>
            </a:endParaRPr>
          </a:p>
          <a:p>
            <a:pPr marL="320040" lvl="0" indent="-320040" eaLnBrk="1" fontAlgn="auto" hangingPunct="1">
              <a:lnSpc>
                <a:spcPct val="80000"/>
              </a:lnSpc>
              <a:spcBef>
                <a:spcPts val="700"/>
              </a:spcBef>
              <a:spcAft>
                <a:spcPts val="0"/>
              </a:spcAft>
              <a:buClr>
                <a:schemeClr val="accent2"/>
              </a:buClr>
              <a:buSzPct val="60000"/>
              <a:buFont typeface="Wingdings"/>
              <a:buChar char=""/>
              <a:defRPr/>
            </a:pPr>
            <a:r>
              <a:rPr lang="en-GB" sz="2800" dirty="0" smtClean="0">
                <a:solidFill>
                  <a:schemeClr val="bg2">
                    <a:lumMod val="50000"/>
                  </a:schemeClr>
                </a:solidFill>
                <a:latin typeface="Tw Cen MT" pitchFamily="34" charset="0"/>
              </a:rPr>
              <a:t>Why Islamic Agricultural Finance ?</a:t>
            </a:r>
          </a:p>
          <a:p>
            <a:pPr marL="320040" indent="-320040">
              <a:lnSpc>
                <a:spcPct val="80000"/>
              </a:lnSpc>
              <a:spcBef>
                <a:spcPts val="700"/>
              </a:spcBef>
              <a:buClr>
                <a:schemeClr val="accent2"/>
              </a:buClr>
              <a:buSzPct val="60000"/>
              <a:buFont typeface="Wingdings"/>
              <a:buChar char=""/>
              <a:defRPr/>
            </a:pPr>
            <a:r>
              <a:rPr lang="en-GB" sz="2800" dirty="0" smtClean="0">
                <a:solidFill>
                  <a:schemeClr val="bg2">
                    <a:lumMod val="50000"/>
                  </a:schemeClr>
                </a:solidFill>
                <a:latin typeface="Tw Cen MT" pitchFamily="34" charset="0"/>
              </a:rPr>
              <a:t>Source of Islamic Agricultural Finance Product.</a:t>
            </a:r>
          </a:p>
          <a:p>
            <a:pPr marL="320040" lvl="0" indent="-320040" eaLnBrk="1" fontAlgn="auto" hangingPunct="1">
              <a:lnSpc>
                <a:spcPct val="80000"/>
              </a:lnSpc>
              <a:spcBef>
                <a:spcPts val="700"/>
              </a:spcBef>
              <a:spcAft>
                <a:spcPts val="0"/>
              </a:spcAft>
              <a:buClr>
                <a:schemeClr val="accent2"/>
              </a:buClr>
              <a:buSzPct val="60000"/>
              <a:buFont typeface="Wingdings"/>
              <a:buChar char=""/>
              <a:defRPr/>
            </a:pPr>
            <a:r>
              <a:rPr lang="en-GB" sz="2800" dirty="0" smtClean="0">
                <a:solidFill>
                  <a:schemeClr val="bg2">
                    <a:lumMod val="50000"/>
                  </a:schemeClr>
                </a:solidFill>
                <a:latin typeface="Tw Cen MT" pitchFamily="34" charset="0"/>
              </a:rPr>
              <a:t>Compatibility of Islamic Financial Products with Conventional Rural Credit lending Models.</a:t>
            </a:r>
          </a:p>
          <a:p>
            <a:pPr marL="320040" lvl="0" indent="-320040" eaLnBrk="1" fontAlgn="auto" hangingPunct="1">
              <a:lnSpc>
                <a:spcPct val="80000"/>
              </a:lnSpc>
              <a:spcBef>
                <a:spcPts val="700"/>
              </a:spcBef>
              <a:spcAft>
                <a:spcPts val="0"/>
              </a:spcAft>
              <a:buClr>
                <a:schemeClr val="accent2"/>
              </a:buClr>
              <a:buSzPct val="60000"/>
              <a:buFont typeface="Wingdings"/>
              <a:buChar char=""/>
              <a:defRPr/>
            </a:pPr>
            <a:r>
              <a:rPr lang="en-GB" sz="2800" dirty="0" smtClean="0">
                <a:solidFill>
                  <a:schemeClr val="bg2">
                    <a:lumMod val="50000"/>
                  </a:schemeClr>
                </a:solidFill>
                <a:latin typeface="Tw Cen MT" pitchFamily="34" charset="0"/>
              </a:rPr>
              <a:t>Opportunities, Challenges and Innovation. </a:t>
            </a:r>
          </a:p>
        </p:txBody>
      </p:sp>
    </p:spTree>
    <p:extLst>
      <p:ext uri="{BB962C8B-B14F-4D97-AF65-F5344CB8AC3E}">
        <p14:creationId xmlns:p14="http://schemas.microsoft.com/office/powerpoint/2010/main" xmlns="" val="2829823464"/>
      </p:ext>
    </p:extLst>
  </p:cSld>
  <p:clrMapOvr>
    <a:masterClrMapping/>
  </p:clrMapOvr>
  <mc:AlternateContent xmlns:mc="http://schemas.openxmlformats.org/markup-compatibility/2006">
    <mc:Choice xmlns:p14="http://schemas.microsoft.com/office/powerpoint/2010/main" xmlns="" Requires="p14">
      <p:transition spd="slow" p14:dur="2000" advTm="24053"/>
    </mc:Choice>
    <mc:Fallback>
      <p:transition spd="slow" advTm="2405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Grp="1" noChangeArrowheads="1"/>
          </p:cNvSpPr>
          <p:nvPr>
            <p:ph type="title"/>
          </p:nvPr>
        </p:nvSpPr>
        <p:spPr bwMode="auto">
          <a:xfrm>
            <a:off x="484717" y="0"/>
            <a:ext cx="8789285" cy="1155700"/>
          </a:xfrm>
          <a:prstGeom prst="rect">
            <a:avLst/>
          </a:prstGeom>
          <a:solidFill>
            <a:schemeClr val="accent2">
              <a:lumMod val="75000"/>
            </a:schemeClr>
          </a:solidFill>
          <a:ln w="9525" algn="ctr">
            <a:noFill/>
            <a:miter lim="800000"/>
            <a:headEnd/>
            <a:tailEnd/>
          </a:ln>
        </p:spPr>
        <p:txBody>
          <a:bodyPr anchor="ctr"/>
          <a:lstStyle/>
          <a:p>
            <a:pPr marL="381000" indent="-381000" algn="ctr">
              <a:lnSpc>
                <a:spcPct val="80000"/>
              </a:lnSpc>
              <a:spcBef>
                <a:spcPct val="20000"/>
              </a:spcBef>
              <a:buFont typeface="Wingdings" pitchFamily="2" charset="2"/>
              <a:buNone/>
            </a:pPr>
            <a:r>
              <a:rPr lang="en-GB" sz="3200" b="1" dirty="0" smtClean="0">
                <a:solidFill>
                  <a:srgbClr val="FFFFFF"/>
                </a:solidFill>
                <a:cs typeface="Arial" charset="0"/>
              </a:rPr>
              <a:t>Why Islamic Agricultural Finance? </a:t>
            </a:r>
            <a:endParaRPr lang="en-GB" sz="3200" b="1" dirty="0">
              <a:solidFill>
                <a:srgbClr val="FFFFFF"/>
              </a:solidFill>
              <a:cs typeface="Arial" charset="0"/>
            </a:endParaRPr>
          </a:p>
        </p:txBody>
      </p:sp>
      <p:sp>
        <p:nvSpPr>
          <p:cNvPr id="5" name="Rectangle 3"/>
          <p:cNvSpPr txBox="1">
            <a:spLocks noGrp="1" noChangeArrowheads="1"/>
          </p:cNvSpPr>
          <p:nvPr>
            <p:ph idx="1"/>
          </p:nvPr>
        </p:nvSpPr>
        <p:spPr bwMode="auto">
          <a:xfrm>
            <a:off x="484717" y="1155700"/>
            <a:ext cx="8596668" cy="474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20040" indent="-320040" fontAlgn="auto">
              <a:lnSpc>
                <a:spcPct val="80000"/>
              </a:lnSpc>
              <a:spcBef>
                <a:spcPts val="700"/>
              </a:spcBef>
              <a:spcAft>
                <a:spcPts val="0"/>
              </a:spcAft>
              <a:buClr>
                <a:schemeClr val="accent2"/>
              </a:buClr>
              <a:buSzPct val="60000"/>
              <a:buFont typeface="Wingdings"/>
              <a:buChar char=""/>
              <a:defRPr/>
            </a:pPr>
            <a:endParaRPr lang="en-GB" sz="2800" dirty="0" smtClean="0">
              <a:solidFill>
                <a:schemeClr val="bg2">
                  <a:lumMod val="50000"/>
                </a:schemeClr>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2">
                    <a:lumMod val="50000"/>
                  </a:schemeClr>
                </a:solidFill>
                <a:latin typeface="Tw Cen MT" pitchFamily="34" charset="0"/>
              </a:rPr>
              <a:t>Prohibition of Interest.</a:t>
            </a:r>
            <a:endParaRPr lang="en-US" sz="2800" dirty="0" smtClean="0">
              <a:solidFill>
                <a:schemeClr val="bg2">
                  <a:lumMod val="50000"/>
                </a:schemeClr>
              </a:solidFill>
              <a:latin typeface="Tw Cen MT" pitchFamily="34" charset="0"/>
            </a:endParaRPr>
          </a:p>
          <a:p>
            <a:pPr marL="320040" indent="-320040">
              <a:lnSpc>
                <a:spcPct val="90000"/>
              </a:lnSpc>
              <a:spcBef>
                <a:spcPts val="700"/>
              </a:spcBef>
              <a:buClr>
                <a:schemeClr val="accent2"/>
              </a:buClr>
              <a:buSzPct val="60000"/>
              <a:buFont typeface="Wingdings"/>
              <a:buChar char=""/>
              <a:defRPr/>
            </a:pPr>
            <a:r>
              <a:rPr lang="en-GB" sz="2800" dirty="0" smtClean="0">
                <a:solidFill>
                  <a:schemeClr val="bg2">
                    <a:lumMod val="50000"/>
                  </a:schemeClr>
                </a:solidFill>
                <a:latin typeface="Tw Cen MT" pitchFamily="34" charset="0"/>
              </a:rPr>
              <a:t>Approximately 44% conventional microfinance clients worldwide reside in Muslim countries</a:t>
            </a:r>
            <a:endParaRPr lang="en-US" sz="2800" dirty="0" smtClean="0">
              <a:solidFill>
                <a:schemeClr val="bg2">
                  <a:lumMod val="50000"/>
                </a:schemeClr>
              </a:solidFill>
              <a:latin typeface="Tw Cen MT" pitchFamily="34" charset="0"/>
            </a:endParaRPr>
          </a:p>
          <a:p>
            <a:pPr marL="320040" indent="-320040">
              <a:lnSpc>
                <a:spcPct val="90000"/>
              </a:lnSpc>
              <a:spcBef>
                <a:spcPts val="700"/>
              </a:spcBef>
              <a:buClr>
                <a:schemeClr val="accent2"/>
              </a:buClr>
              <a:buSzPct val="60000"/>
              <a:buFont typeface="Wingdings"/>
              <a:buChar char=""/>
              <a:defRPr/>
            </a:pPr>
            <a:r>
              <a:rPr lang="en-GB" sz="2800" dirty="0" smtClean="0">
                <a:solidFill>
                  <a:schemeClr val="bg2">
                    <a:lumMod val="50000"/>
                  </a:schemeClr>
                </a:solidFill>
                <a:latin typeface="Tw Cen MT" pitchFamily="34" charset="0"/>
              </a:rPr>
              <a:t>Tool of financial inclusion.</a:t>
            </a:r>
          </a:p>
          <a:p>
            <a:pPr marL="320040" indent="-320040">
              <a:lnSpc>
                <a:spcPct val="90000"/>
              </a:lnSpc>
              <a:spcBef>
                <a:spcPts val="700"/>
              </a:spcBef>
              <a:buClr>
                <a:schemeClr val="accent2"/>
              </a:buClr>
              <a:buSzPct val="60000"/>
              <a:buFont typeface="Wingdings"/>
              <a:buChar char=""/>
              <a:defRPr/>
            </a:pPr>
            <a:r>
              <a:rPr lang="en-GB" sz="2800" dirty="0" smtClean="0">
                <a:solidFill>
                  <a:schemeClr val="bg2">
                    <a:lumMod val="50000"/>
                  </a:schemeClr>
                </a:solidFill>
                <a:latin typeface="Tw Cen MT" pitchFamily="34" charset="0"/>
              </a:rPr>
              <a:t>Asset Based Financing &amp; Risk Sharing – Impact.</a:t>
            </a:r>
            <a:endParaRPr lang="en-US" sz="2800" dirty="0" smtClean="0">
              <a:solidFill>
                <a:schemeClr val="bg2">
                  <a:lumMod val="50000"/>
                </a:schemeClr>
              </a:solidFill>
              <a:latin typeface="Tw Cen MT" pitchFamily="34" charset="0"/>
            </a:endParaRPr>
          </a:p>
          <a:p>
            <a:pPr marL="320040" indent="-320040">
              <a:lnSpc>
                <a:spcPct val="90000"/>
              </a:lnSpc>
              <a:spcBef>
                <a:spcPts val="700"/>
              </a:spcBef>
              <a:buClr>
                <a:schemeClr val="accent2"/>
              </a:buClr>
              <a:buSzPct val="60000"/>
              <a:buFont typeface="Wingdings"/>
              <a:buChar char=""/>
              <a:defRPr/>
            </a:pPr>
            <a:r>
              <a:rPr lang="en-US" sz="2800" dirty="0" smtClean="0">
                <a:solidFill>
                  <a:schemeClr val="bg2">
                    <a:lumMod val="50000"/>
                  </a:schemeClr>
                </a:solidFill>
                <a:latin typeface="Tw Cen MT" pitchFamily="34" charset="0"/>
              </a:rPr>
              <a:t>72% of people living in Muslim countries do not use formal financial services </a:t>
            </a:r>
            <a:endParaRPr lang="en-GB" sz="2800" dirty="0" smtClean="0">
              <a:solidFill>
                <a:schemeClr val="bg2">
                  <a:lumMod val="50000"/>
                </a:schemeClr>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2">
                    <a:lumMod val="50000"/>
                  </a:schemeClr>
                </a:solidFill>
                <a:latin typeface="Tw Cen MT" pitchFamily="34" charset="0"/>
              </a:rPr>
              <a:t>Takaful ( Islamic Insurance)</a:t>
            </a:r>
          </a:p>
        </p:txBody>
      </p:sp>
      <p:pic>
        <p:nvPicPr>
          <p:cNvPr id="46084" name="Picture 4" descr="http://images.enpard.ge/fe0e37af1fd7426cbe44129a8cfc1235.jpg"/>
          <p:cNvPicPr>
            <a:picLocks noChangeAspect="1" noChangeArrowheads="1"/>
          </p:cNvPicPr>
          <p:nvPr/>
        </p:nvPicPr>
        <p:blipFill>
          <a:blip r:embed="rId2"/>
          <a:srcRect/>
          <a:stretch>
            <a:fillRect/>
          </a:stretch>
        </p:blipFill>
        <p:spPr bwMode="auto">
          <a:xfrm>
            <a:off x="8562200" y="2139359"/>
            <a:ext cx="3629800" cy="2722351"/>
          </a:xfrm>
          <a:prstGeom prst="rect">
            <a:avLst/>
          </a:prstGeom>
          <a:noFill/>
        </p:spPr>
      </p:pic>
    </p:spTree>
    <p:extLst>
      <p:ext uri="{BB962C8B-B14F-4D97-AF65-F5344CB8AC3E}">
        <p14:creationId xmlns:p14="http://schemas.microsoft.com/office/powerpoint/2010/main" xmlns="" val="4061166256"/>
      </p:ext>
    </p:extLst>
  </p:cSld>
  <p:clrMapOvr>
    <a:masterClrMapping/>
  </p:clrMapOvr>
  <mc:AlternateContent xmlns:mc="http://schemas.openxmlformats.org/markup-compatibility/2006">
    <mc:Choice xmlns:p14="http://schemas.microsoft.com/office/powerpoint/2010/main" xmlns="" Requires="p14">
      <p:transition spd="slow" p14:dur="2000" advTm="22130"/>
    </mc:Choice>
    <mc:Fallback>
      <p:transition spd="slow" advTm="2213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7"/>
          <p:cNvSpPr/>
          <p:nvPr/>
        </p:nvSpPr>
        <p:spPr>
          <a:xfrm>
            <a:off x="520700" y="1968500"/>
            <a:ext cx="2488107" cy="8589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0480" tIns="20320" rIns="30480" bIns="20320" numCol="1" spcCol="1270" anchor="ctr" anchorCtr="0">
            <a:noAutofit/>
          </a:bodyPr>
          <a:lstStyle/>
          <a:p>
            <a:pPr lvl="0" algn="ctr" defTabSz="711200">
              <a:lnSpc>
                <a:spcPct val="90000"/>
              </a:lnSpc>
              <a:spcAft>
                <a:spcPct val="35000"/>
              </a:spcAft>
            </a:pPr>
            <a:r>
              <a:rPr lang="en-US" sz="2000" b="1" dirty="0" smtClean="0">
                <a:ea typeface="Arial Unicode MS" pitchFamily="34" charset="-128"/>
                <a:cs typeface="Arial Unicode MS" pitchFamily="34" charset="-128"/>
              </a:rPr>
              <a:t>Sources of Islamic Finance</a:t>
            </a:r>
            <a:endParaRPr lang="en-US" sz="2000" kern="1200" dirty="0"/>
          </a:p>
        </p:txBody>
      </p:sp>
      <p:sp>
        <p:nvSpPr>
          <p:cNvPr id="10" name="Rounded Rectangle 7"/>
          <p:cNvSpPr/>
          <p:nvPr/>
        </p:nvSpPr>
        <p:spPr>
          <a:xfrm>
            <a:off x="4410007" y="1968500"/>
            <a:ext cx="5087077" cy="8589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0480" tIns="20320" rIns="30480" bIns="20320" numCol="1" spcCol="1270" anchor="ctr" anchorCtr="0">
            <a:noAutofit/>
          </a:bodyPr>
          <a:lstStyle/>
          <a:p>
            <a:pPr lvl="0" algn="ctr" defTabSz="711200">
              <a:lnSpc>
                <a:spcPct val="90000"/>
              </a:lnSpc>
              <a:spcAft>
                <a:spcPct val="35000"/>
              </a:spcAft>
            </a:pPr>
            <a:r>
              <a:rPr lang="en-US" sz="2400" dirty="0" smtClean="0"/>
              <a:t>Product Mechanism</a:t>
            </a:r>
            <a:endParaRPr lang="en-US" sz="2400" dirty="0" smtClean="0">
              <a:ea typeface="Arial Unicode MS" pitchFamily="34" charset="-128"/>
              <a:cs typeface="Arial Unicode MS" pitchFamily="34" charset="-128"/>
            </a:endParaRPr>
          </a:p>
        </p:txBody>
      </p:sp>
      <p:pic>
        <p:nvPicPr>
          <p:cNvPr id="11" name="Picture 1"/>
          <p:cNvPicPr>
            <a:picLocks noChangeAspect="1" noChangeArrowheads="1"/>
          </p:cNvPicPr>
          <p:nvPr/>
        </p:nvPicPr>
        <p:blipFill>
          <a:blip r:embed="rId2"/>
          <a:srcRect/>
          <a:stretch>
            <a:fillRect/>
          </a:stretch>
        </p:blipFill>
        <p:spPr bwMode="auto">
          <a:xfrm>
            <a:off x="4410008" y="2827449"/>
            <a:ext cx="5105184" cy="3808742"/>
          </a:xfrm>
          <a:prstGeom prst="rect">
            <a:avLst/>
          </a:prstGeom>
          <a:noFill/>
          <a:ln w="9525">
            <a:noFill/>
            <a:miter lim="800000"/>
            <a:headEnd/>
            <a:tailEnd/>
          </a:ln>
          <a:effectLst/>
        </p:spPr>
      </p:pic>
      <p:sp>
        <p:nvSpPr>
          <p:cNvPr id="12" name="Right Arrow 11"/>
          <p:cNvSpPr/>
          <p:nvPr/>
        </p:nvSpPr>
        <p:spPr>
          <a:xfrm>
            <a:off x="3119782" y="3398949"/>
            <a:ext cx="1214026" cy="2590800"/>
          </a:xfrm>
          <a:prstGeom prst="rightArrow">
            <a:avLst/>
          </a:prstGeom>
        </p:spPr>
        <p:style>
          <a:lnRef idx="1">
            <a:schemeClr val="accent2"/>
          </a:lnRef>
          <a:fillRef idx="2">
            <a:schemeClr val="accent2"/>
          </a:fillRef>
          <a:effectRef idx="1">
            <a:schemeClr val="accent2"/>
          </a:effectRef>
          <a:fontRef idx="minor">
            <a:schemeClr val="dk1"/>
          </a:fontRef>
        </p:style>
      </p:sp>
      <p:sp>
        <p:nvSpPr>
          <p:cNvPr id="13" name="Rounded Rectangle 4"/>
          <p:cNvSpPr/>
          <p:nvPr/>
        </p:nvSpPr>
        <p:spPr>
          <a:xfrm>
            <a:off x="520700" y="3322749"/>
            <a:ext cx="2400300" cy="2667000"/>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GB" sz="2400" b="1" kern="1200" dirty="0" smtClean="0"/>
              <a:t>Quran</a:t>
            </a:r>
            <a:endParaRPr lang="en-US" sz="2400" kern="1200" dirty="0"/>
          </a:p>
          <a:p>
            <a:pPr marL="171450" lvl="1" indent="-171450" algn="l" defTabSz="711200">
              <a:lnSpc>
                <a:spcPct val="90000"/>
              </a:lnSpc>
              <a:spcBef>
                <a:spcPct val="0"/>
              </a:spcBef>
              <a:spcAft>
                <a:spcPct val="15000"/>
              </a:spcAft>
              <a:buChar char="••"/>
            </a:pPr>
            <a:r>
              <a:rPr lang="en-GB" sz="2400" b="1" kern="1200" dirty="0" err="1" smtClean="0"/>
              <a:t>Sunnah</a:t>
            </a:r>
            <a:endParaRPr lang="en-GB" sz="2400" b="1" kern="1200" dirty="0"/>
          </a:p>
          <a:p>
            <a:pPr marL="171450" lvl="1" indent="-171450" algn="l" defTabSz="711200">
              <a:lnSpc>
                <a:spcPct val="90000"/>
              </a:lnSpc>
              <a:spcBef>
                <a:spcPct val="0"/>
              </a:spcBef>
              <a:spcAft>
                <a:spcPct val="15000"/>
              </a:spcAft>
              <a:buChar char="••"/>
            </a:pPr>
            <a:r>
              <a:rPr lang="en-GB" sz="2400" b="1" kern="1200" dirty="0" err="1" smtClean="0"/>
              <a:t>Ijma’a</a:t>
            </a:r>
            <a:r>
              <a:rPr lang="en-GB" sz="2400" b="1" kern="1200" dirty="0" smtClean="0"/>
              <a:t> (jurist consensus)</a:t>
            </a:r>
            <a:endParaRPr lang="en-GB" sz="2400" b="1" kern="1200" dirty="0"/>
          </a:p>
          <a:p>
            <a:pPr marL="171450" lvl="1" indent="-171450" algn="l" defTabSz="711200">
              <a:lnSpc>
                <a:spcPct val="90000"/>
              </a:lnSpc>
              <a:spcBef>
                <a:spcPct val="0"/>
              </a:spcBef>
              <a:spcAft>
                <a:spcPct val="15000"/>
              </a:spcAft>
              <a:buChar char="••"/>
            </a:pPr>
            <a:r>
              <a:rPr lang="en-GB" sz="2400" b="1" kern="1200" dirty="0" err="1" smtClean="0"/>
              <a:t>Ijtihad</a:t>
            </a:r>
            <a:r>
              <a:rPr lang="en-GB" sz="2400" b="1" kern="1200" dirty="0" smtClean="0"/>
              <a:t> &amp; </a:t>
            </a:r>
            <a:r>
              <a:rPr lang="en-GB" sz="2400" b="1" kern="1200" dirty="0" err="1" smtClean="0"/>
              <a:t>Qiyas</a:t>
            </a:r>
            <a:r>
              <a:rPr lang="en-GB" sz="2400" b="1" kern="1200" dirty="0" smtClean="0"/>
              <a:t> (analogy)</a:t>
            </a:r>
            <a:endParaRPr lang="en-GB" sz="2400" b="1" kern="1200" dirty="0"/>
          </a:p>
        </p:txBody>
      </p:sp>
      <p:sp>
        <p:nvSpPr>
          <p:cNvPr id="18" name="Text Box 9"/>
          <p:cNvSpPr txBox="1">
            <a:spLocks noChangeArrowheads="1"/>
          </p:cNvSpPr>
          <p:nvPr/>
        </p:nvSpPr>
        <p:spPr bwMode="auto">
          <a:xfrm>
            <a:off x="520700" y="0"/>
            <a:ext cx="8623300" cy="1049450"/>
          </a:xfrm>
          <a:prstGeom prst="rect">
            <a:avLst/>
          </a:prstGeom>
          <a:solidFill>
            <a:schemeClr val="accent2">
              <a:lumMod val="75000"/>
            </a:schemeClr>
          </a:solidFill>
          <a:ln w="9525" algn="ctr">
            <a:noFill/>
            <a:miter lim="800000"/>
            <a:headEnd/>
            <a:tailEnd/>
          </a:ln>
        </p:spPr>
        <p:txBody>
          <a:bodyPr anchor="ctr"/>
          <a:lstStyle/>
          <a:p>
            <a:pPr algn="ctr"/>
            <a:r>
              <a:rPr lang="en-GB" sz="3200" b="1" dirty="0" smtClean="0">
                <a:solidFill>
                  <a:srgbClr val="FFFFFF"/>
                </a:solidFill>
                <a:cs typeface="Arial" charset="0"/>
              </a:rPr>
              <a:t>Source </a:t>
            </a:r>
            <a:r>
              <a:rPr lang="en-GB" sz="3200" b="1" dirty="0">
                <a:solidFill>
                  <a:srgbClr val="FFFFFF"/>
                </a:solidFill>
                <a:cs typeface="Arial" charset="0"/>
              </a:rPr>
              <a:t>of </a:t>
            </a:r>
            <a:r>
              <a:rPr lang="en-GB" sz="3200" b="1" dirty="0" smtClean="0">
                <a:solidFill>
                  <a:srgbClr val="FFFFFF"/>
                </a:solidFill>
                <a:cs typeface="Arial" charset="0"/>
              </a:rPr>
              <a:t>Islamic Agri. Finance Products</a:t>
            </a:r>
            <a:endParaRPr lang="en-GB" sz="3200" b="1" dirty="0">
              <a:solidFill>
                <a:srgbClr val="FFFFFF"/>
              </a:solidFill>
              <a:cs typeface="Arial" charset="0"/>
            </a:endParaRPr>
          </a:p>
        </p:txBody>
      </p:sp>
    </p:spTree>
    <p:extLst>
      <p:ext uri="{BB962C8B-B14F-4D97-AF65-F5344CB8AC3E}">
        <p14:creationId xmlns:p14="http://schemas.microsoft.com/office/powerpoint/2010/main" xmlns="" val="430129912"/>
      </p:ext>
    </p:extLst>
  </p:cSld>
  <p:clrMapOvr>
    <a:masterClrMapping/>
  </p:clrMapOvr>
  <mc:AlternateContent xmlns:mc="http://schemas.openxmlformats.org/markup-compatibility/2006">
    <mc:Choice xmlns:p14="http://schemas.microsoft.com/office/powerpoint/2010/main" xmlns="" Requires="p14">
      <p:transition spd="slow" p14:dur="2000" advTm="28979"/>
    </mc:Choice>
    <mc:Fallback>
      <p:transition spd="slow" advTm="28979"/>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733" y="1970088"/>
            <a:ext cx="9295767" cy="4608512"/>
          </a:xfrm>
        </p:spPr>
        <p:txBody>
          <a:bodyPr>
            <a:noAutofit/>
          </a:bodyPr>
          <a:lstStyle/>
          <a:p>
            <a:pPr marL="0" lvl="1" indent="0">
              <a:buNone/>
            </a:pPr>
            <a:r>
              <a:rPr lang="en-US" sz="1900" dirty="0" err="1" smtClean="0">
                <a:solidFill>
                  <a:schemeClr val="bg2">
                    <a:lumMod val="50000"/>
                  </a:schemeClr>
                </a:solidFill>
              </a:rPr>
              <a:t>Murabaha</a:t>
            </a:r>
            <a:r>
              <a:rPr lang="en-US" sz="1900" dirty="0" smtClean="0">
                <a:solidFill>
                  <a:schemeClr val="bg2">
                    <a:lumMod val="50000"/>
                  </a:schemeClr>
                </a:solidFill>
              </a:rPr>
              <a:t> </a:t>
            </a:r>
            <a:r>
              <a:rPr lang="en-US" sz="1900" dirty="0">
                <a:solidFill>
                  <a:schemeClr val="bg2">
                    <a:lumMod val="50000"/>
                  </a:schemeClr>
                </a:solidFill>
              </a:rPr>
              <a:t>means a sale on mutually agreed profit, also known as cost plus sales, it is </a:t>
            </a:r>
            <a:r>
              <a:rPr lang="en-US" sz="1900" dirty="0" smtClean="0">
                <a:solidFill>
                  <a:schemeClr val="bg2">
                    <a:lumMod val="50000"/>
                  </a:schemeClr>
                </a:solidFill>
              </a:rPr>
              <a:t>one </a:t>
            </a:r>
            <a:r>
              <a:rPr lang="en-US" sz="1900" dirty="0">
                <a:solidFill>
                  <a:schemeClr val="bg2">
                    <a:lumMod val="50000"/>
                  </a:schemeClr>
                </a:solidFill>
              </a:rPr>
              <a:t>of </a:t>
            </a:r>
            <a:r>
              <a:rPr lang="en-US" sz="1900" dirty="0" smtClean="0">
                <a:solidFill>
                  <a:schemeClr val="bg2">
                    <a:lumMod val="50000"/>
                  </a:schemeClr>
                </a:solidFill>
              </a:rPr>
              <a:t>the </a:t>
            </a:r>
            <a:r>
              <a:rPr lang="en-US" sz="1900" dirty="0">
                <a:solidFill>
                  <a:schemeClr val="bg2">
                    <a:lumMod val="50000"/>
                  </a:schemeClr>
                </a:solidFill>
              </a:rPr>
              <a:t>most widely used </a:t>
            </a:r>
            <a:r>
              <a:rPr lang="en-US" sz="1900" dirty="0" smtClean="0">
                <a:solidFill>
                  <a:schemeClr val="bg2">
                    <a:lumMod val="50000"/>
                  </a:schemeClr>
                </a:solidFill>
              </a:rPr>
              <a:t>instruments </a:t>
            </a:r>
            <a:r>
              <a:rPr lang="en-US" sz="1900" dirty="0">
                <a:solidFill>
                  <a:schemeClr val="bg2">
                    <a:lumMod val="50000"/>
                  </a:schemeClr>
                </a:solidFill>
              </a:rPr>
              <a:t>for short-term </a:t>
            </a:r>
            <a:r>
              <a:rPr lang="en-US" sz="1900" dirty="0" smtClean="0">
                <a:solidFill>
                  <a:schemeClr val="bg2">
                    <a:lumMod val="50000"/>
                  </a:schemeClr>
                </a:solidFill>
              </a:rPr>
              <a:t>agricultural financing </a:t>
            </a:r>
            <a:r>
              <a:rPr lang="en-US" sz="1900" dirty="0">
                <a:solidFill>
                  <a:schemeClr val="bg2">
                    <a:lumMod val="50000"/>
                  </a:schemeClr>
                </a:solidFill>
              </a:rPr>
              <a:t>where the </a:t>
            </a:r>
            <a:r>
              <a:rPr lang="en-US" sz="1900" dirty="0" smtClean="0">
                <a:solidFill>
                  <a:schemeClr val="bg2">
                    <a:lumMod val="50000"/>
                  </a:schemeClr>
                </a:solidFill>
              </a:rPr>
              <a:t>Bank/MFI undertakes </a:t>
            </a:r>
            <a:r>
              <a:rPr lang="en-US" sz="1900" dirty="0">
                <a:solidFill>
                  <a:schemeClr val="bg2">
                    <a:lumMod val="50000"/>
                  </a:schemeClr>
                </a:solidFill>
              </a:rPr>
              <a:t>to </a:t>
            </a:r>
            <a:r>
              <a:rPr lang="en-US" sz="1900" dirty="0" smtClean="0">
                <a:solidFill>
                  <a:schemeClr val="bg2">
                    <a:lumMod val="50000"/>
                  </a:schemeClr>
                </a:solidFill>
              </a:rPr>
              <a:t>supply </a:t>
            </a:r>
            <a:r>
              <a:rPr lang="en-US" sz="1900" dirty="0">
                <a:solidFill>
                  <a:schemeClr val="bg2">
                    <a:lumMod val="50000"/>
                  </a:schemeClr>
                </a:solidFill>
              </a:rPr>
              <a:t>specific goods or commodities at mutually </a:t>
            </a:r>
            <a:r>
              <a:rPr lang="en-US" sz="1900" dirty="0" smtClean="0">
                <a:solidFill>
                  <a:schemeClr val="bg2">
                    <a:lumMod val="50000"/>
                  </a:schemeClr>
                </a:solidFill>
              </a:rPr>
              <a:t>agreed </a:t>
            </a:r>
            <a:r>
              <a:rPr lang="en-US" sz="1900" dirty="0">
                <a:solidFill>
                  <a:schemeClr val="bg2">
                    <a:lumMod val="50000"/>
                  </a:schemeClr>
                </a:solidFill>
              </a:rPr>
              <a:t>profit to the </a:t>
            </a:r>
            <a:r>
              <a:rPr lang="en-US" sz="1900" dirty="0" smtClean="0">
                <a:solidFill>
                  <a:schemeClr val="bg2">
                    <a:lumMod val="50000"/>
                  </a:schemeClr>
                </a:solidFill>
              </a:rPr>
              <a:t>client.</a:t>
            </a:r>
          </a:p>
          <a:p>
            <a:pPr marL="0" lvl="1" indent="0">
              <a:buNone/>
            </a:pPr>
            <a:endParaRPr lang="en-US" sz="1800" b="1" dirty="0" smtClean="0">
              <a:solidFill>
                <a:schemeClr val="bg2">
                  <a:lumMod val="50000"/>
                </a:schemeClr>
              </a:solidFill>
            </a:endParaRPr>
          </a:p>
          <a:p>
            <a:pPr marL="0" lvl="1" indent="0">
              <a:buNone/>
            </a:pPr>
            <a:r>
              <a:rPr lang="en-US" sz="1800" b="1" u="sng" dirty="0" smtClean="0">
                <a:solidFill>
                  <a:schemeClr val="bg2">
                    <a:lumMod val="50000"/>
                  </a:schemeClr>
                </a:solidFill>
              </a:rPr>
              <a:t>Utilization :</a:t>
            </a:r>
            <a:endParaRPr lang="en-US" sz="1800" b="1" u="sng" dirty="0">
              <a:solidFill>
                <a:schemeClr val="bg2">
                  <a:lumMod val="50000"/>
                </a:schemeClr>
              </a:solidFill>
            </a:endParaRPr>
          </a:p>
          <a:p>
            <a:pPr marL="0" lvl="1" indent="0">
              <a:buNone/>
            </a:pPr>
            <a:r>
              <a:rPr lang="en-US" sz="1900" dirty="0" err="1" smtClean="0">
                <a:solidFill>
                  <a:schemeClr val="bg2">
                    <a:lumMod val="50000"/>
                  </a:schemeClr>
                </a:solidFill>
              </a:rPr>
              <a:t>Murabahah</a:t>
            </a:r>
            <a:r>
              <a:rPr lang="en-US" sz="1900" dirty="0" smtClean="0">
                <a:solidFill>
                  <a:schemeClr val="bg2">
                    <a:lumMod val="50000"/>
                  </a:schemeClr>
                </a:solidFill>
              </a:rPr>
              <a:t> </a:t>
            </a:r>
            <a:r>
              <a:rPr lang="en-US" sz="1900" dirty="0">
                <a:solidFill>
                  <a:schemeClr val="bg2">
                    <a:lumMod val="50000"/>
                  </a:schemeClr>
                </a:solidFill>
              </a:rPr>
              <a:t>can be utilize for Purchase </a:t>
            </a:r>
            <a:r>
              <a:rPr lang="en-US" sz="1900" dirty="0" smtClean="0">
                <a:solidFill>
                  <a:schemeClr val="bg2">
                    <a:lumMod val="50000"/>
                  </a:schemeClr>
                </a:solidFill>
              </a:rPr>
              <a:t>of seed, fertilizer, harvesting and planting equipments, </a:t>
            </a:r>
            <a:r>
              <a:rPr lang="en-US" sz="1900" dirty="0">
                <a:solidFill>
                  <a:schemeClr val="bg2">
                    <a:lumMod val="50000"/>
                  </a:schemeClr>
                </a:solidFill>
              </a:rPr>
              <a:t>agri. Inputs, </a:t>
            </a:r>
            <a:r>
              <a:rPr lang="en-US" sz="1900" dirty="0" smtClean="0">
                <a:solidFill>
                  <a:schemeClr val="bg2">
                    <a:lumMod val="50000"/>
                  </a:schemeClr>
                </a:solidFill>
              </a:rPr>
              <a:t>tractor, pesticides, farming goods, Solar Tube-wells  etc.</a:t>
            </a:r>
            <a:endParaRPr lang="en-US" sz="1900" dirty="0">
              <a:solidFill>
                <a:schemeClr val="bg2">
                  <a:lumMod val="50000"/>
                </a:schemeClr>
              </a:solidFill>
            </a:endParaRPr>
          </a:p>
          <a:p>
            <a:pPr marL="0" lvl="1" indent="0">
              <a:buNone/>
            </a:pPr>
            <a:endParaRPr lang="en-US" sz="1800" b="1" dirty="0" smtClean="0">
              <a:solidFill>
                <a:schemeClr val="bg2">
                  <a:lumMod val="50000"/>
                </a:schemeClr>
              </a:solidFill>
            </a:endParaRPr>
          </a:p>
          <a:p>
            <a:pPr marL="0" lvl="1" indent="0">
              <a:buNone/>
            </a:pPr>
            <a:r>
              <a:rPr lang="en-US" sz="1800" b="1" u="sng" dirty="0" smtClean="0">
                <a:solidFill>
                  <a:schemeClr val="bg2">
                    <a:lumMod val="50000"/>
                  </a:schemeClr>
                </a:solidFill>
              </a:rPr>
              <a:t>Currently </a:t>
            </a:r>
            <a:r>
              <a:rPr lang="en-US" sz="1800" b="1" u="sng" dirty="0">
                <a:solidFill>
                  <a:schemeClr val="bg2">
                    <a:lumMod val="50000"/>
                  </a:schemeClr>
                </a:solidFill>
              </a:rPr>
              <a:t>Practiced</a:t>
            </a:r>
            <a:r>
              <a:rPr lang="en-US" sz="1800" b="1" u="sng" dirty="0" smtClean="0">
                <a:solidFill>
                  <a:schemeClr val="bg2">
                    <a:lumMod val="50000"/>
                  </a:schemeClr>
                </a:solidFill>
              </a:rPr>
              <a:t>:</a:t>
            </a:r>
            <a:endParaRPr lang="en-US" sz="1800" b="1" u="sng" dirty="0">
              <a:solidFill>
                <a:schemeClr val="bg2">
                  <a:lumMod val="50000"/>
                </a:schemeClr>
              </a:solidFill>
            </a:endParaRPr>
          </a:p>
          <a:p>
            <a:pPr marL="0" lvl="1" indent="0">
              <a:buNone/>
            </a:pPr>
            <a:r>
              <a:rPr lang="en-US" sz="1900" dirty="0" smtClean="0">
                <a:solidFill>
                  <a:schemeClr val="bg2">
                    <a:lumMod val="50000"/>
                  </a:schemeClr>
                </a:solidFill>
              </a:rPr>
              <a:t>MBL and some other Banks, NRSP – KPK,  Al </a:t>
            </a:r>
            <a:r>
              <a:rPr lang="en-US" sz="1900" dirty="0" err="1" smtClean="0">
                <a:solidFill>
                  <a:schemeClr val="bg2">
                    <a:lumMod val="50000"/>
                  </a:schemeClr>
                </a:solidFill>
              </a:rPr>
              <a:t>Amal</a:t>
            </a:r>
            <a:r>
              <a:rPr lang="en-US" sz="1900" dirty="0" smtClean="0">
                <a:solidFill>
                  <a:schemeClr val="bg2">
                    <a:lumMod val="50000"/>
                  </a:schemeClr>
                </a:solidFill>
              </a:rPr>
              <a:t> Bank, Islamic </a:t>
            </a:r>
            <a:r>
              <a:rPr lang="en-US" sz="1900" dirty="0">
                <a:solidFill>
                  <a:schemeClr val="bg2">
                    <a:lumMod val="50000"/>
                  </a:schemeClr>
                </a:solidFill>
              </a:rPr>
              <a:t>Bank </a:t>
            </a:r>
            <a:r>
              <a:rPr lang="en-US" sz="1900" dirty="0" smtClean="0">
                <a:solidFill>
                  <a:schemeClr val="bg2">
                    <a:lumMod val="50000"/>
                  </a:schemeClr>
                </a:solidFill>
              </a:rPr>
              <a:t>Bangladesh,</a:t>
            </a:r>
          </a:p>
          <a:p>
            <a:pPr marL="0" lvl="1" indent="0">
              <a:buNone/>
            </a:pPr>
            <a:r>
              <a:rPr lang="en-US" sz="1900" dirty="0" smtClean="0">
                <a:solidFill>
                  <a:schemeClr val="bg2">
                    <a:lumMod val="50000"/>
                  </a:schemeClr>
                </a:solidFill>
              </a:rPr>
              <a:t> FINCA-AF, Islamic Relief, BMT’s in Indonesia </a:t>
            </a:r>
            <a:r>
              <a:rPr lang="en-US" sz="1900" dirty="0">
                <a:solidFill>
                  <a:schemeClr val="bg2">
                    <a:lumMod val="50000"/>
                  </a:schemeClr>
                </a:solidFill>
              </a:rPr>
              <a:t>etc. </a:t>
            </a:r>
          </a:p>
        </p:txBody>
      </p:sp>
      <p:sp>
        <p:nvSpPr>
          <p:cNvPr id="5" name="Text Box 23"/>
          <p:cNvSpPr txBox="1">
            <a:spLocks noGrp="1" noChangeArrowheads="1"/>
          </p:cNvSpPr>
          <p:nvPr>
            <p:ph type="title"/>
          </p:nvPr>
        </p:nvSpPr>
        <p:spPr bwMode="auto">
          <a:xfrm>
            <a:off x="448734" y="0"/>
            <a:ext cx="8596668" cy="1079500"/>
          </a:xfrm>
          <a:prstGeom prst="rect">
            <a:avLst/>
          </a:prstGeom>
          <a:solidFill>
            <a:srgbClr val="35742A"/>
          </a:solidFill>
          <a:ln w="9525" algn="ctr">
            <a:noFill/>
            <a:miter lim="800000"/>
            <a:headEnd/>
            <a:tailEnd/>
          </a:ln>
          <a:effectLst/>
        </p:spPr>
        <p:txBody>
          <a:bodyPr anchor="ctr">
            <a:normAutofit/>
          </a:bodyPr>
          <a:lstStyle/>
          <a:p>
            <a:pPr algn="ctr"/>
            <a:r>
              <a:rPr lang="en-US" sz="3600" b="1" dirty="0" smtClean="0">
                <a:solidFill>
                  <a:srgbClr val="FFFFFF"/>
                </a:solidFill>
                <a:cs typeface="Arial" charset="0"/>
              </a:rPr>
              <a:t>Islamic Agricultural Finance Products</a:t>
            </a:r>
            <a:endParaRPr lang="en-GB" sz="3600" b="1" dirty="0">
              <a:solidFill>
                <a:srgbClr val="FFFFFF"/>
              </a:solidFill>
              <a:cs typeface="Arial" charset="0"/>
            </a:endParaRPr>
          </a:p>
        </p:txBody>
      </p:sp>
      <p:sp>
        <p:nvSpPr>
          <p:cNvPr id="9" name="Rounded Rectangle 8"/>
          <p:cNvSpPr/>
          <p:nvPr/>
        </p:nvSpPr>
        <p:spPr>
          <a:xfrm>
            <a:off x="448734" y="1251744"/>
            <a:ext cx="4224866" cy="5461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err="1" smtClean="0">
                <a:ln w="0"/>
                <a:solidFill>
                  <a:schemeClr val="tx1"/>
                </a:solidFill>
                <a:effectLst>
                  <a:outerShdw blurRad="38100" dist="19050" dir="2700000" algn="tl" rotWithShape="0">
                    <a:schemeClr val="dk1">
                      <a:alpha val="40000"/>
                    </a:schemeClr>
                  </a:outerShdw>
                </a:effectLst>
              </a:rPr>
              <a:t>Murabaha</a:t>
            </a:r>
            <a:r>
              <a:rPr lang="en-US" sz="2400" dirty="0" smtClean="0">
                <a:ln w="0"/>
                <a:solidFill>
                  <a:schemeClr val="tx1"/>
                </a:solidFill>
                <a:effectLst>
                  <a:outerShdw blurRad="38100" dist="19050" dir="2700000" algn="tl" rotWithShape="0">
                    <a:schemeClr val="dk1">
                      <a:alpha val="40000"/>
                    </a:schemeClr>
                  </a:outerShdw>
                </a:effectLst>
              </a:rPr>
              <a:t> </a:t>
            </a:r>
            <a:r>
              <a:rPr lang="en-US" dirty="0" smtClean="0">
                <a:ln w="0"/>
                <a:solidFill>
                  <a:schemeClr val="tx1"/>
                </a:solidFill>
                <a:effectLst>
                  <a:outerShdw blurRad="38100" dist="19050" dir="2700000" algn="tl" rotWithShape="0">
                    <a:schemeClr val="dk1">
                      <a:alpha val="40000"/>
                    </a:schemeClr>
                  </a:outerShdw>
                </a:effectLst>
              </a:rPr>
              <a:t>– </a:t>
            </a:r>
            <a:r>
              <a:rPr lang="en-US" sz="2400" dirty="0" smtClean="0">
                <a:ln w="0"/>
                <a:solidFill>
                  <a:schemeClr val="tx1"/>
                </a:solidFill>
                <a:effectLst>
                  <a:outerShdw blurRad="38100" dist="19050" dir="2700000" algn="tl" rotWithShape="0">
                    <a:schemeClr val="dk1">
                      <a:alpha val="40000"/>
                    </a:schemeClr>
                  </a:outerShdw>
                </a:effectLst>
              </a:rPr>
              <a:t>Cost</a:t>
            </a:r>
            <a:r>
              <a:rPr lang="en-US" dirty="0" smtClean="0">
                <a:ln w="0"/>
                <a:solidFill>
                  <a:schemeClr val="tx1"/>
                </a:solidFill>
                <a:effectLst>
                  <a:outerShdw blurRad="38100" dist="19050" dir="2700000" algn="tl" rotWithShape="0">
                    <a:schemeClr val="dk1">
                      <a:alpha val="40000"/>
                    </a:schemeClr>
                  </a:outerShdw>
                </a:effectLst>
              </a:rPr>
              <a:t> </a:t>
            </a:r>
            <a:r>
              <a:rPr lang="en-US" sz="2400" dirty="0" smtClean="0">
                <a:ln w="0"/>
                <a:solidFill>
                  <a:schemeClr val="tx1"/>
                </a:solidFill>
                <a:effectLst>
                  <a:outerShdw blurRad="38100" dist="19050" dir="2700000" algn="tl" rotWithShape="0">
                    <a:schemeClr val="dk1">
                      <a:alpha val="40000"/>
                    </a:schemeClr>
                  </a:outerShdw>
                </a:effectLst>
              </a:rPr>
              <a:t>Plus Sale</a:t>
            </a:r>
            <a:endParaRPr lang="en-US" dirty="0">
              <a:ln w="0"/>
              <a:solidFill>
                <a:schemeClr val="tx1"/>
              </a:solidFill>
              <a:effectLst>
                <a:outerShdw blurRad="38100" dist="19050" dir="2700000" algn="tl" rotWithShape="0">
                  <a:schemeClr val="dk1">
                    <a:alpha val="40000"/>
                  </a:schemeClr>
                </a:outerShdw>
              </a:effectLst>
            </a:endParaRPr>
          </a:p>
        </p:txBody>
      </p:sp>
      <p:pic>
        <p:nvPicPr>
          <p:cNvPr id="14338" name="Picture 2" descr="http://seedsforgrowth.org.uk/sites/default/files/styles/large/public/sowing-the-seeds.jpg?itok=LIJKxK8Q"/>
          <p:cNvPicPr>
            <a:picLocks noChangeAspect="1" noChangeArrowheads="1"/>
          </p:cNvPicPr>
          <p:nvPr/>
        </p:nvPicPr>
        <p:blipFill>
          <a:blip r:embed="rId2"/>
          <a:srcRect/>
          <a:stretch>
            <a:fillRect/>
          </a:stretch>
        </p:blipFill>
        <p:spPr bwMode="auto">
          <a:xfrm>
            <a:off x="9442765" y="0"/>
            <a:ext cx="2749236" cy="1774479"/>
          </a:xfrm>
          <a:prstGeom prst="rect">
            <a:avLst/>
          </a:prstGeom>
          <a:noFill/>
        </p:spPr>
      </p:pic>
      <p:pic>
        <p:nvPicPr>
          <p:cNvPr id="14344" name="Picture 8" descr="http://www.stokeseeds.com/uploads/site_content/images/Seed%20Starting%20-%20sized.jpg"/>
          <p:cNvPicPr>
            <a:picLocks noChangeAspect="1" noChangeArrowheads="1"/>
          </p:cNvPicPr>
          <p:nvPr/>
        </p:nvPicPr>
        <p:blipFill>
          <a:blip r:embed="rId3"/>
          <a:srcRect/>
          <a:stretch>
            <a:fillRect/>
          </a:stretch>
        </p:blipFill>
        <p:spPr bwMode="auto">
          <a:xfrm>
            <a:off x="9451818" y="4943239"/>
            <a:ext cx="2740182" cy="1914761"/>
          </a:xfrm>
          <a:prstGeom prst="rect">
            <a:avLst/>
          </a:prstGeom>
          <a:noFill/>
        </p:spPr>
      </p:pic>
      <p:pic>
        <p:nvPicPr>
          <p:cNvPr id="14346" name="Picture 10" descr="http://zaraimedia.com/wp-content/uploads/2012/08/solar-tube-wells-tech.jpg"/>
          <p:cNvPicPr>
            <a:picLocks noChangeAspect="1" noChangeArrowheads="1"/>
          </p:cNvPicPr>
          <p:nvPr/>
        </p:nvPicPr>
        <p:blipFill>
          <a:blip r:embed="rId4"/>
          <a:srcRect/>
          <a:stretch>
            <a:fillRect/>
          </a:stretch>
        </p:blipFill>
        <p:spPr bwMode="auto">
          <a:xfrm>
            <a:off x="9469924" y="2290526"/>
            <a:ext cx="2722075" cy="2073243"/>
          </a:xfrm>
          <a:prstGeom prst="rect">
            <a:avLst/>
          </a:prstGeom>
          <a:noFill/>
        </p:spPr>
      </p:pic>
    </p:spTree>
    <p:extLst>
      <p:ext uri="{BB962C8B-B14F-4D97-AF65-F5344CB8AC3E}">
        <p14:creationId xmlns:p14="http://schemas.microsoft.com/office/powerpoint/2010/main" xmlns="" val="2018902748"/>
      </p:ext>
    </p:extLst>
  </p:cSld>
  <p:clrMapOvr>
    <a:masterClrMapping/>
  </p:clrMapOvr>
  <mc:AlternateContent xmlns:mc="http://schemas.openxmlformats.org/markup-compatibility/2006">
    <mc:Choice xmlns:p14="http://schemas.microsoft.com/office/powerpoint/2010/main" xmlns="" Requires="p14">
      <p:transition spd="slow" p14:dur="2000" advTm="41962"/>
    </mc:Choice>
    <mc:Fallback>
      <p:transition spd="slow" advTm="4196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02" y="1931989"/>
            <a:ext cx="8596668" cy="4621211"/>
          </a:xfrm>
        </p:spPr>
        <p:txBody>
          <a:bodyPr>
            <a:normAutofit/>
          </a:bodyPr>
          <a:lstStyle/>
          <a:p>
            <a:pPr marL="0" lvl="1" indent="0">
              <a:buNone/>
            </a:pPr>
            <a:r>
              <a:rPr lang="en-US" sz="1900" dirty="0">
                <a:solidFill>
                  <a:schemeClr val="bg2">
                    <a:lumMod val="50000"/>
                  </a:schemeClr>
                </a:solidFill>
              </a:rPr>
              <a:t>Salam means a contract in which advance payment is made for goods to be delivered later on. The seller undertakes to supply some specific </a:t>
            </a:r>
            <a:r>
              <a:rPr lang="en-US" sz="1900" dirty="0" smtClean="0">
                <a:solidFill>
                  <a:schemeClr val="bg2">
                    <a:lumMod val="50000"/>
                  </a:schemeClr>
                </a:solidFill>
              </a:rPr>
              <a:t>crop/goods </a:t>
            </a:r>
            <a:r>
              <a:rPr lang="en-US" sz="1900" dirty="0">
                <a:solidFill>
                  <a:schemeClr val="bg2">
                    <a:lumMod val="50000"/>
                  </a:schemeClr>
                </a:solidFill>
              </a:rPr>
              <a:t>to the buyer at a future date in exchange of an advance price fully paid at the time of contract </a:t>
            </a:r>
          </a:p>
          <a:p>
            <a:pPr marL="0" lvl="1" indent="0">
              <a:buNone/>
            </a:pPr>
            <a:r>
              <a:rPr lang="en-US" sz="2000" b="1" u="sng" dirty="0" smtClean="0">
                <a:solidFill>
                  <a:schemeClr val="bg1"/>
                </a:solidFill>
              </a:rPr>
              <a:t>Utilization</a:t>
            </a:r>
          </a:p>
          <a:p>
            <a:pPr marL="0" lvl="1" indent="0">
              <a:buNone/>
            </a:pPr>
            <a:r>
              <a:rPr lang="en-US" sz="1900" dirty="0" smtClean="0">
                <a:solidFill>
                  <a:schemeClr val="bg2">
                    <a:lumMod val="50000"/>
                  </a:schemeClr>
                </a:solidFill>
              </a:rPr>
              <a:t>Salam </a:t>
            </a:r>
            <a:r>
              <a:rPr lang="en-US" sz="1900" dirty="0">
                <a:solidFill>
                  <a:schemeClr val="bg2">
                    <a:lumMod val="50000"/>
                  </a:schemeClr>
                </a:solidFill>
              </a:rPr>
              <a:t>is ideal product for Agricultural Financing</a:t>
            </a:r>
            <a:r>
              <a:rPr lang="en-US" sz="1900" dirty="0" smtClean="0">
                <a:solidFill>
                  <a:schemeClr val="bg2">
                    <a:lumMod val="50000"/>
                  </a:schemeClr>
                </a:solidFill>
              </a:rPr>
              <a:t>, through which a farmer can fulfill all the financial needs of the crop circle e.g. liquidity, seed, pesticide, fertilizer, harvesting, irrigation, market linkages etc.  </a:t>
            </a:r>
            <a:endParaRPr lang="en-US" sz="1900" dirty="0">
              <a:solidFill>
                <a:schemeClr val="bg2">
                  <a:lumMod val="50000"/>
                </a:schemeClr>
              </a:solidFill>
            </a:endParaRPr>
          </a:p>
          <a:p>
            <a:pPr marL="0" lvl="1" indent="0">
              <a:buNone/>
            </a:pPr>
            <a:endParaRPr lang="en-US" sz="2400" b="1" dirty="0">
              <a:solidFill>
                <a:schemeClr val="bg2">
                  <a:lumMod val="50000"/>
                </a:schemeClr>
              </a:solidFill>
            </a:endParaRPr>
          </a:p>
          <a:p>
            <a:pPr marL="0" lvl="1" indent="0">
              <a:buNone/>
            </a:pPr>
            <a:r>
              <a:rPr lang="en-US" sz="2000" b="1" u="sng" dirty="0">
                <a:solidFill>
                  <a:schemeClr val="bg1"/>
                </a:solidFill>
              </a:rPr>
              <a:t>Currently Practiced:</a:t>
            </a:r>
          </a:p>
          <a:p>
            <a:pPr marL="0" lvl="1" indent="0">
              <a:buNone/>
            </a:pPr>
            <a:r>
              <a:rPr lang="en-US" sz="1900" dirty="0" err="1" smtClean="0">
                <a:solidFill>
                  <a:schemeClr val="bg2">
                    <a:lumMod val="50000"/>
                  </a:schemeClr>
                </a:solidFill>
              </a:rPr>
              <a:t>Wasil</a:t>
            </a:r>
            <a:r>
              <a:rPr lang="en-US" sz="1900" dirty="0" smtClean="0">
                <a:solidFill>
                  <a:schemeClr val="bg2">
                    <a:lumMod val="50000"/>
                  </a:schemeClr>
                </a:solidFill>
              </a:rPr>
              <a:t> Foundation, </a:t>
            </a:r>
            <a:r>
              <a:rPr lang="en-US" sz="1900" dirty="0" err="1">
                <a:solidFill>
                  <a:schemeClr val="bg2">
                    <a:lumMod val="50000"/>
                  </a:schemeClr>
                </a:solidFill>
              </a:rPr>
              <a:t>Albarakah</a:t>
            </a:r>
            <a:r>
              <a:rPr lang="en-US" sz="1900" dirty="0">
                <a:solidFill>
                  <a:schemeClr val="bg2">
                    <a:lumMod val="50000"/>
                  </a:schemeClr>
                </a:solidFill>
              </a:rPr>
              <a:t> </a:t>
            </a:r>
            <a:r>
              <a:rPr lang="en-US" sz="1900" dirty="0" smtClean="0">
                <a:solidFill>
                  <a:schemeClr val="bg2">
                    <a:lumMod val="50000"/>
                  </a:schemeClr>
                </a:solidFill>
              </a:rPr>
              <a:t>MPCS, MBL etc. </a:t>
            </a:r>
            <a:endParaRPr lang="en-US" sz="1900" dirty="0">
              <a:solidFill>
                <a:schemeClr val="bg2">
                  <a:lumMod val="50000"/>
                </a:schemeClr>
              </a:solidFill>
            </a:endParaRPr>
          </a:p>
          <a:p>
            <a:endParaRPr lang="en-US" dirty="0"/>
          </a:p>
        </p:txBody>
      </p:sp>
      <p:sp>
        <p:nvSpPr>
          <p:cNvPr id="4" name="Text Box 23"/>
          <p:cNvSpPr txBox="1">
            <a:spLocks noGrp="1" noChangeArrowheads="1"/>
          </p:cNvSpPr>
          <p:nvPr>
            <p:ph type="title"/>
          </p:nvPr>
        </p:nvSpPr>
        <p:spPr bwMode="auto">
          <a:xfrm>
            <a:off x="471402" y="0"/>
            <a:ext cx="8715202" cy="1041399"/>
          </a:xfrm>
          <a:prstGeom prst="rect">
            <a:avLst/>
          </a:prstGeom>
          <a:solidFill>
            <a:srgbClr val="35742A"/>
          </a:solidFill>
          <a:ln w="9525" algn="ctr">
            <a:noFill/>
            <a:miter lim="800000"/>
            <a:headEnd/>
            <a:tailEnd/>
          </a:ln>
          <a:effectLst/>
        </p:spPr>
        <p:txBody>
          <a:bodyPr anchor="ctr">
            <a:normAutofit/>
          </a:bodyPr>
          <a:lstStyle/>
          <a:p>
            <a:pPr algn="ctr"/>
            <a:r>
              <a:rPr lang="en-US" b="1" dirty="0" smtClean="0">
                <a:solidFill>
                  <a:srgbClr val="FFFFFF"/>
                </a:solidFill>
                <a:cs typeface="Arial" charset="0"/>
              </a:rPr>
              <a:t>Islamic Agricultural Finance Products</a:t>
            </a:r>
            <a:endParaRPr lang="en-GB" sz="3600" b="1" dirty="0">
              <a:solidFill>
                <a:srgbClr val="FFFFFF"/>
              </a:solidFill>
              <a:cs typeface="Arial" charset="0"/>
            </a:endParaRPr>
          </a:p>
        </p:txBody>
      </p:sp>
      <p:sp>
        <p:nvSpPr>
          <p:cNvPr id="6" name="Rounded Rectangle 5"/>
          <p:cNvSpPr/>
          <p:nvPr/>
        </p:nvSpPr>
        <p:spPr>
          <a:xfrm>
            <a:off x="471402" y="1213644"/>
            <a:ext cx="3478298" cy="5461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n-US" sz="2400" dirty="0" smtClean="0">
                <a:ln w="0"/>
                <a:solidFill>
                  <a:schemeClr val="tx1"/>
                </a:solidFill>
                <a:effectLst>
                  <a:outerShdw blurRad="38100" dist="19050" dir="2700000" algn="tl" rotWithShape="0">
                    <a:schemeClr val="dk1">
                      <a:alpha val="40000"/>
                    </a:schemeClr>
                  </a:outerShdw>
                </a:effectLst>
              </a:rPr>
              <a:t>Salam – Forward Sale</a:t>
            </a:r>
            <a:endParaRPr lang="en-US" sz="2400" dirty="0">
              <a:ln w="0"/>
              <a:solidFill>
                <a:schemeClr val="tx1"/>
              </a:solidFill>
              <a:effectLst>
                <a:outerShdw blurRad="38100" dist="19050" dir="2700000" algn="tl" rotWithShape="0">
                  <a:schemeClr val="dk1">
                    <a:alpha val="40000"/>
                  </a:schemeClr>
                </a:outerShdw>
              </a:effectLst>
            </a:endParaRPr>
          </a:p>
        </p:txBody>
      </p:sp>
      <p:pic>
        <p:nvPicPr>
          <p:cNvPr id="79874" name="Picture 2" descr="https://encrypted-tbn2.gstatic.com/images?q=tbn:ANd9GcSisJhKEsFcvHSNYWLQUGj1NYYmPt2UhcR0s6jnpFFZwUKMG19ReA"/>
          <p:cNvPicPr>
            <a:picLocks noChangeAspect="1" noChangeArrowheads="1"/>
          </p:cNvPicPr>
          <p:nvPr/>
        </p:nvPicPr>
        <p:blipFill>
          <a:blip r:embed="rId2"/>
          <a:srcRect/>
          <a:stretch>
            <a:fillRect/>
          </a:stretch>
        </p:blipFill>
        <p:spPr bwMode="auto">
          <a:xfrm rot="5400000">
            <a:off x="7539271" y="2347113"/>
            <a:ext cx="6858001" cy="2163776"/>
          </a:xfrm>
          <a:prstGeom prst="rect">
            <a:avLst/>
          </a:prstGeom>
          <a:noFill/>
        </p:spPr>
      </p:pic>
    </p:spTree>
    <p:extLst>
      <p:ext uri="{BB962C8B-B14F-4D97-AF65-F5344CB8AC3E}">
        <p14:creationId xmlns:p14="http://schemas.microsoft.com/office/powerpoint/2010/main" xmlns="" val="794803076"/>
      </p:ext>
    </p:extLst>
  </p:cSld>
  <p:clrMapOvr>
    <a:masterClrMapping/>
  </p:clrMapOvr>
  <mc:AlternateContent xmlns:mc="http://schemas.openxmlformats.org/markup-compatibility/2006">
    <mc:Choice xmlns:p14="http://schemas.microsoft.com/office/powerpoint/2010/main" xmlns="" Requires="p14">
      <p:transition spd="slow" p14:dur="2000" advTm="47011"/>
    </mc:Choice>
    <mc:Fallback>
      <p:transition spd="slow" advTm="4701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800" y="1830388"/>
            <a:ext cx="8596668" cy="4418012"/>
          </a:xfrm>
          <a:solidFill>
            <a:schemeClr val="tx1"/>
          </a:solidFill>
        </p:spPr>
        <p:txBody>
          <a:bodyPr>
            <a:normAutofit fontScale="92500" lnSpcReduction="20000"/>
          </a:bodyPr>
          <a:lstStyle/>
          <a:p>
            <a:pPr marL="0" lvl="1" indent="0">
              <a:buNone/>
            </a:pPr>
            <a:r>
              <a:rPr lang="en-US" sz="2100" dirty="0">
                <a:solidFill>
                  <a:schemeClr val="bg2">
                    <a:lumMod val="50000"/>
                  </a:schemeClr>
                </a:solidFill>
              </a:rPr>
              <a:t>A  pre-delivery financing instrument used to finance projects where commodity is transacted before it comes into existence. It is an order to manufacture and payment of price, unlike Salam, it’s flexible, where price may be paid in advance, or in installments or on delivery of good. </a:t>
            </a:r>
          </a:p>
          <a:p>
            <a:pPr marL="0" lvl="1" indent="0">
              <a:buNone/>
            </a:pPr>
            <a:endParaRPr lang="en-US" sz="2200" b="1" dirty="0">
              <a:solidFill>
                <a:schemeClr val="bg1"/>
              </a:solidFill>
            </a:endParaRPr>
          </a:p>
          <a:p>
            <a:pPr marL="0" lvl="1" indent="0">
              <a:buNone/>
            </a:pPr>
            <a:r>
              <a:rPr lang="en-US" sz="2400" b="1" u="sng" dirty="0" smtClean="0">
                <a:solidFill>
                  <a:schemeClr val="bg2">
                    <a:lumMod val="50000"/>
                  </a:schemeClr>
                </a:solidFill>
              </a:rPr>
              <a:t>Utilization:</a:t>
            </a:r>
          </a:p>
          <a:p>
            <a:pPr marL="0" lvl="1" indent="0">
              <a:buNone/>
            </a:pPr>
            <a:r>
              <a:rPr lang="en-US" sz="2100" dirty="0" err="1" smtClean="0">
                <a:solidFill>
                  <a:schemeClr val="bg2">
                    <a:lumMod val="50000"/>
                  </a:schemeClr>
                </a:solidFill>
              </a:rPr>
              <a:t>Istisna</a:t>
            </a:r>
            <a:r>
              <a:rPr lang="en-US" sz="2100" dirty="0" smtClean="0">
                <a:solidFill>
                  <a:schemeClr val="bg2">
                    <a:lumMod val="50000"/>
                  </a:schemeClr>
                </a:solidFill>
              </a:rPr>
              <a:t> </a:t>
            </a:r>
            <a:r>
              <a:rPr lang="en-US" sz="2100" dirty="0">
                <a:solidFill>
                  <a:schemeClr val="bg2">
                    <a:lumMod val="50000"/>
                  </a:schemeClr>
                </a:solidFill>
              </a:rPr>
              <a:t>May Utilize for small manufacturing </a:t>
            </a:r>
            <a:r>
              <a:rPr lang="en-US" sz="2100" dirty="0" smtClean="0">
                <a:solidFill>
                  <a:schemeClr val="bg2">
                    <a:lumMod val="50000"/>
                  </a:schemeClr>
                </a:solidFill>
              </a:rPr>
              <a:t>Business</a:t>
            </a:r>
            <a:r>
              <a:rPr lang="en-US" sz="2100" dirty="0">
                <a:solidFill>
                  <a:schemeClr val="bg2">
                    <a:lumMod val="50000"/>
                  </a:schemeClr>
                </a:solidFill>
              </a:rPr>
              <a:t>, </a:t>
            </a:r>
            <a:r>
              <a:rPr lang="en-US" sz="2100" dirty="0" smtClean="0">
                <a:solidFill>
                  <a:schemeClr val="bg2">
                    <a:lumMod val="50000"/>
                  </a:schemeClr>
                </a:solidFill>
              </a:rPr>
              <a:t>dairy or Agri. production, Construction of </a:t>
            </a:r>
            <a:r>
              <a:rPr lang="en-US" sz="2100" dirty="0" err="1" smtClean="0">
                <a:solidFill>
                  <a:schemeClr val="bg2">
                    <a:lumMod val="50000"/>
                  </a:schemeClr>
                </a:solidFill>
              </a:rPr>
              <a:t>godowns</a:t>
            </a:r>
            <a:r>
              <a:rPr lang="en-US" sz="2100" dirty="0" smtClean="0">
                <a:solidFill>
                  <a:schemeClr val="bg2">
                    <a:lumMod val="50000"/>
                  </a:schemeClr>
                </a:solidFill>
              </a:rPr>
              <a:t> and cold storage, Rural entrepreneur </a:t>
            </a:r>
            <a:r>
              <a:rPr lang="en-US" sz="2100" dirty="0">
                <a:solidFill>
                  <a:schemeClr val="bg2">
                    <a:lumMod val="50000"/>
                  </a:schemeClr>
                </a:solidFill>
              </a:rPr>
              <a:t>Development </a:t>
            </a:r>
            <a:r>
              <a:rPr lang="en-US" sz="2100" dirty="0" smtClean="0">
                <a:solidFill>
                  <a:schemeClr val="bg2">
                    <a:lumMod val="50000"/>
                  </a:schemeClr>
                </a:solidFill>
              </a:rPr>
              <a:t>etc</a:t>
            </a:r>
            <a:r>
              <a:rPr lang="en-US" sz="2100" dirty="0">
                <a:solidFill>
                  <a:schemeClr val="bg2">
                    <a:lumMod val="50000"/>
                  </a:schemeClr>
                </a:solidFill>
              </a:rPr>
              <a:t>.</a:t>
            </a:r>
          </a:p>
          <a:p>
            <a:pPr marL="0" lvl="1" indent="0">
              <a:buNone/>
            </a:pPr>
            <a:endParaRPr lang="en-US" sz="2200" b="1" dirty="0">
              <a:solidFill>
                <a:schemeClr val="bg1"/>
              </a:solidFill>
            </a:endParaRPr>
          </a:p>
          <a:p>
            <a:pPr marL="0" lvl="1" indent="0">
              <a:buNone/>
            </a:pPr>
            <a:r>
              <a:rPr lang="en-US" sz="2200" b="1" u="sng" dirty="0">
                <a:solidFill>
                  <a:schemeClr val="bg1"/>
                </a:solidFill>
              </a:rPr>
              <a:t>Currently Practiced:</a:t>
            </a:r>
          </a:p>
          <a:p>
            <a:pPr marL="0" lvl="1" indent="0">
              <a:buNone/>
            </a:pPr>
            <a:r>
              <a:rPr lang="en-US" sz="2100" dirty="0" err="1" smtClean="0">
                <a:solidFill>
                  <a:schemeClr val="bg2">
                    <a:lumMod val="50000"/>
                  </a:schemeClr>
                </a:solidFill>
              </a:rPr>
              <a:t>AlBaraka</a:t>
            </a:r>
            <a:r>
              <a:rPr lang="en-US" sz="2100" dirty="0" smtClean="0">
                <a:solidFill>
                  <a:schemeClr val="bg2">
                    <a:lumMod val="50000"/>
                  </a:schemeClr>
                </a:solidFill>
              </a:rPr>
              <a:t> MPCS, Ghana </a:t>
            </a:r>
            <a:r>
              <a:rPr lang="en-US" sz="2100" dirty="0">
                <a:solidFill>
                  <a:schemeClr val="bg2">
                    <a:lumMod val="50000"/>
                  </a:schemeClr>
                </a:solidFill>
              </a:rPr>
              <a:t>Islamic Microfinance bank, </a:t>
            </a:r>
            <a:endParaRPr lang="en-US" sz="2100" dirty="0" smtClean="0">
              <a:solidFill>
                <a:schemeClr val="bg2">
                  <a:lumMod val="50000"/>
                </a:schemeClr>
              </a:solidFill>
            </a:endParaRPr>
          </a:p>
          <a:p>
            <a:pPr marL="0" lvl="1" indent="0">
              <a:buNone/>
            </a:pPr>
            <a:r>
              <a:rPr lang="en-US" sz="2100" dirty="0" err="1" smtClean="0">
                <a:solidFill>
                  <a:schemeClr val="bg2">
                    <a:lumMod val="50000"/>
                  </a:schemeClr>
                </a:solidFill>
              </a:rPr>
              <a:t>Alamal</a:t>
            </a:r>
            <a:r>
              <a:rPr lang="en-US" sz="2100" dirty="0" smtClean="0">
                <a:solidFill>
                  <a:schemeClr val="bg2">
                    <a:lumMod val="50000"/>
                  </a:schemeClr>
                </a:solidFill>
              </a:rPr>
              <a:t> Bank, Bank of Khartoum etc. </a:t>
            </a:r>
            <a:endParaRPr lang="en-US" sz="2100" dirty="0">
              <a:solidFill>
                <a:schemeClr val="bg2">
                  <a:lumMod val="50000"/>
                </a:schemeClr>
              </a:solidFill>
            </a:endParaRPr>
          </a:p>
          <a:p>
            <a:pPr marL="0" lvl="1"/>
            <a:endParaRPr lang="en-US" b="1" dirty="0">
              <a:solidFill>
                <a:schemeClr val="tx1"/>
              </a:solidFill>
            </a:endParaRPr>
          </a:p>
          <a:p>
            <a:pPr marL="0" indent="0">
              <a:buNone/>
            </a:pPr>
            <a:endParaRPr lang="en-US" dirty="0"/>
          </a:p>
        </p:txBody>
      </p:sp>
      <p:sp>
        <p:nvSpPr>
          <p:cNvPr id="4" name="Text Box 23"/>
          <p:cNvSpPr txBox="1">
            <a:spLocks noGrp="1" noChangeArrowheads="1"/>
          </p:cNvSpPr>
          <p:nvPr>
            <p:ph type="title"/>
          </p:nvPr>
        </p:nvSpPr>
        <p:spPr bwMode="auto">
          <a:xfrm>
            <a:off x="431800" y="0"/>
            <a:ext cx="8728075" cy="965200"/>
          </a:xfrm>
          <a:prstGeom prst="rect">
            <a:avLst/>
          </a:prstGeom>
          <a:solidFill>
            <a:srgbClr val="35742A"/>
          </a:solidFill>
          <a:ln w="9525" algn="ctr">
            <a:noFill/>
            <a:miter lim="800000"/>
            <a:headEnd/>
            <a:tailEnd/>
          </a:ln>
          <a:effectLst/>
        </p:spPr>
        <p:txBody>
          <a:bodyPr anchor="ctr">
            <a:normAutofit/>
          </a:bodyPr>
          <a:lstStyle/>
          <a:p>
            <a:pPr algn="ctr"/>
            <a:r>
              <a:rPr lang="en-US" b="1" dirty="0" smtClean="0">
                <a:solidFill>
                  <a:srgbClr val="FFFFFF"/>
                </a:solidFill>
                <a:cs typeface="Arial" charset="0"/>
              </a:rPr>
              <a:t>Islamic Agricultural Finance Products</a:t>
            </a:r>
            <a:endParaRPr lang="en-GB" sz="3600" b="1" dirty="0">
              <a:solidFill>
                <a:srgbClr val="FFFFFF"/>
              </a:solidFill>
              <a:cs typeface="Arial" charset="0"/>
            </a:endParaRPr>
          </a:p>
        </p:txBody>
      </p:sp>
      <p:sp>
        <p:nvSpPr>
          <p:cNvPr id="5" name="Rounded Rectangle 4"/>
          <p:cNvSpPr/>
          <p:nvPr/>
        </p:nvSpPr>
        <p:spPr>
          <a:xfrm>
            <a:off x="431800" y="1124744"/>
            <a:ext cx="4748298" cy="5461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r>
              <a:rPr lang="en-US" sz="2400" dirty="0" err="1"/>
              <a:t>Istisna</a:t>
            </a:r>
            <a:r>
              <a:rPr lang="en-US" sz="2400" dirty="0"/>
              <a:t> - </a:t>
            </a:r>
            <a:r>
              <a:rPr lang="en-GB" sz="2400" dirty="0"/>
              <a:t>Manufacturing contract</a:t>
            </a:r>
            <a:endParaRPr lang="en-US" sz="2400" dirty="0"/>
          </a:p>
        </p:txBody>
      </p:sp>
      <p:pic>
        <p:nvPicPr>
          <p:cNvPr id="6" name="Picture 5" descr="pitloom.jpg"/>
          <p:cNvPicPr>
            <a:picLocks noChangeAspect="1"/>
          </p:cNvPicPr>
          <p:nvPr/>
        </p:nvPicPr>
        <p:blipFill>
          <a:blip r:embed="rId2"/>
          <a:stretch>
            <a:fillRect/>
          </a:stretch>
        </p:blipFill>
        <p:spPr>
          <a:xfrm>
            <a:off x="9379390" y="2519916"/>
            <a:ext cx="2812611" cy="1997764"/>
          </a:xfrm>
          <a:prstGeom prst="rect">
            <a:avLst/>
          </a:prstGeom>
        </p:spPr>
      </p:pic>
      <p:pic>
        <p:nvPicPr>
          <p:cNvPr id="12290" name="Picture 2" descr="https://laddinc.com/wp-content/gallery/industry-agriculture/agriculture_6.jpg"/>
          <p:cNvPicPr>
            <a:picLocks noChangeAspect="1" noChangeArrowheads="1"/>
          </p:cNvPicPr>
          <p:nvPr/>
        </p:nvPicPr>
        <p:blipFill>
          <a:blip r:embed="rId3"/>
          <a:srcRect/>
          <a:stretch>
            <a:fillRect/>
          </a:stretch>
        </p:blipFill>
        <p:spPr bwMode="auto">
          <a:xfrm>
            <a:off x="9465408" y="0"/>
            <a:ext cx="2726592" cy="1985868"/>
          </a:xfrm>
          <a:prstGeom prst="rect">
            <a:avLst/>
          </a:prstGeom>
          <a:noFill/>
        </p:spPr>
      </p:pic>
      <p:pic>
        <p:nvPicPr>
          <p:cNvPr id="12292" name="Picture 4" descr="http://agritech.tnau.ac.in/agricultural_marketing/TNAU%202.jpg"/>
          <p:cNvPicPr>
            <a:picLocks noChangeAspect="1" noChangeArrowheads="1"/>
          </p:cNvPicPr>
          <p:nvPr/>
        </p:nvPicPr>
        <p:blipFill>
          <a:blip r:embed="rId4"/>
          <a:srcRect/>
          <a:stretch>
            <a:fillRect/>
          </a:stretch>
        </p:blipFill>
        <p:spPr bwMode="auto">
          <a:xfrm>
            <a:off x="9325069" y="4816444"/>
            <a:ext cx="2866931" cy="2041556"/>
          </a:xfrm>
          <a:prstGeom prst="rect">
            <a:avLst/>
          </a:prstGeom>
          <a:noFill/>
        </p:spPr>
      </p:pic>
    </p:spTree>
    <p:extLst>
      <p:ext uri="{BB962C8B-B14F-4D97-AF65-F5344CB8AC3E}">
        <p14:creationId xmlns:p14="http://schemas.microsoft.com/office/powerpoint/2010/main" xmlns="" val="3616824050"/>
      </p:ext>
    </p:extLst>
  </p:cSld>
  <p:clrMapOvr>
    <a:masterClrMapping/>
  </p:clrMapOvr>
  <mc:AlternateContent xmlns:mc="http://schemas.openxmlformats.org/markup-compatibility/2006">
    <mc:Choice xmlns:p14="http://schemas.microsoft.com/office/powerpoint/2010/main" xmlns="" Requires="p14">
      <p:transition spd="slow" p14:dur="2000" advTm="40105"/>
    </mc:Choice>
    <mc:Fallback>
      <p:transition spd="slow" advTm="40105"/>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099" y="1823244"/>
            <a:ext cx="8888673" cy="4577556"/>
          </a:xfrm>
        </p:spPr>
        <p:txBody>
          <a:bodyPr>
            <a:noAutofit/>
          </a:bodyPr>
          <a:lstStyle/>
          <a:p>
            <a:pPr marL="0" lvl="0" indent="0">
              <a:buNone/>
            </a:pPr>
            <a:r>
              <a:rPr lang="en-US" sz="2000" dirty="0" smtClean="0">
                <a:solidFill>
                  <a:schemeClr val="bg2">
                    <a:lumMod val="50000"/>
                  </a:schemeClr>
                </a:solidFill>
              </a:rPr>
              <a:t>Ijarah Means Operating lease. It is an arrangement in which the Islamic Bank lease Agri. equipments, Tractor &amp; light vehicles, Agri. Instruments, buildings or other facilities to a client, against an agreed rental.</a:t>
            </a:r>
          </a:p>
          <a:p>
            <a:pPr marL="0" lvl="1" indent="0">
              <a:buNone/>
            </a:pPr>
            <a:endParaRPr lang="en-US" sz="2000" b="1" dirty="0" smtClean="0">
              <a:solidFill>
                <a:schemeClr val="bg2">
                  <a:lumMod val="50000"/>
                </a:schemeClr>
              </a:solidFill>
            </a:endParaRPr>
          </a:p>
          <a:p>
            <a:pPr marL="0" lvl="1" indent="0">
              <a:buNone/>
            </a:pPr>
            <a:r>
              <a:rPr lang="en-US" sz="2000" b="1" u="sng" dirty="0" smtClean="0">
                <a:solidFill>
                  <a:schemeClr val="bg2">
                    <a:lumMod val="50000"/>
                  </a:schemeClr>
                </a:solidFill>
              </a:rPr>
              <a:t>Utilization :</a:t>
            </a:r>
          </a:p>
          <a:p>
            <a:pPr eaLnBrk="0" hangingPunct="0">
              <a:buNone/>
            </a:pPr>
            <a:r>
              <a:rPr lang="en-US" sz="2000" dirty="0" smtClean="0">
                <a:solidFill>
                  <a:schemeClr val="bg2">
                    <a:lumMod val="50000"/>
                  </a:schemeClr>
                </a:solidFill>
              </a:rPr>
              <a:t>Leasing of Tractors, Agri. Equipment, Threshers, Tub wells, small production unit lease, Sugarcane planter, Rice plante</a:t>
            </a:r>
            <a:r>
              <a:rPr lang="en-US" dirty="0" smtClean="0">
                <a:solidFill>
                  <a:srgbClr val="000000"/>
                </a:solidFill>
              </a:rPr>
              <a:t>r, harvesting vehicles etc.   </a:t>
            </a:r>
          </a:p>
          <a:p>
            <a:pPr marL="0" lvl="1" indent="0">
              <a:buNone/>
            </a:pPr>
            <a:endParaRPr lang="en-US" sz="2000" b="1" dirty="0" smtClean="0">
              <a:solidFill>
                <a:schemeClr val="bg2">
                  <a:lumMod val="50000"/>
                </a:schemeClr>
              </a:solidFill>
            </a:endParaRPr>
          </a:p>
          <a:p>
            <a:pPr marL="0" lvl="1" indent="0">
              <a:buNone/>
            </a:pPr>
            <a:r>
              <a:rPr lang="en-US" sz="2000" b="1" u="sng" dirty="0" smtClean="0">
                <a:solidFill>
                  <a:schemeClr val="bg2">
                    <a:lumMod val="50000"/>
                  </a:schemeClr>
                </a:solidFill>
              </a:rPr>
              <a:t>Currently Practiced:</a:t>
            </a:r>
          </a:p>
          <a:p>
            <a:pPr marL="0" lvl="1" indent="0">
              <a:buNone/>
            </a:pPr>
            <a:r>
              <a:rPr lang="en-US" sz="2000" dirty="0" smtClean="0">
                <a:solidFill>
                  <a:schemeClr val="bg2">
                    <a:lumMod val="50000"/>
                  </a:schemeClr>
                </a:solidFill>
              </a:rPr>
              <a:t>Al-Amal Microfinance Bank, NRDP,  </a:t>
            </a:r>
            <a:r>
              <a:rPr lang="en-US" sz="2000" dirty="0" err="1" smtClean="0">
                <a:solidFill>
                  <a:schemeClr val="bg2">
                    <a:lumMod val="50000"/>
                  </a:schemeClr>
                </a:solidFill>
              </a:rPr>
              <a:t>Wasil</a:t>
            </a:r>
            <a:r>
              <a:rPr lang="en-US" sz="2000" dirty="0" smtClean="0">
                <a:solidFill>
                  <a:schemeClr val="bg2">
                    <a:lumMod val="50000"/>
                  </a:schemeClr>
                </a:solidFill>
              </a:rPr>
              <a:t> Foundation.</a:t>
            </a:r>
          </a:p>
          <a:p>
            <a:pPr marL="0" lvl="1" indent="0">
              <a:buNone/>
            </a:pPr>
            <a:r>
              <a:rPr lang="en-US" sz="2000" dirty="0" err="1" smtClean="0">
                <a:solidFill>
                  <a:schemeClr val="bg2">
                    <a:lumMod val="50000"/>
                  </a:schemeClr>
                </a:solidFill>
              </a:rPr>
              <a:t>Amanah</a:t>
            </a:r>
            <a:r>
              <a:rPr lang="en-US" sz="2000" dirty="0" smtClean="0">
                <a:solidFill>
                  <a:schemeClr val="bg2">
                    <a:lumMod val="50000"/>
                  </a:schemeClr>
                </a:solidFill>
              </a:rPr>
              <a:t> Islamic Bank – Philippines. </a:t>
            </a:r>
            <a:endParaRPr lang="en-US" sz="2000" dirty="0">
              <a:solidFill>
                <a:schemeClr val="bg2">
                  <a:lumMod val="50000"/>
                </a:schemeClr>
              </a:solidFill>
            </a:endParaRPr>
          </a:p>
        </p:txBody>
      </p:sp>
      <p:sp>
        <p:nvSpPr>
          <p:cNvPr id="4" name="Text Box 23"/>
          <p:cNvSpPr txBox="1">
            <a:spLocks noGrp="1" noChangeArrowheads="1"/>
          </p:cNvSpPr>
          <p:nvPr>
            <p:ph type="title"/>
          </p:nvPr>
        </p:nvSpPr>
        <p:spPr bwMode="auto">
          <a:xfrm>
            <a:off x="419100" y="0"/>
            <a:ext cx="8524702" cy="927100"/>
          </a:xfrm>
          <a:prstGeom prst="rect">
            <a:avLst/>
          </a:prstGeom>
          <a:solidFill>
            <a:srgbClr val="35742A"/>
          </a:solidFill>
          <a:ln w="9525" algn="ctr">
            <a:noFill/>
            <a:miter lim="800000"/>
            <a:headEnd/>
            <a:tailEnd/>
          </a:ln>
          <a:effectLst/>
        </p:spPr>
        <p:txBody>
          <a:bodyPr anchor="ctr"/>
          <a:lstStyle/>
          <a:p>
            <a:pPr algn="ctr"/>
            <a:r>
              <a:rPr lang="en-US" b="1" dirty="0" smtClean="0">
                <a:solidFill>
                  <a:srgbClr val="FFFFFF"/>
                </a:solidFill>
                <a:cs typeface="Arial" charset="0"/>
              </a:rPr>
              <a:t>Islamic Agricultural Finance Products</a:t>
            </a:r>
            <a:endParaRPr lang="en-GB" sz="3600" b="1" dirty="0">
              <a:solidFill>
                <a:srgbClr val="FFFFFF"/>
              </a:solidFill>
              <a:cs typeface="Arial" charset="0"/>
            </a:endParaRPr>
          </a:p>
        </p:txBody>
      </p:sp>
      <p:sp>
        <p:nvSpPr>
          <p:cNvPr id="5" name="Rounded Rectangle 4"/>
          <p:cNvSpPr/>
          <p:nvPr/>
        </p:nvSpPr>
        <p:spPr>
          <a:xfrm>
            <a:off x="419100" y="1099344"/>
            <a:ext cx="3492500" cy="55165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r>
              <a:rPr lang="en-US" sz="2400" dirty="0" err="1">
                <a:ln w="0"/>
                <a:solidFill>
                  <a:schemeClr val="tx1"/>
                </a:solidFill>
                <a:effectLst>
                  <a:outerShdw blurRad="38100" dist="19050" dir="2700000" algn="tl" rotWithShape="0">
                    <a:schemeClr val="dk1">
                      <a:alpha val="40000"/>
                    </a:schemeClr>
                  </a:outerShdw>
                </a:effectLst>
              </a:rPr>
              <a:t>Ijara</a:t>
            </a:r>
            <a:r>
              <a:rPr lang="en-US" sz="2400" dirty="0">
                <a:ln w="0"/>
                <a:solidFill>
                  <a:schemeClr val="tx1"/>
                </a:solidFill>
                <a:effectLst>
                  <a:outerShdw blurRad="38100" dist="19050" dir="2700000" algn="tl" rotWithShape="0">
                    <a:schemeClr val="dk1">
                      <a:alpha val="40000"/>
                    </a:schemeClr>
                  </a:outerShdw>
                </a:effectLst>
              </a:rPr>
              <a:t> – Islamic Lease</a:t>
            </a:r>
          </a:p>
        </p:txBody>
      </p:sp>
      <p:pic>
        <p:nvPicPr>
          <p:cNvPr id="7" name="Picture 6" descr="69877.jpeg"/>
          <p:cNvPicPr>
            <a:picLocks noChangeAspect="1"/>
          </p:cNvPicPr>
          <p:nvPr/>
        </p:nvPicPr>
        <p:blipFill>
          <a:blip r:embed="rId2"/>
          <a:stretch>
            <a:fillRect/>
          </a:stretch>
        </p:blipFill>
        <p:spPr>
          <a:xfrm>
            <a:off x="9442764" y="0"/>
            <a:ext cx="2749236" cy="1855960"/>
          </a:xfrm>
          <a:prstGeom prst="rect">
            <a:avLst/>
          </a:prstGeom>
        </p:spPr>
      </p:pic>
      <p:pic>
        <p:nvPicPr>
          <p:cNvPr id="11266" name="Picture 2" descr="http://www.dunlopconveyorbelting.com/uploads/pics/agriculture.jpg"/>
          <p:cNvPicPr>
            <a:picLocks noChangeAspect="1" noChangeArrowheads="1"/>
          </p:cNvPicPr>
          <p:nvPr/>
        </p:nvPicPr>
        <p:blipFill>
          <a:blip r:embed="rId3"/>
          <a:srcRect/>
          <a:stretch>
            <a:fillRect/>
          </a:stretch>
        </p:blipFill>
        <p:spPr bwMode="auto">
          <a:xfrm>
            <a:off x="9457255" y="5287224"/>
            <a:ext cx="2734745" cy="1570776"/>
          </a:xfrm>
          <a:prstGeom prst="rect">
            <a:avLst/>
          </a:prstGeom>
          <a:noFill/>
        </p:spPr>
      </p:pic>
      <p:pic>
        <p:nvPicPr>
          <p:cNvPr id="11268" name="Picture 4" descr="http://www.dunlopconveyorbelting.com/uploads/pics/roudbaler.jpg"/>
          <p:cNvPicPr>
            <a:picLocks noChangeAspect="1" noChangeArrowheads="1"/>
          </p:cNvPicPr>
          <p:nvPr/>
        </p:nvPicPr>
        <p:blipFill>
          <a:blip r:embed="rId4"/>
          <a:srcRect/>
          <a:stretch>
            <a:fillRect/>
          </a:stretch>
        </p:blipFill>
        <p:spPr bwMode="auto">
          <a:xfrm>
            <a:off x="9415604" y="2770359"/>
            <a:ext cx="2776396" cy="1731241"/>
          </a:xfrm>
          <a:prstGeom prst="rect">
            <a:avLst/>
          </a:prstGeom>
          <a:noFill/>
        </p:spPr>
      </p:pic>
    </p:spTree>
    <p:extLst>
      <p:ext uri="{BB962C8B-B14F-4D97-AF65-F5344CB8AC3E}">
        <p14:creationId xmlns:p14="http://schemas.microsoft.com/office/powerpoint/2010/main" xmlns="" val="1274054676"/>
      </p:ext>
    </p:extLst>
  </p:cSld>
  <p:clrMapOvr>
    <a:masterClrMapping/>
  </p:clrMapOvr>
  <mc:AlternateContent xmlns:mc="http://schemas.openxmlformats.org/markup-compatibility/2006">
    <mc:Choice xmlns:p14="http://schemas.microsoft.com/office/powerpoint/2010/main" xmlns="" Requires="p14">
      <p:transition spd="slow" p14:dur="2000" advTm="42970"/>
    </mc:Choice>
    <mc:Fallback>
      <p:transition spd="slow" advTm="4297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9534" y="1868488"/>
            <a:ext cx="8596668" cy="4214811"/>
          </a:xfrm>
        </p:spPr>
        <p:txBody>
          <a:bodyPr>
            <a:normAutofit/>
          </a:bodyPr>
          <a:lstStyle/>
          <a:p>
            <a:pPr marL="0" lvl="1" indent="0">
              <a:buNone/>
            </a:pPr>
            <a:r>
              <a:rPr lang="en-US" sz="2000" dirty="0">
                <a:solidFill>
                  <a:schemeClr val="bg2">
                    <a:lumMod val="50000"/>
                  </a:schemeClr>
                </a:solidFill>
              </a:rPr>
              <a:t>Diminishing </a:t>
            </a:r>
            <a:r>
              <a:rPr lang="en-US" sz="2000" dirty="0" err="1">
                <a:solidFill>
                  <a:schemeClr val="bg2">
                    <a:lumMod val="50000"/>
                  </a:schemeClr>
                </a:solidFill>
              </a:rPr>
              <a:t>Musharkah</a:t>
            </a:r>
            <a:r>
              <a:rPr lang="en-US" sz="2000" dirty="0">
                <a:solidFill>
                  <a:schemeClr val="bg2">
                    <a:lumMod val="50000"/>
                  </a:schemeClr>
                </a:solidFill>
              </a:rPr>
              <a:t> is a form of </a:t>
            </a:r>
            <a:r>
              <a:rPr lang="en-US" sz="2000" dirty="0" err="1">
                <a:solidFill>
                  <a:schemeClr val="bg2">
                    <a:lumMod val="50000"/>
                  </a:schemeClr>
                </a:solidFill>
              </a:rPr>
              <a:t>Musharakah</a:t>
            </a:r>
            <a:r>
              <a:rPr lang="en-US" sz="2000" dirty="0">
                <a:solidFill>
                  <a:schemeClr val="bg2">
                    <a:lumMod val="50000"/>
                  </a:schemeClr>
                </a:solidFill>
              </a:rPr>
              <a:t> where the </a:t>
            </a:r>
            <a:r>
              <a:rPr lang="en-US" sz="2000" dirty="0" smtClean="0">
                <a:solidFill>
                  <a:schemeClr val="bg2">
                    <a:lumMod val="50000"/>
                  </a:schemeClr>
                </a:solidFill>
              </a:rPr>
              <a:t>Bank/MFI </a:t>
            </a:r>
            <a:r>
              <a:rPr lang="en-US" sz="2000" dirty="0">
                <a:solidFill>
                  <a:schemeClr val="bg2">
                    <a:lumMod val="50000"/>
                  </a:schemeClr>
                </a:solidFill>
              </a:rPr>
              <a:t>and </a:t>
            </a:r>
            <a:r>
              <a:rPr lang="en-US" sz="2000" dirty="0" smtClean="0">
                <a:solidFill>
                  <a:schemeClr val="bg2">
                    <a:lumMod val="50000"/>
                  </a:schemeClr>
                </a:solidFill>
              </a:rPr>
              <a:t>the </a:t>
            </a:r>
            <a:r>
              <a:rPr lang="en-US" sz="2000" dirty="0">
                <a:solidFill>
                  <a:schemeClr val="bg2">
                    <a:lumMod val="50000"/>
                  </a:schemeClr>
                </a:solidFill>
              </a:rPr>
              <a:t>client participate in a joint commercial enterprise or property. This attains the form of undivided ownership of </a:t>
            </a:r>
            <a:r>
              <a:rPr lang="en-US" sz="2000" dirty="0" smtClean="0">
                <a:solidFill>
                  <a:schemeClr val="bg2">
                    <a:lumMod val="50000"/>
                  </a:schemeClr>
                </a:solidFill>
              </a:rPr>
              <a:t>both, Over </a:t>
            </a:r>
            <a:r>
              <a:rPr lang="en-US" sz="2000" dirty="0">
                <a:solidFill>
                  <a:schemeClr val="bg2">
                    <a:lumMod val="50000"/>
                  </a:schemeClr>
                </a:solidFill>
              </a:rPr>
              <a:t>certain period the equity of financier is purchased by the client</a:t>
            </a:r>
          </a:p>
          <a:p>
            <a:pPr marL="0" lvl="1" indent="0">
              <a:buNone/>
            </a:pPr>
            <a:endParaRPr lang="en-US" sz="2000" b="1" dirty="0">
              <a:solidFill>
                <a:schemeClr val="bg2">
                  <a:lumMod val="50000"/>
                </a:schemeClr>
              </a:solidFill>
            </a:endParaRPr>
          </a:p>
          <a:p>
            <a:pPr marL="0" lvl="1" indent="0">
              <a:buNone/>
            </a:pPr>
            <a:r>
              <a:rPr lang="en-US" sz="2000" b="1" u="sng" dirty="0" smtClean="0">
                <a:solidFill>
                  <a:schemeClr val="bg2">
                    <a:lumMod val="50000"/>
                  </a:schemeClr>
                </a:solidFill>
              </a:rPr>
              <a:t>Utilization:</a:t>
            </a:r>
          </a:p>
          <a:p>
            <a:pPr marL="0" lvl="1" indent="0">
              <a:buNone/>
            </a:pPr>
            <a:r>
              <a:rPr lang="en-US" sz="2000" dirty="0" smtClean="0">
                <a:solidFill>
                  <a:schemeClr val="bg2">
                    <a:lumMod val="50000"/>
                  </a:schemeClr>
                </a:solidFill>
              </a:rPr>
              <a:t>It can be utilize for Rural housing, forest development, agri. Inputs, farming, sprinkler/drip/solar pumps, tube wells, </a:t>
            </a:r>
            <a:r>
              <a:rPr lang="en-US" sz="2000" dirty="0" smtClean="0">
                <a:solidFill>
                  <a:srgbClr val="000000"/>
                </a:solidFill>
              </a:rPr>
              <a:t>Refrigeration vans</a:t>
            </a:r>
            <a:r>
              <a:rPr lang="en-US" sz="2000" dirty="0" smtClean="0">
                <a:solidFill>
                  <a:schemeClr val="bg2">
                    <a:lumMod val="50000"/>
                  </a:schemeClr>
                </a:solidFill>
              </a:rPr>
              <a:t>  etc.</a:t>
            </a:r>
            <a:endParaRPr lang="en-US" sz="2000" dirty="0">
              <a:solidFill>
                <a:schemeClr val="bg2">
                  <a:lumMod val="50000"/>
                </a:schemeClr>
              </a:solidFill>
            </a:endParaRPr>
          </a:p>
          <a:p>
            <a:pPr marL="0" lvl="1" indent="0">
              <a:buNone/>
            </a:pPr>
            <a:endParaRPr lang="en-US" sz="2000" b="1" dirty="0">
              <a:solidFill>
                <a:schemeClr val="bg2">
                  <a:lumMod val="50000"/>
                </a:schemeClr>
              </a:solidFill>
            </a:endParaRPr>
          </a:p>
          <a:p>
            <a:pPr marL="0" lvl="1" indent="0">
              <a:buNone/>
            </a:pPr>
            <a:r>
              <a:rPr lang="en-US" sz="2000" b="1" u="sng" dirty="0">
                <a:solidFill>
                  <a:schemeClr val="bg2">
                    <a:lumMod val="50000"/>
                  </a:schemeClr>
                </a:solidFill>
              </a:rPr>
              <a:t>Currently Practiced:</a:t>
            </a:r>
          </a:p>
          <a:p>
            <a:pPr marL="0" lvl="1" indent="0">
              <a:buNone/>
            </a:pPr>
            <a:r>
              <a:rPr lang="en-US" sz="2000" dirty="0" smtClean="0">
                <a:solidFill>
                  <a:schemeClr val="bg2">
                    <a:lumMod val="50000"/>
                  </a:schemeClr>
                </a:solidFill>
              </a:rPr>
              <a:t>Islamic Bank Bangladesh, some Islamic banks etc. </a:t>
            </a:r>
            <a:endParaRPr lang="en-US" sz="2000" dirty="0">
              <a:solidFill>
                <a:schemeClr val="bg2">
                  <a:lumMod val="50000"/>
                </a:schemeClr>
              </a:solidFill>
            </a:endParaRPr>
          </a:p>
          <a:p>
            <a:pPr marL="0" indent="0">
              <a:buNone/>
            </a:pPr>
            <a:endParaRPr lang="en-US" sz="2000" dirty="0"/>
          </a:p>
        </p:txBody>
      </p:sp>
      <p:sp>
        <p:nvSpPr>
          <p:cNvPr id="4" name="Text Box 23"/>
          <p:cNvSpPr txBox="1">
            <a:spLocks noGrp="1" noChangeArrowheads="1"/>
          </p:cNvSpPr>
          <p:nvPr>
            <p:ph type="title"/>
          </p:nvPr>
        </p:nvSpPr>
        <p:spPr bwMode="auto">
          <a:xfrm>
            <a:off x="499534" y="0"/>
            <a:ext cx="8596668" cy="1079500"/>
          </a:xfrm>
          <a:prstGeom prst="rect">
            <a:avLst/>
          </a:prstGeom>
          <a:solidFill>
            <a:srgbClr val="35742A"/>
          </a:solidFill>
          <a:ln w="9525" algn="ctr">
            <a:noFill/>
            <a:miter lim="800000"/>
            <a:headEnd/>
            <a:tailEnd/>
          </a:ln>
          <a:effectLst/>
        </p:spPr>
        <p:txBody>
          <a:bodyPr anchor="ctr"/>
          <a:lstStyle/>
          <a:p>
            <a:pPr algn="ctr"/>
            <a:r>
              <a:rPr lang="en-US" b="1" dirty="0" smtClean="0">
                <a:solidFill>
                  <a:srgbClr val="FFFFFF"/>
                </a:solidFill>
                <a:cs typeface="Arial" charset="0"/>
              </a:rPr>
              <a:t>Islamic Agricultural Finance Products</a:t>
            </a:r>
            <a:endParaRPr lang="en-GB" sz="3600" b="1" dirty="0">
              <a:solidFill>
                <a:srgbClr val="FFFFFF"/>
              </a:solidFill>
              <a:cs typeface="Arial" charset="0"/>
            </a:endParaRPr>
          </a:p>
        </p:txBody>
      </p:sp>
      <p:sp>
        <p:nvSpPr>
          <p:cNvPr id="5" name="Rounded Rectangle 4"/>
          <p:cNvSpPr/>
          <p:nvPr/>
        </p:nvSpPr>
        <p:spPr>
          <a:xfrm>
            <a:off x="499534" y="1200944"/>
            <a:ext cx="3538312" cy="546100"/>
          </a:xfrm>
          <a:prstGeom prst="roundRect">
            <a:avLst>
              <a:gd name="adj" fmla="val 14341"/>
            </a:avLst>
          </a:prstGeom>
        </p:spPr>
        <p:style>
          <a:lnRef idx="0">
            <a:schemeClr val="accent2"/>
          </a:lnRef>
          <a:fillRef idx="3">
            <a:schemeClr val="accent2"/>
          </a:fillRef>
          <a:effectRef idx="3">
            <a:schemeClr val="accent2"/>
          </a:effectRef>
          <a:fontRef idx="minor">
            <a:schemeClr val="lt1"/>
          </a:fontRef>
        </p:style>
        <p:txBody>
          <a:bodyPr rtlCol="0" anchor="ctr"/>
          <a:lstStyle/>
          <a:p>
            <a:pPr lvl="0"/>
            <a:r>
              <a:rPr lang="en-US" sz="2400" dirty="0" smtClean="0">
                <a:ln w="0"/>
                <a:solidFill>
                  <a:schemeClr val="tx1"/>
                </a:solidFill>
                <a:effectLst>
                  <a:outerShdw blurRad="38100" dist="19050" dir="2700000" algn="tl" rotWithShape="0">
                    <a:schemeClr val="dk1">
                      <a:alpha val="40000"/>
                    </a:schemeClr>
                  </a:outerShdw>
                </a:effectLst>
              </a:rPr>
              <a:t>Diminishing </a:t>
            </a:r>
            <a:r>
              <a:rPr lang="en-US" sz="2400" dirty="0" err="1" smtClean="0">
                <a:ln w="0"/>
                <a:solidFill>
                  <a:schemeClr val="tx1"/>
                </a:solidFill>
                <a:effectLst>
                  <a:outerShdw blurRad="38100" dist="19050" dir="2700000" algn="tl" rotWithShape="0">
                    <a:schemeClr val="dk1">
                      <a:alpha val="40000"/>
                    </a:schemeClr>
                  </a:outerShdw>
                </a:effectLst>
              </a:rPr>
              <a:t>Musharkah</a:t>
            </a:r>
            <a:endParaRPr lang="en-US" sz="2400" dirty="0">
              <a:ln w="0"/>
              <a:solidFill>
                <a:schemeClr val="tx1"/>
              </a:solidFill>
              <a:effectLst>
                <a:outerShdw blurRad="38100" dist="19050" dir="2700000" algn="tl" rotWithShape="0">
                  <a:schemeClr val="dk1">
                    <a:alpha val="40000"/>
                  </a:schemeClr>
                </a:outerShdw>
              </a:effectLst>
            </a:endParaRPr>
          </a:p>
        </p:txBody>
      </p:sp>
      <p:pic>
        <p:nvPicPr>
          <p:cNvPr id="7" name="Picture 6" descr="gilliam-co-wheat-storage"/>
          <p:cNvPicPr>
            <a:picLocks noChangeAspect="1" noChangeArrowheads="1"/>
          </p:cNvPicPr>
          <p:nvPr/>
        </p:nvPicPr>
        <p:blipFill>
          <a:blip r:embed="rId2"/>
          <a:srcRect/>
          <a:stretch>
            <a:fillRect/>
          </a:stretch>
        </p:blipFill>
        <p:spPr bwMode="auto">
          <a:xfrm>
            <a:off x="9292626" y="2530443"/>
            <a:ext cx="2899374" cy="1932916"/>
          </a:xfrm>
          <a:prstGeom prst="rect">
            <a:avLst/>
          </a:prstGeom>
          <a:noFill/>
        </p:spPr>
      </p:pic>
      <p:pic>
        <p:nvPicPr>
          <p:cNvPr id="10242" name="Picture 2" descr="http://img.hgtv.com/HGTV/2011/03/17/TS-E000404_irrigation-sprinkler-system_s4x3_lg.jpg"/>
          <p:cNvPicPr>
            <a:picLocks noChangeAspect="1" noChangeArrowheads="1"/>
          </p:cNvPicPr>
          <p:nvPr/>
        </p:nvPicPr>
        <p:blipFill>
          <a:blip r:embed="rId3"/>
          <a:srcRect/>
          <a:stretch>
            <a:fillRect/>
          </a:stretch>
        </p:blipFill>
        <p:spPr bwMode="auto">
          <a:xfrm>
            <a:off x="9287504" y="4938099"/>
            <a:ext cx="2904496" cy="1919901"/>
          </a:xfrm>
          <a:prstGeom prst="rect">
            <a:avLst/>
          </a:prstGeom>
          <a:noFill/>
        </p:spPr>
      </p:pic>
      <p:pic>
        <p:nvPicPr>
          <p:cNvPr id="10244" name="Picture 4" descr="https://s-media-cache-ak0.pinimg.com/736x/94/fc/02/94fc025f8d0f5bebeb5063043abb672c.jpg"/>
          <p:cNvPicPr>
            <a:picLocks noChangeAspect="1" noChangeArrowheads="1"/>
          </p:cNvPicPr>
          <p:nvPr/>
        </p:nvPicPr>
        <p:blipFill>
          <a:blip r:embed="rId4"/>
          <a:srcRect/>
          <a:stretch>
            <a:fillRect/>
          </a:stretch>
        </p:blipFill>
        <p:spPr bwMode="auto">
          <a:xfrm>
            <a:off x="9225480" y="0"/>
            <a:ext cx="2966519" cy="2220859"/>
          </a:xfrm>
          <a:prstGeom prst="rect">
            <a:avLst/>
          </a:prstGeom>
          <a:noFill/>
        </p:spPr>
      </p:pic>
    </p:spTree>
    <p:extLst>
      <p:ext uri="{BB962C8B-B14F-4D97-AF65-F5344CB8AC3E}">
        <p14:creationId xmlns:p14="http://schemas.microsoft.com/office/powerpoint/2010/main" xmlns="" val="3772546496"/>
      </p:ext>
    </p:extLst>
  </p:cSld>
  <p:clrMapOvr>
    <a:masterClrMapping/>
  </p:clrMapOvr>
  <mc:AlternateContent xmlns:mc="http://schemas.openxmlformats.org/markup-compatibility/2006">
    <mc:Choice xmlns:p14="http://schemas.microsoft.com/office/powerpoint/2010/main" xmlns="" Requires="p14">
      <p:transition spd="slow" p14:dur="2000" advTm="43482"/>
    </mc:Choice>
    <mc:Fallback>
      <p:transition spd="slow" advTm="43482"/>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2190</TotalTime>
  <Words>1048</Words>
  <Application>Microsoft Office PowerPoint</Application>
  <PresentationFormat>Custom</PresentationFormat>
  <Paragraphs>130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Facet</vt:lpstr>
      <vt:lpstr>Slide 1</vt:lpstr>
      <vt:lpstr>Contents </vt:lpstr>
      <vt:lpstr>Why Islamic Agricultural Finance? </vt:lpstr>
      <vt:lpstr>Slide 4</vt:lpstr>
      <vt:lpstr>Islamic Agricultural Finance Products</vt:lpstr>
      <vt:lpstr>Islamic Agricultural Finance Products</vt:lpstr>
      <vt:lpstr>Islamic Agricultural Finance Products</vt:lpstr>
      <vt:lpstr>Islamic Agricultural Finance Products</vt:lpstr>
      <vt:lpstr>Islamic Agricultural Finance Products</vt:lpstr>
      <vt:lpstr>Islamic Agricultural Finance Products</vt:lpstr>
      <vt:lpstr>Compatibility IF Products with Rural Credit lending  Models</vt:lpstr>
      <vt:lpstr>Challenges</vt:lpstr>
      <vt:lpstr>Opportunities  </vt:lpstr>
      <vt:lpstr>Innovation </vt:lpstr>
      <vt:lpstr>JazzakAllah Thank you for listening with patience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Fadi</dc:creator>
  <cp:lastModifiedBy>Zubair</cp:lastModifiedBy>
  <cp:revision>206</cp:revision>
  <dcterms:created xsi:type="dcterms:W3CDTF">2013-06-24T10:47:45Z</dcterms:created>
  <dcterms:modified xsi:type="dcterms:W3CDTF">2015-04-29T07:10:34Z</dcterms:modified>
</cp:coreProperties>
</file>