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4" r:id="rId3"/>
    <p:sldId id="267" r:id="rId4"/>
    <p:sldId id="278" r:id="rId5"/>
    <p:sldId id="271" r:id="rId6"/>
    <p:sldId id="268" r:id="rId7"/>
    <p:sldId id="269" r:id="rId8"/>
    <p:sldId id="270" r:id="rId9"/>
    <p:sldId id="282" r:id="rId10"/>
    <p:sldId id="266" r:id="rId11"/>
    <p:sldId id="273" r:id="rId12"/>
    <p:sldId id="277" r:id="rId13"/>
    <p:sldId id="275" r:id="rId14"/>
    <p:sldId id="295" r:id="rId15"/>
    <p:sldId id="294" r:id="rId16"/>
    <p:sldId id="285" r:id="rId17"/>
    <p:sldId id="286" r:id="rId18"/>
    <p:sldId id="283" r:id="rId19"/>
    <p:sldId id="287" r:id="rId20"/>
    <p:sldId id="288" r:id="rId21"/>
    <p:sldId id="291" r:id="rId22"/>
    <p:sldId id="272" r:id="rId23"/>
    <p:sldId id="290" r:id="rId24"/>
    <p:sldId id="293" r:id="rId25"/>
    <p:sldId id="281" r:id="rId26"/>
    <p:sldId id="292" r:id="rId27"/>
  </p:sldIdLst>
  <p:sldSz cx="9144000" cy="6858000" type="screen4x3"/>
  <p:notesSz cx="6794500" cy="99314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FFCCFF"/>
    <a:srgbClr val="CCCCFF"/>
    <a:srgbClr val="22789E"/>
    <a:srgbClr val="000000"/>
    <a:srgbClr val="00849B"/>
    <a:srgbClr val="D4D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DEDE-B651-49B6-8BA6-7319F9596701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BFE1-F719-4CF3-B0BE-0826F3E0E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A76C59E-5FF9-416F-8DDB-A1B6DB7B2B57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BCCF0E1-31B6-485F-B4B0-11E7271AE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– productivity</a:t>
            </a:r>
            <a:r>
              <a:rPr lang="en-US" baseline="0" dirty="0" smtClean="0"/>
              <a:t> is not keeping up due to low inadequate irrigation infrastructure </a:t>
            </a:r>
            <a:r>
              <a:rPr lang="en-US" baseline="0" dirty="0" err="1" smtClean="0"/>
              <a:t>andinsufficient</a:t>
            </a:r>
            <a:r>
              <a:rPr lang="en-US" baseline="0" dirty="0" smtClean="0"/>
              <a:t> farm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E44F3-4FF4-4B09-B9F6-A98E99BB0E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IAFP = Integrated Agricultural Food Park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5892" indent="-28303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2142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4998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37855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9FD33B-0553-42BF-9C25-06FEA4B7B170}" type="slidenum">
              <a:rPr lang="en-GB" altLang="en-US" sz="1200">
                <a:latin typeface="Times New Roman" pitchFamily="18" charset="0"/>
              </a:rPr>
              <a:pPr eaLnBrk="1" hangingPunct="1"/>
              <a:t>24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5892" indent="-28303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2142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4998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37855" indent="-22642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D0481-F4E8-4C4F-BAED-11FADD9EFD68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D4D0C1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rgbClr val="D4D0C1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D4D0C1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3649662"/>
            <a:ext cx="9144000" cy="1393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85521"/>
          </a:xfrm>
          <a:prstGeom prst="rect">
            <a:avLst/>
          </a:prstGeom>
          <a:solidFill>
            <a:srgbClr val="22789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22789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31514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rgbClr val="22789E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" name="Picture 19" descr="flying_processed_food_white+panto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9592" y="-171400"/>
            <a:ext cx="2593155" cy="1229452"/>
          </a:xfrm>
          <a:prstGeom prst="rect">
            <a:avLst/>
          </a:prstGeom>
          <a:noFill/>
        </p:spPr>
      </p:pic>
      <p:pic>
        <p:nvPicPr>
          <p:cNvPr id="21" name="Picture 20" descr="ingranaggii_white_doppio+pantone.png"/>
          <p:cNvPicPr>
            <a:picLocks noChangeAspect="1"/>
          </p:cNvPicPr>
          <p:nvPr userDrawn="1"/>
        </p:nvPicPr>
        <p:blipFill>
          <a:blip r:embed="rId3" cstate="print"/>
          <a:srcRect t="38844"/>
          <a:stretch>
            <a:fillRect/>
          </a:stretch>
        </p:blipFill>
        <p:spPr>
          <a:xfrm>
            <a:off x="4283968" y="0"/>
            <a:ext cx="930342" cy="620688"/>
          </a:xfrm>
          <a:prstGeom prst="rect">
            <a:avLst/>
          </a:prstGeom>
        </p:spPr>
      </p:pic>
      <p:pic>
        <p:nvPicPr>
          <p:cNvPr id="32" name="Picture 31" descr="ingranaggio_white_slim.png"/>
          <p:cNvPicPr>
            <a:picLocks noChangeAspect="1"/>
          </p:cNvPicPr>
          <p:nvPr userDrawn="1"/>
        </p:nvPicPr>
        <p:blipFill>
          <a:blip r:embed="rId4" cstate="print"/>
          <a:srcRect l="40932" t="27085"/>
          <a:stretch>
            <a:fillRect/>
          </a:stretch>
        </p:blipFill>
        <p:spPr>
          <a:xfrm>
            <a:off x="1" y="0"/>
            <a:ext cx="964116" cy="1061326"/>
          </a:xfrm>
          <a:prstGeom prst="rect">
            <a:avLst/>
          </a:prstGeom>
        </p:spPr>
      </p:pic>
      <p:pic>
        <p:nvPicPr>
          <p:cNvPr id="33" name="Picture 32" descr="cestino_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8985089">
            <a:off x="3290969" y="-317884"/>
            <a:ext cx="1149522" cy="1130121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395536" y="624834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849B"/>
                </a:solidFill>
                <a:latin typeface="Arial" pitchFamily="34" charset="0"/>
                <a:cs typeface="Arial" pitchFamily="34" charset="0"/>
              </a:rPr>
              <a:t>www.fao.org/ag/ags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13" y="6096331"/>
            <a:ext cx="2085975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5888"/>
            <a:ext cx="7342188" cy="598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4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solidFill>
                  <a:srgbClr val="0084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4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D4D0C1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" y="-17675"/>
            <a:ext cx="9144000" cy="310663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22789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D4D0C1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rgbClr val="0084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47863" y="-1"/>
            <a:ext cx="5796137" cy="683171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>
              <a:buNone/>
              <a:defRPr sz="1800" b="1">
                <a:solidFill>
                  <a:srgbClr val="0084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>
              <a:buNone/>
              <a:defRPr sz="2000" b="1">
                <a:solidFill>
                  <a:srgbClr val="0084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1DDB6-D4C2-4CA2-A9C8-00586C829397}" type="datetime1">
              <a:rPr lang="en-GB" smtClean="0"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E2575-DE47-4D77-9547-CCCD294CE90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347863" y="0"/>
            <a:ext cx="5796137" cy="692696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50019"/>
            <a:ext cx="9144000" cy="84407"/>
          </a:xfrm>
          <a:prstGeom prst="rect">
            <a:avLst/>
          </a:prstGeom>
          <a:solidFill>
            <a:srgbClr val="D4D0C1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593863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2278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91477"/>
            <a:ext cx="9144001" cy="91441"/>
          </a:xfrm>
          <a:prstGeom prst="rect">
            <a:avLst/>
          </a:prstGeom>
          <a:solidFill>
            <a:srgbClr val="22789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643447"/>
            <a:ext cx="3733819" cy="91087"/>
          </a:xfrm>
          <a:prstGeom prst="rect">
            <a:avLst/>
          </a:prstGeom>
          <a:solidFill>
            <a:srgbClr val="00849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723313"/>
            <a:ext cx="3733801" cy="180035"/>
          </a:xfrm>
          <a:prstGeom prst="rect">
            <a:avLst/>
          </a:prstGeom>
          <a:solidFill>
            <a:srgbClr val="D4D0C1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07339" y="780705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3646" y="872144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flying_processed_food_white+panto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-108858"/>
            <a:ext cx="1690634" cy="801554"/>
          </a:xfrm>
          <a:prstGeom prst="rect">
            <a:avLst/>
          </a:prstGeom>
          <a:noFill/>
        </p:spPr>
      </p:pic>
      <p:pic>
        <p:nvPicPr>
          <p:cNvPr id="15" name="Picture 14" descr="ingranaggii_white_doppio+pantone.png"/>
          <p:cNvPicPr>
            <a:picLocks noChangeAspect="1"/>
          </p:cNvPicPr>
          <p:nvPr/>
        </p:nvPicPr>
        <p:blipFill>
          <a:blip r:embed="rId13" cstate="print"/>
          <a:srcRect t="38844"/>
          <a:stretch>
            <a:fillRect/>
          </a:stretch>
        </p:blipFill>
        <p:spPr>
          <a:xfrm>
            <a:off x="2771800" y="0"/>
            <a:ext cx="606546" cy="404664"/>
          </a:xfrm>
          <a:prstGeom prst="rect">
            <a:avLst/>
          </a:prstGeom>
        </p:spPr>
      </p:pic>
      <p:pic>
        <p:nvPicPr>
          <p:cNvPr id="16" name="Picture 15" descr="ingranaggio_white_slim.png"/>
          <p:cNvPicPr>
            <a:picLocks noChangeAspect="1"/>
          </p:cNvPicPr>
          <p:nvPr/>
        </p:nvPicPr>
        <p:blipFill>
          <a:blip r:embed="rId14" cstate="print"/>
          <a:srcRect l="40932" t="27085"/>
          <a:stretch>
            <a:fillRect/>
          </a:stretch>
        </p:blipFill>
        <p:spPr>
          <a:xfrm>
            <a:off x="1" y="0"/>
            <a:ext cx="628566" cy="691943"/>
          </a:xfrm>
          <a:prstGeom prst="rect">
            <a:avLst/>
          </a:prstGeom>
        </p:spPr>
      </p:pic>
      <p:pic>
        <p:nvPicPr>
          <p:cNvPr id="17" name="Picture 16" descr="cestino_whi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985089">
            <a:off x="2130405" y="-158621"/>
            <a:ext cx="749443" cy="736794"/>
          </a:xfrm>
          <a:prstGeom prst="rect">
            <a:avLst/>
          </a:prstGeom>
        </p:spPr>
      </p:pic>
      <p:pic>
        <p:nvPicPr>
          <p:cNvPr id="18" name="Picture 17" descr="FAO_blue_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2400" y="6021288"/>
            <a:ext cx="542925" cy="552450"/>
          </a:xfrm>
          <a:prstGeom prst="rect">
            <a:avLst/>
          </a:prstGeom>
        </p:spPr>
      </p:pic>
      <p:pic>
        <p:nvPicPr>
          <p:cNvPr id="19" name="Picture 18" descr="AGS_divisional_logo_white_new_forOffice.png"/>
          <p:cNvPicPr>
            <a:picLocks noChangeAspect="1"/>
          </p:cNvPicPr>
          <p:nvPr/>
        </p:nvPicPr>
        <p:blipFill>
          <a:blip r:embed="rId17" cstate="print"/>
          <a:srcRect t="9299"/>
          <a:stretch>
            <a:fillRect/>
          </a:stretch>
        </p:blipFill>
        <p:spPr>
          <a:xfrm>
            <a:off x="6804248" y="0"/>
            <a:ext cx="1926679" cy="592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rgbClr val="00849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rgbClr val="00849B"/>
        </a:buClr>
        <a:buFont typeface="Georgia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sz="2600" kern="1200">
          <a:solidFill>
            <a:srgbClr val="22789E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rgbClr val="22789E"/>
        </a:buClr>
        <a:buFont typeface="Wingdings 2"/>
        <a:buChar char=""/>
        <a:defRPr sz="2400" kern="1200">
          <a:solidFill>
            <a:srgbClr val="00849B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bg1">
            <a:lumMod val="65000"/>
          </a:schemeClr>
        </a:buClr>
        <a:buFont typeface="Wingdings 2"/>
        <a:buChar char=""/>
        <a:defRPr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rgbClr val="00849B"/>
        </a:buClr>
        <a:buFont typeface="Georgia"/>
        <a:buChar char="▫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ag/ag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hyperlink" Target="http://www.ruralfinanceandinvestmen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should banks adopt innovative VC Financing models?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Calvin Miller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FAO, Rome, Italy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30120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Promoting Agriculture Value Chain Financing Seminar</a:t>
            </a:r>
          </a:p>
          <a:p>
            <a:pPr algn="ctr"/>
            <a:r>
              <a:rPr lang="en-GB" dirty="0" smtClean="0"/>
              <a:t>March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3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5000" y="0"/>
          <a:ext cx="3429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4095238" imgH="2704762" progId="MSPhotoEd.3">
                  <p:embed/>
                </p:oleObj>
              </mc:Choice>
              <mc:Fallback>
                <p:oleObj name="Photo Editor Photo" r:id="rId3" imgW="4095238" imgH="2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7" t="3993" r="2637" b="3993"/>
                      <a:stretch>
                        <a:fillRect/>
                      </a:stretch>
                    </p:blipFill>
                    <p:spPr bwMode="auto">
                      <a:xfrm>
                        <a:off x="5715000" y="0"/>
                        <a:ext cx="34290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T:\Staff Files\Pagura\My Pictures\FAO Pictures\a0005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1828800" cy="2590800"/>
          </a:xfrm>
          <a:noFill/>
        </p:spPr>
      </p:pic>
      <p:pic>
        <p:nvPicPr>
          <p:cNvPr id="1028" name="Picture 5" descr="C:\Users\HernandezE\Pictures\INDIA_SOUTH_ASIA_FLO_33866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r="26135" b="17386"/>
          <a:stretch>
            <a:fillRect/>
          </a:stretch>
        </p:blipFill>
        <p:spPr bwMode="auto">
          <a:xfrm>
            <a:off x="0" y="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C:\Users\HernandezE\Pictures\agribusiness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b="11656"/>
          <a:stretch>
            <a:fillRect/>
          </a:stretch>
        </p:blipFill>
        <p:spPr bwMode="auto">
          <a:xfrm>
            <a:off x="2209800" y="0"/>
            <a:ext cx="1870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17"/>
          <p:cNvGrpSpPr>
            <a:grpSpLocks/>
          </p:cNvGrpSpPr>
          <p:nvPr/>
        </p:nvGrpSpPr>
        <p:grpSpPr bwMode="auto">
          <a:xfrm>
            <a:off x="0" y="4267200"/>
            <a:ext cx="9144000" cy="2590800"/>
            <a:chOff x="0" y="4267200"/>
            <a:chExt cx="9144000" cy="2590800"/>
          </a:xfrm>
        </p:grpSpPr>
        <p:pic>
          <p:nvPicPr>
            <p:cNvPr id="1032" name="Picture 9" descr="C:\Users\HernandezE\Pictures\004.jpg"/>
            <p:cNvPicPr>
              <a:picLocks noChangeAspect="1" noChangeArrowheads="1"/>
            </p:cNvPicPr>
            <p:nvPr/>
          </p:nvPicPr>
          <p:blipFill>
            <a:blip r:embed="rId8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2" r="735"/>
            <a:stretch>
              <a:fillRect/>
            </a:stretch>
          </p:blipFill>
          <p:spPr bwMode="auto">
            <a:xfrm>
              <a:off x="4267200" y="4267200"/>
              <a:ext cx="23622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0" descr="C:\Users\HernandezE\Pictures\orang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5" r="16090"/>
            <a:stretch>
              <a:fillRect/>
            </a:stretch>
          </p:blipFill>
          <p:spPr bwMode="auto">
            <a:xfrm>
              <a:off x="1981200" y="4267200"/>
              <a:ext cx="22860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1" descr="C:\Users\HernandezE\Pictures\news-graphics-2007-_637290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r="6000"/>
            <a:stretch>
              <a:fillRect/>
            </a:stretch>
          </p:blipFill>
          <p:spPr bwMode="auto">
            <a:xfrm>
              <a:off x="6629400" y="4267200"/>
              <a:ext cx="2514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2" descr="T:\Staff Files\Pagura\My Pictures\FAO Pictures\a00095.bmp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1" r="15218"/>
            <a:stretch>
              <a:fillRect/>
            </a:stretch>
          </p:blipFill>
          <p:spPr bwMode="auto">
            <a:xfrm>
              <a:off x="0" y="4269106"/>
              <a:ext cx="1981200" cy="258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0" y="2590800"/>
            <a:ext cx="9144000" cy="1676400"/>
          </a:xfrm>
          <a:prstGeom prst="rect">
            <a:avLst/>
          </a:prstGeom>
          <a:solidFill>
            <a:srgbClr val="EE6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Agriculture and agribusinesses </a:t>
            </a:r>
            <a:r>
              <a:rPr lang="en-US" sz="3200" b="1" dirty="0">
                <a:solidFill>
                  <a:schemeClr val="bg1"/>
                </a:solidFill>
              </a:rPr>
              <a:t>have </a:t>
            </a:r>
            <a:r>
              <a:rPr lang="en-US" sz="3200" b="1" dirty="0" smtClean="0">
                <a:solidFill>
                  <a:schemeClr val="bg1"/>
                </a:solidFill>
              </a:rPr>
              <a:t>characteristics </a:t>
            </a:r>
            <a:r>
              <a:rPr lang="en-US" sz="3200" b="1" dirty="0">
                <a:solidFill>
                  <a:schemeClr val="bg1"/>
                </a:solidFill>
              </a:rPr>
              <a:t>that make </a:t>
            </a:r>
            <a:r>
              <a:rPr lang="en-US" sz="3200" b="1" dirty="0" smtClean="0">
                <a:solidFill>
                  <a:schemeClr val="bg1"/>
                </a:solidFill>
              </a:rPr>
              <a:t>financing and investment unique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sz="2400" dirty="0">
                <a:latin typeface="+mn-lt"/>
              </a:rPr>
              <a:t>Successful private investment entities tailor their approach to the socio-economic </a:t>
            </a:r>
            <a:r>
              <a:rPr lang="en-US" sz="2400" dirty="0" smtClean="0">
                <a:latin typeface="+mn-lt"/>
              </a:rPr>
              <a:t>context</a:t>
            </a:r>
            <a:endParaRPr lang="en-US" sz="2400" dirty="0">
              <a:latin typeface="+mn-lt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sz="2400" dirty="0">
                <a:latin typeface="+mn-lt"/>
              </a:rPr>
              <a:t>Most use some combination of the </a:t>
            </a:r>
            <a:r>
              <a:rPr lang="en-US" sz="2400" dirty="0" smtClean="0">
                <a:latin typeface="+mn-lt"/>
              </a:rPr>
              <a:t>financial tools and risk </a:t>
            </a:r>
            <a:r>
              <a:rPr lang="en-US" sz="2400" dirty="0" err="1" smtClean="0">
                <a:latin typeface="+mn-lt"/>
              </a:rPr>
              <a:t>mitigators</a:t>
            </a:r>
            <a:endParaRPr lang="en-US" sz="2400" dirty="0" smtClean="0">
              <a:latin typeface="+mn-lt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process of identifying the most pressing constraints for agribusiness investors and producer groups is </a:t>
            </a:r>
            <a:r>
              <a:rPr lang="en-US" sz="2400" dirty="0" smtClean="0">
                <a:latin typeface="+mn-lt"/>
              </a:rPr>
              <a:t>crucial</a:t>
            </a:r>
            <a:endParaRPr lang="en-US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n-lt"/>
              </a:rPr>
              <a:t>The approach, tools and relationships are also crucial for </a:t>
            </a:r>
            <a:r>
              <a:rPr lang="en-US" sz="2400" dirty="0">
                <a:latin typeface="+mn-lt"/>
              </a:rPr>
              <a:t>enabling inclusive </a:t>
            </a:r>
            <a:r>
              <a:rPr lang="en-US" sz="2400" dirty="0" smtClean="0">
                <a:latin typeface="+mn-lt"/>
              </a:rPr>
              <a:t>financial services and agribusiness </a:t>
            </a:r>
            <a:r>
              <a:rPr lang="en-US" sz="2400" dirty="0">
                <a:latin typeface="+mn-lt"/>
              </a:rPr>
              <a:t>growth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98072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</a:t>
            </a:r>
            <a:r>
              <a:rPr lang="en-US" sz="3200" dirty="0" smtClean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needed in investment?</a:t>
            </a:r>
            <a:endParaRPr lang="en-GB" sz="3200" dirty="0">
              <a:solidFill>
                <a:srgbClr val="00849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11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5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28600" y="825922"/>
            <a:ext cx="8349680" cy="1077218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need for structured financial mechanisms and services to fit the value chain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228600" y="1916832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</a:rPr>
              <a:t>Design based on in-depth understanding  all segments of the value chain, to tailor financial services to agribusiness needs</a:t>
            </a:r>
          </a:p>
          <a:p>
            <a:pPr marL="177800" indent="-1778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Parallel </a:t>
            </a:r>
            <a:r>
              <a:rPr lang="en-GB" sz="2400" dirty="0">
                <a:latin typeface="Calibri" pitchFamily="34" charset="0"/>
              </a:rPr>
              <a:t>interventions </a:t>
            </a:r>
            <a:r>
              <a:rPr lang="en-GB" sz="2400" dirty="0" smtClean="0">
                <a:latin typeface="Calibri" pitchFamily="34" charset="0"/>
              </a:rPr>
              <a:t>of financing and access to </a:t>
            </a:r>
            <a:r>
              <a:rPr lang="en-GB" sz="2400" dirty="0">
                <a:latin typeface="Calibri" pitchFamily="34" charset="0"/>
              </a:rPr>
              <a:t>technical assistance to processors </a:t>
            </a:r>
            <a:r>
              <a:rPr lang="en-GB" sz="2400" dirty="0" smtClean="0">
                <a:latin typeface="Calibri" pitchFamily="34" charset="0"/>
              </a:rPr>
              <a:t>as well as </a:t>
            </a:r>
            <a:r>
              <a:rPr lang="en-GB" sz="2400" dirty="0">
                <a:latin typeface="Calibri" pitchFamily="34" charset="0"/>
              </a:rPr>
              <a:t>producer organizations. </a:t>
            </a:r>
            <a:endParaRPr lang="en-GB" sz="2400" dirty="0" smtClean="0">
              <a:latin typeface="Calibri" pitchFamily="34" charset="0"/>
            </a:endParaRPr>
          </a:p>
          <a:p>
            <a:pPr marL="177800" indent="-1778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Calibri" pitchFamily="34" charset="0"/>
              </a:rPr>
              <a:t>Staff specialized in agricultural finance </a:t>
            </a:r>
            <a:r>
              <a:rPr lang="en-GB" sz="2400" dirty="0" smtClean="0">
                <a:latin typeface="Calibri" pitchFamily="34" charset="0"/>
              </a:rPr>
              <a:t>lead </a:t>
            </a:r>
            <a:r>
              <a:rPr lang="en-GB" sz="2400" dirty="0">
                <a:latin typeface="Calibri" pitchFamily="34" charset="0"/>
              </a:rPr>
              <a:t>the design and delivery of financial </a:t>
            </a:r>
            <a:r>
              <a:rPr lang="en-GB" sz="2400" dirty="0" smtClean="0">
                <a:latin typeface="Calibri" pitchFamily="34" charset="0"/>
              </a:rPr>
              <a:t>services</a:t>
            </a:r>
          </a:p>
          <a:p>
            <a:pPr marL="177800" indent="-1778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Mechanisms </a:t>
            </a:r>
            <a:r>
              <a:rPr lang="en-GB" sz="2400" dirty="0">
                <a:latin typeface="Calibri" pitchFamily="34" charset="0"/>
              </a:rPr>
              <a:t>to protect portfolios rather </a:t>
            </a:r>
            <a:r>
              <a:rPr lang="en-GB" sz="2400" dirty="0" smtClean="0">
                <a:latin typeface="Calibri" pitchFamily="34" charset="0"/>
              </a:rPr>
              <a:t>as well as the </a:t>
            </a:r>
            <a:r>
              <a:rPr lang="en-GB" sz="2400" dirty="0">
                <a:latin typeface="Calibri" pitchFamily="34" charset="0"/>
              </a:rPr>
              <a:t>individuals </a:t>
            </a:r>
            <a:r>
              <a:rPr lang="en-GB" sz="2400" dirty="0" smtClean="0">
                <a:latin typeface="Calibri" pitchFamily="34" charset="0"/>
              </a:rPr>
              <a:t>to </a:t>
            </a:r>
            <a:r>
              <a:rPr lang="en-GB" sz="2400" dirty="0">
                <a:latin typeface="Calibri" pitchFamily="34" charset="0"/>
              </a:rPr>
              <a:t>increase access to </a:t>
            </a:r>
            <a:r>
              <a:rPr lang="en-GB" sz="2400" dirty="0" smtClean="0">
                <a:latin typeface="Calibri" pitchFamily="34" charset="0"/>
              </a:rPr>
              <a:t>finance</a:t>
            </a:r>
            <a:endParaRPr lang="en-GB" sz="2400" dirty="0"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GB" sz="1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</a:rPr>
              <a:t>Examples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GB" sz="2400" i="1" dirty="0">
                <a:solidFill>
                  <a:srgbClr val="C00000"/>
                </a:solidFill>
                <a:latin typeface="Calibri" pitchFamily="34" charset="0"/>
              </a:rPr>
              <a:t>Credit guarantees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GB" sz="2400" i="1" dirty="0">
                <a:solidFill>
                  <a:srgbClr val="C00000"/>
                </a:solidFill>
                <a:latin typeface="Calibri" pitchFamily="34" charset="0"/>
              </a:rPr>
              <a:t>agricultural investment funds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GB" sz="2400" i="1" dirty="0">
                <a:solidFill>
                  <a:srgbClr val="C00000"/>
                </a:solidFill>
                <a:latin typeface="Calibri" pitchFamily="34" charset="0"/>
              </a:rPr>
              <a:t>hedging instruments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GB" sz="2400" i="1" dirty="0">
                <a:solidFill>
                  <a:srgbClr val="C00000"/>
                </a:solidFill>
                <a:latin typeface="Calibri" pitchFamily="34" charset="0"/>
              </a:rPr>
              <a:t>agricultural insurance 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and </a:t>
            </a:r>
            <a:r>
              <a:rPr lang="en-GB" sz="2400" i="1" dirty="0">
                <a:solidFill>
                  <a:srgbClr val="C00000"/>
                </a:solidFill>
                <a:latin typeface="Calibri" pitchFamily="34" charset="0"/>
              </a:rPr>
              <a:t>credit and savings </a:t>
            </a:r>
            <a:r>
              <a:rPr lang="en-GB" sz="2400" i="1" dirty="0" smtClean="0">
                <a:solidFill>
                  <a:srgbClr val="C00000"/>
                </a:solidFill>
                <a:latin typeface="Calibri" pitchFamily="34" charset="0"/>
              </a:rPr>
              <a:t>products</a:t>
            </a:r>
            <a:endParaRPr lang="en-GB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12</a:t>
            </a:fld>
            <a:endParaRPr lang="en-GB" sz="1600" dirty="0"/>
          </a:p>
        </p:txBody>
      </p:sp>
      <p:pic>
        <p:nvPicPr>
          <p:cNvPr id="3075" name="Picture 3" descr="C:\Users\millerc\AppData\Local\Microsoft\Windows\Temporary Internet Files\Content.IE5\D20SGFLM\large-red-question-mark-in-a-triangle-0-13284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241800"/>
            <a:ext cx="360000" cy="3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40" y="831964"/>
            <a:ext cx="834968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algn="ctr" eaLnBrk="1" hangingPunct="1">
              <a:spcBef>
                <a:spcPct val="0"/>
              </a:spcBef>
              <a:buNone/>
              <a:defRPr sz="320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Where do we invest in the </a:t>
            </a:r>
            <a:r>
              <a:rPr lang="en-US" dirty="0" smtClean="0"/>
              <a:t>VC?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04647" y="1693148"/>
            <a:ext cx="7782456" cy="5278378"/>
            <a:chOff x="336" y="804"/>
            <a:chExt cx="4638" cy="3228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6" y="805"/>
              <a:ext cx="4508" cy="3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65" y="804"/>
              <a:ext cx="4508" cy="3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6" y="1882"/>
              <a:ext cx="710" cy="795"/>
            </a:xfrm>
            <a:custGeom>
              <a:avLst/>
              <a:gdLst>
                <a:gd name="T0" fmla="*/ 710 w 710"/>
                <a:gd name="T1" fmla="*/ 596 h 795"/>
                <a:gd name="T2" fmla="*/ 533 w 710"/>
                <a:gd name="T3" fmla="*/ 596 h 795"/>
                <a:gd name="T4" fmla="*/ 533 w 710"/>
                <a:gd name="T5" fmla="*/ 0 h 795"/>
                <a:gd name="T6" fmla="*/ 178 w 710"/>
                <a:gd name="T7" fmla="*/ 0 h 795"/>
                <a:gd name="T8" fmla="*/ 178 w 710"/>
                <a:gd name="T9" fmla="*/ 596 h 795"/>
                <a:gd name="T10" fmla="*/ 0 w 710"/>
                <a:gd name="T11" fmla="*/ 596 h 795"/>
                <a:gd name="T12" fmla="*/ 355 w 710"/>
                <a:gd name="T13" fmla="*/ 795 h 795"/>
                <a:gd name="T14" fmla="*/ 710 w 710"/>
                <a:gd name="T15" fmla="*/ 596 h 7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0"/>
                <a:gd name="T25" fmla="*/ 0 h 795"/>
                <a:gd name="T26" fmla="*/ 710 w 710"/>
                <a:gd name="T27" fmla="*/ 795 h 7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0" h="795">
                  <a:moveTo>
                    <a:pt x="710" y="596"/>
                  </a:moveTo>
                  <a:lnTo>
                    <a:pt x="533" y="596"/>
                  </a:lnTo>
                  <a:lnTo>
                    <a:pt x="533" y="0"/>
                  </a:lnTo>
                  <a:lnTo>
                    <a:pt x="178" y="0"/>
                  </a:lnTo>
                  <a:lnTo>
                    <a:pt x="178" y="596"/>
                  </a:lnTo>
                  <a:lnTo>
                    <a:pt x="0" y="596"/>
                  </a:lnTo>
                  <a:lnTo>
                    <a:pt x="355" y="795"/>
                  </a:lnTo>
                  <a:lnTo>
                    <a:pt x="710" y="596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499" y="2133"/>
              <a:ext cx="244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</a:t>
              </a:r>
              <a:endPara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rot="16200000">
              <a:off x="591" y="2133"/>
              <a:ext cx="29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79" y="2384"/>
              <a:ext cx="834" cy="679"/>
            </a:xfrm>
            <a:custGeom>
              <a:avLst/>
              <a:gdLst>
                <a:gd name="T0" fmla="*/ 626 w 834"/>
                <a:gd name="T1" fmla="*/ 0 h 679"/>
                <a:gd name="T2" fmla="*/ 626 w 834"/>
                <a:gd name="T3" fmla="*/ 170 h 679"/>
                <a:gd name="T4" fmla="*/ 0 w 834"/>
                <a:gd name="T5" fmla="*/ 170 h 679"/>
                <a:gd name="T6" fmla="*/ 0 w 834"/>
                <a:gd name="T7" fmla="*/ 509 h 679"/>
                <a:gd name="T8" fmla="*/ 626 w 834"/>
                <a:gd name="T9" fmla="*/ 509 h 679"/>
                <a:gd name="T10" fmla="*/ 626 w 834"/>
                <a:gd name="T11" fmla="*/ 679 h 679"/>
                <a:gd name="T12" fmla="*/ 834 w 834"/>
                <a:gd name="T13" fmla="*/ 339 h 679"/>
                <a:gd name="T14" fmla="*/ 626 w 834"/>
                <a:gd name="T15" fmla="*/ 0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4"/>
                <a:gd name="T25" fmla="*/ 0 h 679"/>
                <a:gd name="T26" fmla="*/ 834 w 834"/>
                <a:gd name="T27" fmla="*/ 679 h 6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4" h="679">
                  <a:moveTo>
                    <a:pt x="626" y="0"/>
                  </a:moveTo>
                  <a:lnTo>
                    <a:pt x="626" y="170"/>
                  </a:lnTo>
                  <a:lnTo>
                    <a:pt x="0" y="170"/>
                  </a:lnTo>
                  <a:lnTo>
                    <a:pt x="0" y="509"/>
                  </a:lnTo>
                  <a:lnTo>
                    <a:pt x="626" y="509"/>
                  </a:lnTo>
                  <a:lnTo>
                    <a:pt x="626" y="679"/>
                  </a:lnTo>
                  <a:lnTo>
                    <a:pt x="834" y="339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085" y="2671"/>
              <a:ext cx="45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886" y="2384"/>
              <a:ext cx="833" cy="678"/>
            </a:xfrm>
            <a:custGeom>
              <a:avLst/>
              <a:gdLst>
                <a:gd name="T0" fmla="*/ 625 w 833"/>
                <a:gd name="T1" fmla="*/ 0 h 678"/>
                <a:gd name="T2" fmla="*/ 625 w 833"/>
                <a:gd name="T3" fmla="*/ 170 h 678"/>
                <a:gd name="T4" fmla="*/ 0 w 833"/>
                <a:gd name="T5" fmla="*/ 170 h 678"/>
                <a:gd name="T6" fmla="*/ 0 w 833"/>
                <a:gd name="T7" fmla="*/ 508 h 678"/>
                <a:gd name="T8" fmla="*/ 625 w 833"/>
                <a:gd name="T9" fmla="*/ 508 h 678"/>
                <a:gd name="T10" fmla="*/ 625 w 833"/>
                <a:gd name="T11" fmla="*/ 678 h 678"/>
                <a:gd name="T12" fmla="*/ 833 w 833"/>
                <a:gd name="T13" fmla="*/ 339 h 678"/>
                <a:gd name="T14" fmla="*/ 625 w 833"/>
                <a:gd name="T15" fmla="*/ 0 h 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3"/>
                <a:gd name="T25" fmla="*/ 0 h 678"/>
                <a:gd name="T26" fmla="*/ 833 w 833"/>
                <a:gd name="T27" fmla="*/ 678 h 6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3" h="678">
                  <a:moveTo>
                    <a:pt x="625" y="0"/>
                  </a:moveTo>
                  <a:lnTo>
                    <a:pt x="625" y="170"/>
                  </a:lnTo>
                  <a:lnTo>
                    <a:pt x="0" y="170"/>
                  </a:lnTo>
                  <a:lnTo>
                    <a:pt x="0" y="508"/>
                  </a:lnTo>
                  <a:lnTo>
                    <a:pt x="625" y="508"/>
                  </a:lnTo>
                  <a:lnTo>
                    <a:pt x="625" y="678"/>
                  </a:lnTo>
                  <a:lnTo>
                    <a:pt x="833" y="339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981" y="2671"/>
              <a:ext cx="47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773" y="2384"/>
              <a:ext cx="834" cy="712"/>
            </a:xfrm>
            <a:custGeom>
              <a:avLst/>
              <a:gdLst>
                <a:gd name="T0" fmla="*/ 625 w 834"/>
                <a:gd name="T1" fmla="*/ 0 h 712"/>
                <a:gd name="T2" fmla="*/ 625 w 834"/>
                <a:gd name="T3" fmla="*/ 178 h 712"/>
                <a:gd name="T4" fmla="*/ 0 w 834"/>
                <a:gd name="T5" fmla="*/ 178 h 712"/>
                <a:gd name="T6" fmla="*/ 0 w 834"/>
                <a:gd name="T7" fmla="*/ 533 h 712"/>
                <a:gd name="T8" fmla="*/ 625 w 834"/>
                <a:gd name="T9" fmla="*/ 533 h 712"/>
                <a:gd name="T10" fmla="*/ 625 w 834"/>
                <a:gd name="T11" fmla="*/ 712 h 712"/>
                <a:gd name="T12" fmla="*/ 834 w 834"/>
                <a:gd name="T13" fmla="*/ 355 h 712"/>
                <a:gd name="T14" fmla="*/ 625 w 834"/>
                <a:gd name="T15" fmla="*/ 0 h 7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4"/>
                <a:gd name="T25" fmla="*/ 0 h 712"/>
                <a:gd name="T26" fmla="*/ 834 w 834"/>
                <a:gd name="T27" fmla="*/ 712 h 7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4" h="712">
                  <a:moveTo>
                    <a:pt x="625" y="0"/>
                  </a:moveTo>
                  <a:lnTo>
                    <a:pt x="625" y="178"/>
                  </a:lnTo>
                  <a:lnTo>
                    <a:pt x="0" y="178"/>
                  </a:lnTo>
                  <a:lnTo>
                    <a:pt x="0" y="533"/>
                  </a:lnTo>
                  <a:lnTo>
                    <a:pt x="625" y="533"/>
                  </a:lnTo>
                  <a:lnTo>
                    <a:pt x="625" y="712"/>
                  </a:lnTo>
                  <a:lnTo>
                    <a:pt x="834" y="355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895" y="2687"/>
              <a:ext cx="4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Wholesale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661" y="2384"/>
              <a:ext cx="940" cy="678"/>
            </a:xfrm>
            <a:custGeom>
              <a:avLst/>
              <a:gdLst>
                <a:gd name="T0" fmla="*/ 705 w 940"/>
                <a:gd name="T1" fmla="*/ 0 h 678"/>
                <a:gd name="T2" fmla="*/ 705 w 940"/>
                <a:gd name="T3" fmla="*/ 169 h 678"/>
                <a:gd name="T4" fmla="*/ 0 w 940"/>
                <a:gd name="T5" fmla="*/ 169 h 678"/>
                <a:gd name="T6" fmla="*/ 0 w 940"/>
                <a:gd name="T7" fmla="*/ 508 h 678"/>
                <a:gd name="T8" fmla="*/ 705 w 940"/>
                <a:gd name="T9" fmla="*/ 508 h 678"/>
                <a:gd name="T10" fmla="*/ 705 w 940"/>
                <a:gd name="T11" fmla="*/ 678 h 678"/>
                <a:gd name="T12" fmla="*/ 940 w 940"/>
                <a:gd name="T13" fmla="*/ 339 h 678"/>
                <a:gd name="T14" fmla="*/ 705 w 940"/>
                <a:gd name="T15" fmla="*/ 0 h 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0"/>
                <a:gd name="T25" fmla="*/ 0 h 678"/>
                <a:gd name="T26" fmla="*/ 940 w 940"/>
                <a:gd name="T27" fmla="*/ 678 h 6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0" h="678">
                  <a:moveTo>
                    <a:pt x="705" y="0"/>
                  </a:moveTo>
                  <a:lnTo>
                    <a:pt x="705" y="169"/>
                  </a:lnTo>
                  <a:lnTo>
                    <a:pt x="0" y="169"/>
                  </a:lnTo>
                  <a:lnTo>
                    <a:pt x="0" y="508"/>
                  </a:lnTo>
                  <a:lnTo>
                    <a:pt x="705" y="508"/>
                  </a:lnTo>
                  <a:lnTo>
                    <a:pt x="705" y="678"/>
                  </a:lnTo>
                  <a:lnTo>
                    <a:pt x="940" y="33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3941" y="2671"/>
              <a:ext cx="23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3678" y="1672"/>
              <a:ext cx="816" cy="795"/>
            </a:xfrm>
            <a:custGeom>
              <a:avLst/>
              <a:gdLst>
                <a:gd name="T0" fmla="*/ 0 w 816"/>
                <a:gd name="T1" fmla="*/ 190 h 795"/>
                <a:gd name="T2" fmla="*/ 225 w 816"/>
                <a:gd name="T3" fmla="*/ 190 h 795"/>
                <a:gd name="T4" fmla="*/ 225 w 816"/>
                <a:gd name="T5" fmla="*/ 795 h 795"/>
                <a:gd name="T6" fmla="*/ 591 w 816"/>
                <a:gd name="T7" fmla="*/ 795 h 795"/>
                <a:gd name="T8" fmla="*/ 591 w 816"/>
                <a:gd name="T9" fmla="*/ 190 h 795"/>
                <a:gd name="T10" fmla="*/ 816 w 816"/>
                <a:gd name="T11" fmla="*/ 190 h 795"/>
                <a:gd name="T12" fmla="*/ 408 w 816"/>
                <a:gd name="T13" fmla="*/ 0 h 795"/>
                <a:gd name="T14" fmla="*/ 0 w 816"/>
                <a:gd name="T15" fmla="*/ 190 h 7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795"/>
                <a:gd name="T26" fmla="*/ 816 w 816"/>
                <a:gd name="T27" fmla="*/ 795 h 7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795">
                  <a:moveTo>
                    <a:pt x="0" y="190"/>
                  </a:moveTo>
                  <a:lnTo>
                    <a:pt x="225" y="190"/>
                  </a:lnTo>
                  <a:lnTo>
                    <a:pt x="225" y="795"/>
                  </a:lnTo>
                  <a:lnTo>
                    <a:pt x="591" y="795"/>
                  </a:lnTo>
                  <a:lnTo>
                    <a:pt x="591" y="190"/>
                  </a:lnTo>
                  <a:lnTo>
                    <a:pt x="816" y="190"/>
                  </a:lnTo>
                  <a:lnTo>
                    <a:pt x="408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6C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 rot="16200000">
              <a:off x="3869" y="2036"/>
              <a:ext cx="439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</a:t>
              </a:r>
              <a:endParaRPr lang="en-GB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98" descr="C:\Users\Pera\Desktop\immagini vc riso\1 input deli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03" y="1858723"/>
            <a:ext cx="1687400" cy="12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9" descr="C:\Users\Pera\Desktop\immagini vc riso\2 input deli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120" y="3330613"/>
            <a:ext cx="789655" cy="92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1" descr="C:\Users\Pera\Desktop\immagini vc riso\4 pro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328" y="5470322"/>
            <a:ext cx="1567300" cy="10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3" descr="C:\Users\Pera\Desktop\immagini vc riso\6 processing r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148" y="5469977"/>
            <a:ext cx="1543280" cy="105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4" descr="C:\Users\Pera\Desktop\immagini vc riso\8 wholes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247" y="5472082"/>
            <a:ext cx="1393156" cy="10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5" descr="C:\Users\Pera\Desktop\immagini vc riso\10 ret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3587" y="5470580"/>
            <a:ext cx="1510253" cy="10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2" descr="C:\Users\Pera\Desktop\immagini vc riso\10 bis consu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8227" y="1436583"/>
            <a:ext cx="1959125" cy="13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13</a:t>
            </a:fld>
            <a:endParaRPr lang="en-GB" sz="1600" dirty="0"/>
          </a:p>
        </p:txBody>
      </p:sp>
      <p:pic>
        <p:nvPicPr>
          <p:cNvPr id="2052" name="Picture 4" descr="C:\Users\millerc\AppData\Local\Microsoft\Windows\Temporary Internet Files\Content.IE5\D20SGFLM\large-red-question-mark-in-a-triangle-0-13284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88" y="2227573"/>
            <a:ext cx="1445316" cy="15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 Arrow 30"/>
          <p:cNvSpPr/>
          <p:nvPr/>
        </p:nvSpPr>
        <p:spPr>
          <a:xfrm rot="20534642">
            <a:off x="2305616" y="3440771"/>
            <a:ext cx="978144" cy="100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19941066">
            <a:off x="2549097" y="3909472"/>
            <a:ext cx="978144" cy="100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16630747" flipV="1">
            <a:off x="3517127" y="4102510"/>
            <a:ext cx="699095" cy="96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 rot="14054900">
            <a:off x="4468032" y="3974827"/>
            <a:ext cx="978144" cy="100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3105662" flipV="1">
            <a:off x="5056968" y="3898356"/>
            <a:ext cx="1259639" cy="86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700808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New </a:t>
            </a:r>
            <a:r>
              <a:rPr lang="en-GB" sz="2400" dirty="0"/>
              <a:t>credit </a:t>
            </a:r>
            <a:r>
              <a:rPr lang="en-GB" sz="2400" dirty="0" smtClean="0"/>
              <a:t>guarantee scheme in Pakistan for </a:t>
            </a:r>
            <a:r>
              <a:rPr lang="en-GB" sz="2400" dirty="0"/>
              <a:t>small and </a:t>
            </a:r>
            <a:r>
              <a:rPr lang="en-GB" sz="2400" dirty="0" smtClean="0"/>
              <a:t>marginal farmers</a:t>
            </a:r>
            <a:r>
              <a:rPr lang="en-GB" sz="2400" dirty="0"/>
              <a:t>, one that encourages banks to lend to </a:t>
            </a:r>
            <a:r>
              <a:rPr lang="en-GB" sz="2400" dirty="0" smtClean="0"/>
              <a:t>those who </a:t>
            </a:r>
            <a:r>
              <a:rPr lang="en-GB" sz="2400" dirty="0"/>
              <a:t>previously have not had access to banking facilities</a:t>
            </a:r>
            <a:r>
              <a:rPr lang="en-GB" sz="2400" dirty="0" smtClean="0"/>
              <a:t>.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/>
              <a:t>Guarantees up </a:t>
            </a:r>
            <a:r>
              <a:rPr lang="en-GB" sz="2000" dirty="0"/>
              <a:t>to 50 </a:t>
            </a:r>
            <a:r>
              <a:rPr lang="en-GB" sz="2000" dirty="0" smtClean="0"/>
              <a:t>percent in </a:t>
            </a:r>
            <a:r>
              <a:rPr lang="en-GB" sz="2000" dirty="0"/>
              <a:t>credit will be given by the financial institution </a:t>
            </a:r>
            <a:r>
              <a:rPr lang="en-GB" sz="2000" dirty="0" smtClean="0"/>
              <a:t>to farmers </a:t>
            </a:r>
            <a:r>
              <a:rPr lang="en-GB" sz="2000" dirty="0"/>
              <a:t>who own up to five and ten </a:t>
            </a:r>
            <a:r>
              <a:rPr lang="en-GB" sz="2000" dirty="0" smtClean="0"/>
              <a:t>acres respectively of </a:t>
            </a:r>
            <a:r>
              <a:rPr lang="en-GB" sz="2000" dirty="0"/>
              <a:t>irrigated and unirrigated land. </a:t>
            </a:r>
            <a:endParaRPr lang="en-GB" sz="20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Crop-loan insurance scheme </a:t>
            </a:r>
            <a:r>
              <a:rPr lang="en-GB" sz="2400" dirty="0"/>
              <a:t>to cover the risk posed by natural </a:t>
            </a:r>
            <a:r>
              <a:rPr lang="en-GB" sz="2400" dirty="0" smtClean="0"/>
              <a:t>calamities, climate </a:t>
            </a:r>
            <a:r>
              <a:rPr lang="en-GB" sz="2400" dirty="0"/>
              <a:t>change, and plant disease.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1035" y="764704"/>
            <a:ext cx="8349680" cy="720080"/>
          </a:xfrm>
          <a:prstGeom prst="rect">
            <a:avLst/>
          </a:prstGeom>
          <a:noFill/>
        </p:spPr>
        <p:txBody>
          <a:bodyPr vert="horz" anchor="ctr">
            <a:normAutofit fontScale="97500"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/>
              <a:t>New initiatives – what will they bring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14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99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836712"/>
            <a:ext cx="8229600" cy="576064"/>
          </a:xfrm>
          <a:noFill/>
        </p:spPr>
        <p:txBody>
          <a:bodyPr vert="horz" anchor="ctr">
            <a:normAutofit fontScale="97500"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dirty="0"/>
              <a:t>Learning from the </a:t>
            </a:r>
            <a:r>
              <a:rPr lang="en-US" dirty="0" err="1"/>
              <a:t>Artis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/>
          <a:stretch/>
        </p:blipFill>
        <p:spPr bwMode="auto">
          <a:xfrm>
            <a:off x="539550" y="2276872"/>
            <a:ext cx="3960442" cy="25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/>
          <a:stretch/>
        </p:blipFill>
        <p:spPr bwMode="auto">
          <a:xfrm>
            <a:off x="4644007" y="2962274"/>
            <a:ext cx="4041209" cy="269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118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Mode of Lending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593339"/>
            <a:ext cx="28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Borrower Selection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15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10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/>
          <a:stretch/>
        </p:blipFill>
        <p:spPr bwMode="auto">
          <a:xfrm>
            <a:off x="1259632" y="755178"/>
            <a:ext cx="6672981" cy="61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616624" cy="481453"/>
          </a:xfrm>
          <a:noFill/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Learning from the </a:t>
            </a:r>
            <a:r>
              <a:rPr lang="en-US" sz="2800" dirty="0" err="1">
                <a:solidFill>
                  <a:schemeClr val="bg1"/>
                </a:solidFill>
              </a:rPr>
              <a:t>Artis</a:t>
            </a:r>
            <a:r>
              <a:rPr lang="en-US" sz="2800" dirty="0">
                <a:solidFill>
                  <a:schemeClr val="bg1"/>
                </a:solidFill>
              </a:rPr>
              <a:t>;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working </a:t>
            </a:r>
            <a:r>
              <a:rPr lang="en-US" sz="2800" dirty="0">
                <a:solidFill>
                  <a:schemeClr val="bg1"/>
                </a:solidFill>
              </a:rPr>
              <a:t>with them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2264115" y="335234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itchFamily="34" charset="0"/>
              </a:rPr>
              <a:t>Using an Intermediary to reach the Farmer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16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57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701824"/>
          </a:xfrm>
          <a:noFill/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dirty="0"/>
              <a:t>Many players – how do they fit our models?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336704" cy="46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17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99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8286" cy="562074"/>
          </a:xfrm>
          <a:noFill/>
        </p:spPr>
        <p:txBody>
          <a:bodyPr vert="horz" anchor="ctr">
            <a:normAutofit fontScale="90000"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dirty="0"/>
              <a:t>Structuring Finance to Fit the Value Chain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/>
          <a:stretch/>
        </p:blipFill>
        <p:spPr bwMode="auto">
          <a:xfrm>
            <a:off x="391384" y="1724025"/>
            <a:ext cx="7709007" cy="499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354693"/>
            <a:ext cx="836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Map of Finance Flows in the Potato Value Chain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18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8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  <a:noFill/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dirty="0"/>
              <a:t>What are the needs of the VC actors?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/>
          <a:stretch/>
        </p:blipFill>
        <p:spPr bwMode="auto">
          <a:xfrm>
            <a:off x="1043608" y="1484784"/>
            <a:ext cx="6624736" cy="486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19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55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62905" y="476672"/>
            <a:ext cx="8686800" cy="1143000"/>
          </a:xfr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sz="3200" dirty="0"/>
              <a:t>Growing public interest on agribusiness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134119" y="5733256"/>
            <a:ext cx="8763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GB" altLang="en-US" sz="2000" dirty="0">
                <a:solidFill>
                  <a:srgbClr val="A50021"/>
                </a:solidFill>
                <a:latin typeface="+mn-lt"/>
              </a:rPr>
              <a:t>Growth in the agricultural sector has a stronger positive impact on the poorest compared to growth in the non-agricultural sector</a:t>
            </a:r>
          </a:p>
        </p:txBody>
      </p:sp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1229927" y="1412776"/>
            <a:ext cx="5862353" cy="4218456"/>
            <a:chOff x="1834599" y="1524000"/>
            <a:chExt cx="4947202" cy="3945459"/>
          </a:xfrm>
        </p:grpSpPr>
        <p:pic>
          <p:nvPicPr>
            <p:cNvPr id="717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1" y="1524000"/>
              <a:ext cx="4800600" cy="359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6"/>
            <p:cNvSpPr txBox="1">
              <a:spLocks noChangeArrowheads="1"/>
            </p:cNvSpPr>
            <p:nvPr/>
          </p:nvSpPr>
          <p:spPr bwMode="auto">
            <a:xfrm>
              <a:off x="1834599" y="5181600"/>
              <a:ext cx="2819400" cy="28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 i="1" dirty="0">
                  <a:latin typeface="Calibri" pitchFamily="34" charset="0"/>
                  <a:ea typeface="MS PGothic" pitchFamily="34" charset="-128"/>
                </a:rPr>
                <a:t>Source: </a:t>
              </a:r>
              <a:r>
                <a:rPr lang="en-GB" altLang="en-US" sz="1400" i="1" dirty="0" err="1">
                  <a:latin typeface="Calibri" pitchFamily="34" charset="0"/>
                  <a:ea typeface="MS PGothic" pitchFamily="34" charset="-128"/>
                </a:rPr>
                <a:t>Ligon</a:t>
              </a:r>
              <a:r>
                <a:rPr lang="en-GB" altLang="en-US" sz="1400" i="1" dirty="0">
                  <a:latin typeface="Calibri" pitchFamily="34" charset="0"/>
                  <a:ea typeface="MS PGothic" pitchFamily="34" charset="-128"/>
                </a:rPr>
                <a:t> and </a:t>
              </a:r>
              <a:r>
                <a:rPr lang="en-GB" altLang="en-US" sz="1400" i="1" dirty="0" err="1">
                  <a:latin typeface="Calibri" pitchFamily="34" charset="0"/>
                  <a:ea typeface="MS PGothic" pitchFamily="34" charset="-128"/>
                </a:rPr>
                <a:t>Sadoulet</a:t>
              </a:r>
              <a:r>
                <a:rPr lang="en-GB" altLang="en-US" sz="1400" i="1" dirty="0">
                  <a:latin typeface="Calibri" pitchFamily="34" charset="0"/>
                  <a:ea typeface="MS PGothic" pitchFamily="34" charset="-128"/>
                </a:rPr>
                <a:t>, 2007</a:t>
              </a:r>
              <a:r>
                <a:rPr lang="en-US" altLang="en-US" sz="1400" i="1" dirty="0">
                  <a:latin typeface="Calibri" pitchFamily="34" charset="0"/>
                  <a:ea typeface="MS PGothic" pitchFamily="34" charset="-128"/>
                </a:rPr>
                <a:t> </a:t>
              </a:r>
              <a:endParaRPr lang="en-GB" altLang="en-US" sz="1400" i="1" dirty="0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2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45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/>
          <a:stretch/>
        </p:blipFill>
        <p:spPr bwMode="auto">
          <a:xfrm>
            <a:off x="1714500" y="1485900"/>
            <a:ext cx="5715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908720"/>
            <a:ext cx="670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Basmati Rice Value Chain Map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20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28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/>
          <a:stretch/>
        </p:blipFill>
        <p:spPr bwMode="auto">
          <a:xfrm>
            <a:off x="755576" y="1195011"/>
            <a:ext cx="6869435" cy="38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/>
          <a:stretch/>
        </p:blipFill>
        <p:spPr bwMode="auto">
          <a:xfrm>
            <a:off x="787252" y="5467349"/>
            <a:ext cx="6866882" cy="13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25679"/>
            <a:ext cx="835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Costs of constructing and operating a 50 000-tonne concrete elevator in Pakistan, 2010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036251"/>
            <a:ext cx="836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Results of economic analysis of investment in grain elevators in Pakistan, 2010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21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19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/>
          <a:stretch/>
        </p:blipFill>
        <p:spPr bwMode="auto">
          <a:xfrm>
            <a:off x="1835696" y="1206044"/>
            <a:ext cx="5686425" cy="49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836712"/>
            <a:ext cx="627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Dairy Value Chain Map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22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725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34925" y="764704"/>
            <a:ext cx="8964488" cy="9144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3200" dirty="0" smtClean="0"/>
              <a:t>Causes and Prevention of food losses and waste</a:t>
            </a:r>
          </a:p>
        </p:txBody>
      </p:sp>
      <p:sp>
        <p:nvSpPr>
          <p:cNvPr id="27650" name="Text Placeholder 6"/>
          <p:cNvSpPr>
            <a:spLocks noGrp="1"/>
          </p:cNvSpPr>
          <p:nvPr>
            <p:ph type="body" idx="4294967295"/>
          </p:nvPr>
        </p:nvSpPr>
        <p:spPr>
          <a:xfrm>
            <a:off x="467544" y="1654001"/>
            <a:ext cx="8064500" cy="485775"/>
          </a:xfrm>
        </p:spPr>
        <p:txBody>
          <a:bodyPr anchor="b">
            <a:normAutofit fontScale="77500" lnSpcReduction="20000"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2000" i="1" smtClean="0">
                <a:solidFill>
                  <a:srgbClr val="666633"/>
                </a:solidFill>
              </a:rPr>
              <a:t>Poor storage facilities, packaging and lack of infrastructure cause postharvest food losses in developing countries.</a:t>
            </a:r>
          </a:p>
        </p:txBody>
      </p:sp>
      <p:sp>
        <p:nvSpPr>
          <p:cNvPr id="27651" name="Text Placeholder 6"/>
          <p:cNvSpPr>
            <a:spLocks/>
          </p:cNvSpPr>
          <p:nvPr/>
        </p:nvSpPr>
        <p:spPr bwMode="auto">
          <a:xfrm>
            <a:off x="1331640" y="5548064"/>
            <a:ext cx="6192688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666633"/>
              </a:buClr>
              <a:buSzPct val="76000"/>
              <a:buFont typeface="Wingdings 3" pitchFamily="18" charset="2"/>
              <a:buNone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Prevention: investment in infrastructure, packaging and transportation.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6" y="2204864"/>
            <a:ext cx="4351337" cy="290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3" name="Picture 2" descr="http://www.patkol.com/download/patkol_com/P_FD_Patkol-Milk%20Transport%20T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139776"/>
            <a:ext cx="39592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23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5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1565417"/>
            <a:ext cx="8065589" cy="50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339752" y="6350997"/>
            <a:ext cx="3384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Rural Transformation Centre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571" y="764704"/>
            <a:ext cx="748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How do we organize for efficiency?</a:t>
            </a:r>
            <a:endParaRPr lang="en-GB" sz="3200" dirty="0">
              <a:solidFill>
                <a:srgbClr val="00849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24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9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5650" y="429260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3568" y="1436512"/>
            <a:ext cx="770485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7" lvl="1">
              <a:spcBef>
                <a:spcPct val="20000"/>
              </a:spcBef>
              <a:defRPr/>
            </a:pP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0" lvl="1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FAO</a:t>
            </a:r>
            <a:endParaRPr lang="en-US" sz="3200" dirty="0">
              <a:solidFill>
                <a:srgbClr val="00849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lvl="1" indent="-2778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cs typeface="Arial" charset="0"/>
                <a:hlinkClick r:id="rId3"/>
              </a:rPr>
              <a:t>www.fao.org/ag/ags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 </a:t>
            </a:r>
            <a:endParaRPr lang="en-US" sz="2000" b="1" dirty="0">
              <a:cs typeface="Arial" charset="0"/>
            </a:endParaRPr>
          </a:p>
          <a:p>
            <a:pPr lvl="1" indent="-277813">
              <a:spcBef>
                <a:spcPct val="20000"/>
              </a:spcBef>
              <a:buFont typeface="Arial" charset="0"/>
              <a:buNone/>
              <a:defRPr/>
            </a:pPr>
            <a:endParaRPr lang="en-GB" sz="1600" dirty="0" smtClean="0">
              <a:cs typeface="Arial" charset="0"/>
            </a:endParaRPr>
          </a:p>
          <a:p>
            <a:pPr lvl="1" indent="-277813">
              <a:spcBef>
                <a:spcPct val="20000"/>
              </a:spcBef>
              <a:buFont typeface="Arial" charset="0"/>
              <a:buNone/>
              <a:defRPr/>
            </a:pPr>
            <a:endParaRPr lang="en-GB" sz="1600" dirty="0" smtClean="0">
              <a:cs typeface="Arial" charset="0"/>
            </a:endParaRPr>
          </a:p>
          <a:p>
            <a:pPr lvl="1" indent="-277813">
              <a:spcBef>
                <a:spcPct val="20000"/>
              </a:spcBef>
              <a:buFont typeface="Arial" charset="0"/>
              <a:buNone/>
              <a:defRPr/>
            </a:pPr>
            <a:endParaRPr lang="en-GB" sz="1600" dirty="0">
              <a:cs typeface="Arial" charset="0"/>
            </a:endParaRPr>
          </a:p>
          <a:p>
            <a:pPr lvl="1" indent="-277813"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cs typeface="Arial" charset="0"/>
            </a:endParaRPr>
          </a:p>
          <a:p>
            <a:pPr lvl="1" indent="-277813">
              <a:defRPr/>
            </a:pPr>
            <a:endParaRPr lang="en-US" sz="2400" dirty="0" smtClean="0">
              <a:cs typeface="Arial" charset="0"/>
            </a:endParaRPr>
          </a:p>
          <a:p>
            <a:pPr lvl="1" indent="-277813">
              <a:defRPr/>
            </a:pPr>
            <a:endParaRPr lang="en-GB" sz="2400" dirty="0" smtClean="0">
              <a:cs typeface="Arial" charset="0"/>
            </a:endParaRPr>
          </a:p>
          <a:p>
            <a:pPr lvl="1" indent="-277813">
              <a:defRPr/>
            </a:pPr>
            <a:endParaRPr lang="en-US" sz="1600" dirty="0">
              <a:cs typeface="Arial" charset="0"/>
            </a:endParaRPr>
          </a:p>
          <a:p>
            <a:pPr lvl="1" indent="-277813"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  <a:hlinkClick r:id="rId4"/>
              </a:rPr>
              <a:t>www.ruralfinanceandinvestment.org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3946"/>
            <a:ext cx="3240360" cy="24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2555776" y="749300"/>
            <a:ext cx="3240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Useful Websites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3533" y="5671308"/>
            <a:ext cx="2520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2561"/>
            <a:ext cx="32004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02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21643"/>
            <a:ext cx="8229600" cy="9178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Productivity growth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44760" cy="37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7344816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algn="ctr" defTabSz="45720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rgbClr val="A50021"/>
                </a:solidFill>
              </a:defRPr>
            </a:lvl1pPr>
            <a:lvl2pPr marL="742950" indent="-285750" defTabSz="457200" eaLnBrk="0" hangingPunct="0">
              <a:defRPr>
                <a:latin typeface="Arial" charset="0"/>
              </a:defRPr>
            </a:lvl2pPr>
            <a:lvl3pPr marL="1143000" indent="-228600" defTabSz="457200" eaLnBrk="0" hangingPunct="0">
              <a:defRPr>
                <a:latin typeface="Arial" charset="0"/>
              </a:defRPr>
            </a:lvl3pPr>
            <a:lvl4pPr marL="1600200" indent="-228600" defTabSz="457200" eaLnBrk="0" hangingPunct="0">
              <a:defRPr>
                <a:latin typeface="Arial" charset="0"/>
              </a:defRPr>
            </a:lvl4pPr>
            <a:lvl5pPr marL="2057400" indent="-228600" defTabSz="457200" eaLnBrk="0" hangingPunct="0">
              <a:defRPr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/>
              <a:t>Agricultural total factor productivity (TFP) = total output/total production inputs (land, labor, capital and agricultural inputs)</a:t>
            </a:r>
            <a:endParaRPr lang="en-GB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3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5218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525" y="6165304"/>
            <a:ext cx="5774779" cy="4001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algn="ctr" defTabSz="45720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rgbClr val="A50021"/>
                </a:solidFill>
              </a:defRPr>
            </a:lvl1pPr>
            <a:lvl2pPr marL="742950" indent="-285750" defTabSz="457200" eaLnBrk="0" hangingPunct="0">
              <a:defRPr>
                <a:latin typeface="Arial" charset="0"/>
              </a:defRPr>
            </a:lvl2pPr>
            <a:lvl3pPr marL="1143000" indent="-228600" defTabSz="457200" eaLnBrk="0" hangingPunct="0">
              <a:defRPr>
                <a:latin typeface="Arial" charset="0"/>
              </a:defRPr>
            </a:lvl3pPr>
            <a:lvl4pPr marL="1600200" indent="-228600" defTabSz="457200" eaLnBrk="0" hangingPunct="0">
              <a:defRPr>
                <a:latin typeface="Arial" charset="0"/>
              </a:defRPr>
            </a:lvl4pPr>
            <a:lvl5pPr marL="2057400" indent="-228600" defTabSz="457200" eaLnBrk="0" hangingPunct="0">
              <a:defRPr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/>
              <a:t>Is the investment targeted most effectively?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980728"/>
            <a:ext cx="5832648" cy="58477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algn="ctr" eaLnBrk="1" hangingPunct="1">
              <a:spcBef>
                <a:spcPct val="0"/>
              </a:spcBef>
              <a:buNone/>
              <a:defRPr sz="320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Where does the credit go?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b="8570"/>
          <a:stretch/>
        </p:blipFill>
        <p:spPr bwMode="auto">
          <a:xfrm>
            <a:off x="1187624" y="2362200"/>
            <a:ext cx="6841435" cy="358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72539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itchFamily="34" charset="0"/>
              </a:rPr>
              <a:t>Outstanding credit in Pakistan, by commodity, </a:t>
            </a:r>
            <a:endParaRPr lang="en-GB" b="1" dirty="0" smtClean="0">
              <a:latin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</a:rPr>
              <a:t>September </a:t>
            </a:r>
            <a:r>
              <a:rPr lang="en-GB" b="1" dirty="0">
                <a:latin typeface="Calibri" pitchFamily="34" charset="0"/>
              </a:rPr>
              <a:t>2010 (million PKR and percentage of total)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671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/>
          <a:stretch/>
        </p:blipFill>
        <p:spPr bwMode="auto">
          <a:xfrm>
            <a:off x="1115616" y="2343150"/>
            <a:ext cx="6839297" cy="42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051946"/>
            <a:ext cx="6552728" cy="58477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 algn="ctr" eaLnBrk="1" hangingPunct="1">
              <a:spcBef>
                <a:spcPct val="0"/>
              </a:spcBef>
              <a:buNone/>
              <a:defRPr sz="320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demand for wheat in Pakistan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3623" y="1696819"/>
            <a:ext cx="711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Wheat for food consumption in Pakistan, 1997/98 to 2011/12 and anticipated until 2017/2018 (thousand tonnes)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5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3071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/>
          <a:stretch/>
        </p:blipFill>
        <p:spPr bwMode="auto">
          <a:xfrm>
            <a:off x="1331640" y="1790700"/>
            <a:ext cx="6510675" cy="39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8199" y="5949280"/>
            <a:ext cx="617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</a:rPr>
              <a:t>Average wheat yields in Pakistan are below its neighbors despite a high percentage under irrigation</a:t>
            </a:r>
            <a:endParaRPr lang="en-GB" sz="2000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340"/>
            <a:ext cx="7704856" cy="58477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 algn="ctr" eaLnBrk="1" hangingPunct="1">
              <a:spcBef>
                <a:spcPct val="0"/>
              </a:spcBef>
              <a:buNone/>
              <a:defRPr sz="320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Low yields – is low investment a culprit?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90787" y="1455400"/>
            <a:ext cx="581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Wheat yields in selected Asian countries, 2004 to 2011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3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/>
          <a:stretch/>
        </p:blipFill>
        <p:spPr bwMode="auto">
          <a:xfrm>
            <a:off x="528192" y="1933575"/>
            <a:ext cx="7334250" cy="47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501" y="68398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4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Who are the clients?</a:t>
            </a:r>
            <a:endParaRPr lang="en-GB" sz="3200" dirty="0">
              <a:solidFill>
                <a:srgbClr val="00849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7971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Main characteristics of cropped area under wheat in Pakistan, by farm size, 2010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 algn="r"/>
            <a:fld id="{9D7E2575-DE47-4D77-9547-CCCD294CE903}" type="slidenum">
              <a:rPr lang="en-GB" sz="1600"/>
              <a:pPr algn="r"/>
              <a:t>7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9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42" y="107178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the financial situation?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/>
          <a:stretch/>
        </p:blipFill>
        <p:spPr bwMode="auto">
          <a:xfrm>
            <a:off x="539552" y="2209800"/>
            <a:ext cx="8369184" cy="40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077" y="1833250"/>
            <a:ext cx="836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Outstanding debt of households from institutional and non-institutional sources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8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34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036496" cy="1080120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A strong business case for agricultural financing;</a:t>
            </a:r>
            <a:br>
              <a:rPr lang="en-US" dirty="0"/>
            </a:br>
            <a:r>
              <a:rPr lang="en-US" sz="900" dirty="0" smtClean="0"/>
              <a:t>           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</a:t>
            </a:r>
            <a:r>
              <a:rPr lang="en-US" sz="2800" dirty="0" smtClean="0">
                <a:solidFill>
                  <a:srgbClr val="C00000"/>
                </a:solidFill>
              </a:rPr>
              <a:t>a </a:t>
            </a:r>
            <a:r>
              <a:rPr lang="en-US" sz="2800" dirty="0">
                <a:solidFill>
                  <a:srgbClr val="C00000"/>
                </a:solidFill>
              </a:rPr>
              <a:t>need for a new approach to </a:t>
            </a:r>
            <a:r>
              <a:rPr lang="en-US" sz="2800" dirty="0" smtClean="0">
                <a:solidFill>
                  <a:srgbClr val="C00000"/>
                </a:solidFill>
              </a:rPr>
              <a:t>do it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9572" y="2564904"/>
            <a:ext cx="781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 banks of Pakistan make up over 80 % of the financial sector.  Yet, their banking model hardly reaches the 61% of farmers with less than 5 acres of land and even the 33% with 5-25 acres </a:t>
            </a:r>
            <a:r>
              <a:rPr lang="en-US" sz="2400" dirty="0"/>
              <a:t>even though agricultural finance has large growth potential and can be very profitable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56176" y="608351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NIBAF/PMN </a:t>
            </a:r>
            <a:r>
              <a:rPr lang="en-US" sz="1400" dirty="0" err="1" smtClean="0"/>
              <a:t>Arti</a:t>
            </a:r>
            <a:r>
              <a:rPr lang="en-US" sz="1400" dirty="0" smtClean="0"/>
              <a:t> study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9572" y="508518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There is no business case to reach them with the current business models – the business models must adapt</a:t>
            </a:r>
            <a:r>
              <a:rPr lang="en-US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en-GB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7E2575-DE47-4D77-9547-CCCD294CE903}" type="slidenum">
              <a:rPr lang="en-GB" sz="1600" smtClean="0"/>
              <a:pPr algn="r"/>
              <a:t>9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4670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y_elega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2ED7E-4041-4190-8106-F593E00A6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gray_elegant</Template>
  <TotalTime>0</TotalTime>
  <Words>756</Words>
  <Application>Microsoft Office PowerPoint</Application>
  <PresentationFormat>On-screen Show (4:3)</PresentationFormat>
  <Paragraphs>112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gray_elegant</vt:lpstr>
      <vt:lpstr>Photo Editor Photo</vt:lpstr>
      <vt:lpstr>Why should banks adopt innovative VC Financing models? </vt:lpstr>
      <vt:lpstr>Growing public interest on agribusiness</vt:lpstr>
      <vt:lpstr>Productivity growth</vt:lpstr>
      <vt:lpstr>PowerPoint Presentation</vt:lpstr>
      <vt:lpstr>PowerPoint Presentation</vt:lpstr>
      <vt:lpstr>PowerPoint Presentation</vt:lpstr>
      <vt:lpstr>PowerPoint Presentation</vt:lpstr>
      <vt:lpstr>What is the financial situation?</vt:lpstr>
      <vt:lpstr>A strong business case for agricultural financing;                                      a need for a new approach to do it</vt:lpstr>
      <vt:lpstr>PowerPoint Presentation</vt:lpstr>
      <vt:lpstr>PowerPoint Presentation</vt:lpstr>
      <vt:lpstr>A need for structured financial mechanisms and services to fit the value chain</vt:lpstr>
      <vt:lpstr>PowerPoint Presentation</vt:lpstr>
      <vt:lpstr>PowerPoint Presentation</vt:lpstr>
      <vt:lpstr>Learning from the Artis</vt:lpstr>
      <vt:lpstr>Learning from the Artis;  working with them</vt:lpstr>
      <vt:lpstr>Many players – how do they fit our models?</vt:lpstr>
      <vt:lpstr>Structuring Finance to Fit the Value Chain</vt:lpstr>
      <vt:lpstr>What are the needs of the VC actors?</vt:lpstr>
      <vt:lpstr>PowerPoint Presentation</vt:lpstr>
      <vt:lpstr>PowerPoint Presentation</vt:lpstr>
      <vt:lpstr>PowerPoint Presentation</vt:lpstr>
      <vt:lpstr>Causes and Prevention of food losses and waste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2012-07-03T15:00:09Z</dcterms:created>
  <dcterms:modified xsi:type="dcterms:W3CDTF">2015-03-27T18:37:40Z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TC101671249990</vt:lpwstr>
  </property>
</Properties>
</file>