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30"/>
  </p:notesMasterIdLst>
  <p:handoutMasterIdLst>
    <p:handoutMasterId r:id="rId31"/>
  </p:handoutMasterIdLst>
  <p:sldIdLst>
    <p:sldId id="264" r:id="rId3"/>
    <p:sldId id="327" r:id="rId4"/>
    <p:sldId id="320" r:id="rId5"/>
    <p:sldId id="321" r:id="rId6"/>
    <p:sldId id="324" r:id="rId7"/>
    <p:sldId id="325" r:id="rId8"/>
    <p:sldId id="326" r:id="rId9"/>
    <p:sldId id="331" r:id="rId10"/>
    <p:sldId id="322" r:id="rId11"/>
    <p:sldId id="330" r:id="rId12"/>
    <p:sldId id="332" r:id="rId13"/>
    <p:sldId id="333" r:id="rId14"/>
    <p:sldId id="323" r:id="rId15"/>
    <p:sldId id="314" r:id="rId16"/>
    <p:sldId id="335" r:id="rId17"/>
    <p:sldId id="315" r:id="rId18"/>
    <p:sldId id="316" r:id="rId19"/>
    <p:sldId id="307" r:id="rId20"/>
    <p:sldId id="286" r:id="rId21"/>
    <p:sldId id="283" r:id="rId22"/>
    <p:sldId id="311" r:id="rId23"/>
    <p:sldId id="312" r:id="rId24"/>
    <p:sldId id="337" r:id="rId25"/>
    <p:sldId id="338" r:id="rId26"/>
    <p:sldId id="339" r:id="rId27"/>
    <p:sldId id="313" r:id="rId28"/>
    <p:sldId id="292" r:id="rId29"/>
  </p:sldIdLst>
  <p:sldSz cx="9144000" cy="6858000" type="screen4x3"/>
  <p:notesSz cx="6794500" cy="9906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7094"/>
    <a:srgbClr val="1C6282"/>
    <a:srgbClr val="FEF935"/>
    <a:srgbClr val="ED6FD5"/>
    <a:srgbClr val="F6F977"/>
    <a:srgbClr val="FAFCB6"/>
    <a:srgbClr val="CCFFFF"/>
    <a:srgbClr val="FF9966"/>
    <a:srgbClr val="66FFFF"/>
    <a:srgbClr val="799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0" d="100"/>
          <a:sy n="70" d="100"/>
        </p:scale>
        <p:origin x="-1302"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4813" cy="49561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102" y="2"/>
            <a:ext cx="2944813" cy="495618"/>
          </a:xfrm>
          <a:prstGeom prst="rect">
            <a:avLst/>
          </a:prstGeom>
        </p:spPr>
        <p:txBody>
          <a:bodyPr vert="horz" lIns="91440" tIns="45720" rIns="91440" bIns="45720" rtlCol="0"/>
          <a:lstStyle>
            <a:lvl1pPr algn="r">
              <a:defRPr sz="1200"/>
            </a:lvl1pPr>
          </a:lstStyle>
          <a:p>
            <a:fld id="{3D47DEDE-B651-49B6-8BA6-7319F9596701}" type="datetimeFigureOut">
              <a:rPr lang="en-US" smtClean="0"/>
              <a:t>4/28/2015</a:t>
            </a:fld>
            <a:endParaRPr lang="en-US"/>
          </a:p>
        </p:txBody>
      </p:sp>
      <p:sp>
        <p:nvSpPr>
          <p:cNvPr id="4" name="Footer Placeholder 3"/>
          <p:cNvSpPr>
            <a:spLocks noGrp="1"/>
          </p:cNvSpPr>
          <p:nvPr>
            <p:ph type="ftr" sz="quarter" idx="2"/>
          </p:nvPr>
        </p:nvSpPr>
        <p:spPr>
          <a:xfrm>
            <a:off x="2" y="9408800"/>
            <a:ext cx="2944813" cy="49561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102" y="9408800"/>
            <a:ext cx="2944813" cy="495618"/>
          </a:xfrm>
          <a:prstGeom prst="rect">
            <a:avLst/>
          </a:prstGeom>
        </p:spPr>
        <p:txBody>
          <a:bodyPr vert="horz" lIns="91440" tIns="45720" rIns="91440" bIns="45720" rtlCol="0" anchor="b"/>
          <a:lstStyle>
            <a:lvl1pPr algn="r">
              <a:defRPr sz="1200"/>
            </a:lvl1pPr>
          </a:lstStyle>
          <a:p>
            <a:fld id="{DCC6BFE1-F719-4CF3-B0BE-0826F3E0EBEA}" type="slidenum">
              <a:rPr lang="en-US" smtClean="0"/>
              <a:t>‹#›</a:t>
            </a:fld>
            <a:endParaRPr lang="en-US"/>
          </a:p>
        </p:txBody>
      </p:sp>
    </p:spTree>
    <p:extLst>
      <p:ext uri="{BB962C8B-B14F-4D97-AF65-F5344CB8AC3E}">
        <p14:creationId xmlns:p14="http://schemas.microsoft.com/office/powerpoint/2010/main" val="3820335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4283" cy="4953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48647" y="1"/>
            <a:ext cx="2944283" cy="495300"/>
          </a:xfrm>
          <a:prstGeom prst="rect">
            <a:avLst/>
          </a:prstGeom>
        </p:spPr>
        <p:txBody>
          <a:bodyPr vert="horz" rtlCol="0"/>
          <a:lstStyle>
            <a:lvl1pPr algn="r">
              <a:defRPr sz="1200"/>
            </a:lvl1pPr>
          </a:lstStyle>
          <a:p>
            <a:fld id="{2A76C59E-5FF9-416F-8DDB-A1B6DB7B2B57}" type="datetimeFigureOut">
              <a:rPr lang="en-US" smtClean="0"/>
              <a:pPr/>
              <a:t>4/28/2015</a:t>
            </a:fld>
            <a:endParaRPr lang="en-US"/>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79450" y="4705351"/>
            <a:ext cx="5435600" cy="4457700"/>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408981"/>
            <a:ext cx="2944283" cy="4953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48647" y="9408981"/>
            <a:ext cx="2944283" cy="495300"/>
          </a:xfrm>
          <a:prstGeom prst="rect">
            <a:avLst/>
          </a:prstGeom>
        </p:spPr>
        <p:txBody>
          <a:bodyPr vert="horz" rtlCol="0" anchor="b"/>
          <a:lstStyle>
            <a:lvl1pPr algn="r">
              <a:defRPr sz="1200"/>
            </a:lvl1pPr>
          </a:lstStyle>
          <a:p>
            <a:fld id="{5BCCF0E1-31B6-485F-B4B0-11E7271AE8C4}" type="slidenum">
              <a:rPr lang="en-US" smtClean="0"/>
              <a:pPr/>
              <a:t>‹#›</a:t>
            </a:fld>
            <a:endParaRPr lang="en-US"/>
          </a:p>
        </p:txBody>
      </p:sp>
    </p:spTree>
    <p:extLst>
      <p:ext uri="{BB962C8B-B14F-4D97-AF65-F5344CB8AC3E}">
        <p14:creationId xmlns:p14="http://schemas.microsoft.com/office/powerpoint/2010/main" val="1653158551"/>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CCF0E1-31B6-485F-B4B0-11E7271AE8C4}" type="slidenum">
              <a:rPr lang="en-US" smtClean="0"/>
              <a:pPr/>
              <a:t>4</a:t>
            </a:fld>
            <a:endParaRPr lang="en-US"/>
          </a:p>
        </p:txBody>
      </p:sp>
    </p:spTree>
    <p:extLst>
      <p:ext uri="{BB962C8B-B14F-4D97-AF65-F5344CB8AC3E}">
        <p14:creationId xmlns:p14="http://schemas.microsoft.com/office/powerpoint/2010/main" val="1004728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 productivity</a:t>
            </a:r>
            <a:r>
              <a:rPr lang="en-US" baseline="0" dirty="0" smtClean="0"/>
              <a:t> is not keeping up due to low inadequate irrigation infrastructure </a:t>
            </a:r>
            <a:r>
              <a:rPr lang="en-US" baseline="0" dirty="0" err="1" smtClean="0"/>
              <a:t>andinsufficient</a:t>
            </a:r>
            <a:r>
              <a:rPr lang="en-US" baseline="0" dirty="0" smtClean="0"/>
              <a:t> farm inputs.</a:t>
            </a:r>
            <a:endParaRPr lang="en-US" dirty="0"/>
          </a:p>
        </p:txBody>
      </p:sp>
      <p:sp>
        <p:nvSpPr>
          <p:cNvPr id="4" name="Slide Number Placeholder 3"/>
          <p:cNvSpPr>
            <a:spLocks noGrp="1"/>
          </p:cNvSpPr>
          <p:nvPr>
            <p:ph type="sldNum" sz="quarter" idx="10"/>
          </p:nvPr>
        </p:nvSpPr>
        <p:spPr/>
        <p:txBody>
          <a:bodyPr/>
          <a:lstStyle/>
          <a:p>
            <a:fld id="{53BE44F3-4FF4-4B09-B9F6-A98E99BB0E84}" type="slidenum">
              <a:rPr lang="en-GB" smtClean="0"/>
              <a:t>5</a:t>
            </a:fld>
            <a:endParaRPr lang="en-GB"/>
          </a:p>
        </p:txBody>
      </p:sp>
    </p:spTree>
    <p:extLst>
      <p:ext uri="{BB962C8B-B14F-4D97-AF65-F5344CB8AC3E}">
        <p14:creationId xmlns:p14="http://schemas.microsoft.com/office/powerpoint/2010/main" val="4109932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EB9CBA-ACC7-4A90-BFEE-A744CD15DFB4}" type="slidenum">
              <a:rPr lang="es-MX" altLang="en-US"/>
              <a:pPr/>
              <a:t>9</a:t>
            </a:fld>
            <a:endParaRPr lang="es-MX" alt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xfrm>
            <a:off x="544191" y="4705350"/>
            <a:ext cx="5570861" cy="4693312"/>
          </a:xfrm>
        </p:spPr>
        <p:txBody>
          <a:bodyPr/>
          <a:lstStyle/>
          <a:p>
            <a:pPr marL="228600" indent="-228600"/>
            <a:r>
              <a:rPr lang="en-US" altLang="en-US" sz="1300" b="1"/>
              <a:t>Systemic Risk</a:t>
            </a:r>
            <a:r>
              <a:rPr lang="en-US" altLang="en-US" sz="1300"/>
              <a:t> – rural incomes, especially among the agriculturalists, are highly susceptible to similar risks at the same time.  Weather is the most uncontrollable and often devastating risk but disease and plagues are similarly important.  Failures in agriculture affect not only the farmer households and the production and marketing linkages but also the rural non-farm economies that revolve around and depend upon those income flows.  Even so, the most problematic is farm credit because of higher risk.</a:t>
            </a:r>
            <a:endParaRPr lang="en-US" altLang="en-US" sz="1300" b="1"/>
          </a:p>
          <a:p>
            <a:pPr marL="228600" indent="-228600"/>
            <a:r>
              <a:rPr lang="en-US" altLang="en-US" sz="1300" b="1"/>
              <a:t>Market Risk</a:t>
            </a:r>
            <a:r>
              <a:rPr lang="en-US" altLang="en-US" sz="1300"/>
              <a:t> – especially in developing countries, there both cyclical and seasonal price fluctuations of agricultural commodities, not only due to local production variation but also affected by “outside forces” such as political price and exchange controls, subsidies and globalization.</a:t>
            </a:r>
            <a:endParaRPr lang="en-US" altLang="en-US" sz="1300" b="1"/>
          </a:p>
          <a:p>
            <a:pPr marL="228600" indent="-228600"/>
            <a:r>
              <a:rPr lang="en-US" altLang="en-US" sz="1300" b="1"/>
              <a:t>Credit Risk</a:t>
            </a:r>
            <a:r>
              <a:rPr lang="en-US" altLang="en-US" sz="1300"/>
              <a:t> – collateral, especially mortgage, is a missing element in most rural finance hence increasing the risk of the lender.  Similarly collateral substitutes may be costly in both financial terms as well as social stigma risk terms as can be the case with peer lending.  Other support services and information networks such as credit bureaus are often not available to help lower the risk.  For term lending, a financial gap risk between sources and uses of funds poses another risk constraint.</a:t>
            </a:r>
            <a:endParaRPr lang="en-GB" alt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CF0E1-31B6-485F-B4B0-11E7271AE8C4}" type="slidenum">
              <a:rPr lang="en-US" smtClean="0"/>
              <a:pPr/>
              <a:t>14</a:t>
            </a:fld>
            <a:endParaRPr lang="en-US"/>
          </a:p>
        </p:txBody>
      </p:sp>
    </p:spTree>
    <p:extLst>
      <p:ext uri="{BB962C8B-B14F-4D97-AF65-F5344CB8AC3E}">
        <p14:creationId xmlns:p14="http://schemas.microsoft.com/office/powerpoint/2010/main" val="2336887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IAFP = Integrated Agricultural Food Park</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35892" indent="-283035" eaLnBrk="0" hangingPunct="0">
              <a:defRPr sz="2400">
                <a:solidFill>
                  <a:schemeClr val="tx1"/>
                </a:solidFill>
                <a:latin typeface="Arial" charset="0"/>
              </a:defRPr>
            </a:lvl2pPr>
            <a:lvl3pPr marL="1132142" indent="-226428" eaLnBrk="0" hangingPunct="0">
              <a:defRPr sz="2400">
                <a:solidFill>
                  <a:schemeClr val="tx1"/>
                </a:solidFill>
                <a:latin typeface="Arial" charset="0"/>
              </a:defRPr>
            </a:lvl3pPr>
            <a:lvl4pPr marL="1584998" indent="-226428" eaLnBrk="0" hangingPunct="0">
              <a:defRPr sz="2400">
                <a:solidFill>
                  <a:schemeClr val="tx1"/>
                </a:solidFill>
                <a:latin typeface="Arial" charset="0"/>
              </a:defRPr>
            </a:lvl4pPr>
            <a:lvl5pPr marL="2037855" indent="-226428" eaLnBrk="0" hangingPunct="0">
              <a:defRPr sz="2400">
                <a:solidFill>
                  <a:schemeClr val="tx1"/>
                </a:solidFill>
                <a:latin typeface="Arial" charset="0"/>
              </a:defRPr>
            </a:lvl5pPr>
            <a:lvl6pPr marL="2490711" indent="-226428" eaLnBrk="0" fontAlgn="base" hangingPunct="0">
              <a:spcBef>
                <a:spcPct val="0"/>
              </a:spcBef>
              <a:spcAft>
                <a:spcPct val="0"/>
              </a:spcAft>
              <a:defRPr sz="2400">
                <a:solidFill>
                  <a:schemeClr val="tx1"/>
                </a:solidFill>
                <a:latin typeface="Arial" charset="0"/>
              </a:defRPr>
            </a:lvl6pPr>
            <a:lvl7pPr marL="2943568" indent="-226428" eaLnBrk="0" fontAlgn="base" hangingPunct="0">
              <a:spcBef>
                <a:spcPct val="0"/>
              </a:spcBef>
              <a:spcAft>
                <a:spcPct val="0"/>
              </a:spcAft>
              <a:defRPr sz="2400">
                <a:solidFill>
                  <a:schemeClr val="tx1"/>
                </a:solidFill>
                <a:latin typeface="Arial" charset="0"/>
              </a:defRPr>
            </a:lvl7pPr>
            <a:lvl8pPr marL="3396425" indent="-226428" eaLnBrk="0" fontAlgn="base" hangingPunct="0">
              <a:spcBef>
                <a:spcPct val="0"/>
              </a:spcBef>
              <a:spcAft>
                <a:spcPct val="0"/>
              </a:spcAft>
              <a:defRPr sz="2400">
                <a:solidFill>
                  <a:schemeClr val="tx1"/>
                </a:solidFill>
                <a:latin typeface="Arial" charset="0"/>
              </a:defRPr>
            </a:lvl8pPr>
            <a:lvl9pPr marL="3849281" indent="-226428" eaLnBrk="0" fontAlgn="base" hangingPunct="0">
              <a:spcBef>
                <a:spcPct val="0"/>
              </a:spcBef>
              <a:spcAft>
                <a:spcPct val="0"/>
              </a:spcAft>
              <a:defRPr sz="2400">
                <a:solidFill>
                  <a:schemeClr val="tx1"/>
                </a:solidFill>
                <a:latin typeface="Arial" charset="0"/>
              </a:defRPr>
            </a:lvl9pPr>
          </a:lstStyle>
          <a:p>
            <a:pPr eaLnBrk="1" hangingPunct="1"/>
            <a:fld id="{C59FD33B-0553-42BF-9C25-06FEA4B7B170}" type="slidenum">
              <a:rPr lang="en-GB" altLang="en-US" sz="1200">
                <a:latin typeface="Times New Roman" pitchFamily="18" charset="0"/>
              </a:rPr>
              <a:pPr eaLnBrk="1" hangingPunct="1"/>
              <a:t>25</a:t>
            </a:fld>
            <a:endParaRPr lang="en-GB"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35892" indent="-283035" eaLnBrk="0" hangingPunct="0">
              <a:defRPr sz="2400">
                <a:solidFill>
                  <a:schemeClr val="tx1"/>
                </a:solidFill>
                <a:latin typeface="Arial" charset="0"/>
              </a:defRPr>
            </a:lvl2pPr>
            <a:lvl3pPr marL="1132142" indent="-226428" eaLnBrk="0" hangingPunct="0">
              <a:defRPr sz="2400">
                <a:solidFill>
                  <a:schemeClr val="tx1"/>
                </a:solidFill>
                <a:latin typeface="Arial" charset="0"/>
              </a:defRPr>
            </a:lvl3pPr>
            <a:lvl4pPr marL="1584998" indent="-226428" eaLnBrk="0" hangingPunct="0">
              <a:defRPr sz="2400">
                <a:solidFill>
                  <a:schemeClr val="tx1"/>
                </a:solidFill>
                <a:latin typeface="Arial" charset="0"/>
              </a:defRPr>
            </a:lvl4pPr>
            <a:lvl5pPr marL="2037855" indent="-226428" eaLnBrk="0" hangingPunct="0">
              <a:defRPr sz="2400">
                <a:solidFill>
                  <a:schemeClr val="tx1"/>
                </a:solidFill>
                <a:latin typeface="Arial" charset="0"/>
              </a:defRPr>
            </a:lvl5pPr>
            <a:lvl6pPr marL="2490711" indent="-226428" eaLnBrk="0" fontAlgn="base" hangingPunct="0">
              <a:spcBef>
                <a:spcPct val="0"/>
              </a:spcBef>
              <a:spcAft>
                <a:spcPct val="0"/>
              </a:spcAft>
              <a:defRPr sz="2400">
                <a:solidFill>
                  <a:schemeClr val="tx1"/>
                </a:solidFill>
                <a:latin typeface="Arial" charset="0"/>
              </a:defRPr>
            </a:lvl6pPr>
            <a:lvl7pPr marL="2943568" indent="-226428" eaLnBrk="0" fontAlgn="base" hangingPunct="0">
              <a:spcBef>
                <a:spcPct val="0"/>
              </a:spcBef>
              <a:spcAft>
                <a:spcPct val="0"/>
              </a:spcAft>
              <a:defRPr sz="2400">
                <a:solidFill>
                  <a:schemeClr val="tx1"/>
                </a:solidFill>
                <a:latin typeface="Arial" charset="0"/>
              </a:defRPr>
            </a:lvl7pPr>
            <a:lvl8pPr marL="3396425" indent="-226428" eaLnBrk="0" fontAlgn="base" hangingPunct="0">
              <a:spcBef>
                <a:spcPct val="0"/>
              </a:spcBef>
              <a:spcAft>
                <a:spcPct val="0"/>
              </a:spcAft>
              <a:defRPr sz="2400">
                <a:solidFill>
                  <a:schemeClr val="tx1"/>
                </a:solidFill>
                <a:latin typeface="Arial" charset="0"/>
              </a:defRPr>
            </a:lvl8pPr>
            <a:lvl9pPr marL="3849281" indent="-226428" eaLnBrk="0" fontAlgn="base" hangingPunct="0">
              <a:spcBef>
                <a:spcPct val="0"/>
              </a:spcBef>
              <a:spcAft>
                <a:spcPct val="0"/>
              </a:spcAft>
              <a:defRPr sz="2400">
                <a:solidFill>
                  <a:schemeClr val="tx1"/>
                </a:solidFill>
                <a:latin typeface="Arial" charset="0"/>
              </a:defRPr>
            </a:lvl9pPr>
          </a:lstStyle>
          <a:p>
            <a:pPr eaLnBrk="1" hangingPunct="1"/>
            <a:fld id="{912D0481-F4E8-4C4F-BAED-11FADD9EFD68}" type="slidenum">
              <a:rPr lang="en-GB" altLang="en-US" sz="1200"/>
              <a:pPr eaLnBrk="1" hangingPunct="1"/>
              <a:t>27</a:t>
            </a:fld>
            <a:endParaRPr lang="en-GB" alt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SV"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rgbClr val="00849B"/>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4" name="Rectangle 23"/>
          <p:cNvSpPr/>
          <p:nvPr/>
        </p:nvSpPr>
        <p:spPr>
          <a:xfrm flipV="1">
            <a:off x="5410200" y="3897010"/>
            <a:ext cx="3733801" cy="192024"/>
          </a:xfrm>
          <a:prstGeom prst="rect">
            <a:avLst/>
          </a:prstGeom>
          <a:solidFill>
            <a:srgbClr val="D4D0C1">
              <a:alpha val="49804"/>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5" name="Rectangle 24"/>
          <p:cNvSpPr/>
          <p:nvPr/>
        </p:nvSpPr>
        <p:spPr>
          <a:xfrm flipV="1">
            <a:off x="5410200" y="4115167"/>
            <a:ext cx="3733801" cy="9144"/>
          </a:xfrm>
          <a:prstGeom prst="rect">
            <a:avLst/>
          </a:prstGeom>
          <a:solidFill>
            <a:srgbClr val="D4D0C1">
              <a:alpha val="65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6" name="Rectangle 25"/>
          <p:cNvSpPr/>
          <p:nvPr/>
        </p:nvSpPr>
        <p:spPr>
          <a:xfrm flipV="1">
            <a:off x="5410200" y="4164403"/>
            <a:ext cx="1965960" cy="18288"/>
          </a:xfrm>
          <a:prstGeom prst="rect">
            <a:avLst/>
          </a:prstGeom>
          <a:solidFill>
            <a:srgbClr val="D4D0C1">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0" name="Rounded Rectangle 29"/>
          <p:cNvSpPr/>
          <p:nvPr/>
        </p:nvSpPr>
        <p:spPr>
          <a:xfrm>
            <a:off x="5407339" y="3961546"/>
            <a:ext cx="3063240" cy="27432"/>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1" name="Rounded Rectangle 30"/>
          <p:cNvSpPr/>
          <p:nvPr/>
        </p:nvSpPr>
        <p:spPr>
          <a:xfrm>
            <a:off x="7373646" y="4060129"/>
            <a:ext cx="1600200" cy="36576"/>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7" name="Rectangle 6"/>
          <p:cNvSpPr/>
          <p:nvPr userDrawn="1"/>
        </p:nvSpPr>
        <p:spPr>
          <a:xfrm>
            <a:off x="1" y="3649662"/>
            <a:ext cx="9144000" cy="13937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0" y="3675527"/>
            <a:ext cx="9144001" cy="185521"/>
          </a:xfrm>
          <a:prstGeom prst="rect">
            <a:avLst/>
          </a:prstGeom>
          <a:solidFill>
            <a:srgbClr val="22789E"/>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flipV="1">
            <a:off x="6414051" y="3643090"/>
            <a:ext cx="2729950" cy="248432"/>
          </a:xfrm>
          <a:prstGeom prst="rect">
            <a:avLst/>
          </a:prstGeom>
          <a:solidFill>
            <a:srgbClr val="22789E"/>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9" name="Rectangle 18"/>
          <p:cNvSpPr/>
          <p:nvPr/>
        </p:nvSpPr>
        <p:spPr>
          <a:xfrm>
            <a:off x="0" y="0"/>
            <a:ext cx="9144000" cy="3701700"/>
          </a:xfrm>
          <a:prstGeom prst="rect">
            <a:avLst/>
          </a:prstGeom>
          <a:solidFill>
            <a:srgbClr val="00849B"/>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457200" y="2401887"/>
            <a:ext cx="8458200" cy="1315145"/>
          </a:xfrm>
        </p:spPr>
        <p:txBody>
          <a:bodyPr anchor="b"/>
          <a:lstStyle>
            <a:lvl1pPr>
              <a:defRPr sz="4400">
                <a:solidFill>
                  <a:schemeClr val="bg1"/>
                </a:solidFil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457200" y="3864768"/>
            <a:ext cx="4953000" cy="1752600"/>
          </a:xfrm>
        </p:spPr>
        <p:txBody>
          <a:bodyPr/>
          <a:lstStyle>
            <a:lvl1pPr marL="64008" indent="0" algn="l">
              <a:buNone/>
              <a:defRPr sz="2400">
                <a:solidFill>
                  <a:srgbClr val="22789E"/>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pic>
        <p:nvPicPr>
          <p:cNvPr id="20" name="Picture 19" descr="flying_processed_food_white+pantone.png"/>
          <p:cNvPicPr>
            <a:picLocks noChangeAspect="1"/>
          </p:cNvPicPr>
          <p:nvPr userDrawn="1"/>
        </p:nvPicPr>
        <p:blipFill>
          <a:blip r:embed="rId2" cstate="print"/>
          <a:stretch>
            <a:fillRect/>
          </a:stretch>
        </p:blipFill>
        <p:spPr>
          <a:xfrm>
            <a:off x="899592" y="-171400"/>
            <a:ext cx="2593155" cy="1229452"/>
          </a:xfrm>
          <a:prstGeom prst="rect">
            <a:avLst/>
          </a:prstGeom>
          <a:noFill/>
        </p:spPr>
      </p:pic>
      <p:pic>
        <p:nvPicPr>
          <p:cNvPr id="21" name="Picture 20" descr="ingranaggii_white_doppio+pantone.png"/>
          <p:cNvPicPr>
            <a:picLocks noChangeAspect="1"/>
          </p:cNvPicPr>
          <p:nvPr userDrawn="1"/>
        </p:nvPicPr>
        <p:blipFill>
          <a:blip r:embed="rId3" cstate="print"/>
          <a:srcRect t="38844"/>
          <a:stretch>
            <a:fillRect/>
          </a:stretch>
        </p:blipFill>
        <p:spPr>
          <a:xfrm>
            <a:off x="4283968" y="0"/>
            <a:ext cx="930342" cy="620688"/>
          </a:xfrm>
          <a:prstGeom prst="rect">
            <a:avLst/>
          </a:prstGeom>
        </p:spPr>
      </p:pic>
      <p:pic>
        <p:nvPicPr>
          <p:cNvPr id="32" name="Picture 31" descr="ingranaggio_white_slim.png"/>
          <p:cNvPicPr>
            <a:picLocks noChangeAspect="1"/>
          </p:cNvPicPr>
          <p:nvPr userDrawn="1"/>
        </p:nvPicPr>
        <p:blipFill>
          <a:blip r:embed="rId4" cstate="print"/>
          <a:srcRect l="40932" t="27085"/>
          <a:stretch>
            <a:fillRect/>
          </a:stretch>
        </p:blipFill>
        <p:spPr>
          <a:xfrm>
            <a:off x="1" y="0"/>
            <a:ext cx="964116" cy="1061326"/>
          </a:xfrm>
          <a:prstGeom prst="rect">
            <a:avLst/>
          </a:prstGeom>
        </p:spPr>
      </p:pic>
      <p:pic>
        <p:nvPicPr>
          <p:cNvPr id="33" name="Picture 32" descr="cestino_white.png"/>
          <p:cNvPicPr>
            <a:picLocks noChangeAspect="1"/>
          </p:cNvPicPr>
          <p:nvPr userDrawn="1"/>
        </p:nvPicPr>
        <p:blipFill>
          <a:blip r:embed="rId5" cstate="print"/>
          <a:stretch>
            <a:fillRect/>
          </a:stretch>
        </p:blipFill>
        <p:spPr>
          <a:xfrm rot="18985089">
            <a:off x="3290969" y="-317884"/>
            <a:ext cx="1149522" cy="1130121"/>
          </a:xfrm>
          <a:prstGeom prst="rect">
            <a:avLst/>
          </a:prstGeom>
        </p:spPr>
      </p:pic>
      <p:sp>
        <p:nvSpPr>
          <p:cNvPr id="37" name="TextBox 36"/>
          <p:cNvSpPr txBox="1"/>
          <p:nvPr userDrawn="1"/>
        </p:nvSpPr>
        <p:spPr>
          <a:xfrm>
            <a:off x="395536" y="6248345"/>
            <a:ext cx="1656184"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849B"/>
                </a:solidFill>
                <a:latin typeface="Arial" pitchFamily="34" charset="0"/>
                <a:cs typeface="Arial" pitchFamily="34" charset="0"/>
              </a:rPr>
              <a:t>www.fao.org/ag/ags</a:t>
            </a:r>
          </a:p>
        </p:txBody>
      </p:sp>
      <p:pic>
        <p:nvPicPr>
          <p:cNvPr id="22" name="Picture 2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78513" y="6096331"/>
            <a:ext cx="2085975" cy="58102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15888"/>
            <a:ext cx="7342188" cy="5980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p:nvPr userDrawn="1"/>
        </p:nvSpPr>
        <p:spPr>
          <a:xfrm>
            <a:off x="3347863" y="0"/>
            <a:ext cx="5796137" cy="692696"/>
          </a:xfrm>
          <a:prstGeom prst="rect">
            <a:avLst/>
          </a:prstGeom>
          <a:solidFill>
            <a:srgbClr val="00849B"/>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22789E"/>
              </a:solidFill>
            </a:endParaRPr>
          </a:p>
        </p:txBody>
      </p:sp>
      <p:sp>
        <p:nvSpPr>
          <p:cNvPr id="4" name="Rectangle 33"/>
          <p:cNvSpPr>
            <a:spLocks noGrp="1" noChangeArrowheads="1"/>
          </p:cNvSpPr>
          <p:nvPr>
            <p:ph type="sldNum" sz="quarter" idx="10"/>
          </p:nvPr>
        </p:nvSpPr>
        <p:spPr>
          <a:xfrm>
            <a:off x="7740352" y="6093296"/>
            <a:ext cx="399256" cy="476250"/>
          </a:xfrm>
          <a:prstGeom prst="rect">
            <a:avLst/>
          </a:prstGeom>
        </p:spPr>
        <p:txBody>
          <a:bodyPr/>
          <a:lstStyle>
            <a:lvl1pPr algn="l">
              <a:defRPr sz="1800" b="0">
                <a:solidFill>
                  <a:srgbClr val="00869D"/>
                </a:solidFill>
                <a:latin typeface="Arial" panose="020B0604020202020204" pitchFamily="34" charset="0"/>
                <a:cs typeface="Arial" panose="020B0604020202020204" pitchFamily="34" charset="0"/>
              </a:defRPr>
            </a:lvl1pPr>
          </a:lstStyle>
          <a:p>
            <a:pPr>
              <a:defRPr/>
            </a:pPr>
            <a:fld id="{24A6182F-B5A7-4374-B64C-F051783479D1}" type="slidenum">
              <a:rPr lang="en-GB" smtClean="0"/>
              <a:pPr>
                <a:defRPr/>
              </a:pPr>
              <a:t>‹#›</a:t>
            </a:fld>
            <a:endParaRPr lang="en-GB" dirty="0"/>
          </a:p>
        </p:txBody>
      </p:sp>
    </p:spTree>
    <p:extLst>
      <p:ext uri="{BB962C8B-B14F-4D97-AF65-F5344CB8AC3E}">
        <p14:creationId xmlns:p14="http://schemas.microsoft.com/office/powerpoint/2010/main" val="41940467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1752600"/>
            <a:ext cx="6553200" cy="508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2492375"/>
            <a:ext cx="7905750" cy="3527425"/>
          </a:xfrm>
        </p:spPr>
        <p:txBody>
          <a:bodyPr/>
          <a:lstStyle/>
          <a:p>
            <a:pPr lvl="0"/>
            <a:endParaRPr lang="en-US" noProof="0"/>
          </a:p>
        </p:txBody>
      </p:sp>
      <p:sp>
        <p:nvSpPr>
          <p:cNvPr id="4" name="Rectangle 5"/>
          <p:cNvSpPr>
            <a:spLocks noGrp="1" noChangeArrowheads="1"/>
          </p:cNvSpPr>
          <p:nvPr>
            <p:ph type="sldNum" sz="quarter" idx="10"/>
          </p:nvPr>
        </p:nvSpPr>
        <p:spPr>
          <a:xfrm>
            <a:off x="7740352" y="6237312"/>
            <a:ext cx="504056" cy="476250"/>
          </a:xfrm>
          <a:prstGeom prst="rect">
            <a:avLst/>
          </a:prstGeom>
          <a:ln/>
        </p:spPr>
        <p:txBody>
          <a:bodyPr/>
          <a:lstStyle>
            <a:lvl1pPr>
              <a:defRPr/>
            </a:lvl1pPr>
          </a:lstStyle>
          <a:p>
            <a:fld id="{1155050A-83E8-4D3F-803E-E108762C86CA}" type="slidenum">
              <a:rPr lang="en-US" altLang="en-US"/>
              <a:pPr/>
              <a:t>‹#›</a:t>
            </a:fld>
            <a:endParaRPr lang="en-US" altLang="en-US" dirty="0"/>
          </a:p>
        </p:txBody>
      </p:sp>
      <p:sp>
        <p:nvSpPr>
          <p:cNvPr id="5" name="Rectangle 7"/>
          <p:cNvSpPr>
            <a:spLocks noGrp="1" noChangeArrowheads="1"/>
          </p:cNvSpPr>
          <p:nvPr>
            <p:ph type="ftr" sz="quarter" idx="11"/>
          </p:nvPr>
        </p:nvSpPr>
        <p:spPr>
          <a:xfrm>
            <a:off x="228600" y="6096000"/>
            <a:ext cx="5334000" cy="533400"/>
          </a:xfrm>
          <a:prstGeom prst="rect">
            <a:avLst/>
          </a:prstGeom>
          <a:ln/>
        </p:spPr>
        <p:txBody>
          <a:bodyPr/>
          <a:lstStyle>
            <a:lvl1pPr>
              <a:defRPr/>
            </a:lvl1pPr>
          </a:lstStyle>
          <a:p>
            <a:endParaRPr lang="en-US" altLang="en-US"/>
          </a:p>
        </p:txBody>
      </p:sp>
    </p:spTree>
    <p:extLst>
      <p:ext uri="{BB962C8B-B14F-4D97-AF65-F5344CB8AC3E}">
        <p14:creationId xmlns:p14="http://schemas.microsoft.com/office/powerpoint/2010/main" val="26667964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19803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aseline="0">
                <a:solidFill>
                  <a:srgbClr val="00849B"/>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3347863" y="0"/>
            <a:ext cx="5796137" cy="692696"/>
          </a:xfrm>
          <a:prstGeom prst="rect">
            <a:avLst/>
          </a:prstGeom>
          <a:solidFill>
            <a:srgbClr val="00849B"/>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22789E"/>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295648"/>
            <a:ext cx="7772400" cy="1509712"/>
          </a:xfrm>
        </p:spPr>
        <p:txBody>
          <a:bodyPr anchor="t"/>
          <a:lstStyle>
            <a:lvl1pPr marL="32004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p:nvPr userDrawn="1"/>
        </p:nvSpPr>
        <p:spPr>
          <a:xfrm>
            <a:off x="3347863" y="0"/>
            <a:ext cx="5796137" cy="692696"/>
          </a:xfrm>
          <a:prstGeom prst="rect">
            <a:avLst/>
          </a:prstGeom>
          <a:solidFill>
            <a:srgbClr val="00849B"/>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22789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49B"/>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347863" y="0"/>
            <a:ext cx="5796137" cy="692696"/>
          </a:xfrm>
          <a:prstGeom prst="rect">
            <a:avLst/>
          </a:prstGeom>
          <a:solidFill>
            <a:srgbClr val="00849B"/>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22789E"/>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29" name="Rectangle 28"/>
          <p:cNvSpPr/>
          <p:nvPr userDrawn="1"/>
        </p:nvSpPr>
        <p:spPr>
          <a:xfrm>
            <a:off x="1" y="366818"/>
            <a:ext cx="9144000" cy="84407"/>
          </a:xfrm>
          <a:prstGeom prst="rect">
            <a:avLst/>
          </a:prstGeom>
          <a:solidFill>
            <a:srgbClr val="D4D0C1">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0" name="Rectangle 29"/>
          <p:cNvSpPr/>
          <p:nvPr userDrawn="1"/>
        </p:nvSpPr>
        <p:spPr>
          <a:xfrm>
            <a:off x="1" y="-17675"/>
            <a:ext cx="9144000" cy="310663"/>
          </a:xfrm>
          <a:prstGeom prst="rect">
            <a:avLst/>
          </a:prstGeom>
          <a:solidFill>
            <a:srgbClr val="00849B"/>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22789E"/>
              </a:solidFill>
            </a:endParaRPr>
          </a:p>
        </p:txBody>
      </p:sp>
      <p:sp>
        <p:nvSpPr>
          <p:cNvPr id="31" name="Rectangle 30"/>
          <p:cNvSpPr/>
          <p:nvPr userDrawn="1"/>
        </p:nvSpPr>
        <p:spPr>
          <a:xfrm>
            <a:off x="0" y="308276"/>
            <a:ext cx="9144001" cy="91441"/>
          </a:xfrm>
          <a:prstGeom prst="rect">
            <a:avLst/>
          </a:prstGeom>
          <a:solidFill>
            <a:srgbClr val="22789E"/>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2" name="Rectangle 31"/>
          <p:cNvSpPr/>
          <p:nvPr userDrawn="1"/>
        </p:nvSpPr>
        <p:spPr>
          <a:xfrm flipV="1">
            <a:off x="5410182" y="360246"/>
            <a:ext cx="3733819" cy="91087"/>
          </a:xfrm>
          <a:prstGeom prst="rect">
            <a:avLst/>
          </a:prstGeom>
          <a:solidFill>
            <a:srgbClr val="00849B"/>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3" name="Rectangle 32"/>
          <p:cNvSpPr/>
          <p:nvPr userDrawn="1"/>
        </p:nvSpPr>
        <p:spPr>
          <a:xfrm flipV="1">
            <a:off x="5410200" y="440112"/>
            <a:ext cx="3733801" cy="180035"/>
          </a:xfrm>
          <a:prstGeom prst="rect">
            <a:avLst/>
          </a:prstGeom>
          <a:solidFill>
            <a:srgbClr val="D4D0C1">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4" name="Rounded Rectangle 33"/>
          <p:cNvSpPr/>
          <p:nvPr userDrawn="1"/>
        </p:nvSpPr>
        <p:spPr>
          <a:xfrm>
            <a:off x="5407339" y="497504"/>
            <a:ext cx="3063240" cy="27432"/>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5" name="Rounded Rectangle 34"/>
          <p:cNvSpPr/>
          <p:nvPr userDrawn="1"/>
        </p:nvSpPr>
        <p:spPr>
          <a:xfrm>
            <a:off x="7373646" y="588943"/>
            <a:ext cx="1600200" cy="36576"/>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6" name="Rectangle 35"/>
          <p:cNvSpPr/>
          <p:nvPr userDrawn="1"/>
        </p:nvSpPr>
        <p:spPr>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7" name="Rectangle 36"/>
          <p:cNvSpPr/>
          <p:nvPr userDrawn="1"/>
        </p:nvSpPr>
        <p:spPr>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8" name="Rectangle 37"/>
          <p:cNvSpPr/>
          <p:nvPr userDrawn="1"/>
        </p:nvSpPr>
        <p:spPr>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9" name="Rectangle 38"/>
          <p:cNvSpPr/>
          <p:nvPr userDrawn="1"/>
        </p:nvSpPr>
        <p:spPr>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40" name="Rectangle 39"/>
          <p:cNvSpPr/>
          <p:nvPr userDrawn="1"/>
        </p:nvSpPr>
        <p:spPr>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41" name="Rectangle 40"/>
          <p:cNvSpPr/>
          <p:nvPr userDrawn="1"/>
        </p:nvSpPr>
        <p:spPr>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rgbClr val="00849B"/>
                </a:solidFill>
              </a:defRPr>
            </a:lvl1pPr>
          </a:lstStyle>
          <a:p>
            <a:r>
              <a:rPr lang="en-US" dirty="0" smtClean="0"/>
              <a:t>Click to edit Master title style</a:t>
            </a:r>
            <a:endParaRPr lang="en-US" dirty="0"/>
          </a:p>
        </p:txBody>
      </p:sp>
      <p:sp>
        <p:nvSpPr>
          <p:cNvPr id="3" name="Rectangle 2"/>
          <p:cNvSpPr/>
          <p:nvPr userDrawn="1"/>
        </p:nvSpPr>
        <p:spPr>
          <a:xfrm>
            <a:off x="3347863" y="-1"/>
            <a:ext cx="5796137" cy="683171"/>
          </a:xfrm>
          <a:prstGeom prst="rect">
            <a:avLst/>
          </a:prstGeom>
          <a:solidFill>
            <a:srgbClr val="00849B"/>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22789E"/>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066800"/>
            <a:ext cx="3383280" cy="877824"/>
          </a:xfrm>
        </p:spPr>
        <p:txBody>
          <a:bodyPr anchor="b"/>
          <a:lstStyle>
            <a:lvl1pPr algn="l">
              <a:buNone/>
              <a:defRPr sz="1800" b="1">
                <a:solidFill>
                  <a:srgbClr val="00849B"/>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53496" y="1938337"/>
            <a:ext cx="3383280" cy="4690872"/>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52400" y="776287"/>
            <a:ext cx="5111750"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userDrawn="1"/>
        </p:nvSpPr>
        <p:spPr>
          <a:xfrm>
            <a:off x="3347863" y="0"/>
            <a:ext cx="5796137" cy="692696"/>
          </a:xfrm>
          <a:prstGeom prst="rect">
            <a:avLst/>
          </a:prstGeom>
          <a:solidFill>
            <a:srgbClr val="00849B"/>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22789E"/>
              </a:solidFill>
            </a:endParaRPr>
          </a:p>
        </p:txBody>
      </p:sp>
      <p:sp>
        <p:nvSpPr>
          <p:cNvPr id="7" name="Rectangle 33"/>
          <p:cNvSpPr>
            <a:spLocks noGrp="1" noChangeArrowheads="1"/>
          </p:cNvSpPr>
          <p:nvPr>
            <p:ph type="sldNum" sz="quarter" idx="10"/>
          </p:nvPr>
        </p:nvSpPr>
        <p:spPr>
          <a:xfrm>
            <a:off x="7740352" y="6165304"/>
            <a:ext cx="399256" cy="476250"/>
          </a:xfrm>
          <a:prstGeom prst="rect">
            <a:avLst/>
          </a:prstGeom>
        </p:spPr>
        <p:txBody>
          <a:bodyPr/>
          <a:lstStyle>
            <a:lvl1pPr algn="l">
              <a:defRPr sz="1800" b="0">
                <a:solidFill>
                  <a:srgbClr val="00869D"/>
                </a:solidFill>
                <a:latin typeface="Arial" panose="020B0604020202020204" pitchFamily="34" charset="0"/>
                <a:cs typeface="Arial" panose="020B0604020202020204" pitchFamily="34" charset="0"/>
              </a:defRPr>
            </a:lvl1pPr>
          </a:lstStyle>
          <a:p>
            <a:pPr>
              <a:defRPr/>
            </a:pPr>
            <a:fld id="{24A6182F-B5A7-4374-B64C-F051783479D1}" type="slidenum">
              <a:rPr lang="en-GB" smtClean="0"/>
              <a:pPr>
                <a:defRPr/>
              </a:pPr>
              <a:t>‹#›</a:t>
            </a:fld>
            <a:endParaRPr lang="en-GB"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352" y="769088"/>
            <a:ext cx="594360" cy="4628704"/>
          </a:xfrm>
        </p:spPr>
        <p:txBody>
          <a:bodyPr vert="vert270" anchor="b"/>
          <a:lstStyle>
            <a:lvl1pPr algn="l">
              <a:buNone/>
              <a:defRPr sz="2000" b="1">
                <a:solidFill>
                  <a:srgbClr val="00849B"/>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574160" y="769088"/>
            <a:ext cx="4572000" cy="4572000"/>
          </a:xfrm>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5337120" y="1254640"/>
            <a:ext cx="3200400" cy="4087368"/>
          </a:xfrm>
        </p:spPr>
        <p:txBody>
          <a:bodyPr/>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347863" y="0"/>
            <a:ext cx="5796137" cy="692696"/>
          </a:xfrm>
          <a:prstGeom prst="rect">
            <a:avLst/>
          </a:prstGeom>
          <a:solidFill>
            <a:srgbClr val="00849B"/>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22789E"/>
              </a:solidFill>
            </a:endParaRPr>
          </a:p>
        </p:txBody>
      </p:sp>
      <p:sp>
        <p:nvSpPr>
          <p:cNvPr id="6" name="Rectangle 33"/>
          <p:cNvSpPr>
            <a:spLocks noGrp="1" noChangeArrowheads="1"/>
          </p:cNvSpPr>
          <p:nvPr>
            <p:ph type="sldNum" sz="quarter" idx="10"/>
          </p:nvPr>
        </p:nvSpPr>
        <p:spPr>
          <a:xfrm>
            <a:off x="7668344" y="6165304"/>
            <a:ext cx="543272" cy="476250"/>
          </a:xfrm>
          <a:prstGeom prst="rect">
            <a:avLst/>
          </a:prstGeom>
        </p:spPr>
        <p:txBody>
          <a:bodyPr/>
          <a:lstStyle>
            <a:lvl1pPr algn="l">
              <a:defRPr sz="1800" b="0">
                <a:solidFill>
                  <a:srgbClr val="00869D"/>
                </a:solidFill>
                <a:latin typeface="Arial" panose="020B0604020202020204" pitchFamily="34" charset="0"/>
                <a:cs typeface="Arial" panose="020B0604020202020204" pitchFamily="34" charset="0"/>
              </a:defRPr>
            </a:lvl1pPr>
          </a:lstStyle>
          <a:p>
            <a:pPr>
              <a:defRPr/>
            </a:pPr>
            <a:fld id="{24A6182F-B5A7-4374-B64C-F051783479D1}" type="slidenum">
              <a:rPr lang="en-GB" smtClean="0"/>
              <a:pPr>
                <a:defRPr/>
              </a:pPr>
              <a:t>‹#›</a:t>
            </a:fld>
            <a:endParaRPr lang="en-GB"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r>
              <a:rPr lang="en-GB" dirty="0" smtClean="0"/>
              <a:t>                     </a:t>
            </a:r>
            <a:fld id="{9D7E2575-DE47-4D77-9547-CCCD294CE903}" type="slidenum">
              <a:rPr lang="en-GB" smtClean="0"/>
              <a:pPr/>
              <a:t>‹#›</a:t>
            </a:fld>
            <a:endParaRPr lang="en-GB" dirty="0"/>
          </a:p>
        </p:txBody>
      </p:sp>
      <p:sp>
        <p:nvSpPr>
          <p:cNvPr id="5" name="Rectangle 4"/>
          <p:cNvSpPr/>
          <p:nvPr userDrawn="1"/>
        </p:nvSpPr>
        <p:spPr>
          <a:xfrm>
            <a:off x="3347863" y="0"/>
            <a:ext cx="5796137" cy="692696"/>
          </a:xfrm>
          <a:prstGeom prst="rect">
            <a:avLst/>
          </a:prstGeom>
          <a:solidFill>
            <a:srgbClr val="00849B"/>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22789E"/>
              </a:solidFill>
            </a:endParaRPr>
          </a:p>
        </p:txBody>
      </p:sp>
    </p:spTree>
    <p:extLst>
      <p:ext uri="{BB962C8B-B14F-4D97-AF65-F5344CB8AC3E}">
        <p14:creationId xmlns:p14="http://schemas.microsoft.com/office/powerpoint/2010/main" val="11880240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650019"/>
            <a:ext cx="9144000" cy="84407"/>
          </a:xfrm>
          <a:prstGeom prst="rect">
            <a:avLst/>
          </a:prstGeom>
          <a:solidFill>
            <a:srgbClr val="D4D0C1">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9" name="Rectangle 28"/>
          <p:cNvSpPr/>
          <p:nvPr/>
        </p:nvSpPr>
        <p:spPr>
          <a:xfrm>
            <a:off x="0" y="0"/>
            <a:ext cx="9144000" cy="593863"/>
          </a:xfrm>
          <a:prstGeom prst="rect">
            <a:avLst/>
          </a:prstGeom>
          <a:solidFill>
            <a:srgbClr val="00849B"/>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22789E"/>
              </a:solidFill>
            </a:endParaRPr>
          </a:p>
        </p:txBody>
      </p:sp>
      <p:sp>
        <p:nvSpPr>
          <p:cNvPr id="30" name="Rectangle 29"/>
          <p:cNvSpPr/>
          <p:nvPr/>
        </p:nvSpPr>
        <p:spPr>
          <a:xfrm>
            <a:off x="0" y="591477"/>
            <a:ext cx="9144001" cy="91441"/>
          </a:xfrm>
          <a:prstGeom prst="rect">
            <a:avLst/>
          </a:prstGeom>
          <a:solidFill>
            <a:srgbClr val="22789E"/>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1" name="Rectangle 30"/>
          <p:cNvSpPr/>
          <p:nvPr/>
        </p:nvSpPr>
        <p:spPr>
          <a:xfrm flipV="1">
            <a:off x="5410182" y="643447"/>
            <a:ext cx="3733819" cy="91087"/>
          </a:xfrm>
          <a:prstGeom prst="rect">
            <a:avLst/>
          </a:prstGeom>
          <a:solidFill>
            <a:srgbClr val="00849B"/>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2" name="Rectangle 31"/>
          <p:cNvSpPr/>
          <p:nvPr/>
        </p:nvSpPr>
        <p:spPr>
          <a:xfrm flipV="1">
            <a:off x="5410200" y="723313"/>
            <a:ext cx="3733801" cy="180035"/>
          </a:xfrm>
          <a:prstGeom prst="rect">
            <a:avLst/>
          </a:prstGeom>
          <a:solidFill>
            <a:srgbClr val="D4D0C1">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3" name="Rounded Rectangle 32"/>
          <p:cNvSpPr/>
          <p:nvPr/>
        </p:nvSpPr>
        <p:spPr>
          <a:xfrm>
            <a:off x="5407339" y="780705"/>
            <a:ext cx="3063240" cy="27432"/>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4" name="Rounded Rectangle 33"/>
          <p:cNvSpPr/>
          <p:nvPr/>
        </p:nvSpPr>
        <p:spPr>
          <a:xfrm>
            <a:off x="7373646" y="872144"/>
            <a:ext cx="1600200" cy="36576"/>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scene3d>
              <a:camera prst="orthographicFront"/>
              <a:lightRig rig="threePt" dir="t"/>
            </a:scene3d>
            <a:sp3d/>
          </a:bodyPr>
          <a:lstStyle/>
          <a:p>
            <a:r>
              <a:rPr lang="en-US" dirty="0" smtClean="0"/>
              <a:t>Click to edit Master title style</a:t>
            </a:r>
            <a:endParaRPr lang="en-US" dirty="0"/>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flying_processed_food_white+pantone.png"/>
          <p:cNvPicPr>
            <a:picLocks noChangeAspect="1"/>
          </p:cNvPicPr>
          <p:nvPr/>
        </p:nvPicPr>
        <p:blipFill>
          <a:blip r:embed="rId14" cstate="print"/>
          <a:stretch>
            <a:fillRect/>
          </a:stretch>
        </p:blipFill>
        <p:spPr>
          <a:xfrm>
            <a:off x="539552" y="-108858"/>
            <a:ext cx="1690634" cy="801554"/>
          </a:xfrm>
          <a:prstGeom prst="rect">
            <a:avLst/>
          </a:prstGeom>
          <a:noFill/>
        </p:spPr>
      </p:pic>
      <p:pic>
        <p:nvPicPr>
          <p:cNvPr id="15" name="Picture 14" descr="ingranaggii_white_doppio+pantone.png"/>
          <p:cNvPicPr>
            <a:picLocks noChangeAspect="1"/>
          </p:cNvPicPr>
          <p:nvPr/>
        </p:nvPicPr>
        <p:blipFill>
          <a:blip r:embed="rId15" cstate="print"/>
          <a:srcRect t="38844"/>
          <a:stretch>
            <a:fillRect/>
          </a:stretch>
        </p:blipFill>
        <p:spPr>
          <a:xfrm>
            <a:off x="2771800" y="0"/>
            <a:ext cx="606546" cy="404664"/>
          </a:xfrm>
          <a:prstGeom prst="rect">
            <a:avLst/>
          </a:prstGeom>
        </p:spPr>
      </p:pic>
      <p:pic>
        <p:nvPicPr>
          <p:cNvPr id="16" name="Picture 15" descr="ingranaggio_white_slim.png"/>
          <p:cNvPicPr>
            <a:picLocks noChangeAspect="1"/>
          </p:cNvPicPr>
          <p:nvPr/>
        </p:nvPicPr>
        <p:blipFill>
          <a:blip r:embed="rId16" cstate="print"/>
          <a:srcRect l="40932" t="27085"/>
          <a:stretch>
            <a:fillRect/>
          </a:stretch>
        </p:blipFill>
        <p:spPr>
          <a:xfrm>
            <a:off x="1" y="0"/>
            <a:ext cx="628566" cy="691943"/>
          </a:xfrm>
          <a:prstGeom prst="rect">
            <a:avLst/>
          </a:prstGeom>
        </p:spPr>
      </p:pic>
      <p:pic>
        <p:nvPicPr>
          <p:cNvPr id="17" name="Picture 16" descr="cestino_white.png"/>
          <p:cNvPicPr>
            <a:picLocks noChangeAspect="1"/>
          </p:cNvPicPr>
          <p:nvPr/>
        </p:nvPicPr>
        <p:blipFill>
          <a:blip r:embed="rId17" cstate="print"/>
          <a:stretch>
            <a:fillRect/>
          </a:stretch>
        </p:blipFill>
        <p:spPr>
          <a:xfrm rot="18985089">
            <a:off x="2130405" y="-158621"/>
            <a:ext cx="749443" cy="736794"/>
          </a:xfrm>
          <a:prstGeom prst="rect">
            <a:avLst/>
          </a:prstGeom>
        </p:spPr>
      </p:pic>
      <p:pic>
        <p:nvPicPr>
          <p:cNvPr id="18" name="Picture 17" descr="FAO_blue_20.png"/>
          <p:cNvPicPr>
            <a:picLocks noChangeAspect="1"/>
          </p:cNvPicPr>
          <p:nvPr/>
        </p:nvPicPr>
        <p:blipFill>
          <a:blip r:embed="rId18" cstate="print"/>
          <a:stretch>
            <a:fillRect/>
          </a:stretch>
        </p:blipFill>
        <p:spPr>
          <a:xfrm>
            <a:off x="8172400" y="6021288"/>
            <a:ext cx="542925" cy="552450"/>
          </a:xfrm>
          <a:prstGeom prst="rect">
            <a:avLst/>
          </a:prstGeom>
        </p:spPr>
      </p:pic>
      <p:pic>
        <p:nvPicPr>
          <p:cNvPr id="19" name="Picture 18" descr="AGS_divisional_logo_white_new_forOffice.png"/>
          <p:cNvPicPr>
            <a:picLocks noChangeAspect="1"/>
          </p:cNvPicPr>
          <p:nvPr/>
        </p:nvPicPr>
        <p:blipFill>
          <a:blip r:embed="rId19" cstate="print"/>
          <a:srcRect t="9299"/>
          <a:stretch>
            <a:fillRect/>
          </a:stretch>
        </p:blipFill>
        <p:spPr>
          <a:xfrm>
            <a:off x="6804248" y="0"/>
            <a:ext cx="1926679" cy="59283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2" r:id="rId11"/>
    <p:sldLayoutId id="2147483663" r:id="rId12"/>
  </p:sldLayoutIdLst>
  <p:timing>
    <p:tnLst>
      <p:par>
        <p:cTn id="1" dur="indefinite" restart="never" nodeType="tmRoot"/>
      </p:par>
    </p:tnLst>
  </p:timing>
  <p:hf hdr="0" ftr="0" dt="0"/>
  <p:txStyles>
    <p:titleStyle>
      <a:lvl1pPr algn="l" rtl="0" eaLnBrk="1" latinLnBrk="0" hangingPunct="1">
        <a:spcBef>
          <a:spcPct val="0"/>
        </a:spcBef>
        <a:buNone/>
        <a:defRPr sz="4000" kern="1200">
          <a:solidFill>
            <a:srgbClr val="00849B"/>
          </a:solidFill>
          <a:effectLst>
            <a:outerShdw blurRad="50800" dist="38100" dir="2700000" algn="tl" rotWithShape="0">
              <a:prstClr val="black">
                <a:alpha val="40000"/>
              </a:prstClr>
            </a:outerShdw>
          </a:effectLst>
          <a:latin typeface="+mj-lt"/>
          <a:ea typeface="+mj-ea"/>
          <a:cs typeface="+mj-cs"/>
        </a:defRPr>
      </a:lvl1pPr>
    </p:titleStyle>
    <p:bodyStyle>
      <a:lvl1pPr marL="365760" indent="-256032" algn="l" rtl="0" eaLnBrk="1" latinLnBrk="0" hangingPunct="1">
        <a:spcBef>
          <a:spcPts val="300"/>
        </a:spcBef>
        <a:buClr>
          <a:srgbClr val="00849B"/>
        </a:buClr>
        <a:buFont typeface="Georgia"/>
        <a:buChar char="•"/>
        <a:defRPr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sz="2600" kern="1200">
          <a:solidFill>
            <a:srgbClr val="22789E"/>
          </a:solidFill>
          <a:latin typeface="+mn-lt"/>
          <a:ea typeface="+mn-ea"/>
          <a:cs typeface="+mn-cs"/>
        </a:defRPr>
      </a:lvl2pPr>
      <a:lvl3pPr marL="923544" indent="-219456" algn="l" rtl="0" eaLnBrk="1" latinLnBrk="0" hangingPunct="1">
        <a:spcBef>
          <a:spcPts val="300"/>
        </a:spcBef>
        <a:buClr>
          <a:srgbClr val="22789E"/>
        </a:buClr>
        <a:buFont typeface="Wingdings 2"/>
        <a:buChar char=""/>
        <a:defRPr sz="2400" kern="1200">
          <a:solidFill>
            <a:srgbClr val="00849B"/>
          </a:solidFill>
          <a:latin typeface="+mn-lt"/>
          <a:ea typeface="+mn-ea"/>
          <a:cs typeface="+mn-cs"/>
        </a:defRPr>
      </a:lvl3pPr>
      <a:lvl4pPr marL="1179576" indent="-201168" algn="l" rtl="0" eaLnBrk="1" latinLnBrk="0" hangingPunct="1">
        <a:spcBef>
          <a:spcPts val="300"/>
        </a:spcBef>
        <a:buClr>
          <a:schemeClr val="bg1">
            <a:lumMod val="65000"/>
          </a:schemeClr>
        </a:buClr>
        <a:buFont typeface="Wingdings 2"/>
        <a:buChar char=""/>
        <a:defRPr sz="2200" kern="1200">
          <a:solidFill>
            <a:schemeClr val="bg1">
              <a:lumMod val="50000"/>
            </a:schemeClr>
          </a:solidFill>
          <a:latin typeface="+mn-lt"/>
          <a:ea typeface="+mn-ea"/>
          <a:cs typeface="+mn-cs"/>
        </a:defRPr>
      </a:lvl4pPr>
      <a:lvl5pPr marL="1389888" indent="-182880" algn="l" rtl="0" eaLnBrk="1" latinLnBrk="0" hangingPunct="1">
        <a:spcBef>
          <a:spcPts val="300"/>
        </a:spcBef>
        <a:buClr>
          <a:srgbClr val="00849B"/>
        </a:buClr>
        <a:buFont typeface="Georgia"/>
        <a:buChar char="▫"/>
        <a:defRPr sz="2000" kern="1200">
          <a:solidFill>
            <a:schemeClr val="bg1">
              <a:lumMod val="65000"/>
            </a:schemeClr>
          </a:solidFill>
          <a:latin typeface="+mn-lt"/>
          <a:ea typeface="+mn-ea"/>
          <a:cs typeface="+mn-cs"/>
        </a:defRPr>
      </a:lvl5pPr>
      <a:lvl6pPr marL="1609344" indent="-182880" algn="l" rtl="0" eaLnBrk="1" latinLnBrk="0" hangingPunct="1">
        <a:spcBef>
          <a:spcPts val="300"/>
        </a:spcBef>
        <a:buClr>
          <a:schemeClr val="accent3"/>
        </a:buClr>
        <a:buFont typeface="Georgia"/>
        <a:buChar char="▫"/>
        <a:defRPr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sz="1400" kern="1200" baseline="0">
          <a:solidFill>
            <a:schemeClr val="accent3"/>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9.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fao.org/ag/ags"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hyperlink" Target="http://www.ruralfinanceandinvestment.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72816"/>
            <a:ext cx="7772400" cy="1470025"/>
          </a:xfrm>
        </p:spPr>
        <p:txBody>
          <a:bodyPr>
            <a:noAutofit/>
          </a:bodyPr>
          <a:lstStyle/>
          <a:p>
            <a:r>
              <a:rPr lang="en-US" sz="3200" b="1" dirty="0">
                <a:effectLst/>
              </a:rPr>
              <a:t>Agricultural Value Chain Financing – A strategy towards replacing or complementing conventional financing</a:t>
            </a:r>
            <a:endParaRPr lang="en-GB" sz="3200" dirty="0"/>
          </a:p>
        </p:txBody>
      </p:sp>
      <p:sp>
        <p:nvSpPr>
          <p:cNvPr id="3" name="Subtitle 2"/>
          <p:cNvSpPr>
            <a:spLocks noGrp="1"/>
          </p:cNvSpPr>
          <p:nvPr>
            <p:ph type="subTitle" idx="1"/>
          </p:nvPr>
        </p:nvSpPr>
        <p:spPr/>
        <p:txBody>
          <a:bodyPr/>
          <a:lstStyle/>
          <a:p>
            <a:r>
              <a:rPr lang="en-GB" b="1" dirty="0" smtClean="0">
                <a:solidFill>
                  <a:srgbClr val="C00000"/>
                </a:solidFill>
              </a:rPr>
              <a:t>Calvin Miller</a:t>
            </a:r>
          </a:p>
          <a:p>
            <a:r>
              <a:rPr lang="en-GB" b="1" dirty="0" smtClean="0">
                <a:solidFill>
                  <a:srgbClr val="C00000"/>
                </a:solidFill>
              </a:rPr>
              <a:t>FAO, Rome, Italy</a:t>
            </a:r>
            <a:endParaRPr lang="en-GB" b="1" dirty="0">
              <a:solidFill>
                <a:srgbClr val="C00000"/>
              </a:solidFill>
            </a:endParaRPr>
          </a:p>
        </p:txBody>
      </p:sp>
      <p:sp>
        <p:nvSpPr>
          <p:cNvPr id="4" name="TextBox 3"/>
          <p:cNvSpPr txBox="1"/>
          <p:nvPr/>
        </p:nvSpPr>
        <p:spPr>
          <a:xfrm>
            <a:off x="1237159" y="5013176"/>
            <a:ext cx="6768752" cy="923330"/>
          </a:xfrm>
          <a:prstGeom prst="rect">
            <a:avLst/>
          </a:prstGeom>
          <a:noFill/>
        </p:spPr>
        <p:txBody>
          <a:bodyPr wrap="square" rtlCol="0">
            <a:spAutoFit/>
          </a:bodyPr>
          <a:lstStyle/>
          <a:p>
            <a:pPr algn="ctr"/>
            <a:r>
              <a:rPr lang="en-GB" dirty="0" smtClean="0"/>
              <a:t>International Conference on Innovative Agricultural Financing</a:t>
            </a:r>
          </a:p>
          <a:p>
            <a:pPr algn="ctr"/>
            <a:r>
              <a:rPr lang="en-GB" dirty="0" smtClean="0"/>
              <a:t>State Bank of Pakistan and FAO</a:t>
            </a:r>
          </a:p>
          <a:p>
            <a:pPr algn="ctr"/>
            <a:r>
              <a:rPr lang="en-GB" dirty="0" smtClean="0"/>
              <a:t>Islamabad, April 28-29. 2015</a:t>
            </a:r>
            <a:endParaRPr lang="en-US" dirty="0"/>
          </a:p>
        </p:txBody>
      </p:sp>
    </p:spTree>
    <p:extLst>
      <p:ext uri="{BB962C8B-B14F-4D97-AF65-F5344CB8AC3E}">
        <p14:creationId xmlns:p14="http://schemas.microsoft.com/office/powerpoint/2010/main" val="1694937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692696"/>
            <a:ext cx="8229600" cy="792088"/>
          </a:xfrm>
        </p:spPr>
        <p:txBody>
          <a:bodyPr>
            <a:normAutofit/>
          </a:bodyPr>
          <a:lstStyle/>
          <a:p>
            <a:pPr algn="ctr"/>
            <a:r>
              <a:rPr lang="en-GB" sz="3200" dirty="0">
                <a:solidFill>
                  <a:srgbClr val="00849B"/>
                </a:solidFill>
                <a:latin typeface="+mj-lt"/>
                <a:cs typeface="+mj-cs"/>
              </a:rPr>
              <a:t>What is a value chain?</a:t>
            </a:r>
            <a:endParaRPr lang="en-US" sz="3200" dirty="0">
              <a:solidFill>
                <a:srgbClr val="00849B"/>
              </a:solidFill>
              <a:latin typeface="+mj-lt"/>
              <a:cs typeface="+mj-cs"/>
            </a:endParaRPr>
          </a:p>
        </p:txBody>
      </p:sp>
      <p:sp>
        <p:nvSpPr>
          <p:cNvPr id="5" name="Subtitle 3"/>
          <p:cNvSpPr txBox="1">
            <a:spLocks/>
          </p:cNvSpPr>
          <p:nvPr/>
        </p:nvSpPr>
        <p:spPr>
          <a:xfrm>
            <a:off x="588742" y="1460401"/>
            <a:ext cx="7740000" cy="2016224"/>
          </a:xfrm>
          <a:prstGeom prst="rect">
            <a:avLst/>
          </a:prstGeom>
        </p:spPr>
        <p:txBody>
          <a:bodyPr vert="horz">
            <a:normAutofit lnSpcReduction="10000"/>
          </a:bodyPr>
          <a:lstStyle>
            <a:lvl1pPr marL="365760" indent="-256032" algn="l" rtl="0" eaLnBrk="1" latinLnBrk="0" hangingPunct="1">
              <a:spcBef>
                <a:spcPts val="300"/>
              </a:spcBef>
              <a:buClr>
                <a:srgbClr val="00849B"/>
              </a:buClr>
              <a:buFont typeface="Georgia"/>
              <a:buChar char="•"/>
              <a:defRPr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sz="2600" kern="1200">
                <a:solidFill>
                  <a:srgbClr val="22789E"/>
                </a:solidFill>
                <a:latin typeface="+mn-lt"/>
                <a:ea typeface="+mn-ea"/>
                <a:cs typeface="+mn-cs"/>
              </a:defRPr>
            </a:lvl2pPr>
            <a:lvl3pPr marL="923544" indent="-219456" algn="l" rtl="0" eaLnBrk="1" latinLnBrk="0" hangingPunct="1">
              <a:spcBef>
                <a:spcPts val="300"/>
              </a:spcBef>
              <a:buClr>
                <a:srgbClr val="22789E"/>
              </a:buClr>
              <a:buFont typeface="Wingdings 2"/>
              <a:buChar char=""/>
              <a:defRPr sz="2400" kern="1200">
                <a:solidFill>
                  <a:srgbClr val="00849B"/>
                </a:solidFill>
                <a:latin typeface="+mn-lt"/>
                <a:ea typeface="+mn-ea"/>
                <a:cs typeface="+mn-cs"/>
              </a:defRPr>
            </a:lvl3pPr>
            <a:lvl4pPr marL="1179576" indent="-201168" algn="l" rtl="0" eaLnBrk="1" latinLnBrk="0" hangingPunct="1">
              <a:spcBef>
                <a:spcPts val="300"/>
              </a:spcBef>
              <a:buClr>
                <a:schemeClr val="bg1">
                  <a:lumMod val="65000"/>
                </a:schemeClr>
              </a:buClr>
              <a:buFont typeface="Wingdings 2"/>
              <a:buChar char=""/>
              <a:defRPr sz="2200" kern="1200">
                <a:solidFill>
                  <a:schemeClr val="bg1">
                    <a:lumMod val="50000"/>
                  </a:schemeClr>
                </a:solidFill>
                <a:latin typeface="+mn-lt"/>
                <a:ea typeface="+mn-ea"/>
                <a:cs typeface="+mn-cs"/>
              </a:defRPr>
            </a:lvl4pPr>
            <a:lvl5pPr marL="1389888" indent="-182880" algn="l" rtl="0" eaLnBrk="1" latinLnBrk="0" hangingPunct="1">
              <a:spcBef>
                <a:spcPts val="300"/>
              </a:spcBef>
              <a:buClr>
                <a:srgbClr val="00849B"/>
              </a:buClr>
              <a:buFont typeface="Georgia"/>
              <a:buChar char="▫"/>
              <a:defRPr sz="2000" kern="1200">
                <a:solidFill>
                  <a:schemeClr val="bg1">
                    <a:lumMod val="65000"/>
                  </a:schemeClr>
                </a:solidFill>
                <a:latin typeface="+mn-lt"/>
                <a:ea typeface="+mn-ea"/>
                <a:cs typeface="+mn-cs"/>
              </a:defRPr>
            </a:lvl5pPr>
            <a:lvl6pPr marL="1609344" indent="-182880" algn="l" rtl="0" eaLnBrk="1" latinLnBrk="0" hangingPunct="1">
              <a:spcBef>
                <a:spcPts val="300"/>
              </a:spcBef>
              <a:buClr>
                <a:schemeClr val="accent3"/>
              </a:buClr>
              <a:buFont typeface="Georgia"/>
              <a:buChar char="▫"/>
              <a:defRPr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sz="1400" kern="1200" baseline="0">
                <a:solidFill>
                  <a:schemeClr val="accent3"/>
                </a:solidFill>
                <a:latin typeface="+mn-lt"/>
                <a:ea typeface="+mn-ea"/>
                <a:cs typeface="+mn-cs"/>
              </a:defRPr>
            </a:lvl9pPr>
          </a:lstStyle>
          <a:p>
            <a:pPr marL="109728" indent="0">
              <a:buNone/>
            </a:pPr>
            <a:r>
              <a:rPr lang="en-GB" dirty="0" smtClean="0"/>
              <a:t>Value chain describes the full range of activities involved in getting a product or service from conception, through the different phases of production, transformation and delivery to the final consumer.</a:t>
            </a:r>
            <a:endParaRPr lang="en-US" dirty="0"/>
          </a:p>
        </p:txBody>
      </p:sp>
      <p:pic>
        <p:nvPicPr>
          <p:cNvPr id="6" name="Picture 5" descr="J:\VCF Book Photos\hanoi market_by karolajnat.jpg"/>
          <p:cNvPicPr>
            <a:picLocks noChangeAspect="1" noChangeArrowheads="1"/>
          </p:cNvPicPr>
          <p:nvPr/>
        </p:nvPicPr>
        <p:blipFill>
          <a:blip r:embed="rId2" cstate="print"/>
          <a:srcRect/>
          <a:stretch>
            <a:fillRect/>
          </a:stretch>
        </p:blipFill>
        <p:spPr bwMode="auto">
          <a:xfrm>
            <a:off x="2586103" y="3645024"/>
            <a:ext cx="4249944" cy="2822809"/>
          </a:xfrm>
          <a:prstGeom prst="rect">
            <a:avLst/>
          </a:prstGeom>
          <a:noFill/>
          <a:ln w="9525">
            <a:noFill/>
            <a:miter lim="800000"/>
            <a:headEnd/>
            <a:tailEnd/>
          </a:ln>
        </p:spPr>
      </p:pic>
      <p:sp>
        <p:nvSpPr>
          <p:cNvPr id="7" name="Slide Number Placeholder 1"/>
          <p:cNvSpPr txBox="1">
            <a:spLocks/>
          </p:cNvSpPr>
          <p:nvPr/>
        </p:nvSpPr>
        <p:spPr>
          <a:xfrm>
            <a:off x="8676456" y="6295627"/>
            <a:ext cx="360040" cy="365125"/>
          </a:xfrm>
          <a:prstGeom prst="rect">
            <a:avLst/>
          </a:prstGeom>
        </p:spPr>
        <p:txBody>
          <a:bodyPr/>
          <a:ls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9D7E2575-DE47-4D77-9547-CCCD294CE903}" type="slidenum">
              <a:rPr lang="en-GB" sz="1400" smtClean="0"/>
              <a:pPr/>
              <a:t>10</a:t>
            </a:fld>
            <a:endParaRPr lang="en-GB" sz="1400" dirty="0"/>
          </a:p>
        </p:txBody>
      </p:sp>
    </p:spTree>
    <p:extLst>
      <p:ext uri="{BB962C8B-B14F-4D97-AF65-F5344CB8AC3E}">
        <p14:creationId xmlns:p14="http://schemas.microsoft.com/office/powerpoint/2010/main" val="3243131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641" y="836712"/>
            <a:ext cx="8229600" cy="1066800"/>
          </a:xfrm>
        </p:spPr>
        <p:txBody>
          <a:bodyPr/>
          <a:lstStyle/>
          <a:p>
            <a:r>
              <a:rPr lang="en-GB" dirty="0" smtClean="0"/>
              <a:t>Defining agricultural value chain finance</a:t>
            </a:r>
            <a:endParaRPr lang="en-US" dirty="0"/>
          </a:p>
        </p:txBody>
      </p:sp>
      <p:sp>
        <p:nvSpPr>
          <p:cNvPr id="4" name="Rectangle 7"/>
          <p:cNvSpPr>
            <a:spLocks noChangeArrowheads="1"/>
          </p:cNvSpPr>
          <p:nvPr/>
        </p:nvSpPr>
        <p:spPr bwMode="auto">
          <a:xfrm>
            <a:off x="381224" y="1700808"/>
            <a:ext cx="825043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20000"/>
              </a:spcBef>
            </a:pPr>
            <a:r>
              <a:rPr lang="en-GB" altLang="en-US" b="1" i="1" dirty="0"/>
              <a:t>Value chain finance </a:t>
            </a:r>
            <a:r>
              <a:rPr lang="en-GB" altLang="en-US" dirty="0"/>
              <a:t>– financial products and services flowing </a:t>
            </a:r>
            <a:r>
              <a:rPr lang="en-GB" altLang="en-US" b="1" i="1" dirty="0"/>
              <a:t>to</a:t>
            </a:r>
            <a:r>
              <a:rPr lang="en-GB" altLang="en-US" dirty="0"/>
              <a:t> and/or </a:t>
            </a:r>
            <a:r>
              <a:rPr lang="en-GB" altLang="en-US" b="1" i="1" dirty="0"/>
              <a:t>through</a:t>
            </a:r>
            <a:r>
              <a:rPr lang="en-GB" altLang="en-US" dirty="0"/>
              <a:t> a VC to address the needs of those involved in that chain, be it a need for finance, a need to secure sales, procure products, reduce risk and/or improve efficiency within the chain. </a:t>
            </a:r>
          </a:p>
        </p:txBody>
      </p:sp>
      <p:sp>
        <p:nvSpPr>
          <p:cNvPr id="5" name="TextBox 4"/>
          <p:cNvSpPr txBox="1"/>
          <p:nvPr/>
        </p:nvSpPr>
        <p:spPr>
          <a:xfrm>
            <a:off x="422896" y="4149080"/>
            <a:ext cx="7519987" cy="1692771"/>
          </a:xfrm>
          <a:prstGeom prst="rect">
            <a:avLst/>
          </a:prstGeom>
          <a:noFill/>
        </p:spPr>
        <p:txBody>
          <a:bodyPr>
            <a:spAutoFit/>
          </a:bodyPr>
          <a:lstStyle/>
          <a:p>
            <a:pPr algn="l">
              <a:spcBef>
                <a:spcPts val="1200"/>
              </a:spcBef>
              <a:defRPr/>
            </a:pPr>
            <a:r>
              <a:rPr lang="en-US" sz="2800" b="1" u="sng" dirty="0">
                <a:solidFill>
                  <a:srgbClr val="C00000"/>
                </a:solidFill>
                <a:latin typeface="Monotype Corsiva" panose="03010101010201010101" pitchFamily="66" charset="0"/>
              </a:rPr>
              <a:t>Objectives</a:t>
            </a:r>
            <a:r>
              <a:rPr lang="en-US" sz="2800" b="1" dirty="0">
                <a:solidFill>
                  <a:srgbClr val="C00000"/>
                </a:solidFill>
                <a:latin typeface="Monotype Corsiva" panose="03010101010201010101" pitchFamily="66" charset="0"/>
              </a:rPr>
              <a:t>:</a:t>
            </a:r>
          </a:p>
          <a:p>
            <a:pPr marL="342900" indent="-342900" algn="l">
              <a:spcBef>
                <a:spcPts val="1200"/>
              </a:spcBef>
              <a:buFont typeface="Wingdings" panose="05000000000000000000" pitchFamily="2" charset="2"/>
              <a:buChar char="§"/>
              <a:defRPr/>
            </a:pPr>
            <a:r>
              <a:rPr lang="en-US" sz="2800" b="1" dirty="0" smtClean="0">
                <a:solidFill>
                  <a:srgbClr val="C00000"/>
                </a:solidFill>
                <a:latin typeface="Monotype Corsiva" panose="03010101010201010101" pitchFamily="66" charset="0"/>
              </a:rPr>
              <a:t>Align </a:t>
            </a:r>
            <a:r>
              <a:rPr lang="en-US" sz="2800" b="1" dirty="0">
                <a:solidFill>
                  <a:srgbClr val="C00000"/>
                </a:solidFill>
                <a:latin typeface="Monotype Corsiva" panose="03010101010201010101" pitchFamily="66" charset="0"/>
              </a:rPr>
              <a:t>and structure financial products to fit the chain</a:t>
            </a:r>
          </a:p>
          <a:p>
            <a:pPr marL="342900" indent="-342900" algn="l">
              <a:spcBef>
                <a:spcPts val="1200"/>
              </a:spcBef>
              <a:buFont typeface="Wingdings" panose="05000000000000000000" pitchFamily="2" charset="2"/>
              <a:buChar char="§"/>
              <a:defRPr/>
            </a:pPr>
            <a:r>
              <a:rPr lang="en-US" sz="2800" b="1" dirty="0" smtClean="0">
                <a:solidFill>
                  <a:srgbClr val="C00000"/>
                </a:solidFill>
                <a:latin typeface="Monotype Corsiva" panose="03010101010201010101" pitchFamily="66" charset="0"/>
              </a:rPr>
              <a:t>Reduce </a:t>
            </a:r>
            <a:r>
              <a:rPr lang="en-US" sz="2800" b="1" dirty="0">
                <a:solidFill>
                  <a:srgbClr val="C00000"/>
                </a:solidFill>
                <a:latin typeface="Monotype Corsiva" panose="03010101010201010101" pitchFamily="66" charset="0"/>
              </a:rPr>
              <a:t>costs and risks of finance</a:t>
            </a:r>
          </a:p>
        </p:txBody>
      </p:sp>
      <p:sp>
        <p:nvSpPr>
          <p:cNvPr id="6" name="Slide Number Placeholder 1"/>
          <p:cNvSpPr txBox="1">
            <a:spLocks/>
          </p:cNvSpPr>
          <p:nvPr/>
        </p:nvSpPr>
        <p:spPr>
          <a:xfrm>
            <a:off x="8676456" y="6295627"/>
            <a:ext cx="360040" cy="365125"/>
          </a:xfrm>
          <a:prstGeom prst="rect">
            <a:avLst/>
          </a:prstGeom>
        </p:spPr>
        <p:txBody>
          <a:bodyPr/>
          <a:ls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9D7E2575-DE47-4D77-9547-CCCD294CE903}" type="slidenum">
              <a:rPr lang="en-GB" sz="1400" smtClean="0"/>
              <a:pPr/>
              <a:t>11</a:t>
            </a:fld>
            <a:endParaRPr lang="en-GB" sz="1400" dirty="0"/>
          </a:p>
        </p:txBody>
      </p:sp>
    </p:spTree>
    <p:extLst>
      <p:ext uri="{BB962C8B-B14F-4D97-AF65-F5344CB8AC3E}">
        <p14:creationId xmlns:p14="http://schemas.microsoft.com/office/powerpoint/2010/main" val="2244401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428" y="836712"/>
            <a:ext cx="8229600" cy="1066800"/>
          </a:xfrm>
        </p:spPr>
        <p:txBody>
          <a:bodyPr/>
          <a:lstStyle/>
          <a:p>
            <a:r>
              <a:rPr lang="en-GB" dirty="0" smtClean="0"/>
              <a:t>What is the difference in approach</a:t>
            </a:r>
            <a:br>
              <a:rPr lang="en-GB" dirty="0" smtClean="0"/>
            </a:br>
            <a:endParaRPr lang="en-US" dirty="0"/>
          </a:p>
        </p:txBody>
      </p:sp>
      <p:sp>
        <p:nvSpPr>
          <p:cNvPr id="4" name="Subtitle 3"/>
          <p:cNvSpPr txBox="1">
            <a:spLocks/>
          </p:cNvSpPr>
          <p:nvPr/>
        </p:nvSpPr>
        <p:spPr>
          <a:xfrm>
            <a:off x="759228" y="1628800"/>
            <a:ext cx="7740000" cy="4860000"/>
          </a:xfrm>
          <a:prstGeom prst="rect">
            <a:avLst/>
          </a:prstGeom>
        </p:spPr>
        <p:txBody>
          <a:bodyPr vert="horz">
            <a:normAutofit fontScale="77500" lnSpcReduction="20000"/>
          </a:bodyPr>
          <a:lstStyle>
            <a:lvl1pPr marL="365760" indent="-256032" algn="l" rtl="0" eaLnBrk="1" latinLnBrk="0" hangingPunct="1">
              <a:spcBef>
                <a:spcPts val="300"/>
              </a:spcBef>
              <a:buClr>
                <a:srgbClr val="00849B"/>
              </a:buClr>
              <a:buFont typeface="Georgia"/>
              <a:buChar char="•"/>
              <a:defRPr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sz="2600" kern="1200">
                <a:solidFill>
                  <a:srgbClr val="22789E"/>
                </a:solidFill>
                <a:latin typeface="+mn-lt"/>
                <a:ea typeface="+mn-ea"/>
                <a:cs typeface="+mn-cs"/>
              </a:defRPr>
            </a:lvl2pPr>
            <a:lvl3pPr marL="923544" indent="-219456" algn="l" rtl="0" eaLnBrk="1" latinLnBrk="0" hangingPunct="1">
              <a:spcBef>
                <a:spcPts val="300"/>
              </a:spcBef>
              <a:buClr>
                <a:srgbClr val="22789E"/>
              </a:buClr>
              <a:buFont typeface="Wingdings 2"/>
              <a:buChar char=""/>
              <a:defRPr sz="2400" kern="1200">
                <a:solidFill>
                  <a:srgbClr val="00849B"/>
                </a:solidFill>
                <a:latin typeface="+mn-lt"/>
                <a:ea typeface="+mn-ea"/>
                <a:cs typeface="+mn-cs"/>
              </a:defRPr>
            </a:lvl3pPr>
            <a:lvl4pPr marL="1179576" indent="-201168" algn="l" rtl="0" eaLnBrk="1" latinLnBrk="0" hangingPunct="1">
              <a:spcBef>
                <a:spcPts val="300"/>
              </a:spcBef>
              <a:buClr>
                <a:schemeClr val="bg1">
                  <a:lumMod val="65000"/>
                </a:schemeClr>
              </a:buClr>
              <a:buFont typeface="Wingdings 2"/>
              <a:buChar char=""/>
              <a:defRPr sz="2200" kern="1200">
                <a:solidFill>
                  <a:schemeClr val="bg1">
                    <a:lumMod val="50000"/>
                  </a:schemeClr>
                </a:solidFill>
                <a:latin typeface="+mn-lt"/>
                <a:ea typeface="+mn-ea"/>
                <a:cs typeface="+mn-cs"/>
              </a:defRPr>
            </a:lvl4pPr>
            <a:lvl5pPr marL="1389888" indent="-182880" algn="l" rtl="0" eaLnBrk="1" latinLnBrk="0" hangingPunct="1">
              <a:spcBef>
                <a:spcPts val="300"/>
              </a:spcBef>
              <a:buClr>
                <a:srgbClr val="00849B"/>
              </a:buClr>
              <a:buFont typeface="Georgia"/>
              <a:buChar char="▫"/>
              <a:defRPr sz="2000" kern="1200">
                <a:solidFill>
                  <a:schemeClr val="bg1">
                    <a:lumMod val="65000"/>
                  </a:schemeClr>
                </a:solidFill>
                <a:latin typeface="+mn-lt"/>
                <a:ea typeface="+mn-ea"/>
                <a:cs typeface="+mn-cs"/>
              </a:defRPr>
            </a:lvl5pPr>
            <a:lvl6pPr marL="1609344" indent="-182880" algn="l" rtl="0" eaLnBrk="1" latinLnBrk="0" hangingPunct="1">
              <a:spcBef>
                <a:spcPts val="300"/>
              </a:spcBef>
              <a:buClr>
                <a:schemeClr val="accent3"/>
              </a:buClr>
              <a:buFont typeface="Georgia"/>
              <a:buChar char="▫"/>
              <a:defRPr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sz="1400" kern="1200" baseline="0">
                <a:solidFill>
                  <a:schemeClr val="accent3"/>
                </a:solidFill>
                <a:latin typeface="+mn-lt"/>
                <a:ea typeface="+mn-ea"/>
                <a:cs typeface="+mn-cs"/>
              </a:defRPr>
            </a:lvl9pPr>
          </a:lstStyle>
          <a:p>
            <a:pPr>
              <a:lnSpc>
                <a:spcPct val="120000"/>
              </a:lnSpc>
              <a:spcBef>
                <a:spcPts val="600"/>
              </a:spcBef>
            </a:pPr>
            <a:r>
              <a:rPr lang="en-GB" dirty="0" err="1" smtClean="0"/>
              <a:t>AgVCF</a:t>
            </a:r>
            <a:r>
              <a:rPr lang="en-GB" dirty="0" smtClean="0"/>
              <a:t> looks at direct and indirect financing</a:t>
            </a:r>
          </a:p>
          <a:p>
            <a:pPr>
              <a:lnSpc>
                <a:spcPct val="120000"/>
              </a:lnSpc>
              <a:spcBef>
                <a:spcPts val="600"/>
              </a:spcBef>
            </a:pPr>
            <a:r>
              <a:rPr lang="en-GB" dirty="0" smtClean="0"/>
              <a:t>It analyses the market, the VC, the relationships as well as the client. It identifies the:</a:t>
            </a:r>
          </a:p>
          <a:p>
            <a:pPr marL="635508" lvl="1" indent="-342900">
              <a:lnSpc>
                <a:spcPct val="120000"/>
              </a:lnSpc>
              <a:spcBef>
                <a:spcPts val="600"/>
              </a:spcBef>
              <a:buFont typeface="Wingdings" panose="05000000000000000000" pitchFamily="2" charset="2"/>
              <a:buChar char="§"/>
            </a:pPr>
            <a:r>
              <a:rPr lang="en-GB" i="1" dirty="0" smtClean="0">
                <a:solidFill>
                  <a:srgbClr val="207094"/>
                </a:solidFill>
              </a:rPr>
              <a:t>Structure</a:t>
            </a:r>
            <a:r>
              <a:rPr lang="en-GB" dirty="0" smtClean="0">
                <a:solidFill>
                  <a:srgbClr val="207094"/>
                </a:solidFill>
              </a:rPr>
              <a:t> of the value chain: all individuals and firms that conduct business by adding value and helping move the product toward the end markets </a:t>
            </a:r>
          </a:p>
          <a:p>
            <a:pPr marL="635508" lvl="1" indent="-342900">
              <a:lnSpc>
                <a:spcPct val="120000"/>
              </a:lnSpc>
              <a:spcBef>
                <a:spcPts val="600"/>
              </a:spcBef>
              <a:buFont typeface="Wingdings" panose="05000000000000000000" pitchFamily="2" charset="2"/>
              <a:buChar char="§"/>
            </a:pPr>
            <a:r>
              <a:rPr lang="en-GB" i="1" dirty="0" smtClean="0">
                <a:solidFill>
                  <a:srgbClr val="207094"/>
                </a:solidFill>
              </a:rPr>
              <a:t>External framework: </a:t>
            </a:r>
            <a:r>
              <a:rPr lang="en-GB" dirty="0" smtClean="0">
                <a:solidFill>
                  <a:srgbClr val="207094"/>
                </a:solidFill>
              </a:rPr>
              <a:t>the broader national context in which the chain operates</a:t>
            </a:r>
          </a:p>
          <a:p>
            <a:pPr marL="635508" lvl="1" indent="-342900">
              <a:lnSpc>
                <a:spcPct val="120000"/>
              </a:lnSpc>
              <a:spcBef>
                <a:spcPts val="600"/>
              </a:spcBef>
              <a:buFont typeface="Wingdings" panose="05000000000000000000" pitchFamily="2" charset="2"/>
              <a:buChar char="§"/>
            </a:pPr>
            <a:r>
              <a:rPr lang="en-GB" i="1" dirty="0" smtClean="0">
                <a:solidFill>
                  <a:srgbClr val="207094"/>
                </a:solidFill>
              </a:rPr>
              <a:t>Business model:</a:t>
            </a:r>
            <a:r>
              <a:rPr lang="en-GB" dirty="0" smtClean="0">
                <a:solidFill>
                  <a:srgbClr val="207094"/>
                </a:solidFill>
              </a:rPr>
              <a:t> the dynamics and “drivers” of the value chain, and the individual and firm behaviours and their effect on the functioning of the chain transactions and “buy-in”</a:t>
            </a:r>
          </a:p>
          <a:p>
            <a:pPr marL="635508" lvl="1" indent="-342900">
              <a:lnSpc>
                <a:spcPct val="120000"/>
              </a:lnSpc>
              <a:spcBef>
                <a:spcPts val="600"/>
              </a:spcBef>
              <a:buFont typeface="Wingdings" panose="05000000000000000000" pitchFamily="2" charset="2"/>
              <a:buChar char="§"/>
            </a:pPr>
            <a:r>
              <a:rPr lang="en-GB" i="1" dirty="0" smtClean="0">
                <a:solidFill>
                  <a:srgbClr val="207094"/>
                </a:solidFill>
              </a:rPr>
              <a:t>Trends</a:t>
            </a:r>
            <a:r>
              <a:rPr lang="en-GB" dirty="0" smtClean="0">
                <a:solidFill>
                  <a:srgbClr val="207094"/>
                </a:solidFill>
              </a:rPr>
              <a:t> and future </a:t>
            </a:r>
            <a:r>
              <a:rPr lang="en-GB" i="1" dirty="0" smtClean="0">
                <a:solidFill>
                  <a:srgbClr val="207094"/>
                </a:solidFill>
              </a:rPr>
              <a:t>risks</a:t>
            </a:r>
            <a:r>
              <a:rPr lang="en-GB" dirty="0" smtClean="0">
                <a:solidFill>
                  <a:srgbClr val="207094"/>
                </a:solidFill>
              </a:rPr>
              <a:t> and </a:t>
            </a:r>
            <a:r>
              <a:rPr lang="en-GB" i="1" dirty="0" smtClean="0">
                <a:solidFill>
                  <a:srgbClr val="207094"/>
                </a:solidFill>
              </a:rPr>
              <a:t>opportunities</a:t>
            </a:r>
            <a:r>
              <a:rPr lang="en-GB" dirty="0" smtClean="0">
                <a:solidFill>
                  <a:srgbClr val="207094"/>
                </a:solidFill>
              </a:rPr>
              <a:t> in the chain and its participants</a:t>
            </a:r>
            <a:endParaRPr lang="en-US" dirty="0">
              <a:solidFill>
                <a:srgbClr val="207094"/>
              </a:solidFill>
            </a:endParaRPr>
          </a:p>
        </p:txBody>
      </p:sp>
      <p:sp>
        <p:nvSpPr>
          <p:cNvPr id="5" name="Slide Number Placeholder 1"/>
          <p:cNvSpPr txBox="1">
            <a:spLocks/>
          </p:cNvSpPr>
          <p:nvPr/>
        </p:nvSpPr>
        <p:spPr>
          <a:xfrm>
            <a:off x="8676456" y="6295627"/>
            <a:ext cx="360040" cy="365125"/>
          </a:xfrm>
          <a:prstGeom prst="rect">
            <a:avLst/>
          </a:prstGeom>
        </p:spPr>
        <p:txBody>
          <a:bodyPr/>
          <a:ls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9D7E2575-DE47-4D77-9547-CCCD294CE903}" type="slidenum">
              <a:rPr lang="en-GB" sz="1400" smtClean="0"/>
              <a:pPr/>
              <a:t>12</a:t>
            </a:fld>
            <a:endParaRPr lang="en-GB" sz="1400" dirty="0"/>
          </a:p>
        </p:txBody>
      </p:sp>
    </p:spTree>
    <p:extLst>
      <p:ext uri="{BB962C8B-B14F-4D97-AF65-F5344CB8AC3E}">
        <p14:creationId xmlns:p14="http://schemas.microsoft.com/office/powerpoint/2010/main" val="46745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40" y="831964"/>
            <a:ext cx="8349680" cy="584775"/>
          </a:xfrm>
          <a:prstGeom prst="rect">
            <a:avLst/>
          </a:prstGeom>
          <a:noFill/>
        </p:spPr>
        <p:txBody>
          <a:bodyPr vert="horz" wrap="square" rtlCol="0" anchor="ctr">
            <a:spAutoFit/>
            <a:scene3d>
              <a:camera prst="orthographicFront"/>
              <a:lightRig rig="threePt" dir="t"/>
            </a:scene3d>
            <a:sp3d/>
          </a:bodyPr>
          <a:lstStyle>
            <a:lvl1pPr algn="ctr" eaLnBrk="1" hangingPunct="1">
              <a:spcBef>
                <a:spcPct val="0"/>
              </a:spcBef>
              <a:buNone/>
              <a:defRPr sz="3200">
                <a:solidFill>
                  <a:srgbClr val="00849B"/>
                </a:solidFill>
                <a:effectLst>
                  <a:outerShdw blurRad="50800" dist="38100" dir="2700000" algn="tl" rotWithShape="0">
                    <a:prstClr val="black">
                      <a:alpha val="40000"/>
                    </a:prstClr>
                  </a:outerShdw>
                </a:effectLst>
                <a:latin typeface="+mj-lt"/>
                <a:ea typeface="+mj-ea"/>
                <a:cs typeface="+mj-cs"/>
              </a:defRPr>
            </a:lvl1pPr>
          </a:lstStyle>
          <a:p>
            <a:r>
              <a:rPr lang="en-US" dirty="0"/>
              <a:t>Where do we invest in the </a:t>
            </a:r>
            <a:r>
              <a:rPr lang="en-US" dirty="0" smtClean="0"/>
              <a:t>AgVC?</a:t>
            </a:r>
            <a:endParaRPr lang="en-US" dirty="0"/>
          </a:p>
        </p:txBody>
      </p:sp>
      <p:grpSp>
        <p:nvGrpSpPr>
          <p:cNvPr id="7" name="Group 4"/>
          <p:cNvGrpSpPr>
            <a:grpSpLocks noChangeAspect="1"/>
          </p:cNvGrpSpPr>
          <p:nvPr/>
        </p:nvGrpSpPr>
        <p:grpSpPr bwMode="auto">
          <a:xfrm>
            <a:off x="504647" y="1693148"/>
            <a:ext cx="7782456" cy="5278378"/>
            <a:chOff x="336" y="804"/>
            <a:chExt cx="4638" cy="3228"/>
          </a:xfrm>
        </p:grpSpPr>
        <p:sp>
          <p:nvSpPr>
            <p:cNvPr id="8" name="AutoShape 5"/>
            <p:cNvSpPr>
              <a:spLocks noChangeAspect="1" noChangeArrowheads="1" noTextEdit="1"/>
            </p:cNvSpPr>
            <p:nvPr/>
          </p:nvSpPr>
          <p:spPr bwMode="auto">
            <a:xfrm>
              <a:off x="466" y="805"/>
              <a:ext cx="4508" cy="3227"/>
            </a:xfrm>
            <a:prstGeom prst="rect">
              <a:avLst/>
            </a:prstGeom>
            <a:noFill/>
            <a:ln w="9525">
              <a:noFill/>
              <a:miter lim="800000"/>
              <a:headEnd/>
              <a:tailEnd/>
            </a:ln>
          </p:spPr>
          <p:txBody>
            <a:bodyPr/>
            <a:lstStyle/>
            <a:p>
              <a:endParaRPr lang="it-IT"/>
            </a:p>
          </p:txBody>
        </p:sp>
        <p:sp>
          <p:nvSpPr>
            <p:cNvPr id="9" name="Rectangle 6"/>
            <p:cNvSpPr>
              <a:spLocks noChangeArrowheads="1"/>
            </p:cNvSpPr>
            <p:nvPr/>
          </p:nvSpPr>
          <p:spPr bwMode="auto">
            <a:xfrm>
              <a:off x="465" y="804"/>
              <a:ext cx="4508" cy="3227"/>
            </a:xfrm>
            <a:prstGeom prst="rect">
              <a:avLst/>
            </a:prstGeom>
            <a:noFill/>
            <a:ln w="9525">
              <a:noFill/>
              <a:miter lim="800000"/>
              <a:headEnd/>
              <a:tailEnd/>
            </a:ln>
          </p:spPr>
          <p:txBody>
            <a:bodyPr/>
            <a:lstStyle/>
            <a:p>
              <a:endParaRPr lang="en-US" altLang="en-US"/>
            </a:p>
          </p:txBody>
        </p:sp>
        <p:sp>
          <p:nvSpPr>
            <p:cNvPr id="10" name="Freeform 8"/>
            <p:cNvSpPr>
              <a:spLocks/>
            </p:cNvSpPr>
            <p:nvPr/>
          </p:nvSpPr>
          <p:spPr bwMode="auto">
            <a:xfrm>
              <a:off x="336" y="1882"/>
              <a:ext cx="710" cy="795"/>
            </a:xfrm>
            <a:custGeom>
              <a:avLst/>
              <a:gdLst>
                <a:gd name="T0" fmla="*/ 710 w 710"/>
                <a:gd name="T1" fmla="*/ 596 h 795"/>
                <a:gd name="T2" fmla="*/ 533 w 710"/>
                <a:gd name="T3" fmla="*/ 596 h 795"/>
                <a:gd name="T4" fmla="*/ 533 w 710"/>
                <a:gd name="T5" fmla="*/ 0 h 795"/>
                <a:gd name="T6" fmla="*/ 178 w 710"/>
                <a:gd name="T7" fmla="*/ 0 h 795"/>
                <a:gd name="T8" fmla="*/ 178 w 710"/>
                <a:gd name="T9" fmla="*/ 596 h 795"/>
                <a:gd name="T10" fmla="*/ 0 w 710"/>
                <a:gd name="T11" fmla="*/ 596 h 795"/>
                <a:gd name="T12" fmla="*/ 355 w 710"/>
                <a:gd name="T13" fmla="*/ 795 h 795"/>
                <a:gd name="T14" fmla="*/ 710 w 710"/>
                <a:gd name="T15" fmla="*/ 596 h 795"/>
                <a:gd name="T16" fmla="*/ 0 60000 65536"/>
                <a:gd name="T17" fmla="*/ 0 60000 65536"/>
                <a:gd name="T18" fmla="*/ 0 60000 65536"/>
                <a:gd name="T19" fmla="*/ 0 60000 65536"/>
                <a:gd name="T20" fmla="*/ 0 60000 65536"/>
                <a:gd name="T21" fmla="*/ 0 60000 65536"/>
                <a:gd name="T22" fmla="*/ 0 60000 65536"/>
                <a:gd name="T23" fmla="*/ 0 60000 65536"/>
                <a:gd name="T24" fmla="*/ 0 w 710"/>
                <a:gd name="T25" fmla="*/ 0 h 795"/>
                <a:gd name="T26" fmla="*/ 710 w 710"/>
                <a:gd name="T27" fmla="*/ 795 h 7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0" h="795">
                  <a:moveTo>
                    <a:pt x="710" y="596"/>
                  </a:moveTo>
                  <a:lnTo>
                    <a:pt x="533" y="596"/>
                  </a:lnTo>
                  <a:lnTo>
                    <a:pt x="533" y="0"/>
                  </a:lnTo>
                  <a:lnTo>
                    <a:pt x="178" y="0"/>
                  </a:lnTo>
                  <a:lnTo>
                    <a:pt x="178" y="596"/>
                  </a:lnTo>
                  <a:lnTo>
                    <a:pt x="0" y="596"/>
                  </a:lnTo>
                  <a:lnTo>
                    <a:pt x="355" y="795"/>
                  </a:lnTo>
                  <a:lnTo>
                    <a:pt x="710" y="596"/>
                  </a:lnTo>
                  <a:close/>
                </a:path>
              </a:pathLst>
            </a:custGeom>
            <a:solidFill>
              <a:srgbClr val="F6C453"/>
            </a:solidFill>
            <a:ln w="9525">
              <a:noFill/>
              <a:round/>
              <a:headEnd/>
              <a:tailEnd/>
            </a:ln>
          </p:spPr>
          <p:txBody>
            <a:bodyPr/>
            <a:lstStyle/>
            <a:p>
              <a:endParaRPr lang="it-IT"/>
            </a:p>
          </p:txBody>
        </p:sp>
        <p:sp>
          <p:nvSpPr>
            <p:cNvPr id="11" name="Rectangle 10"/>
            <p:cNvSpPr>
              <a:spLocks noChangeArrowheads="1"/>
            </p:cNvSpPr>
            <p:nvPr/>
          </p:nvSpPr>
          <p:spPr bwMode="auto">
            <a:xfrm rot="16200000">
              <a:off x="499" y="2133"/>
              <a:ext cx="244" cy="104"/>
            </a:xfrm>
            <a:prstGeom prst="rect">
              <a:avLst/>
            </a:prstGeom>
            <a:noFill/>
            <a:ln w="9525">
              <a:noFill/>
              <a:miter lim="800000"/>
              <a:headEnd/>
              <a:tailEnd/>
            </a:ln>
          </p:spPr>
          <p:txBody>
            <a:bodyPr wrap="none" lIns="0" tIns="0" rIns="0" bIns="0">
              <a:spAutoFit/>
            </a:bodyPr>
            <a:lstStyle/>
            <a:p>
              <a:r>
                <a:rPr lang="en-GB" altLang="en-US" sz="1200" b="1" dirty="0">
                  <a:solidFill>
                    <a:srgbClr val="000000"/>
                  </a:solidFill>
                  <a:latin typeface="Arial" panose="020B0604020202020204" pitchFamily="34" charset="0"/>
                  <a:cs typeface="Arial" panose="020B0604020202020204" pitchFamily="34" charset="0"/>
                </a:rPr>
                <a:t>Input </a:t>
              </a:r>
              <a:endParaRPr lang="en-GB" altLang="en-US" sz="1800" b="1" dirty="0">
                <a:latin typeface="Arial" panose="020B0604020202020204" pitchFamily="34" charset="0"/>
                <a:cs typeface="Arial" panose="020B0604020202020204" pitchFamily="34" charset="0"/>
              </a:endParaRPr>
            </a:p>
          </p:txBody>
        </p:sp>
        <p:sp>
          <p:nvSpPr>
            <p:cNvPr id="12" name="Rectangle 11"/>
            <p:cNvSpPr>
              <a:spLocks noChangeArrowheads="1"/>
            </p:cNvSpPr>
            <p:nvPr/>
          </p:nvSpPr>
          <p:spPr bwMode="auto">
            <a:xfrm rot="16200000">
              <a:off x="591" y="2133"/>
              <a:ext cx="298" cy="104"/>
            </a:xfrm>
            <a:prstGeom prst="rect">
              <a:avLst/>
            </a:prstGeom>
            <a:noFill/>
            <a:ln w="9525">
              <a:noFill/>
              <a:miter lim="800000"/>
              <a:headEnd/>
              <a:tailEnd/>
            </a:ln>
          </p:spPr>
          <p:txBody>
            <a:bodyPr wrap="none" lIns="0" tIns="0" rIns="0" bIns="0">
              <a:spAutoFit/>
            </a:bodyPr>
            <a:lstStyle/>
            <a:p>
              <a:r>
                <a:rPr lang="en-GB" altLang="en-US" sz="1200" b="1" dirty="0">
                  <a:solidFill>
                    <a:srgbClr val="000000"/>
                  </a:solidFill>
                  <a:latin typeface="Arial" panose="020B0604020202020204" pitchFamily="34" charset="0"/>
                  <a:cs typeface="Arial" panose="020B0604020202020204" pitchFamily="34" charset="0"/>
                </a:rPr>
                <a:t>Supply</a:t>
              </a:r>
              <a:endParaRPr lang="en-GB" altLang="en-US" sz="1800" dirty="0">
                <a:latin typeface="Arial" panose="020B0604020202020204" pitchFamily="34" charset="0"/>
                <a:cs typeface="Arial" panose="020B0604020202020204" pitchFamily="34" charset="0"/>
              </a:endParaRPr>
            </a:p>
          </p:txBody>
        </p:sp>
        <p:sp>
          <p:nvSpPr>
            <p:cNvPr id="13" name="Freeform 13"/>
            <p:cNvSpPr>
              <a:spLocks/>
            </p:cNvSpPr>
            <p:nvPr/>
          </p:nvSpPr>
          <p:spPr bwMode="auto">
            <a:xfrm>
              <a:off x="979" y="2384"/>
              <a:ext cx="834" cy="679"/>
            </a:xfrm>
            <a:custGeom>
              <a:avLst/>
              <a:gdLst>
                <a:gd name="T0" fmla="*/ 626 w 834"/>
                <a:gd name="T1" fmla="*/ 0 h 679"/>
                <a:gd name="T2" fmla="*/ 626 w 834"/>
                <a:gd name="T3" fmla="*/ 170 h 679"/>
                <a:gd name="T4" fmla="*/ 0 w 834"/>
                <a:gd name="T5" fmla="*/ 170 h 679"/>
                <a:gd name="T6" fmla="*/ 0 w 834"/>
                <a:gd name="T7" fmla="*/ 509 h 679"/>
                <a:gd name="T8" fmla="*/ 626 w 834"/>
                <a:gd name="T9" fmla="*/ 509 h 679"/>
                <a:gd name="T10" fmla="*/ 626 w 834"/>
                <a:gd name="T11" fmla="*/ 679 h 679"/>
                <a:gd name="T12" fmla="*/ 834 w 834"/>
                <a:gd name="T13" fmla="*/ 339 h 679"/>
                <a:gd name="T14" fmla="*/ 626 w 834"/>
                <a:gd name="T15" fmla="*/ 0 h 679"/>
                <a:gd name="T16" fmla="*/ 0 60000 65536"/>
                <a:gd name="T17" fmla="*/ 0 60000 65536"/>
                <a:gd name="T18" fmla="*/ 0 60000 65536"/>
                <a:gd name="T19" fmla="*/ 0 60000 65536"/>
                <a:gd name="T20" fmla="*/ 0 60000 65536"/>
                <a:gd name="T21" fmla="*/ 0 60000 65536"/>
                <a:gd name="T22" fmla="*/ 0 60000 65536"/>
                <a:gd name="T23" fmla="*/ 0 60000 65536"/>
                <a:gd name="T24" fmla="*/ 0 w 834"/>
                <a:gd name="T25" fmla="*/ 0 h 679"/>
                <a:gd name="T26" fmla="*/ 834 w 834"/>
                <a:gd name="T27" fmla="*/ 679 h 6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4" h="679">
                  <a:moveTo>
                    <a:pt x="626" y="0"/>
                  </a:moveTo>
                  <a:lnTo>
                    <a:pt x="626" y="170"/>
                  </a:lnTo>
                  <a:lnTo>
                    <a:pt x="0" y="170"/>
                  </a:lnTo>
                  <a:lnTo>
                    <a:pt x="0" y="509"/>
                  </a:lnTo>
                  <a:lnTo>
                    <a:pt x="626" y="509"/>
                  </a:lnTo>
                  <a:lnTo>
                    <a:pt x="626" y="679"/>
                  </a:lnTo>
                  <a:lnTo>
                    <a:pt x="834" y="339"/>
                  </a:lnTo>
                  <a:lnTo>
                    <a:pt x="626" y="0"/>
                  </a:lnTo>
                  <a:close/>
                </a:path>
              </a:pathLst>
            </a:custGeom>
            <a:solidFill>
              <a:srgbClr val="F6C453"/>
            </a:solidFill>
            <a:ln w="9525">
              <a:noFill/>
              <a:round/>
              <a:headEnd/>
              <a:tailEnd/>
            </a:ln>
          </p:spPr>
          <p:txBody>
            <a:bodyPr/>
            <a:lstStyle/>
            <a:p>
              <a:endParaRPr lang="it-IT"/>
            </a:p>
          </p:txBody>
        </p:sp>
        <p:sp>
          <p:nvSpPr>
            <p:cNvPr id="14" name="Rectangle 15"/>
            <p:cNvSpPr>
              <a:spLocks noChangeArrowheads="1"/>
            </p:cNvSpPr>
            <p:nvPr/>
          </p:nvSpPr>
          <p:spPr bwMode="auto">
            <a:xfrm>
              <a:off x="1085" y="2671"/>
              <a:ext cx="459" cy="107"/>
            </a:xfrm>
            <a:prstGeom prst="rect">
              <a:avLst/>
            </a:prstGeom>
            <a:noFill/>
            <a:ln w="9525">
              <a:noFill/>
              <a:miter lim="800000"/>
              <a:headEnd/>
              <a:tailEnd/>
            </a:ln>
          </p:spPr>
          <p:txBody>
            <a:bodyPr wrap="none" lIns="0" tIns="0" rIns="0" bIns="0">
              <a:spAutoFit/>
            </a:bodyPr>
            <a:lstStyle/>
            <a:p>
              <a:r>
                <a:rPr lang="en-GB" altLang="en-US" sz="1200" b="1" dirty="0">
                  <a:solidFill>
                    <a:srgbClr val="000000"/>
                  </a:solidFill>
                  <a:latin typeface="Arial" panose="020B0604020202020204" pitchFamily="34" charset="0"/>
                  <a:cs typeface="Arial" panose="020B0604020202020204" pitchFamily="34" charset="0"/>
                </a:rPr>
                <a:t>Production</a:t>
              </a:r>
              <a:endParaRPr lang="en-GB" altLang="en-US" sz="1800" dirty="0">
                <a:latin typeface="Arial" panose="020B0604020202020204" pitchFamily="34" charset="0"/>
                <a:cs typeface="Arial" panose="020B0604020202020204" pitchFamily="34" charset="0"/>
              </a:endParaRPr>
            </a:p>
          </p:txBody>
        </p:sp>
        <p:sp>
          <p:nvSpPr>
            <p:cNvPr id="15" name="Freeform 17"/>
            <p:cNvSpPr>
              <a:spLocks/>
            </p:cNvSpPr>
            <p:nvPr/>
          </p:nvSpPr>
          <p:spPr bwMode="auto">
            <a:xfrm>
              <a:off x="1886" y="2384"/>
              <a:ext cx="833" cy="678"/>
            </a:xfrm>
            <a:custGeom>
              <a:avLst/>
              <a:gdLst>
                <a:gd name="T0" fmla="*/ 625 w 833"/>
                <a:gd name="T1" fmla="*/ 0 h 678"/>
                <a:gd name="T2" fmla="*/ 625 w 833"/>
                <a:gd name="T3" fmla="*/ 170 h 678"/>
                <a:gd name="T4" fmla="*/ 0 w 833"/>
                <a:gd name="T5" fmla="*/ 170 h 678"/>
                <a:gd name="T6" fmla="*/ 0 w 833"/>
                <a:gd name="T7" fmla="*/ 508 h 678"/>
                <a:gd name="T8" fmla="*/ 625 w 833"/>
                <a:gd name="T9" fmla="*/ 508 h 678"/>
                <a:gd name="T10" fmla="*/ 625 w 833"/>
                <a:gd name="T11" fmla="*/ 678 h 678"/>
                <a:gd name="T12" fmla="*/ 833 w 833"/>
                <a:gd name="T13" fmla="*/ 339 h 678"/>
                <a:gd name="T14" fmla="*/ 625 w 833"/>
                <a:gd name="T15" fmla="*/ 0 h 678"/>
                <a:gd name="T16" fmla="*/ 0 60000 65536"/>
                <a:gd name="T17" fmla="*/ 0 60000 65536"/>
                <a:gd name="T18" fmla="*/ 0 60000 65536"/>
                <a:gd name="T19" fmla="*/ 0 60000 65536"/>
                <a:gd name="T20" fmla="*/ 0 60000 65536"/>
                <a:gd name="T21" fmla="*/ 0 60000 65536"/>
                <a:gd name="T22" fmla="*/ 0 60000 65536"/>
                <a:gd name="T23" fmla="*/ 0 60000 65536"/>
                <a:gd name="T24" fmla="*/ 0 w 833"/>
                <a:gd name="T25" fmla="*/ 0 h 678"/>
                <a:gd name="T26" fmla="*/ 833 w 833"/>
                <a:gd name="T27" fmla="*/ 678 h 6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3" h="678">
                  <a:moveTo>
                    <a:pt x="625" y="0"/>
                  </a:moveTo>
                  <a:lnTo>
                    <a:pt x="625" y="170"/>
                  </a:lnTo>
                  <a:lnTo>
                    <a:pt x="0" y="170"/>
                  </a:lnTo>
                  <a:lnTo>
                    <a:pt x="0" y="508"/>
                  </a:lnTo>
                  <a:lnTo>
                    <a:pt x="625" y="508"/>
                  </a:lnTo>
                  <a:lnTo>
                    <a:pt x="625" y="678"/>
                  </a:lnTo>
                  <a:lnTo>
                    <a:pt x="833" y="339"/>
                  </a:lnTo>
                  <a:lnTo>
                    <a:pt x="625" y="0"/>
                  </a:lnTo>
                  <a:close/>
                </a:path>
              </a:pathLst>
            </a:custGeom>
            <a:solidFill>
              <a:srgbClr val="F6C453"/>
            </a:solidFill>
            <a:ln w="9525">
              <a:noFill/>
              <a:round/>
              <a:headEnd/>
              <a:tailEnd/>
            </a:ln>
          </p:spPr>
          <p:txBody>
            <a:bodyPr/>
            <a:lstStyle/>
            <a:p>
              <a:endParaRPr lang="it-IT"/>
            </a:p>
          </p:txBody>
        </p:sp>
        <p:sp>
          <p:nvSpPr>
            <p:cNvPr id="16" name="Rectangle 19"/>
            <p:cNvSpPr>
              <a:spLocks noChangeArrowheads="1"/>
            </p:cNvSpPr>
            <p:nvPr/>
          </p:nvSpPr>
          <p:spPr bwMode="auto">
            <a:xfrm>
              <a:off x="1981" y="2671"/>
              <a:ext cx="476" cy="107"/>
            </a:xfrm>
            <a:prstGeom prst="rect">
              <a:avLst/>
            </a:prstGeom>
            <a:noFill/>
            <a:ln w="9525">
              <a:noFill/>
              <a:miter lim="800000"/>
              <a:headEnd/>
              <a:tailEnd/>
            </a:ln>
          </p:spPr>
          <p:txBody>
            <a:bodyPr wrap="none" lIns="0" tIns="0" rIns="0" bIns="0">
              <a:spAutoFit/>
            </a:bodyPr>
            <a:lstStyle/>
            <a:p>
              <a:r>
                <a:rPr lang="en-GB" altLang="en-US" sz="1200" b="1" dirty="0">
                  <a:solidFill>
                    <a:srgbClr val="000000"/>
                  </a:solidFill>
                  <a:latin typeface="Arial" panose="020B0604020202020204" pitchFamily="34" charset="0"/>
                  <a:cs typeface="Arial" panose="020B0604020202020204" pitchFamily="34" charset="0"/>
                </a:rPr>
                <a:t>Processing</a:t>
              </a:r>
              <a:endParaRPr lang="en-GB" altLang="en-US" sz="1800" dirty="0">
                <a:latin typeface="Arial" panose="020B0604020202020204" pitchFamily="34" charset="0"/>
                <a:cs typeface="Arial" panose="020B0604020202020204" pitchFamily="34" charset="0"/>
              </a:endParaRPr>
            </a:p>
          </p:txBody>
        </p:sp>
        <p:sp>
          <p:nvSpPr>
            <p:cNvPr id="17" name="Freeform 21"/>
            <p:cNvSpPr>
              <a:spLocks/>
            </p:cNvSpPr>
            <p:nvPr/>
          </p:nvSpPr>
          <p:spPr bwMode="auto">
            <a:xfrm>
              <a:off x="2773" y="2384"/>
              <a:ext cx="834" cy="712"/>
            </a:xfrm>
            <a:custGeom>
              <a:avLst/>
              <a:gdLst>
                <a:gd name="T0" fmla="*/ 625 w 834"/>
                <a:gd name="T1" fmla="*/ 0 h 712"/>
                <a:gd name="T2" fmla="*/ 625 w 834"/>
                <a:gd name="T3" fmla="*/ 178 h 712"/>
                <a:gd name="T4" fmla="*/ 0 w 834"/>
                <a:gd name="T5" fmla="*/ 178 h 712"/>
                <a:gd name="T6" fmla="*/ 0 w 834"/>
                <a:gd name="T7" fmla="*/ 533 h 712"/>
                <a:gd name="T8" fmla="*/ 625 w 834"/>
                <a:gd name="T9" fmla="*/ 533 h 712"/>
                <a:gd name="T10" fmla="*/ 625 w 834"/>
                <a:gd name="T11" fmla="*/ 712 h 712"/>
                <a:gd name="T12" fmla="*/ 834 w 834"/>
                <a:gd name="T13" fmla="*/ 355 h 712"/>
                <a:gd name="T14" fmla="*/ 625 w 834"/>
                <a:gd name="T15" fmla="*/ 0 h 712"/>
                <a:gd name="T16" fmla="*/ 0 60000 65536"/>
                <a:gd name="T17" fmla="*/ 0 60000 65536"/>
                <a:gd name="T18" fmla="*/ 0 60000 65536"/>
                <a:gd name="T19" fmla="*/ 0 60000 65536"/>
                <a:gd name="T20" fmla="*/ 0 60000 65536"/>
                <a:gd name="T21" fmla="*/ 0 60000 65536"/>
                <a:gd name="T22" fmla="*/ 0 60000 65536"/>
                <a:gd name="T23" fmla="*/ 0 60000 65536"/>
                <a:gd name="T24" fmla="*/ 0 w 834"/>
                <a:gd name="T25" fmla="*/ 0 h 712"/>
                <a:gd name="T26" fmla="*/ 834 w 834"/>
                <a:gd name="T27" fmla="*/ 712 h 7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4" h="712">
                  <a:moveTo>
                    <a:pt x="625" y="0"/>
                  </a:moveTo>
                  <a:lnTo>
                    <a:pt x="625" y="178"/>
                  </a:lnTo>
                  <a:lnTo>
                    <a:pt x="0" y="178"/>
                  </a:lnTo>
                  <a:lnTo>
                    <a:pt x="0" y="533"/>
                  </a:lnTo>
                  <a:lnTo>
                    <a:pt x="625" y="533"/>
                  </a:lnTo>
                  <a:lnTo>
                    <a:pt x="625" y="712"/>
                  </a:lnTo>
                  <a:lnTo>
                    <a:pt x="834" y="355"/>
                  </a:lnTo>
                  <a:lnTo>
                    <a:pt x="625" y="0"/>
                  </a:lnTo>
                  <a:close/>
                </a:path>
              </a:pathLst>
            </a:custGeom>
            <a:solidFill>
              <a:srgbClr val="F6C453"/>
            </a:solidFill>
            <a:ln w="9525">
              <a:noFill/>
              <a:round/>
              <a:headEnd/>
              <a:tailEnd/>
            </a:ln>
          </p:spPr>
          <p:txBody>
            <a:bodyPr/>
            <a:lstStyle/>
            <a:p>
              <a:endParaRPr lang="it-IT"/>
            </a:p>
          </p:txBody>
        </p:sp>
        <p:sp>
          <p:nvSpPr>
            <p:cNvPr id="18" name="Rectangle 23"/>
            <p:cNvSpPr>
              <a:spLocks noChangeArrowheads="1"/>
            </p:cNvSpPr>
            <p:nvPr/>
          </p:nvSpPr>
          <p:spPr bwMode="auto">
            <a:xfrm>
              <a:off x="2895" y="2687"/>
              <a:ext cx="429" cy="107"/>
            </a:xfrm>
            <a:prstGeom prst="rect">
              <a:avLst/>
            </a:prstGeom>
            <a:noFill/>
            <a:ln w="9525">
              <a:noFill/>
              <a:miter lim="800000"/>
              <a:headEnd/>
              <a:tailEnd/>
            </a:ln>
          </p:spPr>
          <p:txBody>
            <a:bodyPr wrap="none" lIns="0" tIns="0" rIns="0" bIns="0">
              <a:spAutoFit/>
            </a:bodyPr>
            <a:lstStyle/>
            <a:p>
              <a:r>
                <a:rPr lang="en-GB" altLang="en-US" sz="1200" b="1" dirty="0">
                  <a:solidFill>
                    <a:srgbClr val="000000"/>
                  </a:solidFill>
                  <a:latin typeface="Arial" panose="020B0604020202020204" pitchFamily="34" charset="0"/>
                  <a:cs typeface="Arial" panose="020B0604020202020204" pitchFamily="34" charset="0"/>
                </a:rPr>
                <a:t>Wholesale</a:t>
              </a:r>
              <a:endParaRPr lang="en-GB" altLang="en-US" sz="1800" dirty="0">
                <a:latin typeface="Arial" panose="020B0604020202020204" pitchFamily="34" charset="0"/>
                <a:cs typeface="Arial" panose="020B0604020202020204" pitchFamily="34" charset="0"/>
              </a:endParaRPr>
            </a:p>
          </p:txBody>
        </p:sp>
        <p:sp>
          <p:nvSpPr>
            <p:cNvPr id="19" name="Freeform 25"/>
            <p:cNvSpPr>
              <a:spLocks/>
            </p:cNvSpPr>
            <p:nvPr/>
          </p:nvSpPr>
          <p:spPr bwMode="auto">
            <a:xfrm>
              <a:off x="3661" y="2384"/>
              <a:ext cx="940" cy="678"/>
            </a:xfrm>
            <a:custGeom>
              <a:avLst/>
              <a:gdLst>
                <a:gd name="T0" fmla="*/ 705 w 940"/>
                <a:gd name="T1" fmla="*/ 0 h 678"/>
                <a:gd name="T2" fmla="*/ 705 w 940"/>
                <a:gd name="T3" fmla="*/ 169 h 678"/>
                <a:gd name="T4" fmla="*/ 0 w 940"/>
                <a:gd name="T5" fmla="*/ 169 h 678"/>
                <a:gd name="T6" fmla="*/ 0 w 940"/>
                <a:gd name="T7" fmla="*/ 508 h 678"/>
                <a:gd name="T8" fmla="*/ 705 w 940"/>
                <a:gd name="T9" fmla="*/ 508 h 678"/>
                <a:gd name="T10" fmla="*/ 705 w 940"/>
                <a:gd name="T11" fmla="*/ 678 h 678"/>
                <a:gd name="T12" fmla="*/ 940 w 940"/>
                <a:gd name="T13" fmla="*/ 339 h 678"/>
                <a:gd name="T14" fmla="*/ 705 w 940"/>
                <a:gd name="T15" fmla="*/ 0 h 678"/>
                <a:gd name="T16" fmla="*/ 0 60000 65536"/>
                <a:gd name="T17" fmla="*/ 0 60000 65536"/>
                <a:gd name="T18" fmla="*/ 0 60000 65536"/>
                <a:gd name="T19" fmla="*/ 0 60000 65536"/>
                <a:gd name="T20" fmla="*/ 0 60000 65536"/>
                <a:gd name="T21" fmla="*/ 0 60000 65536"/>
                <a:gd name="T22" fmla="*/ 0 60000 65536"/>
                <a:gd name="T23" fmla="*/ 0 60000 65536"/>
                <a:gd name="T24" fmla="*/ 0 w 940"/>
                <a:gd name="T25" fmla="*/ 0 h 678"/>
                <a:gd name="T26" fmla="*/ 940 w 940"/>
                <a:gd name="T27" fmla="*/ 678 h 6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0" h="678">
                  <a:moveTo>
                    <a:pt x="705" y="0"/>
                  </a:moveTo>
                  <a:lnTo>
                    <a:pt x="705" y="169"/>
                  </a:lnTo>
                  <a:lnTo>
                    <a:pt x="0" y="169"/>
                  </a:lnTo>
                  <a:lnTo>
                    <a:pt x="0" y="508"/>
                  </a:lnTo>
                  <a:lnTo>
                    <a:pt x="705" y="508"/>
                  </a:lnTo>
                  <a:lnTo>
                    <a:pt x="705" y="678"/>
                  </a:lnTo>
                  <a:lnTo>
                    <a:pt x="940" y="339"/>
                  </a:lnTo>
                  <a:lnTo>
                    <a:pt x="705" y="0"/>
                  </a:lnTo>
                  <a:close/>
                </a:path>
              </a:pathLst>
            </a:custGeom>
            <a:solidFill>
              <a:srgbClr val="F6C453"/>
            </a:solidFill>
            <a:ln w="9525">
              <a:noFill/>
              <a:round/>
              <a:headEnd/>
              <a:tailEnd/>
            </a:ln>
          </p:spPr>
          <p:txBody>
            <a:bodyPr/>
            <a:lstStyle/>
            <a:p>
              <a:endParaRPr lang="it-IT"/>
            </a:p>
          </p:txBody>
        </p:sp>
        <p:sp>
          <p:nvSpPr>
            <p:cNvPr id="20" name="Rectangle 27"/>
            <p:cNvSpPr>
              <a:spLocks noChangeArrowheads="1"/>
            </p:cNvSpPr>
            <p:nvPr/>
          </p:nvSpPr>
          <p:spPr bwMode="auto">
            <a:xfrm>
              <a:off x="3941" y="2671"/>
              <a:ext cx="236" cy="107"/>
            </a:xfrm>
            <a:prstGeom prst="rect">
              <a:avLst/>
            </a:prstGeom>
            <a:noFill/>
            <a:ln w="9525">
              <a:noFill/>
              <a:miter lim="800000"/>
              <a:headEnd/>
              <a:tailEnd/>
            </a:ln>
          </p:spPr>
          <p:txBody>
            <a:bodyPr wrap="none" lIns="0" tIns="0" rIns="0" bIns="0">
              <a:spAutoFit/>
            </a:bodyPr>
            <a:lstStyle/>
            <a:p>
              <a:r>
                <a:rPr lang="en-GB" altLang="en-US" sz="1200" b="1" dirty="0">
                  <a:solidFill>
                    <a:srgbClr val="000000"/>
                  </a:solidFill>
                  <a:latin typeface="Arial" panose="020B0604020202020204" pitchFamily="34" charset="0"/>
                  <a:cs typeface="Arial" panose="020B0604020202020204" pitchFamily="34" charset="0"/>
                </a:rPr>
                <a:t>Retail</a:t>
              </a:r>
              <a:endParaRPr lang="en-GB" altLang="en-US" sz="1800" dirty="0">
                <a:latin typeface="Arial" panose="020B0604020202020204" pitchFamily="34" charset="0"/>
                <a:cs typeface="Arial" panose="020B0604020202020204" pitchFamily="34" charset="0"/>
              </a:endParaRPr>
            </a:p>
          </p:txBody>
        </p:sp>
        <p:sp>
          <p:nvSpPr>
            <p:cNvPr id="21" name="Freeform 29"/>
            <p:cNvSpPr>
              <a:spLocks/>
            </p:cNvSpPr>
            <p:nvPr/>
          </p:nvSpPr>
          <p:spPr bwMode="auto">
            <a:xfrm>
              <a:off x="3678" y="1672"/>
              <a:ext cx="816" cy="795"/>
            </a:xfrm>
            <a:custGeom>
              <a:avLst/>
              <a:gdLst>
                <a:gd name="T0" fmla="*/ 0 w 816"/>
                <a:gd name="T1" fmla="*/ 190 h 795"/>
                <a:gd name="T2" fmla="*/ 225 w 816"/>
                <a:gd name="T3" fmla="*/ 190 h 795"/>
                <a:gd name="T4" fmla="*/ 225 w 816"/>
                <a:gd name="T5" fmla="*/ 795 h 795"/>
                <a:gd name="T6" fmla="*/ 591 w 816"/>
                <a:gd name="T7" fmla="*/ 795 h 795"/>
                <a:gd name="T8" fmla="*/ 591 w 816"/>
                <a:gd name="T9" fmla="*/ 190 h 795"/>
                <a:gd name="T10" fmla="*/ 816 w 816"/>
                <a:gd name="T11" fmla="*/ 190 h 795"/>
                <a:gd name="T12" fmla="*/ 408 w 816"/>
                <a:gd name="T13" fmla="*/ 0 h 795"/>
                <a:gd name="T14" fmla="*/ 0 w 816"/>
                <a:gd name="T15" fmla="*/ 190 h 795"/>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795"/>
                <a:gd name="T26" fmla="*/ 816 w 816"/>
                <a:gd name="T27" fmla="*/ 795 h 7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795">
                  <a:moveTo>
                    <a:pt x="0" y="190"/>
                  </a:moveTo>
                  <a:lnTo>
                    <a:pt x="225" y="190"/>
                  </a:lnTo>
                  <a:lnTo>
                    <a:pt x="225" y="795"/>
                  </a:lnTo>
                  <a:lnTo>
                    <a:pt x="591" y="795"/>
                  </a:lnTo>
                  <a:lnTo>
                    <a:pt x="591" y="190"/>
                  </a:lnTo>
                  <a:lnTo>
                    <a:pt x="816" y="190"/>
                  </a:lnTo>
                  <a:lnTo>
                    <a:pt x="408" y="0"/>
                  </a:lnTo>
                  <a:lnTo>
                    <a:pt x="0" y="190"/>
                  </a:lnTo>
                  <a:close/>
                </a:path>
              </a:pathLst>
            </a:custGeom>
            <a:solidFill>
              <a:srgbClr val="F6C453"/>
            </a:solidFill>
            <a:ln w="9525">
              <a:noFill/>
              <a:round/>
              <a:headEnd/>
              <a:tailEnd/>
            </a:ln>
          </p:spPr>
          <p:txBody>
            <a:bodyPr/>
            <a:lstStyle/>
            <a:p>
              <a:endParaRPr lang="it-IT"/>
            </a:p>
          </p:txBody>
        </p:sp>
        <p:sp>
          <p:nvSpPr>
            <p:cNvPr id="22" name="Rectangle 31"/>
            <p:cNvSpPr>
              <a:spLocks noChangeArrowheads="1"/>
            </p:cNvSpPr>
            <p:nvPr/>
          </p:nvSpPr>
          <p:spPr bwMode="auto">
            <a:xfrm rot="16200000">
              <a:off x="3869" y="2036"/>
              <a:ext cx="439" cy="104"/>
            </a:xfrm>
            <a:prstGeom prst="rect">
              <a:avLst/>
            </a:prstGeom>
            <a:noFill/>
            <a:ln w="9525">
              <a:noFill/>
              <a:miter lim="800000"/>
              <a:headEnd/>
              <a:tailEnd/>
            </a:ln>
          </p:spPr>
          <p:txBody>
            <a:bodyPr wrap="none" lIns="0" tIns="0" rIns="0" bIns="0">
              <a:spAutoFit/>
            </a:bodyPr>
            <a:lstStyle/>
            <a:p>
              <a:r>
                <a:rPr lang="en-GB" altLang="en-US" sz="1200" b="1" dirty="0">
                  <a:solidFill>
                    <a:srgbClr val="000000"/>
                  </a:solidFill>
                  <a:latin typeface="Arial" panose="020B0604020202020204" pitchFamily="34" charset="0"/>
                  <a:cs typeface="Arial" panose="020B0604020202020204" pitchFamily="34" charset="0"/>
                </a:rPr>
                <a:t>Consumer</a:t>
              </a:r>
              <a:endParaRPr lang="en-GB" altLang="en-US" sz="1800" dirty="0">
                <a:latin typeface="Arial" panose="020B0604020202020204" pitchFamily="34" charset="0"/>
                <a:cs typeface="Arial" panose="020B0604020202020204" pitchFamily="34" charset="0"/>
              </a:endParaRPr>
            </a:p>
          </p:txBody>
        </p:sp>
      </p:grpSp>
      <p:pic>
        <p:nvPicPr>
          <p:cNvPr id="23" name="Picture 98" descr="C:\Users\Pera\Desktop\immagini vc riso\1 input delivery.jpg"/>
          <p:cNvPicPr>
            <a:picLocks noChangeAspect="1" noChangeArrowheads="1"/>
          </p:cNvPicPr>
          <p:nvPr/>
        </p:nvPicPr>
        <p:blipFill>
          <a:blip r:embed="rId2" cstate="print"/>
          <a:srcRect/>
          <a:stretch>
            <a:fillRect/>
          </a:stretch>
        </p:blipFill>
        <p:spPr bwMode="auto">
          <a:xfrm>
            <a:off x="338603" y="1858723"/>
            <a:ext cx="1687400" cy="1225016"/>
          </a:xfrm>
          <a:prstGeom prst="rect">
            <a:avLst/>
          </a:prstGeom>
          <a:noFill/>
          <a:ln w="9525">
            <a:noFill/>
            <a:miter lim="800000"/>
            <a:headEnd/>
            <a:tailEnd/>
          </a:ln>
        </p:spPr>
      </p:pic>
      <p:pic>
        <p:nvPicPr>
          <p:cNvPr id="24" name="Picture 99" descr="C:\Users\Pera\Desktop\immagini vc riso\2 input delivery.jpg"/>
          <p:cNvPicPr>
            <a:picLocks noChangeAspect="1" noChangeArrowheads="1"/>
          </p:cNvPicPr>
          <p:nvPr/>
        </p:nvPicPr>
        <p:blipFill>
          <a:blip r:embed="rId3" cstate="print"/>
          <a:srcRect/>
          <a:stretch>
            <a:fillRect/>
          </a:stretch>
        </p:blipFill>
        <p:spPr bwMode="auto">
          <a:xfrm>
            <a:off x="1497120" y="3330613"/>
            <a:ext cx="789655" cy="924767"/>
          </a:xfrm>
          <a:prstGeom prst="rect">
            <a:avLst/>
          </a:prstGeom>
          <a:noFill/>
          <a:ln w="9525">
            <a:noFill/>
            <a:miter lim="800000"/>
            <a:headEnd/>
            <a:tailEnd/>
          </a:ln>
        </p:spPr>
      </p:pic>
      <p:pic>
        <p:nvPicPr>
          <p:cNvPr id="25" name="Picture 101" descr="C:\Users\Pera\Desktop\immagini vc riso\4 production.jpg"/>
          <p:cNvPicPr>
            <a:picLocks noChangeAspect="1" noChangeArrowheads="1"/>
          </p:cNvPicPr>
          <p:nvPr/>
        </p:nvPicPr>
        <p:blipFill>
          <a:blip r:embed="rId4" cstate="print"/>
          <a:srcRect/>
          <a:stretch>
            <a:fillRect/>
          </a:stretch>
        </p:blipFill>
        <p:spPr bwMode="auto">
          <a:xfrm>
            <a:off x="1014328" y="5470322"/>
            <a:ext cx="1567300" cy="1059879"/>
          </a:xfrm>
          <a:prstGeom prst="rect">
            <a:avLst/>
          </a:prstGeom>
          <a:noFill/>
          <a:ln w="9525">
            <a:noFill/>
            <a:miter lim="800000"/>
            <a:headEnd/>
            <a:tailEnd/>
          </a:ln>
        </p:spPr>
      </p:pic>
      <p:pic>
        <p:nvPicPr>
          <p:cNvPr id="26" name="Picture 103" descr="C:\Users\Pera\Desktop\immagini vc riso\6 processing rice.jpg"/>
          <p:cNvPicPr>
            <a:picLocks noChangeAspect="1" noChangeArrowheads="1"/>
          </p:cNvPicPr>
          <p:nvPr/>
        </p:nvPicPr>
        <p:blipFill>
          <a:blip r:embed="rId5" cstate="print"/>
          <a:srcRect/>
          <a:stretch>
            <a:fillRect/>
          </a:stretch>
        </p:blipFill>
        <p:spPr bwMode="auto">
          <a:xfrm>
            <a:off x="2740148" y="5469977"/>
            <a:ext cx="1543280" cy="1053874"/>
          </a:xfrm>
          <a:prstGeom prst="rect">
            <a:avLst/>
          </a:prstGeom>
          <a:noFill/>
          <a:ln w="9525">
            <a:noFill/>
            <a:miter lim="800000"/>
            <a:headEnd/>
            <a:tailEnd/>
          </a:ln>
        </p:spPr>
      </p:pic>
      <p:pic>
        <p:nvPicPr>
          <p:cNvPr id="27" name="Picture 104" descr="C:\Users\Pera\Desktop\immagini vc riso\8 wholesale.jpg"/>
          <p:cNvPicPr>
            <a:picLocks noChangeAspect="1" noChangeArrowheads="1"/>
          </p:cNvPicPr>
          <p:nvPr/>
        </p:nvPicPr>
        <p:blipFill>
          <a:blip r:embed="rId6" cstate="print"/>
          <a:srcRect/>
          <a:stretch>
            <a:fillRect/>
          </a:stretch>
        </p:blipFill>
        <p:spPr bwMode="auto">
          <a:xfrm>
            <a:off x="4468247" y="5472082"/>
            <a:ext cx="1393156" cy="1062882"/>
          </a:xfrm>
          <a:prstGeom prst="rect">
            <a:avLst/>
          </a:prstGeom>
          <a:noFill/>
          <a:ln w="9525">
            <a:noFill/>
            <a:miter lim="800000"/>
            <a:headEnd/>
            <a:tailEnd/>
          </a:ln>
        </p:spPr>
      </p:pic>
      <p:pic>
        <p:nvPicPr>
          <p:cNvPr id="28" name="Picture 105" descr="C:\Users\Pera\Desktop\immagini vc riso\10 retail.jpg"/>
          <p:cNvPicPr>
            <a:picLocks noChangeAspect="1" noChangeArrowheads="1"/>
          </p:cNvPicPr>
          <p:nvPr/>
        </p:nvPicPr>
        <p:blipFill>
          <a:blip r:embed="rId7" cstate="print"/>
          <a:srcRect/>
          <a:stretch>
            <a:fillRect/>
          </a:stretch>
        </p:blipFill>
        <p:spPr bwMode="auto">
          <a:xfrm>
            <a:off x="6073587" y="5470580"/>
            <a:ext cx="1510253" cy="1064384"/>
          </a:xfrm>
          <a:prstGeom prst="rect">
            <a:avLst/>
          </a:prstGeom>
          <a:noFill/>
          <a:ln w="9525">
            <a:noFill/>
            <a:miter lim="800000"/>
            <a:headEnd/>
            <a:tailEnd/>
          </a:ln>
        </p:spPr>
      </p:pic>
      <p:pic>
        <p:nvPicPr>
          <p:cNvPr id="29" name="Picture 42" descr="C:\Users\Pera\Desktop\immagini vc riso\10 bis consume.jpg"/>
          <p:cNvPicPr>
            <a:picLocks noChangeAspect="1" noChangeArrowheads="1"/>
          </p:cNvPicPr>
          <p:nvPr/>
        </p:nvPicPr>
        <p:blipFill>
          <a:blip r:embed="rId8" cstate="print"/>
          <a:srcRect/>
          <a:stretch>
            <a:fillRect/>
          </a:stretch>
        </p:blipFill>
        <p:spPr bwMode="auto">
          <a:xfrm>
            <a:off x="5788227" y="1436583"/>
            <a:ext cx="1959125" cy="1393155"/>
          </a:xfrm>
          <a:prstGeom prst="rect">
            <a:avLst/>
          </a:prstGeom>
          <a:noFill/>
          <a:ln w="9525">
            <a:noFill/>
            <a:miter lim="800000"/>
            <a:headEnd/>
            <a:tailEnd/>
          </a:ln>
        </p:spPr>
      </p:pic>
      <p:pic>
        <p:nvPicPr>
          <p:cNvPr id="2052" name="Picture 4" descr="C:\Users\millerc\AppData\Local\Microsoft\Windows\Temporary Internet Files\Content.IE5\D20SGFLM\large-red-question-mark-in-a-triangle-0-13284[1].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11788" y="2227573"/>
            <a:ext cx="1445316" cy="1502621"/>
          </a:xfrm>
          <a:prstGeom prst="rect">
            <a:avLst/>
          </a:prstGeom>
          <a:noFill/>
          <a:extLst>
            <a:ext uri="{909E8E84-426E-40DD-AFC4-6F175D3DCCD1}">
              <a14:hiddenFill xmlns:a14="http://schemas.microsoft.com/office/drawing/2010/main">
                <a:solidFill>
                  <a:srgbClr val="FFFFFF"/>
                </a:solidFill>
              </a14:hiddenFill>
            </a:ext>
          </a:extLst>
        </p:spPr>
      </p:pic>
      <p:sp>
        <p:nvSpPr>
          <p:cNvPr id="31" name="Left Arrow 30"/>
          <p:cNvSpPr/>
          <p:nvPr/>
        </p:nvSpPr>
        <p:spPr>
          <a:xfrm rot="20534642">
            <a:off x="2305616" y="3440771"/>
            <a:ext cx="978144" cy="1004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eft Arrow 35"/>
          <p:cNvSpPr/>
          <p:nvPr/>
        </p:nvSpPr>
        <p:spPr>
          <a:xfrm rot="19941066">
            <a:off x="2549097" y="3909472"/>
            <a:ext cx="978144" cy="1004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eft Arrow 36"/>
          <p:cNvSpPr/>
          <p:nvPr/>
        </p:nvSpPr>
        <p:spPr>
          <a:xfrm rot="16630747" flipV="1">
            <a:off x="3517127" y="4102510"/>
            <a:ext cx="699095" cy="9664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 Arrow 37"/>
          <p:cNvSpPr/>
          <p:nvPr/>
        </p:nvSpPr>
        <p:spPr>
          <a:xfrm rot="14054900">
            <a:off x="4468032" y="3974827"/>
            <a:ext cx="978144" cy="1004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 Arrow 38"/>
          <p:cNvSpPr/>
          <p:nvPr/>
        </p:nvSpPr>
        <p:spPr>
          <a:xfrm rot="13105662" flipV="1">
            <a:off x="5056968" y="3898356"/>
            <a:ext cx="1259639" cy="866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lide Number Placeholder 1"/>
          <p:cNvSpPr txBox="1">
            <a:spLocks/>
          </p:cNvSpPr>
          <p:nvPr/>
        </p:nvSpPr>
        <p:spPr>
          <a:xfrm>
            <a:off x="8676456" y="6295627"/>
            <a:ext cx="360040" cy="365125"/>
          </a:xfrm>
          <a:prstGeom prst="rect">
            <a:avLst/>
          </a:prstGeom>
        </p:spPr>
        <p:txBody>
          <a:bodyPr/>
          <a:ls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9D7E2575-DE47-4D77-9547-CCCD294CE903}" type="slidenum">
              <a:rPr lang="en-GB" sz="1400" smtClean="0"/>
              <a:pPr/>
              <a:t>13</a:t>
            </a:fld>
            <a:endParaRPr lang="en-GB" sz="1400" dirty="0"/>
          </a:p>
        </p:txBody>
      </p:sp>
    </p:spTree>
    <p:extLst>
      <p:ext uri="{BB962C8B-B14F-4D97-AF65-F5344CB8AC3E}">
        <p14:creationId xmlns:p14="http://schemas.microsoft.com/office/powerpoint/2010/main" val="2740409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36712"/>
            <a:ext cx="8229600" cy="720080"/>
          </a:xfrm>
        </p:spPr>
        <p:txBody>
          <a:bodyPr/>
          <a:lstStyle/>
          <a:p>
            <a:r>
              <a:rPr lang="en-GB" dirty="0" smtClean="0"/>
              <a:t>Agricultural Value Chain Finance in context</a:t>
            </a:r>
            <a:endParaRPr lang="en-US" dirty="0"/>
          </a:p>
        </p:txBody>
      </p:sp>
      <p:sp>
        <p:nvSpPr>
          <p:cNvPr id="3" name="Content Placeholder 2"/>
          <p:cNvSpPr>
            <a:spLocks noGrp="1"/>
          </p:cNvSpPr>
          <p:nvPr>
            <p:ph idx="1"/>
          </p:nvPr>
        </p:nvSpPr>
        <p:spPr>
          <a:xfrm>
            <a:off x="467544" y="1844824"/>
            <a:ext cx="8229600" cy="4325112"/>
          </a:xfrm>
        </p:spPr>
        <p:txBody>
          <a:bodyPr/>
          <a:lstStyle/>
          <a:p>
            <a:pPr>
              <a:spcBef>
                <a:spcPts val="600"/>
              </a:spcBef>
            </a:pPr>
            <a:r>
              <a:rPr lang="en-GB" dirty="0" smtClean="0"/>
              <a:t>Does </a:t>
            </a:r>
            <a:r>
              <a:rPr lang="en-GB" dirty="0" err="1" smtClean="0"/>
              <a:t>AgVCF</a:t>
            </a:r>
            <a:r>
              <a:rPr lang="en-GB" dirty="0" smtClean="0"/>
              <a:t> replace conventional financing?</a:t>
            </a:r>
          </a:p>
          <a:p>
            <a:pPr lvl="1">
              <a:spcBef>
                <a:spcPts val="600"/>
              </a:spcBef>
            </a:pPr>
            <a:r>
              <a:rPr lang="en-GB" b="1" dirty="0" smtClean="0">
                <a:solidFill>
                  <a:srgbClr val="A50021"/>
                </a:solidFill>
              </a:rPr>
              <a:t>No</a:t>
            </a:r>
          </a:p>
          <a:p>
            <a:pPr>
              <a:spcBef>
                <a:spcPts val="600"/>
              </a:spcBef>
            </a:pPr>
            <a:r>
              <a:rPr lang="en-GB" dirty="0" smtClean="0"/>
              <a:t>Does it compete with conventional financing?</a:t>
            </a:r>
          </a:p>
          <a:p>
            <a:pPr lvl="1">
              <a:spcBef>
                <a:spcPts val="600"/>
              </a:spcBef>
            </a:pPr>
            <a:r>
              <a:rPr lang="en-GB" b="1" dirty="0">
                <a:solidFill>
                  <a:srgbClr val="A50021"/>
                </a:solidFill>
              </a:rPr>
              <a:t>No, it complements it?</a:t>
            </a:r>
          </a:p>
          <a:p>
            <a:pPr>
              <a:spcBef>
                <a:spcPts val="600"/>
              </a:spcBef>
            </a:pPr>
            <a:r>
              <a:rPr lang="en-GB" dirty="0"/>
              <a:t>Does it strengthen conventional financing?</a:t>
            </a:r>
          </a:p>
          <a:p>
            <a:pPr lvl="1">
              <a:spcBef>
                <a:spcPts val="600"/>
              </a:spcBef>
            </a:pPr>
            <a:r>
              <a:rPr lang="en-GB" b="1" dirty="0">
                <a:solidFill>
                  <a:srgbClr val="A50021"/>
                </a:solidFill>
              </a:rPr>
              <a:t>Yes, through a change in </a:t>
            </a:r>
            <a:r>
              <a:rPr lang="en-GB" b="1" dirty="0" err="1">
                <a:solidFill>
                  <a:srgbClr val="A50021"/>
                </a:solidFill>
              </a:rPr>
              <a:t>mindset</a:t>
            </a:r>
            <a:r>
              <a:rPr lang="en-GB" b="1" dirty="0">
                <a:solidFill>
                  <a:srgbClr val="A50021"/>
                </a:solidFill>
              </a:rPr>
              <a:t>; through a knowledge centric approach to tailor fit financing to the client and market context.</a:t>
            </a:r>
            <a:endParaRPr lang="en-US" b="1" dirty="0">
              <a:solidFill>
                <a:srgbClr val="A50021"/>
              </a:solidFill>
            </a:endParaRPr>
          </a:p>
        </p:txBody>
      </p:sp>
      <p:sp>
        <p:nvSpPr>
          <p:cNvPr id="5" name="Slide Number Placeholder 1"/>
          <p:cNvSpPr txBox="1">
            <a:spLocks/>
          </p:cNvSpPr>
          <p:nvPr/>
        </p:nvSpPr>
        <p:spPr>
          <a:xfrm>
            <a:off x="8676456" y="6295627"/>
            <a:ext cx="360040" cy="365125"/>
          </a:xfrm>
          <a:prstGeom prst="rect">
            <a:avLst/>
          </a:prstGeom>
        </p:spPr>
        <p:txBody>
          <a:bodyPr/>
          <a:ls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9D7E2575-DE47-4D77-9547-CCCD294CE903}" type="slidenum">
              <a:rPr lang="en-GB" sz="1400" smtClean="0"/>
              <a:pPr/>
              <a:t>14</a:t>
            </a:fld>
            <a:endParaRPr lang="en-GB" sz="1400" dirty="0"/>
          </a:p>
        </p:txBody>
      </p:sp>
    </p:spTree>
    <p:extLst>
      <p:ext uri="{BB962C8B-B14F-4D97-AF65-F5344CB8AC3E}">
        <p14:creationId xmlns:p14="http://schemas.microsoft.com/office/powerpoint/2010/main" val="863420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773832"/>
          </a:xfrm>
        </p:spPr>
        <p:txBody>
          <a:bodyPr>
            <a:normAutofit/>
          </a:bodyPr>
          <a:lstStyle/>
          <a:p>
            <a:r>
              <a:rPr lang="en-GB" sz="3600" dirty="0" smtClean="0"/>
              <a:t>The </a:t>
            </a:r>
            <a:r>
              <a:rPr lang="en-GB" sz="3600" dirty="0" err="1" smtClean="0"/>
              <a:t>agri</a:t>
            </a:r>
            <a:r>
              <a:rPr lang="en-GB" sz="3600" dirty="0" smtClean="0"/>
              <a:t>-value chain approach</a:t>
            </a:r>
            <a:endParaRPr lang="en-US" sz="3600" dirty="0"/>
          </a:p>
        </p:txBody>
      </p:sp>
      <p:sp>
        <p:nvSpPr>
          <p:cNvPr id="4" name="Subtitle 3"/>
          <p:cNvSpPr>
            <a:spLocks noGrp="1"/>
          </p:cNvSpPr>
          <p:nvPr>
            <p:ph idx="1"/>
          </p:nvPr>
        </p:nvSpPr>
        <p:spPr>
          <a:xfrm>
            <a:off x="467544" y="1844824"/>
            <a:ext cx="8229600" cy="4325112"/>
          </a:xfrm>
        </p:spPr>
        <p:txBody>
          <a:bodyPr>
            <a:normAutofit fontScale="92500"/>
          </a:bodyPr>
          <a:lstStyle/>
          <a:p>
            <a:pPr marL="457200" indent="-457200" eaLnBrk="1" hangingPunct="1">
              <a:spcBef>
                <a:spcPts val="0"/>
              </a:spcBef>
              <a:spcAft>
                <a:spcPts val="600"/>
              </a:spcAft>
              <a:buFont typeface="+mj-lt"/>
              <a:buAutoNum type="arabicPeriod"/>
            </a:pPr>
            <a:r>
              <a:rPr lang="en-US" altLang="zh-TW" sz="2300" dirty="0" err="1">
                <a:ea typeface="PMingLiU" pitchFamily="18" charset="-120"/>
              </a:rPr>
              <a:t>AgVCF</a:t>
            </a:r>
            <a:r>
              <a:rPr lang="en-US" altLang="zh-TW" sz="2300" dirty="0">
                <a:ea typeface="PMingLiU" pitchFamily="18" charset="-120"/>
              </a:rPr>
              <a:t> can be viewed as a series of tools and mechanisms.</a:t>
            </a:r>
          </a:p>
          <a:p>
            <a:pPr marL="457200" indent="-457200" eaLnBrk="1" hangingPunct="1">
              <a:spcBef>
                <a:spcPts val="0"/>
              </a:spcBef>
              <a:spcAft>
                <a:spcPts val="600"/>
              </a:spcAft>
              <a:buFont typeface="+mj-lt"/>
              <a:buAutoNum type="arabicPeriod"/>
            </a:pPr>
            <a:r>
              <a:rPr lang="en-US" altLang="zh-TW" sz="2300" dirty="0">
                <a:ea typeface="PMingLiU" pitchFamily="18" charset="-120"/>
              </a:rPr>
              <a:t>This approach is based on a systemic viewpoint, looking at the collective set of actors, processes and markets of the chain as opposed to an individual lender-borrower within the system. </a:t>
            </a:r>
          </a:p>
          <a:p>
            <a:pPr marL="457200" indent="-457200" eaLnBrk="1" hangingPunct="1">
              <a:spcBef>
                <a:spcPts val="0"/>
              </a:spcBef>
              <a:spcAft>
                <a:spcPts val="600"/>
              </a:spcAft>
              <a:buFont typeface="+mj-lt"/>
              <a:buAutoNum type="arabicPeriod"/>
            </a:pPr>
            <a:r>
              <a:rPr lang="en-US" altLang="zh-TW" sz="2300" dirty="0">
                <a:ea typeface="PMingLiU" pitchFamily="18" charset="-120"/>
              </a:rPr>
              <a:t>Decisions on </a:t>
            </a:r>
            <a:r>
              <a:rPr lang="en-US" altLang="zh-TW" sz="2300" dirty="0" err="1">
                <a:ea typeface="PMingLiU" pitchFamily="18" charset="-120"/>
              </a:rPr>
              <a:t>AgVCF</a:t>
            </a:r>
            <a:r>
              <a:rPr lang="en-US" altLang="zh-TW" sz="2300" dirty="0">
                <a:ea typeface="PMingLiU" pitchFamily="18" charset="-120"/>
              </a:rPr>
              <a:t> are based on the health of the entire value chain and not just on the individual borrower.</a:t>
            </a:r>
          </a:p>
          <a:p>
            <a:pPr marL="457200" indent="-457200" eaLnBrk="1" hangingPunct="1">
              <a:spcBef>
                <a:spcPts val="0"/>
              </a:spcBef>
              <a:spcAft>
                <a:spcPts val="600"/>
              </a:spcAft>
              <a:buFont typeface="+mj-lt"/>
              <a:buAutoNum type="arabicPeriod"/>
            </a:pPr>
            <a:r>
              <a:rPr lang="en-US" altLang="zh-TW" sz="2300" dirty="0">
                <a:ea typeface="PMingLiU" pitchFamily="18" charset="-120"/>
              </a:rPr>
              <a:t>In </a:t>
            </a:r>
            <a:r>
              <a:rPr lang="en-US" altLang="zh-TW" sz="2300" dirty="0" err="1">
                <a:ea typeface="PMingLiU" pitchFamily="18" charset="-120"/>
              </a:rPr>
              <a:t>AgVC</a:t>
            </a:r>
            <a:r>
              <a:rPr lang="en-US" altLang="zh-TW" sz="2300" dirty="0">
                <a:ea typeface="PMingLiU" pitchFamily="18" charset="-120"/>
              </a:rPr>
              <a:t>-based finance, knowledge of the agricultural system is required; for conventional financing, the credit-worthiness of the client and business is the primary criteria.</a:t>
            </a:r>
          </a:p>
          <a:p>
            <a:pPr marL="457200" indent="-457200" eaLnBrk="1" hangingPunct="1">
              <a:spcBef>
                <a:spcPts val="0"/>
              </a:spcBef>
              <a:spcAft>
                <a:spcPts val="600"/>
              </a:spcAft>
              <a:buFont typeface="+mj-lt"/>
              <a:buAutoNum type="arabicPeriod"/>
            </a:pPr>
            <a:r>
              <a:rPr lang="en-US" altLang="zh-TW" sz="2300" dirty="0" err="1">
                <a:ea typeface="PMingLiU" pitchFamily="18" charset="-120"/>
              </a:rPr>
              <a:t>AgVCF</a:t>
            </a:r>
            <a:r>
              <a:rPr lang="en-US" altLang="zh-TW" sz="2300" dirty="0">
                <a:ea typeface="PMingLiU" pitchFamily="18" charset="-120"/>
              </a:rPr>
              <a:t> focuses more on the payments to be received from activities, such as production and value-added transactions, does is the case for conventional finance.</a:t>
            </a:r>
            <a:endParaRPr lang="en-GB" sz="2300" dirty="0"/>
          </a:p>
        </p:txBody>
      </p:sp>
      <p:sp>
        <p:nvSpPr>
          <p:cNvPr id="5" name="Slide Number Placeholder 1"/>
          <p:cNvSpPr txBox="1">
            <a:spLocks/>
          </p:cNvSpPr>
          <p:nvPr/>
        </p:nvSpPr>
        <p:spPr>
          <a:xfrm>
            <a:off x="8676456" y="6295627"/>
            <a:ext cx="360040" cy="365125"/>
          </a:xfrm>
          <a:prstGeom prst="rect">
            <a:avLst/>
          </a:prstGeom>
        </p:spPr>
        <p:txBody>
          <a:bodyPr/>
          <a:ls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9D7E2575-DE47-4D77-9547-CCCD294CE903}" type="slidenum">
              <a:rPr lang="en-GB" sz="1400" smtClean="0"/>
              <a:pPr/>
              <a:t>15</a:t>
            </a:fld>
            <a:endParaRPr lang="en-GB" sz="1400" dirty="0"/>
          </a:p>
        </p:txBody>
      </p:sp>
    </p:spTree>
    <p:extLst>
      <p:ext uri="{BB962C8B-B14F-4D97-AF65-F5344CB8AC3E}">
        <p14:creationId xmlns:p14="http://schemas.microsoft.com/office/powerpoint/2010/main" val="2432550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48644" y="2564904"/>
            <a:ext cx="4395564" cy="31537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Value chain finance</a:t>
            </a:r>
            <a:endParaRPr lang="en-US" dirty="0">
              <a:solidFill>
                <a:schemeClr val="tx1"/>
              </a:solidFill>
            </a:endParaRPr>
          </a:p>
        </p:txBody>
      </p:sp>
      <p:sp>
        <p:nvSpPr>
          <p:cNvPr id="2" name="Title 1"/>
          <p:cNvSpPr>
            <a:spLocks noGrp="1"/>
          </p:cNvSpPr>
          <p:nvPr>
            <p:ph type="title"/>
          </p:nvPr>
        </p:nvSpPr>
        <p:spPr>
          <a:xfrm>
            <a:off x="1043608" y="782519"/>
            <a:ext cx="7509520" cy="1066800"/>
          </a:xfrm>
        </p:spPr>
        <p:txBody>
          <a:bodyPr/>
          <a:lstStyle/>
          <a:p>
            <a:r>
              <a:rPr lang="en-GB" dirty="0" smtClean="0"/>
              <a:t>Complements and overlaps of </a:t>
            </a:r>
            <a:r>
              <a:rPr lang="en-GB" dirty="0" err="1" smtClean="0"/>
              <a:t>AgVCF</a:t>
            </a:r>
            <a:endParaRPr lang="en-US" dirty="0"/>
          </a:p>
        </p:txBody>
      </p:sp>
      <p:sp>
        <p:nvSpPr>
          <p:cNvPr id="5" name="Oval 4"/>
          <p:cNvSpPr/>
          <p:nvPr/>
        </p:nvSpPr>
        <p:spPr>
          <a:xfrm>
            <a:off x="4807408" y="2597751"/>
            <a:ext cx="2664296" cy="1252872"/>
          </a:xfrm>
          <a:prstGeom prst="ellipse">
            <a:avLst/>
          </a:prstGeom>
          <a:solidFill>
            <a:srgbClr val="0066FF">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Microfinance</a:t>
            </a:r>
            <a:endParaRPr lang="en-US" dirty="0">
              <a:solidFill>
                <a:schemeClr val="tx1"/>
              </a:solidFill>
            </a:endParaRPr>
          </a:p>
        </p:txBody>
      </p:sp>
      <p:sp>
        <p:nvSpPr>
          <p:cNvPr id="6" name="Oval 5"/>
          <p:cNvSpPr/>
          <p:nvPr/>
        </p:nvSpPr>
        <p:spPr>
          <a:xfrm>
            <a:off x="6115905" y="3033632"/>
            <a:ext cx="2664296" cy="1164865"/>
          </a:xfrm>
          <a:prstGeom prst="ellipse">
            <a:avLst/>
          </a:prstGeom>
          <a:solidFill>
            <a:srgbClr val="CCFF33">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Savings and deposits</a:t>
            </a:r>
            <a:endParaRPr lang="en-US" dirty="0">
              <a:solidFill>
                <a:schemeClr val="tx1"/>
              </a:solidFill>
            </a:endParaRPr>
          </a:p>
        </p:txBody>
      </p:sp>
      <p:sp>
        <p:nvSpPr>
          <p:cNvPr id="7" name="Oval 6"/>
          <p:cNvSpPr/>
          <p:nvPr/>
        </p:nvSpPr>
        <p:spPr>
          <a:xfrm>
            <a:off x="5548064" y="3861048"/>
            <a:ext cx="2592288" cy="1224136"/>
          </a:xfrm>
          <a:prstGeom prst="ellipse">
            <a:avLst/>
          </a:prstGeom>
          <a:solidFill>
            <a:srgbClr val="CC33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Banking services</a:t>
            </a:r>
          </a:p>
          <a:p>
            <a:pPr algn="ctr"/>
            <a:endParaRPr lang="en-US" dirty="0">
              <a:solidFill>
                <a:schemeClr val="tx1"/>
              </a:solidFill>
            </a:endParaRPr>
          </a:p>
        </p:txBody>
      </p:sp>
      <p:sp>
        <p:nvSpPr>
          <p:cNvPr id="8" name="Oval 7"/>
          <p:cNvSpPr/>
          <p:nvPr/>
        </p:nvSpPr>
        <p:spPr>
          <a:xfrm>
            <a:off x="2662189" y="5200682"/>
            <a:ext cx="2620677" cy="1244885"/>
          </a:xfrm>
          <a:prstGeom prst="ellipse">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Insurance</a:t>
            </a:r>
            <a:endParaRPr lang="en-US" dirty="0">
              <a:solidFill>
                <a:schemeClr val="tx1"/>
              </a:solidFill>
            </a:endParaRPr>
          </a:p>
        </p:txBody>
      </p:sp>
      <p:sp>
        <p:nvSpPr>
          <p:cNvPr id="9" name="Oval 8"/>
          <p:cNvSpPr/>
          <p:nvPr/>
        </p:nvSpPr>
        <p:spPr>
          <a:xfrm>
            <a:off x="423882" y="3861048"/>
            <a:ext cx="2477430" cy="1352235"/>
          </a:xfrm>
          <a:prstGeom prst="ellipse">
            <a:avLst/>
          </a:prstGeom>
          <a:solidFill>
            <a:srgbClr val="A8A878">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Term finance</a:t>
            </a:r>
            <a:endParaRPr lang="en-US" dirty="0">
              <a:solidFill>
                <a:schemeClr val="tx1"/>
              </a:solidFill>
            </a:endParaRPr>
          </a:p>
        </p:txBody>
      </p:sp>
      <p:sp>
        <p:nvSpPr>
          <p:cNvPr id="10" name="Oval 9"/>
          <p:cNvSpPr/>
          <p:nvPr/>
        </p:nvSpPr>
        <p:spPr>
          <a:xfrm>
            <a:off x="1517236" y="2869253"/>
            <a:ext cx="2496616" cy="1327981"/>
          </a:xfrm>
          <a:prstGeom prst="ellipse">
            <a:avLst/>
          </a:prstGeom>
          <a:solidFill>
            <a:srgbClr val="65A13D">
              <a:alpha val="7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Islamic finance</a:t>
            </a:r>
            <a:endParaRPr lang="en-US" dirty="0">
              <a:solidFill>
                <a:schemeClr val="tx1"/>
              </a:solidFill>
            </a:endParaRPr>
          </a:p>
        </p:txBody>
      </p:sp>
      <p:sp>
        <p:nvSpPr>
          <p:cNvPr id="11" name="Oval 10"/>
          <p:cNvSpPr/>
          <p:nvPr/>
        </p:nvSpPr>
        <p:spPr>
          <a:xfrm>
            <a:off x="4644008" y="4941168"/>
            <a:ext cx="2650102" cy="1183965"/>
          </a:xfrm>
          <a:prstGeom prst="ellipse">
            <a:avLst/>
          </a:prstGeom>
          <a:solidFill>
            <a:srgbClr val="66FFFF">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Guarantee funds</a:t>
            </a:r>
            <a:endParaRPr lang="en-US" dirty="0">
              <a:solidFill>
                <a:schemeClr val="tx1"/>
              </a:solidFill>
            </a:endParaRPr>
          </a:p>
        </p:txBody>
      </p:sp>
      <p:sp>
        <p:nvSpPr>
          <p:cNvPr id="12" name="Oval 11"/>
          <p:cNvSpPr/>
          <p:nvPr/>
        </p:nvSpPr>
        <p:spPr>
          <a:xfrm>
            <a:off x="2667125" y="2350232"/>
            <a:ext cx="2693454" cy="1366800"/>
          </a:xfrm>
          <a:prstGeom prst="ellipse">
            <a:avLst/>
          </a:prstGeom>
          <a:solidFill>
            <a:srgbClr val="F84ED8">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Trade finance</a:t>
            </a:r>
            <a:endParaRPr lang="en-US" dirty="0">
              <a:solidFill>
                <a:schemeClr val="tx1"/>
              </a:solidFill>
            </a:endParaRPr>
          </a:p>
        </p:txBody>
      </p:sp>
      <p:sp>
        <p:nvSpPr>
          <p:cNvPr id="14" name="Oval 13"/>
          <p:cNvSpPr/>
          <p:nvPr/>
        </p:nvSpPr>
        <p:spPr>
          <a:xfrm>
            <a:off x="611560" y="4951902"/>
            <a:ext cx="2487613" cy="1404156"/>
          </a:xfrm>
          <a:prstGeom prst="ellipse">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Mortgage lending</a:t>
            </a:r>
            <a:endParaRPr lang="en-US" dirty="0">
              <a:solidFill>
                <a:schemeClr val="tx1"/>
              </a:solidFill>
            </a:endParaRPr>
          </a:p>
        </p:txBody>
      </p:sp>
      <p:sp>
        <p:nvSpPr>
          <p:cNvPr id="15" name="Oval 14"/>
          <p:cNvSpPr/>
          <p:nvPr/>
        </p:nvSpPr>
        <p:spPr>
          <a:xfrm>
            <a:off x="3779912" y="2125451"/>
            <a:ext cx="2496616" cy="1327981"/>
          </a:xfrm>
          <a:prstGeom prst="ellipse">
            <a:avLst/>
          </a:prstGeom>
          <a:solidFill>
            <a:srgbClr val="CCFFFF">
              <a:alpha val="4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Arti</a:t>
            </a:r>
            <a:r>
              <a:rPr lang="en-GB" dirty="0" smtClean="0">
                <a:solidFill>
                  <a:schemeClr val="tx1"/>
                </a:solidFill>
              </a:rPr>
              <a:t> trader finance</a:t>
            </a:r>
            <a:endParaRPr lang="en-US" dirty="0">
              <a:solidFill>
                <a:schemeClr val="tx1"/>
              </a:solidFill>
            </a:endParaRPr>
          </a:p>
        </p:txBody>
      </p:sp>
      <p:sp>
        <p:nvSpPr>
          <p:cNvPr id="16" name="Slide Number Placeholder 1"/>
          <p:cNvSpPr txBox="1">
            <a:spLocks/>
          </p:cNvSpPr>
          <p:nvPr/>
        </p:nvSpPr>
        <p:spPr>
          <a:xfrm>
            <a:off x="8676456" y="6295627"/>
            <a:ext cx="467544" cy="365125"/>
          </a:xfrm>
          <a:prstGeom prst="rect">
            <a:avLst/>
          </a:prstGeom>
        </p:spPr>
        <p:txBody>
          <a:bodyPr/>
          <a:ls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9D7E2575-DE47-4D77-9547-CCCD294CE903}" type="slidenum">
              <a:rPr lang="en-GB" sz="1400" smtClean="0"/>
              <a:pPr/>
              <a:t>16</a:t>
            </a:fld>
            <a:endParaRPr lang="en-GB" sz="1400" dirty="0"/>
          </a:p>
        </p:txBody>
      </p:sp>
    </p:spTree>
    <p:extLst>
      <p:ext uri="{BB962C8B-B14F-4D97-AF65-F5344CB8AC3E}">
        <p14:creationId xmlns:p14="http://schemas.microsoft.com/office/powerpoint/2010/main" val="1567449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358286" cy="562074"/>
          </a:xfrm>
          <a:noFill/>
        </p:spPr>
        <p:txBody>
          <a:bodyPr vert="horz" anchor="ctr">
            <a:normAutofit fontScale="90000"/>
            <a:scene3d>
              <a:camera prst="orthographicFront"/>
              <a:lightRig rig="threePt" dir="t"/>
            </a:scene3d>
            <a:sp3d/>
          </a:bodyPr>
          <a:lstStyle/>
          <a:p>
            <a:pPr algn="ctr"/>
            <a:r>
              <a:rPr lang="en-US" dirty="0"/>
              <a:t>Structuring Finance to Fit the Value Chain</a:t>
            </a:r>
            <a:endParaRPr lang="en-GB"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569"/>
          <a:stretch/>
        </p:blipFill>
        <p:spPr bwMode="auto">
          <a:xfrm>
            <a:off x="391384" y="1724025"/>
            <a:ext cx="7709007" cy="4993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3568" y="1354693"/>
            <a:ext cx="8365414" cy="369332"/>
          </a:xfrm>
          <a:prstGeom prst="rect">
            <a:avLst/>
          </a:prstGeom>
          <a:noFill/>
        </p:spPr>
        <p:txBody>
          <a:bodyPr wrap="square" rtlCol="0">
            <a:spAutoFit/>
          </a:bodyPr>
          <a:lstStyle/>
          <a:p>
            <a:r>
              <a:rPr lang="en-GB" b="1" dirty="0" smtClean="0">
                <a:latin typeface="Calibri" pitchFamily="34" charset="0"/>
              </a:rPr>
              <a:t>Map of Finance Flows in the Potato Value Chain</a:t>
            </a:r>
            <a:endParaRPr lang="en-US" b="1" dirty="0">
              <a:latin typeface="Calibri" pitchFamily="34" charset="0"/>
            </a:endParaRPr>
          </a:p>
        </p:txBody>
      </p:sp>
      <p:sp>
        <p:nvSpPr>
          <p:cNvPr id="7" name="Slide Number Placeholder 1"/>
          <p:cNvSpPr txBox="1">
            <a:spLocks/>
          </p:cNvSpPr>
          <p:nvPr/>
        </p:nvSpPr>
        <p:spPr>
          <a:xfrm>
            <a:off x="8676456" y="6295627"/>
            <a:ext cx="467544" cy="365125"/>
          </a:xfrm>
          <a:prstGeom prst="rect">
            <a:avLst/>
          </a:prstGeom>
        </p:spPr>
        <p:txBody>
          <a:bodyPr/>
          <a:ls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9D7E2575-DE47-4D77-9547-CCCD294CE903}" type="slidenum">
              <a:rPr lang="en-GB" sz="1400" smtClean="0"/>
              <a:pPr/>
              <a:t>17</a:t>
            </a:fld>
            <a:endParaRPr lang="en-GB" sz="1400" dirty="0"/>
          </a:p>
        </p:txBody>
      </p:sp>
    </p:spTree>
    <p:extLst>
      <p:ext uri="{BB962C8B-B14F-4D97-AF65-F5344CB8AC3E}">
        <p14:creationId xmlns:p14="http://schemas.microsoft.com/office/powerpoint/2010/main" val="137042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3946525" y="955675"/>
            <a:ext cx="1082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sp>
        <p:nvSpPr>
          <p:cNvPr id="3080" name="AutoShape 8"/>
          <p:cNvSpPr>
            <a:spLocks noChangeArrowheads="1"/>
          </p:cNvSpPr>
          <p:nvPr/>
        </p:nvSpPr>
        <p:spPr bwMode="auto">
          <a:xfrm>
            <a:off x="2667000" y="4495800"/>
            <a:ext cx="685800" cy="609600"/>
          </a:xfrm>
          <a:prstGeom prst="rightArrow">
            <a:avLst>
              <a:gd name="adj1" fmla="val 50000"/>
              <a:gd name="adj2" fmla="val 28125"/>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latin typeface="Tahoma" pitchFamily="34" charset="0"/>
              </a:rPr>
              <a:t>Integrate</a:t>
            </a:r>
            <a:endParaRPr lang="en-GB" altLang="en-US" sz="1200">
              <a:latin typeface="Tahoma" pitchFamily="34" charset="0"/>
            </a:endParaRPr>
          </a:p>
        </p:txBody>
      </p:sp>
      <p:sp>
        <p:nvSpPr>
          <p:cNvPr id="3081" name="AutoShape 9"/>
          <p:cNvSpPr>
            <a:spLocks noChangeArrowheads="1"/>
          </p:cNvSpPr>
          <p:nvPr/>
        </p:nvSpPr>
        <p:spPr bwMode="auto">
          <a:xfrm>
            <a:off x="2590800" y="5257800"/>
            <a:ext cx="762000" cy="609600"/>
          </a:xfrm>
          <a:prstGeom prst="leftArrow">
            <a:avLst>
              <a:gd name="adj1" fmla="val 50000"/>
              <a:gd name="adj2" fmla="val 3125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latin typeface="Tahoma" pitchFamily="34" charset="0"/>
              </a:rPr>
              <a:t>Integrate</a:t>
            </a:r>
            <a:endParaRPr lang="en-GB" altLang="en-US" sz="1200">
              <a:latin typeface="Tahoma" pitchFamily="34" charset="0"/>
            </a:endParaRPr>
          </a:p>
        </p:txBody>
      </p:sp>
      <p:sp>
        <p:nvSpPr>
          <p:cNvPr id="3082" name="AutoShape 10"/>
          <p:cNvSpPr>
            <a:spLocks noChangeArrowheads="1"/>
          </p:cNvSpPr>
          <p:nvPr/>
        </p:nvSpPr>
        <p:spPr bwMode="auto">
          <a:xfrm>
            <a:off x="5638800" y="4419600"/>
            <a:ext cx="685800" cy="609600"/>
          </a:xfrm>
          <a:prstGeom prst="rightArrow">
            <a:avLst>
              <a:gd name="adj1" fmla="val 50000"/>
              <a:gd name="adj2" fmla="val 28125"/>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latin typeface="Tahoma" pitchFamily="34" charset="0"/>
              </a:rPr>
              <a:t>Integrate</a:t>
            </a:r>
            <a:endParaRPr lang="en-GB" altLang="en-US" sz="1200">
              <a:latin typeface="Tahoma" pitchFamily="34" charset="0"/>
            </a:endParaRPr>
          </a:p>
        </p:txBody>
      </p:sp>
      <p:sp>
        <p:nvSpPr>
          <p:cNvPr id="3083" name="AutoShape 11"/>
          <p:cNvSpPr>
            <a:spLocks noChangeArrowheads="1"/>
          </p:cNvSpPr>
          <p:nvPr/>
        </p:nvSpPr>
        <p:spPr bwMode="auto">
          <a:xfrm>
            <a:off x="5562600" y="5181600"/>
            <a:ext cx="762000" cy="609600"/>
          </a:xfrm>
          <a:prstGeom prst="leftArrow">
            <a:avLst>
              <a:gd name="adj1" fmla="val 50000"/>
              <a:gd name="adj2" fmla="val 3125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latin typeface="Tahoma" pitchFamily="34" charset="0"/>
              </a:rPr>
              <a:t>Integrate</a:t>
            </a:r>
            <a:endParaRPr lang="en-GB" altLang="en-US" sz="1200">
              <a:latin typeface="Tahoma" pitchFamily="34" charset="0"/>
            </a:endParaRPr>
          </a:p>
        </p:txBody>
      </p:sp>
      <p:sp>
        <p:nvSpPr>
          <p:cNvPr id="3084" name="AutoShape 12"/>
          <p:cNvSpPr>
            <a:spLocks noChangeArrowheads="1"/>
          </p:cNvSpPr>
          <p:nvPr/>
        </p:nvSpPr>
        <p:spPr bwMode="auto">
          <a:xfrm>
            <a:off x="781050" y="3429000"/>
            <a:ext cx="685800" cy="685800"/>
          </a:xfrm>
          <a:prstGeom prst="upArrow">
            <a:avLst>
              <a:gd name="adj1" fmla="val 50000"/>
              <a:gd name="adj2" fmla="val 25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AutoShape 13"/>
          <p:cNvSpPr>
            <a:spLocks noChangeArrowheads="1"/>
          </p:cNvSpPr>
          <p:nvPr/>
        </p:nvSpPr>
        <p:spPr bwMode="auto">
          <a:xfrm>
            <a:off x="1524000" y="3429000"/>
            <a:ext cx="762000" cy="685800"/>
          </a:xfrm>
          <a:prstGeom prst="downArrow">
            <a:avLst>
              <a:gd name="adj1" fmla="val 50000"/>
              <a:gd name="adj2" fmla="val 25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6" name="Text Box 14"/>
          <p:cNvSpPr txBox="1">
            <a:spLocks noChangeArrowheads="1"/>
          </p:cNvSpPr>
          <p:nvPr/>
        </p:nvSpPr>
        <p:spPr bwMode="auto">
          <a:xfrm>
            <a:off x="6629400" y="4343400"/>
            <a:ext cx="1828800" cy="2246769"/>
          </a:xfrm>
          <a:prstGeom prst="rect">
            <a:avLst/>
          </a:prstGeom>
          <a:solidFill>
            <a:srgbClr val="B0E53B">
              <a:alpha val="35000"/>
            </a:srgbClr>
          </a:solidFill>
          <a:ln>
            <a:solidFill>
              <a:srgbClr val="008000"/>
            </a:solidFill>
          </a:ln>
          <a:effectLst/>
        </p:spPr>
        <p:txBody>
          <a:bodyPr wrap="square">
            <a:spAutoFit/>
          </a:bodyPr>
          <a:lstStyle>
            <a:defPPr>
              <a:defRPr lang="en-US"/>
            </a:defPPr>
            <a:lvl1pPr>
              <a:spcBef>
                <a:spcPts val="600"/>
              </a:spcBef>
              <a:defRPr sz="1200" b="1">
                <a:latin typeface="Tahoma" pitchFamily="34" charset="0"/>
              </a:defRPr>
            </a:lvl1pPr>
          </a:lstStyle>
          <a:p>
            <a:r>
              <a:rPr lang="en-US" altLang="en-US" dirty="0" smtClean="0"/>
              <a:t>Merchants</a:t>
            </a:r>
            <a:endParaRPr lang="en-US" altLang="en-US" dirty="0"/>
          </a:p>
          <a:p>
            <a:endParaRPr lang="en-US" altLang="en-US" dirty="0"/>
          </a:p>
          <a:p>
            <a:pPr marL="85725" indent="-85725">
              <a:buFont typeface="Arial" panose="020B0604020202020204" pitchFamily="34" charset="0"/>
              <a:buChar char="•"/>
            </a:pPr>
            <a:r>
              <a:rPr lang="en-US" altLang="en-US" b="0" dirty="0"/>
              <a:t>Pricing </a:t>
            </a:r>
          </a:p>
          <a:p>
            <a:pPr marL="85725" indent="-85725">
              <a:buFont typeface="Arial" panose="020B0604020202020204" pitchFamily="34" charset="0"/>
              <a:buChar char="•"/>
            </a:pPr>
            <a:r>
              <a:rPr lang="en-US" altLang="en-US" b="0" dirty="0"/>
              <a:t>Terms of sale</a:t>
            </a:r>
          </a:p>
          <a:p>
            <a:pPr marL="85725" indent="-85725">
              <a:buFont typeface="Arial" panose="020B0604020202020204" pitchFamily="34" charset="0"/>
              <a:buChar char="•"/>
            </a:pPr>
            <a:r>
              <a:rPr lang="en-US" altLang="en-US" b="0" dirty="0"/>
              <a:t>Distribution channels</a:t>
            </a:r>
          </a:p>
          <a:p>
            <a:pPr marL="85725" indent="-85725">
              <a:buFont typeface="Arial" panose="020B0604020202020204" pitchFamily="34" charset="0"/>
              <a:buChar char="•"/>
            </a:pPr>
            <a:r>
              <a:rPr lang="en-US" altLang="en-US" b="0" dirty="0"/>
              <a:t>Risk sharing</a:t>
            </a:r>
          </a:p>
          <a:p>
            <a:pPr marL="85725" indent="-85725">
              <a:buFont typeface="Arial" panose="020B0604020202020204" pitchFamily="34" charset="0"/>
              <a:buChar char="•"/>
            </a:pPr>
            <a:r>
              <a:rPr lang="en-US" altLang="en-US" b="0" dirty="0"/>
              <a:t>After sale </a:t>
            </a:r>
            <a:r>
              <a:rPr lang="en-US" altLang="en-US" b="0" dirty="0" smtClean="0"/>
              <a:t>support</a:t>
            </a:r>
            <a:endParaRPr lang="en-US" altLang="en-US" dirty="0" smtClean="0"/>
          </a:p>
          <a:p>
            <a:endParaRPr lang="en-GB" altLang="en-US" sz="800" b="0" dirty="0" smtClean="0"/>
          </a:p>
          <a:p>
            <a:endParaRPr lang="en-US" altLang="en-US" sz="800" b="0" dirty="0" smtClean="0"/>
          </a:p>
        </p:txBody>
      </p:sp>
      <p:sp>
        <p:nvSpPr>
          <p:cNvPr id="3088" name="AutoShape 16"/>
          <p:cNvSpPr>
            <a:spLocks noChangeArrowheads="1"/>
          </p:cNvSpPr>
          <p:nvPr/>
        </p:nvSpPr>
        <p:spPr bwMode="auto">
          <a:xfrm>
            <a:off x="7543800" y="3505200"/>
            <a:ext cx="762000" cy="685800"/>
          </a:xfrm>
          <a:prstGeom prst="downArrow">
            <a:avLst>
              <a:gd name="adj1" fmla="val 50000"/>
              <a:gd name="adj2" fmla="val 25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9" name="AutoShape 17"/>
          <p:cNvSpPr>
            <a:spLocks noChangeArrowheads="1"/>
          </p:cNvSpPr>
          <p:nvPr/>
        </p:nvSpPr>
        <p:spPr bwMode="auto">
          <a:xfrm>
            <a:off x="6781800" y="3505200"/>
            <a:ext cx="685800" cy="685800"/>
          </a:xfrm>
          <a:prstGeom prst="upArrow">
            <a:avLst>
              <a:gd name="adj1" fmla="val 50000"/>
              <a:gd name="adj2" fmla="val 25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0" name="Text Box 18"/>
          <p:cNvSpPr txBox="1">
            <a:spLocks noChangeArrowheads="1"/>
          </p:cNvSpPr>
          <p:nvPr/>
        </p:nvSpPr>
        <p:spPr bwMode="auto">
          <a:xfrm>
            <a:off x="685800" y="4269790"/>
            <a:ext cx="1752600" cy="2292935"/>
          </a:xfrm>
          <a:prstGeom prst="rect">
            <a:avLst/>
          </a:prstGeom>
          <a:solidFill>
            <a:srgbClr val="B0E53B">
              <a:alpha val="35000"/>
            </a:srgbClr>
          </a:solidFill>
          <a:ln>
            <a:solidFill>
              <a:srgbClr val="008000"/>
            </a:solidFill>
          </a:ln>
          <a:effectLst/>
        </p:spPr>
        <p:txBody>
          <a:bodyPr wrap="square">
            <a:spAutoFit/>
          </a:bodyPr>
          <a:lstStyle>
            <a:defPPr>
              <a:defRPr lang="en-US"/>
            </a:defPPr>
            <a:lvl1pPr>
              <a:spcBef>
                <a:spcPts val="600"/>
              </a:spcBef>
              <a:defRPr sz="1200" b="1">
                <a:latin typeface="Tahoma" pitchFamily="34" charset="0"/>
              </a:defRPr>
            </a:lvl1pPr>
          </a:lstStyle>
          <a:p>
            <a:r>
              <a:rPr lang="en-US" altLang="en-US" dirty="0"/>
              <a:t>Millers</a:t>
            </a:r>
          </a:p>
          <a:p>
            <a:endParaRPr lang="en-US" altLang="en-US" dirty="0"/>
          </a:p>
          <a:p>
            <a:pPr marL="85725" indent="-85725">
              <a:buFont typeface="Arial" panose="020B0604020202020204" pitchFamily="34" charset="0"/>
              <a:buChar char="•"/>
            </a:pPr>
            <a:r>
              <a:rPr lang="en-US" altLang="en-US" b="0" dirty="0"/>
              <a:t>Processing &amp; storage capacity</a:t>
            </a:r>
          </a:p>
          <a:p>
            <a:pPr marL="85725" indent="-85725">
              <a:buFont typeface="Arial" panose="020B0604020202020204" pitchFamily="34" charset="0"/>
              <a:buChar char="•"/>
            </a:pPr>
            <a:r>
              <a:rPr lang="en-US" altLang="en-US" b="0" dirty="0"/>
              <a:t>Inventory levels</a:t>
            </a:r>
          </a:p>
          <a:p>
            <a:pPr marL="85725" indent="-85725">
              <a:buFont typeface="Arial" panose="020B0604020202020204" pitchFamily="34" charset="0"/>
              <a:buChar char="•"/>
            </a:pPr>
            <a:r>
              <a:rPr lang="en-US" altLang="en-US" b="0" dirty="0"/>
              <a:t>Delivery &amp; </a:t>
            </a:r>
            <a:r>
              <a:rPr lang="en-US" altLang="en-US" b="0" dirty="0" smtClean="0"/>
              <a:t>processing</a:t>
            </a:r>
            <a:endParaRPr lang="en-US" altLang="en-US" b="0" dirty="0"/>
          </a:p>
          <a:p>
            <a:pPr marL="85725" indent="-85725">
              <a:buFont typeface="Arial" panose="020B0604020202020204" pitchFamily="34" charset="0"/>
              <a:buChar char="•"/>
            </a:pPr>
            <a:r>
              <a:rPr lang="en-US" altLang="en-US" b="0" dirty="0"/>
              <a:t>Procurement </a:t>
            </a:r>
            <a:r>
              <a:rPr lang="en-US" altLang="en-US" b="0" dirty="0" smtClean="0"/>
              <a:t>plan</a:t>
            </a:r>
            <a:endParaRPr lang="en-GB" altLang="en-US" b="0" dirty="0"/>
          </a:p>
          <a:p>
            <a:endParaRPr lang="en-GB" altLang="en-US" b="0" dirty="0" smtClean="0"/>
          </a:p>
          <a:p>
            <a:endParaRPr lang="en-US" altLang="en-US" b="0" dirty="0"/>
          </a:p>
        </p:txBody>
      </p:sp>
      <p:sp>
        <p:nvSpPr>
          <p:cNvPr id="3091" name="Text Box 19"/>
          <p:cNvSpPr txBox="1">
            <a:spLocks noChangeArrowheads="1"/>
          </p:cNvSpPr>
          <p:nvPr/>
        </p:nvSpPr>
        <p:spPr bwMode="auto">
          <a:xfrm>
            <a:off x="3505200" y="4269790"/>
            <a:ext cx="1981200" cy="2292935"/>
          </a:xfrm>
          <a:prstGeom prst="rect">
            <a:avLst/>
          </a:prstGeom>
          <a:solidFill>
            <a:srgbClr val="B0E53B">
              <a:alpha val="35000"/>
            </a:srgbClr>
          </a:solidFill>
          <a:ln>
            <a:solidFill>
              <a:srgbClr val="008000"/>
            </a:solidFill>
          </a:ln>
          <a:effectLst/>
        </p:spPr>
        <p:txBody>
          <a:bodyPr wrap="square">
            <a:spAutoFit/>
          </a:bodyPr>
          <a:lstStyle>
            <a:defPPr>
              <a:defRPr lang="en-US"/>
            </a:defPPr>
            <a:lvl1pPr>
              <a:spcBef>
                <a:spcPts val="600"/>
              </a:spcBef>
              <a:defRPr sz="1200" b="1">
                <a:latin typeface="Tahoma" pitchFamily="34" charset="0"/>
              </a:defRPr>
            </a:lvl1pPr>
          </a:lstStyle>
          <a:p>
            <a:r>
              <a:rPr lang="en-US" altLang="en-US" dirty="0"/>
              <a:t>Storage Services</a:t>
            </a:r>
          </a:p>
          <a:p>
            <a:endParaRPr lang="en-US" altLang="en-US" dirty="0"/>
          </a:p>
          <a:p>
            <a:pPr marL="85725" indent="-85725">
              <a:buFont typeface="Arial" panose="020B0604020202020204" pitchFamily="34" charset="0"/>
              <a:buChar char="•"/>
            </a:pPr>
            <a:r>
              <a:rPr lang="en-US" altLang="en-US" b="0" dirty="0"/>
              <a:t>S</a:t>
            </a:r>
            <a:r>
              <a:rPr lang="en-US" altLang="en-US" b="0" dirty="0" smtClean="0"/>
              <a:t>trategic </a:t>
            </a:r>
            <a:r>
              <a:rPr lang="en-US" altLang="en-US" b="0" dirty="0"/>
              <a:t>Location</a:t>
            </a:r>
          </a:p>
          <a:p>
            <a:pPr marL="85725" indent="-85725">
              <a:buFont typeface="Arial" panose="020B0604020202020204" pitchFamily="34" charset="0"/>
              <a:buChar char="•"/>
            </a:pPr>
            <a:r>
              <a:rPr lang="en-US" altLang="en-US" b="0" dirty="0" smtClean="0"/>
              <a:t>Assured </a:t>
            </a:r>
            <a:r>
              <a:rPr lang="en-US" altLang="en-US" b="0" dirty="0"/>
              <a:t>product </a:t>
            </a:r>
            <a:r>
              <a:rPr lang="en-US" altLang="en-US" b="0" dirty="0" smtClean="0"/>
              <a:t> integrity</a:t>
            </a:r>
            <a:endParaRPr lang="en-US" altLang="en-US" b="0" dirty="0"/>
          </a:p>
          <a:p>
            <a:pPr marL="85725" indent="-85725">
              <a:buFont typeface="Arial" panose="020B0604020202020204" pitchFamily="34" charset="0"/>
              <a:buChar char="•"/>
            </a:pPr>
            <a:r>
              <a:rPr lang="en-US" altLang="en-US" b="0" dirty="0"/>
              <a:t>Negotiable contracts </a:t>
            </a:r>
          </a:p>
          <a:p>
            <a:pPr marL="85725" indent="-85725">
              <a:buFont typeface="Arial" panose="020B0604020202020204" pitchFamily="34" charset="0"/>
              <a:buChar char="•"/>
            </a:pPr>
            <a:r>
              <a:rPr lang="en-US" altLang="en-US" b="0" dirty="0" smtClean="0"/>
              <a:t>Efficient </a:t>
            </a:r>
            <a:r>
              <a:rPr lang="en-US" altLang="en-US" b="0" dirty="0"/>
              <a:t>sales lots  </a:t>
            </a:r>
          </a:p>
          <a:p>
            <a:pPr marL="85725" indent="-85725">
              <a:buFont typeface="Arial" panose="020B0604020202020204" pitchFamily="34" charset="0"/>
              <a:buChar char="•"/>
            </a:pPr>
            <a:r>
              <a:rPr lang="en-US" altLang="en-US" b="0" dirty="0" smtClean="0"/>
              <a:t>Economic market points</a:t>
            </a:r>
          </a:p>
          <a:p>
            <a:endParaRPr lang="en-US" altLang="en-US" b="0" dirty="0"/>
          </a:p>
        </p:txBody>
      </p:sp>
      <p:sp>
        <p:nvSpPr>
          <p:cNvPr id="3092" name="Text Box 20"/>
          <p:cNvSpPr txBox="1">
            <a:spLocks noChangeArrowheads="1"/>
          </p:cNvSpPr>
          <p:nvPr/>
        </p:nvSpPr>
        <p:spPr bwMode="auto">
          <a:xfrm>
            <a:off x="647700" y="1506885"/>
            <a:ext cx="1752600" cy="1769715"/>
          </a:xfrm>
          <a:prstGeom prst="rect">
            <a:avLst/>
          </a:prstGeom>
          <a:solidFill>
            <a:srgbClr val="B0E53B">
              <a:alpha val="35000"/>
            </a:srgbClr>
          </a:solidFill>
          <a:ln>
            <a:solidFill>
              <a:srgbClr val="008000"/>
            </a:solidFill>
          </a:ln>
          <a:effectLst/>
        </p:spPr>
        <p:txBody>
          <a:bodyPr wrap="square">
            <a:spAutoFit/>
          </a:bodyPr>
          <a:lstStyle/>
          <a:p>
            <a:pPr>
              <a:spcBef>
                <a:spcPts val="600"/>
              </a:spcBef>
            </a:pPr>
            <a:r>
              <a:rPr lang="en-US" altLang="en-US" sz="1200" b="1" dirty="0">
                <a:latin typeface="Tahoma" pitchFamily="34" charset="0"/>
              </a:rPr>
              <a:t>Farm Producers</a:t>
            </a:r>
          </a:p>
          <a:p>
            <a:pPr marL="85725" indent="-85725">
              <a:spcBef>
                <a:spcPts val="600"/>
              </a:spcBef>
              <a:buFont typeface="Arial" panose="020B0604020202020204" pitchFamily="34" charset="0"/>
              <a:buChar char="•"/>
            </a:pPr>
            <a:r>
              <a:rPr lang="en-US" altLang="en-US" sz="1200" dirty="0" smtClean="0">
                <a:latin typeface="Tahoma" pitchFamily="34" charset="0"/>
              </a:rPr>
              <a:t>Crop mix &amp; timing of planting</a:t>
            </a:r>
          </a:p>
          <a:p>
            <a:pPr marL="85725" indent="-85725">
              <a:spcBef>
                <a:spcPts val="600"/>
              </a:spcBef>
              <a:buFont typeface="Arial" panose="020B0604020202020204" pitchFamily="34" charset="0"/>
              <a:buChar char="•"/>
            </a:pPr>
            <a:r>
              <a:rPr lang="en-GB" altLang="en-US" sz="1200" dirty="0" smtClean="0">
                <a:latin typeface="Tahoma" pitchFamily="34" charset="0"/>
              </a:rPr>
              <a:t>Accessing finance</a:t>
            </a:r>
            <a:endParaRPr lang="en-US" altLang="en-US" sz="1200" dirty="0" smtClean="0">
              <a:latin typeface="Tahoma" pitchFamily="34" charset="0"/>
            </a:endParaRPr>
          </a:p>
          <a:p>
            <a:pPr marL="85725" indent="-85725">
              <a:spcBef>
                <a:spcPts val="600"/>
              </a:spcBef>
              <a:buFont typeface="Arial" panose="020B0604020202020204" pitchFamily="34" charset="0"/>
              <a:buChar char="•"/>
            </a:pPr>
            <a:r>
              <a:rPr lang="en-US" altLang="en-US" sz="1200" dirty="0" smtClean="0">
                <a:latin typeface="Tahoma" pitchFamily="34" charset="0"/>
              </a:rPr>
              <a:t>Seed &amp; inputs</a:t>
            </a:r>
          </a:p>
          <a:p>
            <a:pPr marL="85725" indent="-85725">
              <a:spcBef>
                <a:spcPts val="600"/>
              </a:spcBef>
              <a:buFont typeface="Arial" panose="020B0604020202020204" pitchFamily="34" charset="0"/>
              <a:buChar char="•"/>
            </a:pPr>
            <a:r>
              <a:rPr lang="en-US" altLang="en-US" sz="1200" dirty="0" smtClean="0">
                <a:latin typeface="Tahoma" pitchFamily="34" charset="0"/>
              </a:rPr>
              <a:t>Harvest</a:t>
            </a:r>
          </a:p>
          <a:p>
            <a:pPr marL="85725" indent="-85725">
              <a:spcBef>
                <a:spcPts val="600"/>
              </a:spcBef>
              <a:buFont typeface="Arial" panose="020B0604020202020204" pitchFamily="34" charset="0"/>
              <a:buChar char="•"/>
            </a:pPr>
            <a:r>
              <a:rPr lang="en-GB" altLang="en-US" sz="1200" dirty="0" smtClean="0">
                <a:latin typeface="Tahoma" pitchFamily="34" charset="0"/>
              </a:rPr>
              <a:t>Marketing decisions</a:t>
            </a:r>
            <a:endParaRPr lang="en-US" altLang="en-US" sz="1200" dirty="0" smtClean="0">
              <a:latin typeface="Tahoma" pitchFamily="34" charset="0"/>
            </a:endParaRPr>
          </a:p>
        </p:txBody>
      </p:sp>
      <p:sp>
        <p:nvSpPr>
          <p:cNvPr id="3093" name="Text Box 21"/>
          <p:cNvSpPr txBox="1">
            <a:spLocks noChangeArrowheads="1"/>
          </p:cNvSpPr>
          <p:nvPr/>
        </p:nvSpPr>
        <p:spPr bwMode="auto">
          <a:xfrm>
            <a:off x="6765925" y="1946275"/>
            <a:ext cx="13112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1200" b="1">
              <a:latin typeface="Tahoma" pitchFamily="34" charset="0"/>
            </a:endParaRPr>
          </a:p>
          <a:p>
            <a:endParaRPr lang="en-US" altLang="en-US"/>
          </a:p>
        </p:txBody>
      </p:sp>
      <p:sp>
        <p:nvSpPr>
          <p:cNvPr id="3094" name="Text Box 22"/>
          <p:cNvSpPr txBox="1">
            <a:spLocks noChangeArrowheads="1"/>
          </p:cNvSpPr>
          <p:nvPr/>
        </p:nvSpPr>
        <p:spPr bwMode="auto">
          <a:xfrm>
            <a:off x="6553200" y="1449735"/>
            <a:ext cx="1905000" cy="1954381"/>
          </a:xfrm>
          <a:prstGeom prst="rect">
            <a:avLst/>
          </a:prstGeom>
          <a:solidFill>
            <a:srgbClr val="B0E53B">
              <a:alpha val="35000"/>
            </a:srgbClr>
          </a:solidFill>
          <a:ln>
            <a:solidFill>
              <a:srgbClr val="008000"/>
            </a:solidFill>
          </a:ln>
          <a:effectLst/>
        </p:spPr>
        <p:txBody>
          <a:bodyPr wrap="square">
            <a:spAutoFit/>
          </a:bodyPr>
          <a:lstStyle>
            <a:defPPr>
              <a:defRPr lang="en-US"/>
            </a:defPPr>
            <a:lvl1pPr>
              <a:spcBef>
                <a:spcPts val="600"/>
              </a:spcBef>
              <a:defRPr sz="1200" b="1">
                <a:latin typeface="Tahoma" pitchFamily="34" charset="0"/>
              </a:defRPr>
            </a:lvl1pPr>
          </a:lstStyle>
          <a:p>
            <a:r>
              <a:rPr lang="en-US" altLang="en-US" dirty="0"/>
              <a:t>Market Institutions</a:t>
            </a:r>
          </a:p>
          <a:p>
            <a:pPr marL="85725" indent="-85725">
              <a:buFont typeface="Arial" panose="020B0604020202020204" pitchFamily="34" charset="0"/>
              <a:buChar char="•"/>
            </a:pPr>
            <a:r>
              <a:rPr lang="en-US" altLang="en-US" b="0" dirty="0" smtClean="0"/>
              <a:t>Geographic </a:t>
            </a:r>
            <a:r>
              <a:rPr lang="en-US" altLang="en-US" b="0" dirty="0"/>
              <a:t>pricing</a:t>
            </a:r>
          </a:p>
          <a:p>
            <a:pPr marL="85725" indent="-85725">
              <a:buFont typeface="Arial" panose="020B0604020202020204" pitchFamily="34" charset="0"/>
              <a:buChar char="•"/>
            </a:pPr>
            <a:r>
              <a:rPr lang="en-US" altLang="en-US" b="0" dirty="0" smtClean="0"/>
              <a:t>Demand/price    </a:t>
            </a:r>
            <a:r>
              <a:rPr lang="en-US" altLang="en-US" b="0" dirty="0"/>
              <a:t>discovery</a:t>
            </a:r>
          </a:p>
          <a:p>
            <a:pPr marL="85725" indent="-85725">
              <a:buFont typeface="Arial" panose="020B0604020202020204" pitchFamily="34" charset="0"/>
              <a:buChar char="•"/>
            </a:pPr>
            <a:r>
              <a:rPr lang="en-US" altLang="en-US" b="0" dirty="0" smtClean="0"/>
              <a:t>Product quality standards</a:t>
            </a:r>
            <a:endParaRPr lang="en-US" altLang="en-US" b="0" dirty="0"/>
          </a:p>
          <a:p>
            <a:pPr marL="85725" indent="-85725">
              <a:buFont typeface="Arial" panose="020B0604020202020204" pitchFamily="34" charset="0"/>
              <a:buChar char="•"/>
            </a:pPr>
            <a:r>
              <a:rPr lang="en-US" altLang="en-US" b="0" dirty="0" smtClean="0"/>
              <a:t>Credit &amp; payment terms</a:t>
            </a:r>
            <a:endParaRPr lang="en-US" altLang="en-US" b="0" dirty="0"/>
          </a:p>
          <a:p>
            <a:pPr marL="85725" indent="-85725">
              <a:buFont typeface="Arial" panose="020B0604020202020204" pitchFamily="34" charset="0"/>
              <a:buChar char="•"/>
            </a:pPr>
            <a:r>
              <a:rPr lang="en-US" altLang="en-US" b="0" dirty="0" smtClean="0"/>
              <a:t>Risk </a:t>
            </a:r>
            <a:r>
              <a:rPr lang="en-US" altLang="en-US" b="0" dirty="0"/>
              <a:t>management </a:t>
            </a:r>
          </a:p>
        </p:txBody>
      </p:sp>
      <p:sp>
        <p:nvSpPr>
          <p:cNvPr id="3095" name="Text Box 23"/>
          <p:cNvSpPr txBox="1">
            <a:spLocks noChangeArrowheads="1"/>
          </p:cNvSpPr>
          <p:nvPr/>
        </p:nvSpPr>
        <p:spPr bwMode="auto">
          <a:xfrm>
            <a:off x="1095375" y="764704"/>
            <a:ext cx="68008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0"/>
              </a:spcBef>
            </a:pPr>
            <a:r>
              <a:rPr lang="en-US" altLang="en-US" sz="3200" dirty="0">
                <a:solidFill>
                  <a:srgbClr val="00849B"/>
                </a:solidFill>
                <a:effectLst>
                  <a:outerShdw blurRad="50800" dist="38100" dir="2700000" algn="tl" rotWithShape="0">
                    <a:prstClr val="black">
                      <a:alpha val="40000"/>
                    </a:prstClr>
                  </a:outerShdw>
                </a:effectLst>
                <a:latin typeface="+mj-lt"/>
                <a:ea typeface="+mj-ea"/>
                <a:cs typeface="+mj-cs"/>
              </a:rPr>
              <a:t>Commodity finance and </a:t>
            </a:r>
            <a:r>
              <a:rPr lang="en-US" altLang="en-US" sz="3200" dirty="0" smtClean="0">
                <a:solidFill>
                  <a:srgbClr val="00849B"/>
                </a:solidFill>
                <a:effectLst>
                  <a:outerShdw blurRad="50800" dist="38100" dir="2700000" algn="tl" rotWithShape="0">
                    <a:prstClr val="black">
                      <a:alpha val="40000"/>
                    </a:prstClr>
                  </a:outerShdw>
                </a:effectLst>
                <a:latin typeface="+mj-lt"/>
                <a:ea typeface="+mj-ea"/>
                <a:cs typeface="+mj-cs"/>
              </a:rPr>
              <a:t>marketing</a:t>
            </a:r>
            <a:endParaRPr lang="en-US" altLang="en-US" sz="3200" dirty="0">
              <a:solidFill>
                <a:srgbClr val="00849B"/>
              </a:solidFill>
              <a:effectLst>
                <a:outerShdw blurRad="50800" dist="38100" dir="2700000" algn="tl" rotWithShape="0">
                  <a:prstClr val="black">
                    <a:alpha val="40000"/>
                  </a:prstClr>
                </a:outerShdw>
              </a:effectLst>
              <a:latin typeface="+mj-lt"/>
              <a:ea typeface="+mj-ea"/>
              <a:cs typeface="+mj-cs"/>
            </a:endParaRPr>
          </a:p>
        </p:txBody>
      </p:sp>
      <p:sp>
        <p:nvSpPr>
          <p:cNvPr id="3097" name="AutoShape 25"/>
          <p:cNvSpPr>
            <a:spLocks noChangeArrowheads="1"/>
          </p:cNvSpPr>
          <p:nvPr/>
        </p:nvSpPr>
        <p:spPr bwMode="auto">
          <a:xfrm>
            <a:off x="1047750" y="4572000"/>
            <a:ext cx="838200" cy="228600"/>
          </a:xfrm>
          <a:prstGeom prst="curvedDownArrow">
            <a:avLst>
              <a:gd name="adj1" fmla="val 73333"/>
              <a:gd name="adj2" fmla="val 146667"/>
              <a:gd name="adj3" fmla="val 20833"/>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6" name="AutoShape 34"/>
          <p:cNvSpPr>
            <a:spLocks noChangeArrowheads="1"/>
          </p:cNvSpPr>
          <p:nvPr/>
        </p:nvSpPr>
        <p:spPr bwMode="auto">
          <a:xfrm>
            <a:off x="876300" y="6172200"/>
            <a:ext cx="990600" cy="228600"/>
          </a:xfrm>
          <a:prstGeom prst="curvedUpArrow">
            <a:avLst>
              <a:gd name="adj1" fmla="val 87108"/>
              <a:gd name="adj2" fmla="val 173775"/>
              <a:gd name="adj3" fmla="val 13194"/>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sz="1200" b="1" dirty="0">
              <a:latin typeface="Tahoma" pitchFamily="34" charset="0"/>
            </a:endParaRPr>
          </a:p>
        </p:txBody>
      </p:sp>
      <p:sp>
        <p:nvSpPr>
          <p:cNvPr id="3110" name="AutoShape 38"/>
          <p:cNvSpPr>
            <a:spLocks noChangeArrowheads="1"/>
          </p:cNvSpPr>
          <p:nvPr/>
        </p:nvSpPr>
        <p:spPr bwMode="auto">
          <a:xfrm>
            <a:off x="4000499" y="6257925"/>
            <a:ext cx="990601" cy="250894"/>
          </a:xfrm>
          <a:prstGeom prst="curvedUpArrow">
            <a:avLst>
              <a:gd name="adj1" fmla="val 79688"/>
              <a:gd name="adj2" fmla="val 159375"/>
              <a:gd name="adj3" fmla="val 33333"/>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sz="1200" b="1" dirty="0">
              <a:latin typeface="Tahoma" pitchFamily="34" charset="0"/>
            </a:endParaRPr>
          </a:p>
        </p:txBody>
      </p:sp>
      <p:sp>
        <p:nvSpPr>
          <p:cNvPr id="32" name="AutoShape 26"/>
          <p:cNvSpPr>
            <a:spLocks noChangeArrowheads="1"/>
          </p:cNvSpPr>
          <p:nvPr/>
        </p:nvSpPr>
        <p:spPr bwMode="auto">
          <a:xfrm>
            <a:off x="7124700" y="4686300"/>
            <a:ext cx="838200" cy="228600"/>
          </a:xfrm>
          <a:prstGeom prst="curvedDownArrow">
            <a:avLst>
              <a:gd name="adj1" fmla="val 73333"/>
              <a:gd name="adj2" fmla="val 146667"/>
              <a:gd name="adj3" fmla="val 20833"/>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AutoShape 35"/>
          <p:cNvSpPr>
            <a:spLocks noChangeArrowheads="1"/>
          </p:cNvSpPr>
          <p:nvPr/>
        </p:nvSpPr>
        <p:spPr bwMode="auto">
          <a:xfrm>
            <a:off x="6924675" y="6204019"/>
            <a:ext cx="1066800" cy="304800"/>
          </a:xfrm>
          <a:prstGeom prst="curvedUpArrow">
            <a:avLst>
              <a:gd name="adj1" fmla="val 60000"/>
              <a:gd name="adj2" fmla="val 120000"/>
              <a:gd name="adj3" fmla="val 33333"/>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sz="1200" b="1" dirty="0">
              <a:latin typeface="Tahoma" pitchFamily="34" charset="0"/>
            </a:endParaRPr>
          </a:p>
        </p:txBody>
      </p:sp>
      <p:sp>
        <p:nvSpPr>
          <p:cNvPr id="34" name="AutoShape 25"/>
          <p:cNvSpPr>
            <a:spLocks noChangeArrowheads="1"/>
          </p:cNvSpPr>
          <p:nvPr/>
        </p:nvSpPr>
        <p:spPr bwMode="auto">
          <a:xfrm>
            <a:off x="3990975" y="4572000"/>
            <a:ext cx="838200" cy="228600"/>
          </a:xfrm>
          <a:prstGeom prst="curvedDownArrow">
            <a:avLst>
              <a:gd name="adj1" fmla="val 73333"/>
              <a:gd name="adj2" fmla="val 146667"/>
              <a:gd name="adj3" fmla="val 20833"/>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Oval 1"/>
          <p:cNvSpPr/>
          <p:nvPr/>
        </p:nvSpPr>
        <p:spPr>
          <a:xfrm>
            <a:off x="3649662" y="1803916"/>
            <a:ext cx="1676400" cy="1600200"/>
          </a:xfrm>
          <a:prstGeom prst="ellipse">
            <a:avLst/>
          </a:prstGeom>
          <a:solidFill>
            <a:srgbClr val="FFFF00">
              <a:alpha val="70000"/>
            </a:srgbClr>
          </a:solidFill>
          <a:ln w="15875">
            <a:solidFill>
              <a:srgbClr val="B9E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1600" b="1" dirty="0">
                <a:solidFill>
                  <a:schemeClr val="tx1"/>
                </a:solidFill>
                <a:latin typeface="Tahoma" pitchFamily="34" charset="0"/>
                <a:cs typeface="Times New Roman" pitchFamily="18" charset="0"/>
              </a:rPr>
              <a:t>Pakistan banks</a:t>
            </a:r>
            <a:endParaRPr lang="en-US" sz="1600" b="1" dirty="0">
              <a:solidFill>
                <a:schemeClr val="tx1"/>
              </a:solidFill>
              <a:latin typeface="Tahoma" pitchFamily="34" charset="0"/>
              <a:cs typeface="Times New Roman" pitchFamily="18" charset="0"/>
            </a:endParaRPr>
          </a:p>
        </p:txBody>
      </p:sp>
      <p:cxnSp>
        <p:nvCxnSpPr>
          <p:cNvPr id="4" name="Curved Connector 3"/>
          <p:cNvCxnSpPr/>
          <p:nvPr/>
        </p:nvCxnSpPr>
        <p:spPr>
          <a:xfrm rot="5400000">
            <a:off x="4075409" y="3468397"/>
            <a:ext cx="993188" cy="609598"/>
          </a:xfrm>
          <a:prstGeom prst="curvedConnector3">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0" name="Curved Connector 39"/>
          <p:cNvCxnSpPr/>
          <p:nvPr/>
        </p:nvCxnSpPr>
        <p:spPr>
          <a:xfrm rot="16200000" flipH="1">
            <a:off x="5324767" y="2820695"/>
            <a:ext cx="1450390" cy="1447800"/>
          </a:xfrm>
          <a:prstGeom prst="curvedConnector3">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3" name="Curved Connector 42"/>
          <p:cNvCxnSpPr/>
          <p:nvPr/>
        </p:nvCxnSpPr>
        <p:spPr>
          <a:xfrm rot="10800000" flipV="1">
            <a:off x="2209800" y="2971798"/>
            <a:ext cx="1562100" cy="1219201"/>
          </a:xfrm>
          <a:prstGeom prst="curvedConnector3">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6" name="Curved Connector 45"/>
          <p:cNvCxnSpPr/>
          <p:nvPr/>
        </p:nvCxnSpPr>
        <p:spPr>
          <a:xfrm rot="10800000" flipV="1">
            <a:off x="2438400" y="2356364"/>
            <a:ext cx="1268412" cy="463036"/>
          </a:xfrm>
          <a:prstGeom prst="curvedConnector3">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2438399" y="2310886"/>
            <a:ext cx="1181100" cy="1194314"/>
          </a:xfrm>
          <a:prstGeom prst="ellipse">
            <a:avLst/>
          </a:prstGeom>
          <a:solidFill>
            <a:srgbClr val="FFCC00">
              <a:alpha val="43922"/>
            </a:srgbClr>
          </a:solidFill>
          <a:ln w="15875">
            <a:solidFill>
              <a:srgbClr val="B9E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GB" sz="1200" b="1" dirty="0" err="1" smtClean="0">
                <a:solidFill>
                  <a:schemeClr val="tx1"/>
                </a:solidFill>
                <a:latin typeface="Tahoma" pitchFamily="34" charset="0"/>
                <a:cs typeface="Times New Roman" pitchFamily="18" charset="0"/>
              </a:rPr>
              <a:t>Artis</a:t>
            </a:r>
            <a:endParaRPr lang="en-US" sz="1200" b="1" dirty="0">
              <a:solidFill>
                <a:schemeClr val="tx1"/>
              </a:solidFill>
              <a:latin typeface="Tahoma" pitchFamily="34" charset="0"/>
              <a:cs typeface="Times New Roman" pitchFamily="18" charset="0"/>
            </a:endParaRPr>
          </a:p>
        </p:txBody>
      </p:sp>
      <p:sp>
        <p:nvSpPr>
          <p:cNvPr id="31" name="Slide Number Placeholder 1"/>
          <p:cNvSpPr txBox="1">
            <a:spLocks/>
          </p:cNvSpPr>
          <p:nvPr/>
        </p:nvSpPr>
        <p:spPr>
          <a:xfrm>
            <a:off x="8676456" y="6295627"/>
            <a:ext cx="360040" cy="365125"/>
          </a:xfrm>
          <a:prstGeom prst="rect">
            <a:avLst/>
          </a:prstGeom>
        </p:spPr>
        <p:txBody>
          <a:bodyPr/>
          <a:ls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9D7E2575-DE47-4D77-9547-CCCD294CE903}" type="slidenum">
              <a:rPr lang="en-GB" sz="1400" smtClean="0"/>
              <a:pPr/>
              <a:t>18</a:t>
            </a:fld>
            <a:endParaRPr lang="en-GB" sz="1400" dirty="0"/>
          </a:p>
        </p:txBody>
      </p:sp>
    </p:spTree>
    <p:extLst>
      <p:ext uri="{BB962C8B-B14F-4D97-AF65-F5344CB8AC3E}">
        <p14:creationId xmlns:p14="http://schemas.microsoft.com/office/powerpoint/2010/main" val="2873976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427"/>
          <a:stretch/>
        </p:blipFill>
        <p:spPr bwMode="auto">
          <a:xfrm>
            <a:off x="1691680" y="1151052"/>
            <a:ext cx="6240933" cy="5718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179512" y="769690"/>
            <a:ext cx="8208914" cy="481453"/>
          </a:xfrm>
          <a:noFill/>
        </p:spPr>
        <p:txBody>
          <a:bodyPr vert="horz" anchor="ctr">
            <a:noAutofit/>
            <a:scene3d>
              <a:camera prst="orthographicFront"/>
              <a:lightRig rig="threePt" dir="t"/>
            </a:scene3d>
            <a:sp3d/>
          </a:bodyPr>
          <a:lstStyle/>
          <a:p>
            <a:pPr algn="r"/>
            <a:r>
              <a:rPr lang="en-US" sz="3100" dirty="0"/>
              <a:t>Learning from </a:t>
            </a:r>
            <a:r>
              <a:rPr lang="en-US" sz="3100" dirty="0" smtClean="0"/>
              <a:t>and working with the </a:t>
            </a:r>
            <a:r>
              <a:rPr lang="en-US" sz="3100" dirty="0" err="1" smtClean="0"/>
              <a:t>Arthis</a:t>
            </a:r>
            <a:endParaRPr lang="en-GB" sz="3100" dirty="0"/>
          </a:p>
        </p:txBody>
      </p:sp>
      <p:sp>
        <p:nvSpPr>
          <p:cNvPr id="4" name="TextBox 3"/>
          <p:cNvSpPr txBox="1"/>
          <p:nvPr/>
        </p:nvSpPr>
        <p:spPr>
          <a:xfrm rot="16200000">
            <a:off x="-2264115" y="3352346"/>
            <a:ext cx="5544616" cy="369332"/>
          </a:xfrm>
          <a:prstGeom prst="rect">
            <a:avLst/>
          </a:prstGeom>
          <a:noFill/>
        </p:spPr>
        <p:txBody>
          <a:bodyPr wrap="square" rtlCol="0">
            <a:spAutoFit/>
          </a:bodyPr>
          <a:lstStyle/>
          <a:p>
            <a:pPr algn="ctr"/>
            <a:r>
              <a:rPr lang="en-GB" b="1" dirty="0" smtClean="0">
                <a:latin typeface="Calibri" pitchFamily="34" charset="0"/>
              </a:rPr>
              <a:t>Using an Intermediary to reach the Farmer</a:t>
            </a:r>
            <a:endParaRPr lang="en-US" b="1" dirty="0">
              <a:latin typeface="Calibri" pitchFamily="34" charset="0"/>
            </a:endParaRPr>
          </a:p>
        </p:txBody>
      </p:sp>
      <p:sp>
        <p:nvSpPr>
          <p:cNvPr id="7" name="Slide Number Placeholder 1"/>
          <p:cNvSpPr txBox="1">
            <a:spLocks/>
          </p:cNvSpPr>
          <p:nvPr/>
        </p:nvSpPr>
        <p:spPr>
          <a:xfrm>
            <a:off x="8676456" y="6295627"/>
            <a:ext cx="467544" cy="365125"/>
          </a:xfrm>
          <a:prstGeom prst="rect">
            <a:avLst/>
          </a:prstGeom>
        </p:spPr>
        <p:txBody>
          <a:bodyPr/>
          <a:ls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9D7E2575-DE47-4D77-9547-CCCD294CE903}" type="slidenum">
              <a:rPr lang="en-GB" sz="1400" smtClean="0"/>
              <a:pPr/>
              <a:t>19</a:t>
            </a:fld>
            <a:endParaRPr lang="en-GB" sz="1400" dirty="0"/>
          </a:p>
        </p:txBody>
      </p:sp>
    </p:spTree>
    <p:extLst>
      <p:ext uri="{BB962C8B-B14F-4D97-AF65-F5344CB8AC3E}">
        <p14:creationId xmlns:p14="http://schemas.microsoft.com/office/powerpoint/2010/main" val="1145725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64989" y="6309320"/>
            <a:ext cx="284716" cy="365125"/>
          </a:xfrm>
        </p:spPr>
        <p:txBody>
          <a:bodyPr/>
          <a:lstStyle/>
          <a:p>
            <a:fld id="{9D7E2575-DE47-4D77-9547-CCCD294CE903}" type="slidenum">
              <a:rPr lang="en-GB" sz="1400" smtClean="0"/>
              <a:t>2</a:t>
            </a:fld>
            <a:endParaRPr lang="en-GB" sz="1400" dirty="0"/>
          </a:p>
        </p:txBody>
      </p:sp>
      <p:sp>
        <p:nvSpPr>
          <p:cNvPr id="3" name="Subtitle 3"/>
          <p:cNvSpPr txBox="1">
            <a:spLocks/>
          </p:cNvSpPr>
          <p:nvPr/>
        </p:nvSpPr>
        <p:spPr>
          <a:xfrm>
            <a:off x="232764" y="1628800"/>
            <a:ext cx="4608512" cy="4889623"/>
          </a:xfrm>
          <a:prstGeom prst="rect">
            <a:avLst/>
          </a:prstGeom>
        </p:spPr>
        <p:txBody>
          <a:bodyPr/>
          <a:lstStyle>
            <a:lvl1pPr marL="365760" indent="-256032" algn="l" rtl="0" eaLnBrk="1" latinLnBrk="0" hangingPunct="1">
              <a:spcBef>
                <a:spcPts val="300"/>
              </a:spcBef>
              <a:buClr>
                <a:srgbClr val="00849B"/>
              </a:buClr>
              <a:buFont typeface="Georgia"/>
              <a:buChar char="•"/>
              <a:defRPr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sz="2600" kern="1200">
                <a:solidFill>
                  <a:srgbClr val="22789E"/>
                </a:solidFill>
                <a:latin typeface="+mn-lt"/>
                <a:ea typeface="+mn-ea"/>
                <a:cs typeface="+mn-cs"/>
              </a:defRPr>
            </a:lvl2pPr>
            <a:lvl3pPr marL="923544" indent="-219456" algn="l" rtl="0" eaLnBrk="1" latinLnBrk="0" hangingPunct="1">
              <a:spcBef>
                <a:spcPts val="300"/>
              </a:spcBef>
              <a:buClr>
                <a:srgbClr val="22789E"/>
              </a:buClr>
              <a:buFont typeface="Wingdings 2"/>
              <a:buChar char=""/>
              <a:defRPr sz="2400" kern="1200">
                <a:solidFill>
                  <a:srgbClr val="00849B"/>
                </a:solidFill>
                <a:latin typeface="+mn-lt"/>
                <a:ea typeface="+mn-ea"/>
                <a:cs typeface="+mn-cs"/>
              </a:defRPr>
            </a:lvl3pPr>
            <a:lvl4pPr marL="1179576" indent="-201168" algn="l" rtl="0" eaLnBrk="1" latinLnBrk="0" hangingPunct="1">
              <a:spcBef>
                <a:spcPts val="300"/>
              </a:spcBef>
              <a:buClr>
                <a:schemeClr val="bg1">
                  <a:lumMod val="65000"/>
                </a:schemeClr>
              </a:buClr>
              <a:buFont typeface="Wingdings 2"/>
              <a:buChar char=""/>
              <a:defRPr sz="2200" kern="1200">
                <a:solidFill>
                  <a:schemeClr val="bg1">
                    <a:lumMod val="50000"/>
                  </a:schemeClr>
                </a:solidFill>
                <a:latin typeface="+mn-lt"/>
                <a:ea typeface="+mn-ea"/>
                <a:cs typeface="+mn-cs"/>
              </a:defRPr>
            </a:lvl4pPr>
            <a:lvl5pPr marL="1389888" indent="-182880" algn="l" rtl="0" eaLnBrk="1" latinLnBrk="0" hangingPunct="1">
              <a:spcBef>
                <a:spcPts val="300"/>
              </a:spcBef>
              <a:buClr>
                <a:srgbClr val="00849B"/>
              </a:buClr>
              <a:buFont typeface="Georgia"/>
              <a:buChar char="▫"/>
              <a:defRPr sz="2000" kern="1200">
                <a:solidFill>
                  <a:schemeClr val="bg1">
                    <a:lumMod val="65000"/>
                  </a:schemeClr>
                </a:solidFill>
                <a:latin typeface="+mn-lt"/>
                <a:ea typeface="+mn-ea"/>
                <a:cs typeface="+mn-cs"/>
              </a:defRPr>
            </a:lvl5pPr>
            <a:lvl6pPr marL="1609344" indent="-182880" algn="l" rtl="0" eaLnBrk="1" latinLnBrk="0" hangingPunct="1">
              <a:spcBef>
                <a:spcPts val="300"/>
              </a:spcBef>
              <a:buClr>
                <a:schemeClr val="accent3"/>
              </a:buClr>
              <a:buFont typeface="Georgia"/>
              <a:buChar char="▫"/>
              <a:defRPr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sz="1400" kern="1200" baseline="0">
                <a:solidFill>
                  <a:schemeClr val="accent3"/>
                </a:solidFill>
                <a:latin typeface="+mn-lt"/>
                <a:ea typeface="+mn-ea"/>
                <a:cs typeface="+mn-cs"/>
              </a:defRPr>
            </a:lvl9pPr>
          </a:lstStyle>
          <a:p>
            <a:pPr marL="342900" indent="-360000">
              <a:spcBef>
                <a:spcPts val="600"/>
              </a:spcBef>
              <a:buFont typeface="Wingdings" panose="05000000000000000000" pitchFamily="2" charset="2"/>
              <a:buChar char="§"/>
            </a:pPr>
            <a:r>
              <a:rPr lang="en-GB" dirty="0"/>
              <a:t>Food prices are rising </a:t>
            </a:r>
            <a:r>
              <a:rPr lang="en-GB" dirty="0" smtClean="0"/>
              <a:t>and trend is favourable</a:t>
            </a:r>
            <a:endParaRPr lang="en-GB" dirty="0"/>
          </a:p>
          <a:p>
            <a:pPr marL="342900" indent="-360000">
              <a:spcBef>
                <a:spcPts val="600"/>
              </a:spcBef>
              <a:buFont typeface="Wingdings" panose="05000000000000000000" pitchFamily="2" charset="2"/>
              <a:buChar char="§"/>
            </a:pPr>
            <a:r>
              <a:rPr lang="en-GB" dirty="0" smtClean="0"/>
              <a:t>Growing attention to food security</a:t>
            </a:r>
          </a:p>
          <a:p>
            <a:pPr marL="342900" indent="-360000">
              <a:spcBef>
                <a:spcPts val="600"/>
              </a:spcBef>
              <a:buFont typeface="Wingdings" panose="05000000000000000000" pitchFamily="2" charset="2"/>
              <a:buChar char="§"/>
            </a:pPr>
            <a:r>
              <a:rPr lang="en-GB" dirty="0" smtClean="0"/>
              <a:t>Agriculture and technologies are changing offering new opportunities and efficiency for finance and investment</a:t>
            </a:r>
            <a:endParaRPr lang="en-US" dirty="0"/>
          </a:p>
        </p:txBody>
      </p:sp>
      <p:pic>
        <p:nvPicPr>
          <p:cNvPr id="4" name="Picture 2" descr="http://www.fao.org/fileadmin/templates/worldfood/images/home_graph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1" y="1815465"/>
            <a:ext cx="3600400" cy="451629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83573" y="836712"/>
            <a:ext cx="8686800" cy="792088"/>
          </a:xfrm>
          <a:prstGeom prst="rect">
            <a:avLst/>
          </a:prstGeom>
        </p:spPr>
        <p:txBody>
          <a:bodyPr vert="horz" anchor="ctr">
            <a:noAutofit/>
            <a:scene3d>
              <a:camera prst="orthographicFront"/>
              <a:lightRig rig="threePt" dir="t"/>
            </a:scene3d>
            <a:sp3d/>
          </a:bodyPr>
          <a:lstStyle>
            <a:lvl1pPr algn="l" rtl="0" eaLnBrk="1" latinLnBrk="0" hangingPunct="1">
              <a:spcBef>
                <a:spcPct val="0"/>
              </a:spcBef>
              <a:buNone/>
              <a:defRPr sz="4000" kern="1200">
                <a:solidFill>
                  <a:srgbClr val="00849B"/>
                </a:solidFill>
                <a:effectLst>
                  <a:outerShdw blurRad="50800" dist="38100" dir="2700000" algn="tl" rotWithShape="0">
                    <a:prstClr val="black">
                      <a:alpha val="40000"/>
                    </a:prstClr>
                  </a:outerShdw>
                </a:effectLst>
                <a:latin typeface="+mj-lt"/>
                <a:ea typeface="+mj-ea"/>
                <a:cs typeface="+mj-cs"/>
              </a:defRPr>
            </a:lvl1pPr>
          </a:lstStyle>
          <a:p>
            <a:pPr algn="ctr"/>
            <a:r>
              <a:rPr lang="en-US" sz="2800" dirty="0" smtClean="0"/>
              <a:t>Growing interest in financing agriculture, especially agri-business</a:t>
            </a:r>
            <a:endParaRPr lang="en-US" sz="2800" dirty="0"/>
          </a:p>
        </p:txBody>
      </p:sp>
    </p:spTree>
    <p:extLst>
      <p:ext uri="{BB962C8B-B14F-4D97-AF65-F5344CB8AC3E}">
        <p14:creationId xmlns:p14="http://schemas.microsoft.com/office/powerpoint/2010/main" val="1033746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136904" cy="701824"/>
          </a:xfrm>
          <a:noFill/>
        </p:spPr>
        <p:txBody>
          <a:bodyPr vert="horz" anchor="ctr">
            <a:normAutofit/>
            <a:scene3d>
              <a:camera prst="orthographicFront"/>
              <a:lightRig rig="threePt" dir="t"/>
            </a:scene3d>
            <a:sp3d/>
          </a:bodyPr>
          <a:lstStyle/>
          <a:p>
            <a:pPr algn="ctr"/>
            <a:r>
              <a:rPr lang="en-US" dirty="0"/>
              <a:t>Many players – how do they fit our models?</a:t>
            </a:r>
            <a:endParaRPr lang="en-GB" dirty="0"/>
          </a:p>
        </p:txBody>
      </p:sp>
      <p:sp>
        <p:nvSpPr>
          <p:cNvPr id="5" name="Slide Number Placeholder 1"/>
          <p:cNvSpPr txBox="1">
            <a:spLocks/>
          </p:cNvSpPr>
          <p:nvPr/>
        </p:nvSpPr>
        <p:spPr>
          <a:xfrm>
            <a:off x="8676456" y="6295627"/>
            <a:ext cx="467544" cy="365125"/>
          </a:xfrm>
          <a:prstGeom prst="rect">
            <a:avLst/>
          </a:prstGeom>
        </p:spPr>
        <p:txBody>
          <a:bodyPr/>
          <a:ls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9D7E2575-DE47-4D77-9547-CCCD294CE903}" type="slidenum">
              <a:rPr lang="en-GB" sz="1400" smtClean="0"/>
              <a:pPr/>
              <a:t>20</a:t>
            </a:fld>
            <a:endParaRPr lang="en-GB" sz="1400" dirty="0"/>
          </a:p>
        </p:txBody>
      </p:sp>
      <p:sp>
        <p:nvSpPr>
          <p:cNvPr id="3" name="TextBox 2"/>
          <p:cNvSpPr txBox="1"/>
          <p:nvPr/>
        </p:nvSpPr>
        <p:spPr>
          <a:xfrm>
            <a:off x="956792" y="1678979"/>
            <a:ext cx="7128792" cy="461664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dirty="0" smtClean="0"/>
              <a:t>Farmers</a:t>
            </a:r>
          </a:p>
          <a:p>
            <a:pPr marL="285750" indent="-285750">
              <a:spcBef>
                <a:spcPts val="600"/>
              </a:spcBef>
              <a:buFont typeface="Arial" panose="020B0604020202020204" pitchFamily="34" charset="0"/>
              <a:buChar char="•"/>
            </a:pPr>
            <a:r>
              <a:rPr lang="en-GB" dirty="0" smtClean="0"/>
              <a:t>Input suppliers</a:t>
            </a:r>
            <a:endParaRPr lang="en-US" dirty="0" smtClean="0"/>
          </a:p>
          <a:p>
            <a:pPr marL="285750" indent="-285750">
              <a:spcBef>
                <a:spcPts val="600"/>
              </a:spcBef>
              <a:buFont typeface="Arial" panose="020B0604020202020204" pitchFamily="34" charset="0"/>
              <a:buChar char="•"/>
            </a:pPr>
            <a:r>
              <a:rPr lang="en-GB" dirty="0" smtClean="0"/>
              <a:t>Business and extension service providers</a:t>
            </a:r>
          </a:p>
          <a:p>
            <a:pPr marL="285750" indent="-285750">
              <a:spcBef>
                <a:spcPts val="600"/>
              </a:spcBef>
              <a:buFont typeface="Arial" panose="020B0604020202020204" pitchFamily="34" charset="0"/>
              <a:buChar char="•"/>
            </a:pPr>
            <a:r>
              <a:rPr lang="en-GB" dirty="0" smtClean="0"/>
              <a:t>Traders and commission agents</a:t>
            </a:r>
          </a:p>
          <a:p>
            <a:pPr marL="285750" indent="-285750">
              <a:spcBef>
                <a:spcPts val="600"/>
              </a:spcBef>
              <a:buFont typeface="Arial" panose="020B0604020202020204" pitchFamily="34" charset="0"/>
              <a:buChar char="•"/>
            </a:pPr>
            <a:r>
              <a:rPr lang="en-GB" dirty="0" smtClean="0"/>
              <a:t>Brokers and market committees</a:t>
            </a:r>
          </a:p>
          <a:p>
            <a:pPr marL="285750" indent="-285750">
              <a:spcBef>
                <a:spcPts val="600"/>
              </a:spcBef>
              <a:buFont typeface="Arial" panose="020B0604020202020204" pitchFamily="34" charset="0"/>
              <a:buChar char="•"/>
            </a:pPr>
            <a:r>
              <a:rPr lang="en-GB" dirty="0" smtClean="0"/>
              <a:t>Processing companies</a:t>
            </a:r>
          </a:p>
          <a:p>
            <a:pPr marL="285750" indent="-285750">
              <a:spcBef>
                <a:spcPts val="600"/>
              </a:spcBef>
              <a:buFont typeface="Arial" panose="020B0604020202020204" pitchFamily="34" charset="0"/>
              <a:buChar char="•"/>
            </a:pPr>
            <a:r>
              <a:rPr lang="en-GB" dirty="0" smtClean="0"/>
              <a:t>Warehouse and commodity management companies </a:t>
            </a:r>
          </a:p>
          <a:p>
            <a:pPr marL="285750" indent="-285750">
              <a:spcBef>
                <a:spcPts val="600"/>
              </a:spcBef>
              <a:buFont typeface="Arial" panose="020B0604020202020204" pitchFamily="34" charset="0"/>
              <a:buChar char="•"/>
            </a:pPr>
            <a:r>
              <a:rPr lang="en-GB" dirty="0"/>
              <a:t>Wholesale buyers</a:t>
            </a:r>
          </a:p>
          <a:p>
            <a:pPr marL="285750" indent="-285750">
              <a:spcBef>
                <a:spcPts val="600"/>
              </a:spcBef>
              <a:buFont typeface="Arial" panose="020B0604020202020204" pitchFamily="34" charset="0"/>
              <a:buChar char="•"/>
            </a:pPr>
            <a:r>
              <a:rPr lang="en-GB" dirty="0"/>
              <a:t>Exporters</a:t>
            </a:r>
          </a:p>
          <a:p>
            <a:pPr marL="285750" indent="-285750">
              <a:spcBef>
                <a:spcPts val="600"/>
              </a:spcBef>
              <a:buFont typeface="Arial" panose="020B0604020202020204" pitchFamily="34" charset="0"/>
              <a:buChar char="•"/>
            </a:pPr>
            <a:r>
              <a:rPr lang="en-GB" dirty="0"/>
              <a:t>Consumers</a:t>
            </a:r>
          </a:p>
          <a:p>
            <a:pPr marL="285750" indent="-285750">
              <a:spcBef>
                <a:spcPts val="600"/>
              </a:spcBef>
              <a:buFont typeface="Arial" panose="020B0604020202020204" pitchFamily="34" charset="0"/>
              <a:buChar char="•"/>
            </a:pPr>
            <a:r>
              <a:rPr lang="en-GB" dirty="0"/>
              <a:t>Local MFIs and informal financing </a:t>
            </a:r>
            <a:r>
              <a:rPr lang="en-GB" dirty="0" smtClean="0"/>
              <a:t>providers</a:t>
            </a:r>
          </a:p>
          <a:p>
            <a:pPr marL="285750" indent="-285750">
              <a:spcBef>
                <a:spcPts val="600"/>
              </a:spcBef>
              <a:buFont typeface="Arial" panose="020B0604020202020204" pitchFamily="34" charset="0"/>
              <a:buChar char="•"/>
            </a:pPr>
            <a:r>
              <a:rPr lang="en-GB" dirty="0" smtClean="0"/>
              <a:t>Mobile phone and ITC service providers</a:t>
            </a:r>
          </a:p>
          <a:p>
            <a:pPr marL="285750" indent="-285750">
              <a:spcBef>
                <a:spcPts val="600"/>
              </a:spcBef>
              <a:buFont typeface="Arial" panose="020B0604020202020204" pitchFamily="34" charset="0"/>
              <a:buChar char="•"/>
            </a:pPr>
            <a:r>
              <a:rPr lang="en-GB" dirty="0" smtClean="0"/>
              <a:t>Governmental regulators</a:t>
            </a:r>
            <a:endParaRPr lang="en-GB" dirty="0"/>
          </a:p>
        </p:txBody>
      </p:sp>
    </p:spTree>
    <p:extLst>
      <p:ext uri="{BB962C8B-B14F-4D97-AF65-F5344CB8AC3E}">
        <p14:creationId xmlns:p14="http://schemas.microsoft.com/office/powerpoint/2010/main" val="1379968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62" name="Group 22"/>
          <p:cNvGraphicFramePr>
            <a:graphicFrameLocks noGrp="1"/>
          </p:cNvGraphicFramePr>
          <p:nvPr>
            <p:ph type="tbl" idx="1"/>
            <p:extLst>
              <p:ext uri="{D42A27DB-BD31-4B8C-83A1-F6EECF244321}">
                <p14:modId xmlns:p14="http://schemas.microsoft.com/office/powerpoint/2010/main" val="84430522"/>
              </p:ext>
            </p:extLst>
          </p:nvPr>
        </p:nvGraphicFramePr>
        <p:xfrm>
          <a:off x="466725" y="1484784"/>
          <a:ext cx="8362950" cy="4739532"/>
        </p:xfrm>
        <a:graphic>
          <a:graphicData uri="http://schemas.openxmlformats.org/drawingml/2006/table">
            <a:tbl>
              <a:tblPr/>
              <a:tblGrid>
                <a:gridCol w="3810000"/>
                <a:gridCol w="4552950"/>
              </a:tblGrid>
              <a:tr h="5270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CC0000"/>
                          </a:solidFill>
                          <a:effectLst/>
                          <a:latin typeface="Arial" pitchFamily="34" charset="0"/>
                          <a:ea typeface="新細明體" charset="-120"/>
                          <a:cs typeface="Times New Roman" pitchFamily="18" charset="0"/>
                        </a:rPr>
                        <a:t>Category</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CC0000"/>
                          </a:solidFill>
                          <a:effectLst/>
                          <a:latin typeface="Arial" pitchFamily="34" charset="0"/>
                          <a:ea typeface="新細明體" charset="-120"/>
                          <a:cs typeface="Times New Roman" pitchFamily="18" charset="0"/>
                        </a:rPr>
                        <a:t>Financing instrument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910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Agricultural product based</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2563" marR="0" lvl="0" indent="-182563"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pitchFamily="34" charset="0"/>
                        </a:rPr>
                        <a:t>Trade credit</a:t>
                      </a:r>
                    </a:p>
                    <a:p>
                      <a:pPr marL="182563" marR="0" lvl="0" indent="-182563"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pitchFamily="34" charset="0"/>
                        </a:rPr>
                        <a:t>Input supply credit</a:t>
                      </a:r>
                    </a:p>
                    <a:p>
                      <a:pPr marL="182563" marR="0" lvl="0" indent="-182563"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pitchFamily="34" charset="0"/>
                        </a:rPr>
                        <a:t>Marketing company credit</a:t>
                      </a:r>
                    </a:p>
                    <a:p>
                      <a:pPr marL="182563" marR="0" lvl="0" indent="-182563"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pitchFamily="34" charset="0"/>
                        </a:rPr>
                        <a:t>Lead firm financing / contract farming</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78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Receivable based</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2563" marR="0" lvl="0" indent="-182563"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pitchFamily="34" charset="0"/>
                        </a:rPr>
                        <a:t>Trade receivable finance</a:t>
                      </a:r>
                    </a:p>
                    <a:p>
                      <a:pPr marL="182563" marR="0" lvl="0" indent="-182563"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pitchFamily="34" charset="0"/>
                        </a:rPr>
                        <a:t>Bill discounting</a:t>
                      </a:r>
                    </a:p>
                    <a:p>
                      <a:pPr marL="182563" marR="0" lvl="0" indent="-182563"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pitchFamily="34" charset="0"/>
                        </a:rPr>
                        <a:t>Factoring and reverse factoring</a:t>
                      </a:r>
                    </a:p>
                    <a:p>
                      <a:pPr marL="182563" marR="0" lvl="0" indent="-182563"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pitchFamily="34" charset="0"/>
                        </a:rPr>
                        <a:t>Forfaiting</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78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Physical asset based</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82563" marR="0" lvl="0" indent="-182563"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pitchFamily="34" charset="0"/>
                        </a:rPr>
                        <a:t>Warehouse receipts system</a:t>
                      </a:r>
                    </a:p>
                    <a:p>
                      <a:pPr marL="182563" marR="0" lvl="0" indent="-182563"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pitchFamily="34" charset="0"/>
                        </a:rPr>
                        <a:t>Re-purchase agreements</a:t>
                      </a:r>
                    </a:p>
                    <a:p>
                      <a:pPr marL="182563" marR="0" lvl="0" indent="-182563"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pitchFamily="34" charset="0"/>
                        </a:rPr>
                        <a:t>Leasing</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60" name="AutoShape 54"/>
          <p:cNvSpPr>
            <a:spLocks noChangeArrowheads="1"/>
          </p:cNvSpPr>
          <p:nvPr/>
        </p:nvSpPr>
        <p:spPr bwMode="auto">
          <a:xfrm>
            <a:off x="304800" y="620688"/>
            <a:ext cx="8686800" cy="685800"/>
          </a:xfrm>
          <a:prstGeom prst="roundRect">
            <a:avLst>
              <a:gd name="adj" fmla="val 21667"/>
            </a:avLst>
          </a:prstGeom>
          <a:solidFill>
            <a:schemeClr val="bg1">
              <a:alpha val="54901"/>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spcBef>
                <a:spcPct val="0"/>
              </a:spcBef>
            </a:pPr>
            <a:r>
              <a:rPr lang="en-US" altLang="en-US" sz="3200" dirty="0">
                <a:solidFill>
                  <a:srgbClr val="00849B"/>
                </a:solidFill>
                <a:effectLst>
                  <a:outerShdw blurRad="50800" dist="38100" dir="2700000" algn="tl" rotWithShape="0">
                    <a:prstClr val="black">
                      <a:alpha val="40000"/>
                    </a:prstClr>
                  </a:outerShdw>
                </a:effectLst>
                <a:latin typeface="+mj-lt"/>
                <a:ea typeface="+mj-ea"/>
                <a:cs typeface="+mj-cs"/>
              </a:rPr>
              <a:t>5 Categories of financing instruments</a:t>
            </a:r>
          </a:p>
        </p:txBody>
      </p:sp>
      <p:sp>
        <p:nvSpPr>
          <p:cNvPr id="5" name="Slide Number Placeholder 1"/>
          <p:cNvSpPr txBox="1">
            <a:spLocks/>
          </p:cNvSpPr>
          <p:nvPr/>
        </p:nvSpPr>
        <p:spPr>
          <a:xfrm>
            <a:off x="8676456" y="6295627"/>
            <a:ext cx="467544" cy="365125"/>
          </a:xfrm>
          <a:prstGeom prst="rect">
            <a:avLst/>
          </a:prstGeom>
        </p:spPr>
        <p:txBody>
          <a:bodyPr/>
          <a:ls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9D7E2575-DE47-4D77-9547-CCCD294CE903}" type="slidenum">
              <a:rPr lang="en-GB" sz="1400" smtClean="0"/>
              <a:pPr/>
              <a:t>21</a:t>
            </a:fld>
            <a:endParaRPr lang="en-GB" sz="1400" dirty="0"/>
          </a:p>
        </p:txBody>
      </p:sp>
    </p:spTree>
    <p:extLst>
      <p:ext uri="{BB962C8B-B14F-4D97-AF65-F5344CB8AC3E}">
        <p14:creationId xmlns:p14="http://schemas.microsoft.com/office/powerpoint/2010/main" val="295884908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973" name="Group 29"/>
          <p:cNvGraphicFramePr>
            <a:graphicFrameLocks noGrp="1"/>
          </p:cNvGraphicFramePr>
          <p:nvPr>
            <p:ph type="tbl" idx="1"/>
            <p:extLst>
              <p:ext uri="{D42A27DB-BD31-4B8C-83A1-F6EECF244321}">
                <p14:modId xmlns:p14="http://schemas.microsoft.com/office/powerpoint/2010/main" val="1496610247"/>
              </p:ext>
            </p:extLst>
          </p:nvPr>
        </p:nvGraphicFramePr>
        <p:xfrm>
          <a:off x="457200" y="1524000"/>
          <a:ext cx="8362950" cy="2832100"/>
        </p:xfrm>
        <a:graphic>
          <a:graphicData uri="http://schemas.openxmlformats.org/drawingml/2006/table">
            <a:tbl>
              <a:tblPr/>
              <a:tblGrid>
                <a:gridCol w="3810000"/>
                <a:gridCol w="4552950"/>
              </a:tblGrid>
              <a:tr h="5763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noProof="0" dirty="0" smtClean="0">
                          <a:ln>
                            <a:noFill/>
                          </a:ln>
                          <a:solidFill>
                            <a:srgbClr val="CC0000"/>
                          </a:solidFill>
                          <a:effectLst/>
                          <a:latin typeface="Arial" pitchFamily="34" charset="0"/>
                          <a:ea typeface="PMingLiU" pitchFamily="18" charset="-120"/>
                          <a:cs typeface="Times New Roman" pitchFamily="18" charset="0"/>
                        </a:rPr>
                        <a:t>Type of product</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noProof="0" smtClean="0">
                          <a:ln>
                            <a:noFill/>
                          </a:ln>
                          <a:solidFill>
                            <a:srgbClr val="CC0000"/>
                          </a:solidFill>
                          <a:effectLst/>
                          <a:latin typeface="Arial" pitchFamily="34" charset="0"/>
                          <a:ea typeface="PMingLiU" pitchFamily="18" charset="-120"/>
                          <a:cs typeface="Times New Roman" pitchFamily="18" charset="0"/>
                        </a:rPr>
                        <a:t>Financial instrument</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7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noProof="0" smtClean="0">
                          <a:ln>
                            <a:noFill/>
                          </a:ln>
                          <a:solidFill>
                            <a:schemeClr val="tx1"/>
                          </a:solidFill>
                          <a:effectLst/>
                          <a:latin typeface="Arial" pitchFamily="34" charset="0"/>
                        </a:rPr>
                        <a:t>Risk mitigation</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2563" marR="0" lvl="0" indent="-182563"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noProof="0" smtClean="0">
                          <a:ln>
                            <a:noFill/>
                          </a:ln>
                          <a:solidFill>
                            <a:schemeClr val="tx1"/>
                          </a:solidFill>
                          <a:effectLst/>
                          <a:latin typeface="Arial" pitchFamily="34" charset="0"/>
                        </a:rPr>
                        <a:t>Insurance </a:t>
                      </a:r>
                    </a:p>
                    <a:p>
                      <a:pPr marL="182563" marR="0" lvl="0" indent="-182563"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noProof="0" smtClean="0">
                          <a:ln>
                            <a:noFill/>
                          </a:ln>
                          <a:solidFill>
                            <a:schemeClr val="tx1"/>
                          </a:solidFill>
                          <a:effectLst/>
                          <a:latin typeface="Arial" pitchFamily="34" charset="0"/>
                        </a:rPr>
                        <a:t>Forwards contract</a:t>
                      </a:r>
                    </a:p>
                    <a:p>
                      <a:pPr marL="182563" marR="0" lvl="0" indent="-182563"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noProof="0" smtClean="0">
                          <a:ln>
                            <a:noFill/>
                          </a:ln>
                          <a:solidFill>
                            <a:schemeClr val="tx1"/>
                          </a:solidFill>
                          <a:effectLst/>
                          <a:latin typeface="Arial" pitchFamily="34" charset="0"/>
                        </a:rPr>
                        <a:t>Futures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7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noProof="0" dirty="0" smtClean="0">
                          <a:ln>
                            <a:noFill/>
                          </a:ln>
                          <a:solidFill>
                            <a:schemeClr val="tx1"/>
                          </a:solidFill>
                          <a:effectLst/>
                          <a:latin typeface="Arial" pitchFamily="34" charset="0"/>
                        </a:rPr>
                        <a:t>Financial enhancements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82563" marR="0" lvl="0" indent="-182563"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noProof="0" dirty="0" smtClean="0">
                          <a:ln>
                            <a:noFill/>
                          </a:ln>
                          <a:solidFill>
                            <a:schemeClr val="tx1"/>
                          </a:solidFill>
                          <a:effectLst/>
                          <a:latin typeface="Arial" pitchFamily="34" charset="0"/>
                        </a:rPr>
                        <a:t>Securitization</a:t>
                      </a:r>
                    </a:p>
                    <a:p>
                      <a:pPr marL="182563" marR="0" lvl="0" indent="-182563"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noProof="0" dirty="0" smtClean="0">
                          <a:ln>
                            <a:noFill/>
                          </a:ln>
                          <a:solidFill>
                            <a:schemeClr val="tx1"/>
                          </a:solidFill>
                          <a:effectLst/>
                          <a:latin typeface="Arial" pitchFamily="34" charset="0"/>
                        </a:rPr>
                        <a:t>Loan guarantees</a:t>
                      </a:r>
                    </a:p>
                    <a:p>
                      <a:pPr marL="182563" marR="0" lvl="0" indent="-182563"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noProof="0" dirty="0" smtClean="0">
                          <a:ln>
                            <a:noFill/>
                          </a:ln>
                          <a:solidFill>
                            <a:schemeClr val="tx1"/>
                          </a:solidFill>
                          <a:effectLst/>
                          <a:latin typeface="Arial" pitchFamily="34" charset="0"/>
                        </a:rPr>
                        <a:t>Joint ventures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881" name="Text Box 16"/>
          <p:cNvSpPr txBox="1">
            <a:spLocks noChangeArrowheads="1"/>
          </p:cNvSpPr>
          <p:nvPr/>
        </p:nvSpPr>
        <p:spPr bwMode="auto">
          <a:xfrm>
            <a:off x="381000" y="4869160"/>
            <a:ext cx="8458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spcBef>
                <a:spcPct val="0"/>
              </a:spcBef>
            </a:pPr>
            <a:r>
              <a:rPr lang="en-US" altLang="en-US" sz="2800" b="0" i="1" dirty="0" smtClean="0">
                <a:solidFill>
                  <a:srgbClr val="A50021"/>
                </a:solidFill>
                <a:effectLst>
                  <a:outerShdw blurRad="50800" dist="38100" dir="2700000" algn="tl" rotWithShape="0">
                    <a:prstClr val="black">
                      <a:alpha val="40000"/>
                    </a:prstClr>
                  </a:outerShdw>
                </a:effectLst>
                <a:latin typeface="+mj-lt"/>
                <a:ea typeface="+mj-ea"/>
                <a:cs typeface="+mj-cs"/>
              </a:rPr>
              <a:t>There are multiple </a:t>
            </a:r>
            <a:r>
              <a:rPr lang="en-US" altLang="en-US" sz="2800" b="0" i="1" dirty="0">
                <a:solidFill>
                  <a:srgbClr val="A50021"/>
                </a:solidFill>
                <a:effectLst>
                  <a:outerShdw blurRad="50800" dist="38100" dir="2700000" algn="tl" rotWithShape="0">
                    <a:prstClr val="black">
                      <a:alpha val="40000"/>
                    </a:prstClr>
                  </a:outerShdw>
                </a:effectLst>
                <a:latin typeface="+mj-lt"/>
                <a:ea typeface="+mj-ea"/>
                <a:cs typeface="+mj-cs"/>
              </a:rPr>
              <a:t>agricultural value chain financing </a:t>
            </a:r>
            <a:r>
              <a:rPr lang="en-US" altLang="en-US" sz="2800" b="0" i="1" dirty="0" smtClean="0">
                <a:solidFill>
                  <a:srgbClr val="A50021"/>
                </a:solidFill>
                <a:effectLst>
                  <a:outerShdw blurRad="50800" dist="38100" dir="2700000" algn="tl" rotWithShape="0">
                    <a:prstClr val="black">
                      <a:alpha val="40000"/>
                    </a:prstClr>
                  </a:outerShdw>
                </a:effectLst>
              </a:rPr>
              <a:t>instruments to consider; often to be </a:t>
            </a:r>
            <a:r>
              <a:rPr lang="en-US" altLang="en-US" sz="2800" b="0" i="1" dirty="0" smtClean="0">
                <a:solidFill>
                  <a:srgbClr val="A50021"/>
                </a:solidFill>
                <a:effectLst>
                  <a:outerShdw blurRad="50800" dist="38100" dir="2700000" algn="tl" rotWithShape="0">
                    <a:prstClr val="black">
                      <a:alpha val="40000"/>
                    </a:prstClr>
                  </a:outerShdw>
                </a:effectLst>
                <a:latin typeface="+mj-lt"/>
                <a:ea typeface="+mj-ea"/>
                <a:cs typeface="+mj-cs"/>
              </a:rPr>
              <a:t>used </a:t>
            </a:r>
            <a:r>
              <a:rPr lang="en-US" altLang="en-US" sz="2800" b="0" i="1" dirty="0">
                <a:solidFill>
                  <a:srgbClr val="A50021"/>
                </a:solidFill>
                <a:effectLst>
                  <a:outerShdw blurRad="50800" dist="38100" dir="2700000" algn="tl" rotWithShape="0">
                    <a:prstClr val="black">
                      <a:alpha val="40000"/>
                    </a:prstClr>
                  </a:outerShdw>
                </a:effectLst>
                <a:latin typeface="+mj-lt"/>
                <a:ea typeface="+mj-ea"/>
                <a:cs typeface="+mj-cs"/>
              </a:rPr>
              <a:t>in conjunction with one another</a:t>
            </a:r>
            <a:r>
              <a:rPr lang="es-ES" altLang="en-US" sz="3200" dirty="0">
                <a:solidFill>
                  <a:srgbClr val="00849B"/>
                </a:solidFill>
                <a:effectLst>
                  <a:outerShdw blurRad="50800" dist="38100" dir="2700000" algn="tl" rotWithShape="0">
                    <a:prstClr val="black">
                      <a:alpha val="40000"/>
                    </a:prstClr>
                  </a:outerShdw>
                </a:effectLst>
                <a:latin typeface="+mj-lt"/>
                <a:ea typeface="+mj-ea"/>
                <a:cs typeface="+mj-cs"/>
              </a:rPr>
              <a:t>.</a:t>
            </a:r>
          </a:p>
        </p:txBody>
      </p:sp>
      <p:sp>
        <p:nvSpPr>
          <p:cNvPr id="36882" name="AutoShape 54"/>
          <p:cNvSpPr>
            <a:spLocks noChangeArrowheads="1"/>
          </p:cNvSpPr>
          <p:nvPr/>
        </p:nvSpPr>
        <p:spPr bwMode="auto">
          <a:xfrm>
            <a:off x="396627" y="714375"/>
            <a:ext cx="8382000" cy="685800"/>
          </a:xfrm>
          <a:prstGeom prst="roundRect">
            <a:avLst>
              <a:gd name="adj" fmla="val 21667"/>
            </a:avLst>
          </a:prstGeom>
          <a:solidFill>
            <a:schemeClr val="bg1">
              <a:alpha val="54901"/>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spcBef>
                <a:spcPct val="0"/>
              </a:spcBef>
            </a:pPr>
            <a:r>
              <a:rPr lang="en-US" altLang="en-US" sz="3200" dirty="0">
                <a:solidFill>
                  <a:srgbClr val="00849B"/>
                </a:solidFill>
                <a:effectLst>
                  <a:outerShdw blurRad="50800" dist="38100" dir="2700000" algn="tl" rotWithShape="0">
                    <a:prstClr val="black">
                      <a:alpha val="40000"/>
                    </a:prstClr>
                  </a:outerShdw>
                </a:effectLst>
                <a:latin typeface="+mj-lt"/>
                <a:ea typeface="+mj-ea"/>
                <a:cs typeface="+mj-cs"/>
              </a:rPr>
              <a:t>Financing Instruments</a:t>
            </a:r>
          </a:p>
        </p:txBody>
      </p:sp>
      <p:sp>
        <p:nvSpPr>
          <p:cNvPr id="6" name="Slide Number Placeholder 1"/>
          <p:cNvSpPr txBox="1">
            <a:spLocks/>
          </p:cNvSpPr>
          <p:nvPr/>
        </p:nvSpPr>
        <p:spPr>
          <a:xfrm>
            <a:off x="8676456" y="6295627"/>
            <a:ext cx="467544" cy="365125"/>
          </a:xfrm>
          <a:prstGeom prst="rect">
            <a:avLst/>
          </a:prstGeom>
        </p:spPr>
        <p:txBody>
          <a:bodyPr/>
          <a:ls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9D7E2575-DE47-4D77-9547-CCCD294CE903}" type="slidenum">
              <a:rPr lang="en-GB" sz="1400" smtClean="0"/>
              <a:pPr/>
              <a:t>22</a:t>
            </a:fld>
            <a:endParaRPr lang="en-GB" sz="1400" dirty="0"/>
          </a:p>
        </p:txBody>
      </p:sp>
    </p:spTree>
    <p:extLst>
      <p:ext uri="{BB962C8B-B14F-4D97-AF65-F5344CB8AC3E}">
        <p14:creationId xmlns:p14="http://schemas.microsoft.com/office/powerpoint/2010/main" val="95403460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8280920" cy="508000"/>
          </a:xfrm>
        </p:spPr>
        <p:txBody>
          <a:bodyPr>
            <a:normAutofit fontScale="90000"/>
          </a:bodyPr>
          <a:lstStyle/>
          <a:p>
            <a:r>
              <a:rPr lang="en-US" altLang="en-US" dirty="0"/>
              <a:t>5 Cs and a big C of </a:t>
            </a:r>
            <a:r>
              <a:rPr lang="en-US" altLang="en-US" dirty="0" err="1" smtClean="0"/>
              <a:t>AgVCF</a:t>
            </a:r>
            <a:r>
              <a:rPr lang="en-US" altLang="en-US" dirty="0" smtClean="0"/>
              <a:t> Loan </a:t>
            </a:r>
            <a:r>
              <a:rPr lang="en-US" altLang="en-US" dirty="0"/>
              <a:t>Analysis</a:t>
            </a:r>
            <a:endParaRPr lang="en-US" dirty="0"/>
          </a:p>
        </p:txBody>
      </p:sp>
      <p:sp>
        <p:nvSpPr>
          <p:cNvPr id="4" name="Slide Number Placeholder 3"/>
          <p:cNvSpPr>
            <a:spLocks noGrp="1"/>
          </p:cNvSpPr>
          <p:nvPr>
            <p:ph type="sldNum" sz="quarter" idx="10"/>
          </p:nvPr>
        </p:nvSpPr>
        <p:spPr/>
        <p:txBody>
          <a:bodyPr/>
          <a:lstStyle/>
          <a:p>
            <a:fld id="{1155050A-83E8-4D3F-803E-E108762C86CA}" type="slidenum">
              <a:rPr lang="en-US" altLang="en-US" smtClean="0"/>
              <a:pPr/>
              <a:t>23</a:t>
            </a:fld>
            <a:endParaRPr lang="en-US" altLang="en-US" dirty="0"/>
          </a:p>
        </p:txBody>
      </p:sp>
      <p:sp>
        <p:nvSpPr>
          <p:cNvPr id="5" name="Rectangle 3"/>
          <p:cNvSpPr txBox="1">
            <a:spLocks noChangeArrowheads="1"/>
          </p:cNvSpPr>
          <p:nvPr/>
        </p:nvSpPr>
        <p:spPr>
          <a:xfrm>
            <a:off x="457200" y="1507600"/>
            <a:ext cx="8229600" cy="5161760"/>
          </a:xfrm>
          <a:prstGeom prst="rect">
            <a:avLst/>
          </a:prstGeom>
        </p:spPr>
        <p:txBody>
          <a:bodyPr vert="horz">
            <a:normAutofit fontScale="85000" lnSpcReduction="20000"/>
          </a:bodyPr>
          <a:lstStyle>
            <a:lvl1pPr marL="365760" indent="-256032" algn="l" rtl="0" eaLnBrk="1" latinLnBrk="0" hangingPunct="1">
              <a:spcBef>
                <a:spcPts val="300"/>
              </a:spcBef>
              <a:buClr>
                <a:srgbClr val="00849B"/>
              </a:buClr>
              <a:buFont typeface="Georgia"/>
              <a:buChar char="•"/>
              <a:defRPr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sz="2600" kern="1200">
                <a:solidFill>
                  <a:srgbClr val="22789E"/>
                </a:solidFill>
                <a:latin typeface="+mn-lt"/>
                <a:ea typeface="+mn-ea"/>
                <a:cs typeface="+mn-cs"/>
              </a:defRPr>
            </a:lvl2pPr>
            <a:lvl3pPr marL="923544" indent="-219456" algn="l" rtl="0" eaLnBrk="1" latinLnBrk="0" hangingPunct="1">
              <a:spcBef>
                <a:spcPts val="300"/>
              </a:spcBef>
              <a:buClr>
                <a:srgbClr val="22789E"/>
              </a:buClr>
              <a:buFont typeface="Wingdings 2"/>
              <a:buChar char=""/>
              <a:defRPr sz="2400" kern="1200">
                <a:solidFill>
                  <a:srgbClr val="00849B"/>
                </a:solidFill>
                <a:latin typeface="+mn-lt"/>
                <a:ea typeface="+mn-ea"/>
                <a:cs typeface="+mn-cs"/>
              </a:defRPr>
            </a:lvl3pPr>
            <a:lvl4pPr marL="1179576" indent="-201168" algn="l" rtl="0" eaLnBrk="1" latinLnBrk="0" hangingPunct="1">
              <a:spcBef>
                <a:spcPts val="300"/>
              </a:spcBef>
              <a:buClr>
                <a:schemeClr val="bg1">
                  <a:lumMod val="65000"/>
                </a:schemeClr>
              </a:buClr>
              <a:buFont typeface="Wingdings 2"/>
              <a:buChar char=""/>
              <a:defRPr sz="2200" kern="1200">
                <a:solidFill>
                  <a:schemeClr val="bg1">
                    <a:lumMod val="50000"/>
                  </a:schemeClr>
                </a:solidFill>
                <a:latin typeface="+mn-lt"/>
                <a:ea typeface="+mn-ea"/>
                <a:cs typeface="+mn-cs"/>
              </a:defRPr>
            </a:lvl4pPr>
            <a:lvl5pPr marL="1389888" indent="-182880" algn="l" rtl="0" eaLnBrk="1" latinLnBrk="0" hangingPunct="1">
              <a:spcBef>
                <a:spcPts val="300"/>
              </a:spcBef>
              <a:buClr>
                <a:srgbClr val="00849B"/>
              </a:buClr>
              <a:buFont typeface="Georgia"/>
              <a:buChar char="▫"/>
              <a:defRPr sz="2000" kern="1200">
                <a:solidFill>
                  <a:schemeClr val="bg1">
                    <a:lumMod val="65000"/>
                  </a:schemeClr>
                </a:solidFill>
                <a:latin typeface="+mn-lt"/>
                <a:ea typeface="+mn-ea"/>
                <a:cs typeface="+mn-cs"/>
              </a:defRPr>
            </a:lvl5pPr>
            <a:lvl6pPr marL="1609344" indent="-182880" algn="l" rtl="0" eaLnBrk="1" latinLnBrk="0" hangingPunct="1">
              <a:spcBef>
                <a:spcPts val="300"/>
              </a:spcBef>
              <a:buClr>
                <a:schemeClr val="accent3"/>
              </a:buClr>
              <a:buFont typeface="Georgia"/>
              <a:buChar char="▫"/>
              <a:defRPr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sz="1400" kern="1200" baseline="0">
                <a:solidFill>
                  <a:schemeClr val="accent3"/>
                </a:solidFill>
                <a:latin typeface="+mn-lt"/>
                <a:ea typeface="+mn-ea"/>
                <a:cs typeface="+mn-cs"/>
              </a:defRPr>
            </a:lvl9pPr>
          </a:lstStyle>
          <a:p>
            <a:pPr>
              <a:lnSpc>
                <a:spcPct val="120000"/>
              </a:lnSpc>
              <a:spcBef>
                <a:spcPts val="600"/>
              </a:spcBef>
            </a:pPr>
            <a:r>
              <a:rPr lang="en-US" altLang="en-US" sz="2600" dirty="0" smtClean="0"/>
              <a:t>Common Cs</a:t>
            </a:r>
          </a:p>
          <a:p>
            <a:pPr lvl="1">
              <a:lnSpc>
                <a:spcPct val="120000"/>
              </a:lnSpc>
              <a:spcBef>
                <a:spcPts val="600"/>
              </a:spcBef>
            </a:pPr>
            <a:r>
              <a:rPr lang="en-US" altLang="en-US" dirty="0" smtClean="0">
                <a:solidFill>
                  <a:srgbClr val="1C6282"/>
                </a:solidFill>
              </a:rPr>
              <a:t>Character – the person and family</a:t>
            </a:r>
          </a:p>
          <a:p>
            <a:pPr lvl="1">
              <a:lnSpc>
                <a:spcPct val="120000"/>
              </a:lnSpc>
              <a:spcBef>
                <a:spcPts val="600"/>
              </a:spcBef>
            </a:pPr>
            <a:r>
              <a:rPr lang="en-US" altLang="en-US" dirty="0" smtClean="0">
                <a:solidFill>
                  <a:srgbClr val="1C6282"/>
                </a:solidFill>
              </a:rPr>
              <a:t>Capacity – the technical, economic and financial feasibility and past history of the person and enterprise</a:t>
            </a:r>
          </a:p>
          <a:p>
            <a:pPr lvl="1">
              <a:lnSpc>
                <a:spcPct val="120000"/>
              </a:lnSpc>
              <a:spcBef>
                <a:spcPts val="600"/>
              </a:spcBef>
            </a:pPr>
            <a:r>
              <a:rPr lang="en-US" altLang="en-US" dirty="0" smtClean="0">
                <a:solidFill>
                  <a:srgbClr val="1C6282"/>
                </a:solidFill>
              </a:rPr>
              <a:t>Capital – the funds invested into the business and other assets vs. debt level</a:t>
            </a:r>
          </a:p>
          <a:p>
            <a:pPr lvl="1">
              <a:lnSpc>
                <a:spcPct val="120000"/>
              </a:lnSpc>
              <a:spcBef>
                <a:spcPts val="600"/>
              </a:spcBef>
            </a:pPr>
            <a:r>
              <a:rPr lang="en-US" altLang="en-US" dirty="0" smtClean="0">
                <a:solidFill>
                  <a:srgbClr val="1C6282"/>
                </a:solidFill>
              </a:rPr>
              <a:t>Collateral – the risks and guarantees</a:t>
            </a:r>
          </a:p>
          <a:p>
            <a:pPr lvl="1">
              <a:lnSpc>
                <a:spcPct val="120000"/>
              </a:lnSpc>
              <a:spcBef>
                <a:spcPts val="600"/>
              </a:spcBef>
            </a:pPr>
            <a:r>
              <a:rPr lang="en-US" altLang="en-US" dirty="0" smtClean="0">
                <a:solidFill>
                  <a:srgbClr val="1C6282"/>
                </a:solidFill>
              </a:rPr>
              <a:t>Conditions – the loan terms (amount, use, repayment requirements) and market conditions</a:t>
            </a:r>
          </a:p>
          <a:p>
            <a:pPr>
              <a:lnSpc>
                <a:spcPct val="120000"/>
              </a:lnSpc>
              <a:spcBef>
                <a:spcPts val="600"/>
              </a:spcBef>
            </a:pPr>
            <a:r>
              <a:rPr lang="en-US" altLang="en-US" sz="2600" dirty="0" smtClean="0"/>
              <a:t>Big C: Cash and transaction flows</a:t>
            </a:r>
          </a:p>
          <a:p>
            <a:pPr lvl="1">
              <a:lnSpc>
                <a:spcPct val="120000"/>
              </a:lnSpc>
              <a:spcBef>
                <a:spcPts val="600"/>
              </a:spcBef>
            </a:pPr>
            <a:r>
              <a:rPr lang="en-US" altLang="en-US" dirty="0" smtClean="0"/>
              <a:t>Cash and process flows within the VC and the finance available for transactions as well as VC actors’ household and enterprise expenses, reinvestment and repayment</a:t>
            </a:r>
          </a:p>
          <a:p>
            <a:endParaRPr lang="en-US" altLang="en-US" dirty="0"/>
          </a:p>
        </p:txBody>
      </p:sp>
    </p:spTree>
    <p:extLst>
      <p:ext uri="{BB962C8B-B14F-4D97-AF65-F5344CB8AC3E}">
        <p14:creationId xmlns:p14="http://schemas.microsoft.com/office/powerpoint/2010/main" val="28958646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030" y="692696"/>
            <a:ext cx="8801801" cy="683161"/>
          </a:xfrm>
        </p:spPr>
        <p:txBody>
          <a:bodyPr>
            <a:noAutofit/>
          </a:bodyPr>
          <a:lstStyle/>
          <a:p>
            <a:r>
              <a:rPr lang="nl-NL" sz="3200" dirty="0" smtClean="0"/>
              <a:t>Ethiopia blended approach to AgVCF Inclusion</a:t>
            </a:r>
            <a:endParaRPr lang="nl-NL" sz="3200" dirty="0"/>
          </a:p>
        </p:txBody>
      </p:sp>
      <p:grpSp>
        <p:nvGrpSpPr>
          <p:cNvPr id="3" name="Group 2"/>
          <p:cNvGrpSpPr/>
          <p:nvPr/>
        </p:nvGrpSpPr>
        <p:grpSpPr>
          <a:xfrm>
            <a:off x="251518" y="1656585"/>
            <a:ext cx="8424938" cy="4488309"/>
            <a:chOff x="251518" y="383165"/>
            <a:chExt cx="8424938" cy="4488309"/>
          </a:xfrm>
        </p:grpSpPr>
        <p:sp>
          <p:nvSpPr>
            <p:cNvPr id="4" name="TextBox 3"/>
            <p:cNvSpPr txBox="1"/>
            <p:nvPr/>
          </p:nvSpPr>
          <p:spPr>
            <a:xfrm>
              <a:off x="3729786" y="2402160"/>
              <a:ext cx="2273455" cy="369332"/>
            </a:xfrm>
            <a:prstGeom prst="rect">
              <a:avLst/>
            </a:prstGeom>
            <a:solidFill>
              <a:schemeClr val="accent6">
                <a:lumMod val="40000"/>
                <a:lumOff val="60000"/>
              </a:schemeClr>
            </a:solidFill>
            <a:ln>
              <a:solidFill>
                <a:schemeClr val="tx1"/>
              </a:solidFill>
              <a:prstDash val="solid"/>
            </a:ln>
          </p:spPr>
          <p:txBody>
            <a:bodyPr wrap="square" rtlCol="0">
              <a:spAutoFit/>
            </a:bodyPr>
            <a:lstStyle/>
            <a:p>
              <a:pPr algn="ctr"/>
              <a:r>
                <a:rPr lang="nl-NL" dirty="0" smtClean="0"/>
                <a:t>Companies</a:t>
              </a:r>
              <a:endParaRPr lang="nl-NL" dirty="0"/>
            </a:p>
          </p:txBody>
        </p:sp>
        <p:sp>
          <p:nvSpPr>
            <p:cNvPr id="5" name="TextBox 4"/>
            <p:cNvSpPr txBox="1"/>
            <p:nvPr/>
          </p:nvSpPr>
          <p:spPr>
            <a:xfrm>
              <a:off x="3729787" y="3717441"/>
              <a:ext cx="2273455" cy="369332"/>
            </a:xfrm>
            <a:prstGeom prst="rect">
              <a:avLst/>
            </a:prstGeom>
            <a:solidFill>
              <a:schemeClr val="accent6">
                <a:lumMod val="40000"/>
                <a:lumOff val="60000"/>
              </a:schemeClr>
            </a:solidFill>
            <a:ln>
              <a:solidFill>
                <a:schemeClr val="tx1"/>
              </a:solidFill>
              <a:prstDash val="solid"/>
            </a:ln>
          </p:spPr>
          <p:txBody>
            <a:bodyPr wrap="square" rtlCol="0">
              <a:spAutoFit/>
            </a:bodyPr>
            <a:lstStyle/>
            <a:p>
              <a:pPr algn="ctr"/>
              <a:r>
                <a:rPr lang="nl-NL" dirty="0" smtClean="0"/>
                <a:t>Farmers / groups</a:t>
              </a:r>
              <a:endParaRPr lang="nl-NL" dirty="0"/>
            </a:p>
          </p:txBody>
        </p:sp>
        <p:sp>
          <p:nvSpPr>
            <p:cNvPr id="6" name="TextBox 5"/>
            <p:cNvSpPr txBox="1"/>
            <p:nvPr/>
          </p:nvSpPr>
          <p:spPr>
            <a:xfrm>
              <a:off x="6142892" y="3069497"/>
              <a:ext cx="1805354" cy="369332"/>
            </a:xfrm>
            <a:prstGeom prst="rect">
              <a:avLst/>
            </a:prstGeom>
            <a:solidFill>
              <a:schemeClr val="accent6">
                <a:lumMod val="40000"/>
                <a:lumOff val="60000"/>
              </a:schemeClr>
            </a:solidFill>
            <a:ln>
              <a:solidFill>
                <a:schemeClr val="tx1"/>
              </a:solidFill>
              <a:prstDash val="solid"/>
            </a:ln>
          </p:spPr>
          <p:txBody>
            <a:bodyPr wrap="square" rtlCol="0">
              <a:spAutoFit/>
            </a:bodyPr>
            <a:lstStyle/>
            <a:p>
              <a:pPr algn="ctr"/>
              <a:r>
                <a:rPr lang="nl-NL" dirty="0" smtClean="0"/>
                <a:t>BDS providers</a:t>
              </a:r>
              <a:endParaRPr lang="nl-NL" dirty="0"/>
            </a:p>
          </p:txBody>
        </p:sp>
        <p:sp>
          <p:nvSpPr>
            <p:cNvPr id="7" name="TextBox 6"/>
            <p:cNvSpPr txBox="1"/>
            <p:nvPr/>
          </p:nvSpPr>
          <p:spPr>
            <a:xfrm>
              <a:off x="1475654" y="4502142"/>
              <a:ext cx="2232250" cy="369332"/>
            </a:xfrm>
            <a:prstGeom prst="rect">
              <a:avLst/>
            </a:prstGeom>
            <a:solidFill>
              <a:schemeClr val="accent6">
                <a:lumMod val="40000"/>
                <a:lumOff val="60000"/>
              </a:schemeClr>
            </a:solidFill>
            <a:ln>
              <a:solidFill>
                <a:schemeClr val="tx1"/>
              </a:solidFill>
              <a:prstDash val="solid"/>
            </a:ln>
          </p:spPr>
          <p:txBody>
            <a:bodyPr wrap="square" rtlCol="0">
              <a:spAutoFit/>
            </a:bodyPr>
            <a:lstStyle/>
            <a:p>
              <a:pPr algn="ctr"/>
              <a:r>
                <a:rPr lang="nl-NL" dirty="0" smtClean="0"/>
                <a:t>MFIs</a:t>
              </a:r>
              <a:endParaRPr lang="nl-NL" dirty="0"/>
            </a:p>
          </p:txBody>
        </p:sp>
        <p:sp>
          <p:nvSpPr>
            <p:cNvPr id="8" name="TextBox 7"/>
            <p:cNvSpPr txBox="1"/>
            <p:nvPr/>
          </p:nvSpPr>
          <p:spPr>
            <a:xfrm>
              <a:off x="1475656" y="1511561"/>
              <a:ext cx="2232248" cy="369332"/>
            </a:xfrm>
            <a:prstGeom prst="rect">
              <a:avLst/>
            </a:prstGeom>
            <a:solidFill>
              <a:schemeClr val="accent6">
                <a:lumMod val="40000"/>
                <a:lumOff val="60000"/>
              </a:schemeClr>
            </a:solidFill>
            <a:ln>
              <a:solidFill>
                <a:schemeClr val="tx1"/>
              </a:solidFill>
              <a:prstDash val="solid"/>
            </a:ln>
          </p:spPr>
          <p:txBody>
            <a:bodyPr wrap="square" rtlCol="0">
              <a:spAutoFit/>
            </a:bodyPr>
            <a:lstStyle/>
            <a:p>
              <a:pPr algn="ctr"/>
              <a:r>
                <a:rPr lang="nl-NL" dirty="0" smtClean="0"/>
                <a:t>Commercial Banks</a:t>
              </a:r>
              <a:endParaRPr lang="nl-NL" dirty="0"/>
            </a:p>
          </p:txBody>
        </p:sp>
        <p:cxnSp>
          <p:nvCxnSpPr>
            <p:cNvPr id="9" name="Straight Arrow Connector 8"/>
            <p:cNvCxnSpPr>
              <a:stCxn id="4" idx="2"/>
              <a:endCxn id="5" idx="0"/>
            </p:cNvCxnSpPr>
            <p:nvPr/>
          </p:nvCxnSpPr>
          <p:spPr>
            <a:xfrm>
              <a:off x="4866514" y="2771492"/>
              <a:ext cx="1" cy="94594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2"/>
              <a:endCxn id="7" idx="0"/>
            </p:cNvCxnSpPr>
            <p:nvPr/>
          </p:nvCxnSpPr>
          <p:spPr>
            <a:xfrm flipH="1">
              <a:off x="2591779" y="1880893"/>
              <a:ext cx="1" cy="262124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1518" y="3553428"/>
              <a:ext cx="1224136" cy="923330"/>
            </a:xfrm>
            <a:prstGeom prst="rect">
              <a:avLst/>
            </a:prstGeom>
            <a:solidFill>
              <a:srgbClr val="FEF935"/>
            </a:solidFill>
            <a:ln>
              <a:solidFill>
                <a:schemeClr val="tx1"/>
              </a:solidFill>
              <a:prstDash val="solid"/>
            </a:ln>
          </p:spPr>
          <p:txBody>
            <a:bodyPr wrap="square" rtlCol="0">
              <a:spAutoFit/>
            </a:bodyPr>
            <a:lstStyle/>
            <a:p>
              <a:pPr algn="ctr"/>
              <a:r>
                <a:rPr lang="nl-NL" dirty="0" smtClean="0"/>
                <a:t>Terrafina Local NGO</a:t>
              </a:r>
              <a:endParaRPr lang="nl-NL" dirty="0"/>
            </a:p>
          </p:txBody>
        </p:sp>
        <p:sp>
          <p:nvSpPr>
            <p:cNvPr id="12" name="TextBox 11"/>
            <p:cNvSpPr txBox="1"/>
            <p:nvPr/>
          </p:nvSpPr>
          <p:spPr>
            <a:xfrm>
              <a:off x="251518" y="2189553"/>
              <a:ext cx="1224136" cy="923330"/>
            </a:xfrm>
            <a:prstGeom prst="rect">
              <a:avLst/>
            </a:prstGeom>
            <a:solidFill>
              <a:srgbClr val="ED6FD5">
                <a:alpha val="38824"/>
              </a:srgbClr>
            </a:solidFill>
            <a:ln>
              <a:solidFill>
                <a:schemeClr val="tx1"/>
              </a:solidFill>
              <a:prstDash val="solid"/>
            </a:ln>
          </p:spPr>
          <p:txBody>
            <a:bodyPr wrap="square" rtlCol="0">
              <a:spAutoFit/>
            </a:bodyPr>
            <a:lstStyle/>
            <a:p>
              <a:pPr algn="ctr"/>
              <a:r>
                <a:rPr lang="nl-NL" dirty="0" smtClean="0"/>
                <a:t>Rabo Advisory</a:t>
              </a:r>
            </a:p>
            <a:p>
              <a:pPr algn="ctr"/>
              <a:r>
                <a:rPr lang="nl-NL" dirty="0" smtClean="0"/>
                <a:t>Services</a:t>
              </a:r>
              <a:endParaRPr lang="nl-NL" dirty="0"/>
            </a:p>
          </p:txBody>
        </p:sp>
        <p:cxnSp>
          <p:nvCxnSpPr>
            <p:cNvPr id="13" name="Straight Arrow Connector 12"/>
            <p:cNvCxnSpPr/>
            <p:nvPr/>
          </p:nvCxnSpPr>
          <p:spPr>
            <a:xfrm>
              <a:off x="611560" y="3125816"/>
              <a:ext cx="0" cy="4691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1193648" y="3103918"/>
              <a:ext cx="18002" cy="41838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12" idx="0"/>
              <a:endCxn id="8" idx="1"/>
            </p:cNvCxnSpPr>
            <p:nvPr/>
          </p:nvCxnSpPr>
          <p:spPr>
            <a:xfrm rot="5400000" flipH="1" flipV="1">
              <a:off x="922958" y="1636855"/>
              <a:ext cx="493326" cy="612070"/>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561131" y="2232939"/>
              <a:ext cx="0" cy="83655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8" idx="3"/>
              <a:endCxn id="4" idx="0"/>
            </p:cNvCxnSpPr>
            <p:nvPr/>
          </p:nvCxnSpPr>
          <p:spPr>
            <a:xfrm>
              <a:off x="3707904" y="1696227"/>
              <a:ext cx="1158610" cy="705933"/>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7" idx="3"/>
              <a:endCxn id="5" idx="2"/>
            </p:cNvCxnSpPr>
            <p:nvPr/>
          </p:nvCxnSpPr>
          <p:spPr>
            <a:xfrm flipV="1">
              <a:off x="3707904" y="4086773"/>
              <a:ext cx="1158611" cy="600035"/>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endCxn id="4" idx="1"/>
            </p:cNvCxnSpPr>
            <p:nvPr/>
          </p:nvCxnSpPr>
          <p:spPr>
            <a:xfrm rot="5400000" flipH="1" flipV="1">
              <a:off x="2520431" y="3299826"/>
              <a:ext cx="1922355" cy="496356"/>
            </a:xfrm>
            <a:prstGeom prst="bentConnector2">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6" idx="2"/>
            </p:cNvCxnSpPr>
            <p:nvPr/>
          </p:nvCxnSpPr>
          <p:spPr>
            <a:xfrm rot="5400000">
              <a:off x="6371883" y="3070187"/>
              <a:ext cx="305045" cy="1042328"/>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732240" y="1861008"/>
              <a:ext cx="1944216" cy="369332"/>
            </a:xfrm>
            <a:prstGeom prst="rect">
              <a:avLst/>
            </a:prstGeom>
            <a:solidFill>
              <a:srgbClr val="92D050"/>
            </a:solidFill>
            <a:ln>
              <a:solidFill>
                <a:schemeClr val="tx1"/>
              </a:solidFill>
              <a:prstDash val="solid"/>
            </a:ln>
          </p:spPr>
          <p:txBody>
            <a:bodyPr wrap="square" rtlCol="0">
              <a:spAutoFit/>
            </a:bodyPr>
            <a:lstStyle/>
            <a:p>
              <a:pPr algn="ctr"/>
              <a:r>
                <a:rPr lang="nl-NL" dirty="0" smtClean="0"/>
                <a:t>FAO &amp; Int NGOs</a:t>
              </a:r>
              <a:endParaRPr lang="nl-NL" dirty="0"/>
            </a:p>
          </p:txBody>
        </p:sp>
        <p:sp>
          <p:nvSpPr>
            <p:cNvPr id="23" name="TextBox 22"/>
            <p:cNvSpPr txBox="1"/>
            <p:nvPr/>
          </p:nvSpPr>
          <p:spPr>
            <a:xfrm>
              <a:off x="1475654" y="383165"/>
              <a:ext cx="4968554" cy="369332"/>
            </a:xfrm>
            <a:prstGeom prst="rect">
              <a:avLst/>
            </a:prstGeom>
            <a:solidFill>
              <a:schemeClr val="accent6">
                <a:lumMod val="40000"/>
                <a:lumOff val="60000"/>
              </a:schemeClr>
            </a:solidFill>
            <a:ln>
              <a:solidFill>
                <a:schemeClr val="tx1"/>
              </a:solidFill>
              <a:prstDash val="solid"/>
            </a:ln>
          </p:spPr>
          <p:txBody>
            <a:bodyPr wrap="square" rtlCol="0">
              <a:spAutoFit/>
            </a:bodyPr>
            <a:lstStyle/>
            <a:p>
              <a:r>
                <a:rPr lang="nl-NL" dirty="0" smtClean="0"/>
                <a:t> Rabobank </a:t>
              </a:r>
              <a:r>
                <a:rPr lang="nl-NL" sz="1600" dirty="0" smtClean="0"/>
                <a:t>(guarantee)           </a:t>
              </a:r>
              <a:r>
                <a:rPr lang="nl-NL" dirty="0" smtClean="0"/>
                <a:t>Rabobank </a:t>
              </a:r>
              <a:r>
                <a:rPr lang="nl-NL" sz="1600" dirty="0" smtClean="0"/>
                <a:t>(loans)</a:t>
              </a:r>
              <a:endParaRPr lang="nl-NL" sz="1600" dirty="0"/>
            </a:p>
          </p:txBody>
        </p:sp>
        <p:cxnSp>
          <p:nvCxnSpPr>
            <p:cNvPr id="24" name="Straight Arrow Connector 23"/>
            <p:cNvCxnSpPr>
              <a:endCxn id="8" idx="0"/>
            </p:cNvCxnSpPr>
            <p:nvPr/>
          </p:nvCxnSpPr>
          <p:spPr>
            <a:xfrm>
              <a:off x="2591780" y="752497"/>
              <a:ext cx="0" cy="7590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3" idx="2"/>
              <a:endCxn id="23" idx="0"/>
            </p:cNvCxnSpPr>
            <p:nvPr/>
          </p:nvCxnSpPr>
          <p:spPr>
            <a:xfrm flipV="1">
              <a:off x="3959931" y="383165"/>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436096" y="752497"/>
              <a:ext cx="0" cy="16496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6" idx="0"/>
              <a:endCxn id="4" idx="3"/>
            </p:cNvCxnSpPr>
            <p:nvPr/>
          </p:nvCxnSpPr>
          <p:spPr>
            <a:xfrm rot="16200000" flipV="1">
              <a:off x="6283070" y="2306998"/>
              <a:ext cx="482671" cy="1042328"/>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37" name="Elbow Connector 36"/>
          <p:cNvCxnSpPr/>
          <p:nvPr/>
        </p:nvCxnSpPr>
        <p:spPr>
          <a:xfrm rot="10800000" flipV="1">
            <a:off x="6003242" y="3153623"/>
            <a:ext cx="2249804" cy="1780044"/>
          </a:xfrm>
          <a:prstGeom prst="bentConnector3">
            <a:avLst>
              <a:gd name="adj1" fmla="val 498"/>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7" idx="1"/>
          </p:cNvCxnSpPr>
          <p:nvPr/>
        </p:nvCxnSpPr>
        <p:spPr>
          <a:xfrm>
            <a:off x="863586" y="5960228"/>
            <a:ext cx="61206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63586" y="5421340"/>
            <a:ext cx="0" cy="210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97506" y="6376939"/>
            <a:ext cx="2296126" cy="338554"/>
          </a:xfrm>
          <a:prstGeom prst="rect">
            <a:avLst/>
          </a:prstGeom>
          <a:noFill/>
        </p:spPr>
        <p:txBody>
          <a:bodyPr wrap="square" rtlCol="0">
            <a:spAutoFit/>
          </a:bodyPr>
          <a:lstStyle/>
          <a:p>
            <a:r>
              <a:rPr lang="en-US" sz="1600" dirty="0" smtClean="0"/>
              <a:t>Adapted from Harms</a:t>
            </a:r>
            <a:endParaRPr lang="en-GB" sz="1600" dirty="0"/>
          </a:p>
        </p:txBody>
      </p:sp>
      <p:sp>
        <p:nvSpPr>
          <p:cNvPr id="31" name="Slide Number Placeholder 1"/>
          <p:cNvSpPr txBox="1">
            <a:spLocks/>
          </p:cNvSpPr>
          <p:nvPr/>
        </p:nvSpPr>
        <p:spPr>
          <a:xfrm>
            <a:off x="8676456" y="6295627"/>
            <a:ext cx="467544" cy="365125"/>
          </a:xfrm>
          <a:prstGeom prst="rect">
            <a:avLst/>
          </a:prstGeom>
        </p:spPr>
        <p:txBody>
          <a:bodyPr/>
          <a:ls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9D7E2575-DE47-4D77-9547-CCCD294CE903}" type="slidenum">
              <a:rPr lang="en-GB" sz="1400" smtClean="0"/>
              <a:pPr/>
              <a:t>24</a:t>
            </a:fld>
            <a:endParaRPr lang="en-GB" sz="1400" dirty="0"/>
          </a:p>
        </p:txBody>
      </p:sp>
    </p:spTree>
    <p:extLst>
      <p:ext uri="{BB962C8B-B14F-4D97-AF65-F5344CB8AC3E}">
        <p14:creationId xmlns:p14="http://schemas.microsoft.com/office/powerpoint/2010/main" val="38285820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571" y="1565417"/>
            <a:ext cx="8065589" cy="501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3"/>
          <p:cNvSpPr txBox="1">
            <a:spLocks noChangeArrowheads="1"/>
          </p:cNvSpPr>
          <p:nvPr/>
        </p:nvSpPr>
        <p:spPr bwMode="auto">
          <a:xfrm>
            <a:off x="2339752" y="6350997"/>
            <a:ext cx="3384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dirty="0">
                <a:latin typeface="+mn-lt"/>
              </a:rPr>
              <a:t>Rural Transformation Centre</a:t>
            </a:r>
          </a:p>
        </p:txBody>
      </p:sp>
      <p:sp>
        <p:nvSpPr>
          <p:cNvPr id="2" name="TextBox 1"/>
          <p:cNvSpPr txBox="1"/>
          <p:nvPr/>
        </p:nvSpPr>
        <p:spPr>
          <a:xfrm>
            <a:off x="719571" y="764704"/>
            <a:ext cx="7489527" cy="584775"/>
          </a:xfrm>
          <a:prstGeom prst="rect">
            <a:avLst/>
          </a:prstGeom>
          <a:noFill/>
        </p:spPr>
        <p:txBody>
          <a:bodyPr wrap="square" rtlCol="0">
            <a:spAutoFit/>
          </a:bodyPr>
          <a:lstStyle/>
          <a:p>
            <a:pPr algn="ctr"/>
            <a:r>
              <a:rPr lang="en-US" sz="3200" dirty="0">
                <a:solidFill>
                  <a:srgbClr val="00849B"/>
                </a:solidFill>
                <a:effectLst>
                  <a:outerShdw blurRad="50800" dist="38100" dir="2700000" algn="tl" rotWithShape="0">
                    <a:prstClr val="black">
                      <a:alpha val="40000"/>
                    </a:prstClr>
                  </a:outerShdw>
                </a:effectLst>
                <a:latin typeface="+mj-lt"/>
                <a:ea typeface="+mj-ea"/>
                <a:cs typeface="+mj-cs"/>
              </a:rPr>
              <a:t>How do we organize for efficiency?</a:t>
            </a:r>
            <a:endParaRPr lang="en-GB" sz="3200" dirty="0">
              <a:solidFill>
                <a:srgbClr val="00849B"/>
              </a:solidFill>
              <a:effectLst>
                <a:outerShdw blurRad="50800" dist="38100" dir="2700000" algn="tl" rotWithShape="0">
                  <a:prstClr val="black">
                    <a:alpha val="40000"/>
                  </a:prstClr>
                </a:outerShdw>
              </a:effectLst>
              <a:latin typeface="+mj-lt"/>
              <a:ea typeface="+mj-ea"/>
              <a:cs typeface="+mj-cs"/>
            </a:endParaRPr>
          </a:p>
        </p:txBody>
      </p:sp>
      <p:sp>
        <p:nvSpPr>
          <p:cNvPr id="6" name="Slide Number Placeholder 1"/>
          <p:cNvSpPr txBox="1">
            <a:spLocks/>
          </p:cNvSpPr>
          <p:nvPr/>
        </p:nvSpPr>
        <p:spPr>
          <a:xfrm>
            <a:off x="8676456" y="6295627"/>
            <a:ext cx="467544" cy="365125"/>
          </a:xfrm>
          <a:prstGeom prst="rect">
            <a:avLst/>
          </a:prstGeom>
        </p:spPr>
        <p:txBody>
          <a:bodyPr/>
          <a:ls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9D7E2575-DE47-4D77-9547-CCCD294CE903}" type="slidenum">
              <a:rPr lang="en-GB" sz="1400" smtClean="0"/>
              <a:pPr/>
              <a:t>25</a:t>
            </a:fld>
            <a:endParaRPr lang="en-GB" sz="1400" dirty="0"/>
          </a:p>
        </p:txBody>
      </p:sp>
      <p:sp>
        <p:nvSpPr>
          <p:cNvPr id="3" name="TextBox 2"/>
          <p:cNvSpPr txBox="1"/>
          <p:nvPr/>
        </p:nvSpPr>
        <p:spPr>
          <a:xfrm>
            <a:off x="6516216" y="6330253"/>
            <a:ext cx="1944216" cy="338554"/>
          </a:xfrm>
          <a:prstGeom prst="rect">
            <a:avLst/>
          </a:prstGeom>
          <a:noFill/>
        </p:spPr>
        <p:txBody>
          <a:bodyPr wrap="square" rtlCol="0">
            <a:spAutoFit/>
          </a:bodyPr>
          <a:lstStyle/>
          <a:p>
            <a:r>
              <a:rPr lang="en-US" sz="1600" dirty="0" smtClean="0"/>
              <a:t>Yes Bank, India</a:t>
            </a:r>
            <a:endParaRPr lang="en-GB" sz="1600" dirty="0"/>
          </a:p>
        </p:txBody>
      </p:sp>
    </p:spTree>
    <p:extLst>
      <p:ext uri="{BB962C8B-B14F-4D97-AF65-F5344CB8AC3E}">
        <p14:creationId xmlns:p14="http://schemas.microsoft.com/office/powerpoint/2010/main" val="2226759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683568" y="692696"/>
            <a:ext cx="7643192" cy="432048"/>
          </a:xfrm>
        </p:spPr>
        <p:txBody>
          <a:bodyPr>
            <a:normAutofit fontScale="90000"/>
          </a:bodyPr>
          <a:lstStyle/>
          <a:p>
            <a:pPr algn="ctr"/>
            <a:r>
              <a:rPr lang="en-US" altLang="en-US" dirty="0"/>
              <a:t>Key Messages</a:t>
            </a:r>
          </a:p>
        </p:txBody>
      </p:sp>
      <p:sp>
        <p:nvSpPr>
          <p:cNvPr id="292867" name="Rectangle 3"/>
          <p:cNvSpPr>
            <a:spLocks noGrp="1" noChangeArrowheads="1"/>
          </p:cNvSpPr>
          <p:nvPr>
            <p:ph type="body" idx="1"/>
          </p:nvPr>
        </p:nvSpPr>
        <p:spPr>
          <a:xfrm>
            <a:off x="323528" y="1119922"/>
            <a:ext cx="8208912" cy="5358267"/>
          </a:xfrm>
        </p:spPr>
        <p:txBody>
          <a:bodyPr>
            <a:noAutofit/>
          </a:bodyPr>
          <a:lstStyle/>
          <a:p>
            <a:pPr marL="180975" indent="-180975">
              <a:lnSpc>
                <a:spcPct val="120000"/>
              </a:lnSpc>
              <a:spcBef>
                <a:spcPts val="600"/>
              </a:spcBef>
            </a:pPr>
            <a:r>
              <a:rPr lang="en-GB" altLang="en-US" sz="1700" dirty="0" smtClean="0"/>
              <a:t>A </a:t>
            </a:r>
            <a:r>
              <a:rPr lang="en-GB" altLang="en-US" sz="1700" dirty="0"/>
              <a:t>value chain perspective helps </a:t>
            </a:r>
            <a:r>
              <a:rPr lang="en-GB" altLang="en-US" sz="1700" dirty="0" smtClean="0"/>
              <a:t>financiers </a:t>
            </a:r>
            <a:r>
              <a:rPr lang="en-GB" altLang="en-US" sz="1700" dirty="0"/>
              <a:t>and </a:t>
            </a:r>
            <a:r>
              <a:rPr lang="en-GB" altLang="en-US" sz="1700" dirty="0" smtClean="0"/>
              <a:t>service providers </a:t>
            </a:r>
            <a:r>
              <a:rPr lang="en-GB" altLang="en-US" sz="1700" dirty="0"/>
              <a:t>to focus on </a:t>
            </a:r>
            <a:r>
              <a:rPr lang="en-GB" altLang="en-US" sz="1700" dirty="0" smtClean="0"/>
              <a:t>the right services. Key </a:t>
            </a:r>
            <a:r>
              <a:rPr lang="en-US" sz="1700" dirty="0" smtClean="0"/>
              <a:t>considerations </a:t>
            </a:r>
            <a:r>
              <a:rPr lang="en-US" sz="1700" dirty="0"/>
              <a:t>in </a:t>
            </a:r>
            <a:r>
              <a:rPr lang="en-US" sz="1700" dirty="0" err="1"/>
              <a:t>AgVCF</a:t>
            </a:r>
            <a:r>
              <a:rPr lang="en-US" sz="1700" dirty="0"/>
              <a:t> by the financial institutions </a:t>
            </a:r>
            <a:r>
              <a:rPr lang="en-US" sz="1700" dirty="0" smtClean="0"/>
              <a:t>are:</a:t>
            </a:r>
          </a:p>
          <a:p>
            <a:pPr marL="473583" lvl="1" indent="-180975">
              <a:lnSpc>
                <a:spcPct val="120000"/>
              </a:lnSpc>
              <a:spcBef>
                <a:spcPts val="600"/>
              </a:spcBef>
            </a:pPr>
            <a:r>
              <a:rPr lang="en-US" sz="1700" dirty="0" smtClean="0"/>
              <a:t>the </a:t>
            </a:r>
            <a:r>
              <a:rPr lang="en-US" sz="1700" dirty="0"/>
              <a:t>strength of the AgVC </a:t>
            </a:r>
            <a:r>
              <a:rPr lang="en-US" sz="1700" dirty="0" smtClean="0"/>
              <a:t> and </a:t>
            </a:r>
            <a:r>
              <a:rPr lang="en-US" sz="1700" dirty="0"/>
              <a:t>its opportunities and </a:t>
            </a:r>
            <a:r>
              <a:rPr lang="en-US" sz="1700" dirty="0" smtClean="0"/>
              <a:t>challenges;</a:t>
            </a:r>
          </a:p>
          <a:p>
            <a:pPr marL="473583" lvl="1" indent="-180975">
              <a:lnSpc>
                <a:spcPct val="120000"/>
              </a:lnSpc>
              <a:spcBef>
                <a:spcPts val="600"/>
              </a:spcBef>
            </a:pPr>
            <a:r>
              <a:rPr lang="en-US" sz="1700" dirty="0"/>
              <a:t>the business model for </a:t>
            </a:r>
            <a:r>
              <a:rPr lang="en-US" sz="1700" dirty="0" err="1" smtClean="0"/>
              <a:t>AgVCF</a:t>
            </a:r>
            <a:r>
              <a:rPr lang="en-US" sz="1700" dirty="0" smtClean="0"/>
              <a:t>;</a:t>
            </a:r>
            <a:endParaRPr lang="en-GB" sz="1700" dirty="0"/>
          </a:p>
          <a:p>
            <a:pPr marL="473583" lvl="1" indent="-180975">
              <a:lnSpc>
                <a:spcPct val="120000"/>
              </a:lnSpc>
              <a:spcBef>
                <a:spcPts val="600"/>
              </a:spcBef>
            </a:pPr>
            <a:r>
              <a:rPr lang="en-US" sz="1700" dirty="0" smtClean="0"/>
              <a:t>the </a:t>
            </a:r>
            <a:r>
              <a:rPr lang="en-US" sz="1700" dirty="0"/>
              <a:t>risks involved in each of the </a:t>
            </a:r>
            <a:r>
              <a:rPr lang="en-US" sz="1700" dirty="0" smtClean="0"/>
              <a:t>nodes and actors;</a:t>
            </a:r>
          </a:p>
          <a:p>
            <a:pPr marL="473583" lvl="1" indent="-180975">
              <a:lnSpc>
                <a:spcPct val="120000"/>
              </a:lnSpc>
              <a:spcBef>
                <a:spcPts val="600"/>
              </a:spcBef>
            </a:pPr>
            <a:r>
              <a:rPr lang="en-US" sz="1700" dirty="0" smtClean="0"/>
              <a:t>the </a:t>
            </a:r>
            <a:r>
              <a:rPr lang="en-US" sz="1700" dirty="0"/>
              <a:t>technical, business and financial services and </a:t>
            </a:r>
            <a:r>
              <a:rPr lang="en-US" sz="1700" dirty="0" smtClean="0"/>
              <a:t>support.</a:t>
            </a:r>
          </a:p>
          <a:p>
            <a:pPr marL="180975" indent="-180975">
              <a:lnSpc>
                <a:spcPct val="120000"/>
              </a:lnSpc>
              <a:spcBef>
                <a:spcPts val="600"/>
              </a:spcBef>
            </a:pPr>
            <a:r>
              <a:rPr lang="en-GB" altLang="en-US" sz="1700" dirty="0" smtClean="0"/>
              <a:t>Financial </a:t>
            </a:r>
            <a:r>
              <a:rPr lang="en-GB" altLang="en-US" sz="1700" dirty="0"/>
              <a:t>institutions </a:t>
            </a:r>
            <a:r>
              <a:rPr lang="en-GB" altLang="en-US" sz="1700" dirty="0" smtClean="0"/>
              <a:t>must engage </a:t>
            </a:r>
            <a:r>
              <a:rPr lang="en-GB" altLang="en-US" sz="1700" dirty="0"/>
              <a:t>more with value chain actors in order to </a:t>
            </a:r>
            <a:r>
              <a:rPr lang="en-GB" altLang="en-US" sz="1700" dirty="0" smtClean="0"/>
              <a:t>learn and to co-develop </a:t>
            </a:r>
            <a:r>
              <a:rPr lang="en-GB" altLang="en-US" sz="1700" dirty="0"/>
              <a:t>n</a:t>
            </a:r>
            <a:r>
              <a:rPr lang="en-US" altLang="en-US" sz="1700" dirty="0"/>
              <a:t>e</a:t>
            </a:r>
            <a:r>
              <a:rPr lang="en-GB" altLang="en-US" sz="1700" dirty="0"/>
              <a:t>w products and reach new markets</a:t>
            </a:r>
            <a:r>
              <a:rPr lang="en-US" altLang="en-US" sz="1700" dirty="0" smtClean="0"/>
              <a:t>.</a:t>
            </a:r>
          </a:p>
          <a:p>
            <a:pPr marL="180975" indent="-180975">
              <a:lnSpc>
                <a:spcPct val="120000"/>
              </a:lnSpc>
              <a:spcBef>
                <a:spcPts val="600"/>
              </a:spcBef>
            </a:pPr>
            <a:r>
              <a:rPr lang="en-US" altLang="en-US" sz="1700" dirty="0" smtClean="0"/>
              <a:t>Many trade finance and Islamic finance products are similar can be adapted for </a:t>
            </a:r>
            <a:r>
              <a:rPr lang="en-US" altLang="en-US" sz="1700" dirty="0" err="1" smtClean="0"/>
              <a:t>AgVCF</a:t>
            </a:r>
            <a:endParaRPr lang="en-US" altLang="en-US" sz="1700" dirty="0" smtClean="0"/>
          </a:p>
          <a:p>
            <a:pPr marL="180975" indent="-180975">
              <a:lnSpc>
                <a:spcPct val="120000"/>
              </a:lnSpc>
              <a:spcBef>
                <a:spcPts val="600"/>
              </a:spcBef>
            </a:pPr>
            <a:r>
              <a:rPr lang="en-US" altLang="en-US" sz="1700" dirty="0" smtClean="0"/>
              <a:t>Risk mitigation, using both financial and non-financial tools, is a critical element</a:t>
            </a:r>
          </a:p>
          <a:p>
            <a:pPr marL="180975" indent="-180975">
              <a:lnSpc>
                <a:spcPct val="120000"/>
              </a:lnSpc>
              <a:spcBef>
                <a:spcPts val="600"/>
              </a:spcBef>
            </a:pPr>
            <a:r>
              <a:rPr lang="en-US" altLang="en-US" sz="1700" dirty="0" err="1" smtClean="0"/>
              <a:t>AgVCF</a:t>
            </a:r>
            <a:r>
              <a:rPr lang="en-US" altLang="en-US" sz="1700" dirty="0" smtClean="0"/>
              <a:t> is a comprehensive </a:t>
            </a:r>
            <a:r>
              <a:rPr lang="en-US" altLang="en-US" sz="1700" dirty="0" err="1" smtClean="0"/>
              <a:t>knowledged</a:t>
            </a:r>
            <a:r>
              <a:rPr lang="en-US" altLang="en-US" sz="1700" dirty="0" smtClean="0"/>
              <a:t>-based approach to lending</a:t>
            </a:r>
          </a:p>
          <a:p>
            <a:pPr marL="180975" indent="-180975">
              <a:lnSpc>
                <a:spcPct val="120000"/>
              </a:lnSpc>
              <a:spcBef>
                <a:spcPts val="600"/>
              </a:spcBef>
            </a:pPr>
            <a:r>
              <a:rPr lang="en-GB" altLang="en-US" sz="1700" dirty="0" smtClean="0"/>
              <a:t>Inclusive agricultural financing is profitable with the right approach</a:t>
            </a:r>
          </a:p>
          <a:p>
            <a:pPr marL="180975" indent="-180975">
              <a:lnSpc>
                <a:spcPct val="120000"/>
              </a:lnSpc>
              <a:spcBef>
                <a:spcPts val="600"/>
              </a:spcBef>
            </a:pPr>
            <a:r>
              <a:rPr lang="en-GB" altLang="en-US" sz="1700" dirty="0" smtClean="0"/>
              <a:t>Capacity and organizational development support from the public sector may be needed before financing small producers</a:t>
            </a:r>
            <a:endParaRPr lang="en-GB" altLang="en-US" sz="1700" dirty="0"/>
          </a:p>
        </p:txBody>
      </p:sp>
      <p:sp>
        <p:nvSpPr>
          <p:cNvPr id="4" name="Slide Number Placeholder 1"/>
          <p:cNvSpPr txBox="1">
            <a:spLocks/>
          </p:cNvSpPr>
          <p:nvPr/>
        </p:nvSpPr>
        <p:spPr>
          <a:xfrm>
            <a:off x="8676456" y="6295627"/>
            <a:ext cx="467544" cy="365125"/>
          </a:xfrm>
          <a:prstGeom prst="rect">
            <a:avLst/>
          </a:prstGeom>
        </p:spPr>
        <p:txBody>
          <a:bodyPr/>
          <a:ls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9D7E2575-DE47-4D77-9547-CCCD294CE903}" type="slidenum">
              <a:rPr lang="en-GB" sz="1400" smtClean="0"/>
              <a:pPr/>
              <a:t>26</a:t>
            </a:fld>
            <a:endParaRPr lang="en-GB" sz="1400" dirty="0"/>
          </a:p>
        </p:txBody>
      </p:sp>
    </p:spTree>
    <p:extLst>
      <p:ext uri="{BB962C8B-B14F-4D97-AF65-F5344CB8AC3E}">
        <p14:creationId xmlns:p14="http://schemas.microsoft.com/office/powerpoint/2010/main" val="14354025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755650" y="4292600"/>
            <a:ext cx="2160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GB" altLang="en-US"/>
          </a:p>
        </p:txBody>
      </p:sp>
      <p:sp>
        <p:nvSpPr>
          <p:cNvPr id="22532" name="Rectangle 4"/>
          <p:cNvSpPr>
            <a:spLocks noChangeArrowheads="1"/>
          </p:cNvSpPr>
          <p:nvPr/>
        </p:nvSpPr>
        <p:spPr bwMode="auto">
          <a:xfrm>
            <a:off x="683568" y="1436512"/>
            <a:ext cx="7704856" cy="4216539"/>
          </a:xfrm>
          <a:prstGeom prst="rect">
            <a:avLst/>
          </a:prstGeom>
          <a:noFill/>
          <a:ln w="9525">
            <a:noFill/>
            <a:miter lim="800000"/>
            <a:headEnd/>
            <a:tailEnd/>
          </a:ln>
          <a:effectLst/>
        </p:spPr>
        <p:txBody>
          <a:bodyPr wrap="square">
            <a:spAutoFit/>
          </a:bodyPr>
          <a:lstStyle/>
          <a:p>
            <a:pPr marL="179387" lvl="1">
              <a:spcBef>
                <a:spcPct val="20000"/>
              </a:spcBef>
              <a:defRPr/>
            </a:pPr>
            <a:endParaRPr lang="en-US" sz="2800" b="1" dirty="0" smtClean="0">
              <a:solidFill>
                <a:srgbClr val="00B0F0"/>
              </a:solidFill>
              <a:effectLst>
                <a:outerShdw blurRad="38100" dist="38100" dir="2700000" algn="tl">
                  <a:srgbClr val="000000"/>
                </a:outerShdw>
              </a:effectLst>
              <a:ea typeface="Arial Unicode MS" pitchFamily="34" charset="-128"/>
              <a:cs typeface="Arial Unicode MS" pitchFamily="34" charset="-128"/>
            </a:endParaRPr>
          </a:p>
          <a:p>
            <a:pPr marL="0" lvl="1">
              <a:spcBef>
                <a:spcPct val="20000"/>
              </a:spcBef>
              <a:defRPr/>
            </a:pPr>
            <a:r>
              <a:rPr lang="en-US" sz="3200" dirty="0" smtClean="0">
                <a:solidFill>
                  <a:srgbClr val="00849B"/>
                </a:solidFill>
                <a:effectLst>
                  <a:outerShdw blurRad="50800" dist="38100" dir="2700000" algn="tl" rotWithShape="0">
                    <a:prstClr val="black">
                      <a:alpha val="40000"/>
                    </a:prstClr>
                  </a:outerShdw>
                </a:effectLst>
                <a:latin typeface="+mj-lt"/>
                <a:ea typeface="+mj-ea"/>
                <a:cs typeface="+mj-cs"/>
              </a:rPr>
              <a:t> FAO</a:t>
            </a:r>
            <a:endParaRPr lang="en-US" sz="3200" dirty="0">
              <a:solidFill>
                <a:srgbClr val="00849B"/>
              </a:solidFill>
              <a:effectLst>
                <a:outerShdw blurRad="50800" dist="38100" dir="2700000" algn="tl" rotWithShape="0">
                  <a:prstClr val="black">
                    <a:alpha val="40000"/>
                  </a:prstClr>
                </a:outerShdw>
              </a:effectLst>
              <a:latin typeface="+mj-lt"/>
              <a:ea typeface="+mj-ea"/>
              <a:cs typeface="+mj-cs"/>
            </a:endParaRPr>
          </a:p>
          <a:p>
            <a:pPr lvl="1" indent="-277813">
              <a:spcBef>
                <a:spcPct val="20000"/>
              </a:spcBef>
              <a:buFont typeface="Arial" charset="0"/>
              <a:buNone/>
              <a:defRPr/>
            </a:pPr>
            <a:r>
              <a:rPr lang="en-US" sz="2400" b="1" dirty="0" smtClean="0">
                <a:cs typeface="Arial" charset="0"/>
                <a:hlinkClick r:id="rId3"/>
              </a:rPr>
              <a:t>www.fao.org/ag/ags</a:t>
            </a:r>
            <a:r>
              <a:rPr lang="en-US" sz="2400" b="1" dirty="0" smtClean="0">
                <a:cs typeface="Arial" charset="0"/>
              </a:rPr>
              <a:t> </a:t>
            </a:r>
            <a:r>
              <a:rPr lang="en-US" sz="2000" b="1" dirty="0" smtClean="0">
                <a:cs typeface="Arial" charset="0"/>
              </a:rPr>
              <a:t> </a:t>
            </a:r>
            <a:endParaRPr lang="en-US" sz="2000" b="1" dirty="0">
              <a:cs typeface="Arial" charset="0"/>
            </a:endParaRPr>
          </a:p>
          <a:p>
            <a:pPr lvl="1" indent="-277813">
              <a:spcBef>
                <a:spcPct val="20000"/>
              </a:spcBef>
              <a:buFont typeface="Arial" charset="0"/>
              <a:buNone/>
              <a:defRPr/>
            </a:pPr>
            <a:endParaRPr lang="en-GB" sz="1600" dirty="0" smtClean="0">
              <a:cs typeface="Arial" charset="0"/>
            </a:endParaRPr>
          </a:p>
          <a:p>
            <a:pPr lvl="1" indent="-277813">
              <a:spcBef>
                <a:spcPct val="20000"/>
              </a:spcBef>
              <a:buFont typeface="Arial" charset="0"/>
              <a:buNone/>
              <a:defRPr/>
            </a:pPr>
            <a:endParaRPr lang="en-GB" sz="1600" dirty="0" smtClean="0">
              <a:cs typeface="Arial" charset="0"/>
            </a:endParaRPr>
          </a:p>
          <a:p>
            <a:pPr lvl="1" indent="-277813">
              <a:spcBef>
                <a:spcPct val="20000"/>
              </a:spcBef>
              <a:buFont typeface="Arial" charset="0"/>
              <a:buNone/>
              <a:defRPr/>
            </a:pPr>
            <a:endParaRPr lang="en-GB" sz="1600" dirty="0">
              <a:cs typeface="Arial" charset="0"/>
            </a:endParaRPr>
          </a:p>
          <a:p>
            <a:pPr lvl="1" indent="-277813">
              <a:spcBef>
                <a:spcPct val="20000"/>
              </a:spcBef>
              <a:buFont typeface="Arial" charset="0"/>
              <a:buNone/>
              <a:defRPr/>
            </a:pPr>
            <a:endParaRPr lang="en-US" sz="1600" dirty="0">
              <a:cs typeface="Arial" charset="0"/>
            </a:endParaRPr>
          </a:p>
          <a:p>
            <a:pPr lvl="1" indent="-277813">
              <a:defRPr/>
            </a:pPr>
            <a:endParaRPr lang="en-US" sz="2400" dirty="0" smtClean="0">
              <a:cs typeface="Arial" charset="0"/>
            </a:endParaRPr>
          </a:p>
          <a:p>
            <a:pPr lvl="1" indent="-277813">
              <a:defRPr/>
            </a:pPr>
            <a:endParaRPr lang="en-GB" sz="2400" dirty="0" smtClean="0">
              <a:cs typeface="Arial" charset="0"/>
            </a:endParaRPr>
          </a:p>
          <a:p>
            <a:pPr lvl="1" indent="-277813">
              <a:defRPr/>
            </a:pPr>
            <a:endParaRPr lang="en-US" sz="1600" dirty="0">
              <a:cs typeface="Arial" charset="0"/>
            </a:endParaRPr>
          </a:p>
          <a:p>
            <a:pPr lvl="1" indent="-277813">
              <a:defRPr/>
            </a:pPr>
            <a:r>
              <a:rPr lang="en-US" sz="2400" b="1" dirty="0" smtClean="0">
                <a:solidFill>
                  <a:srgbClr val="C00000"/>
                </a:solidFill>
                <a:cs typeface="Arial" charset="0"/>
                <a:hlinkClick r:id="rId4"/>
              </a:rPr>
              <a:t>www.ruralfinanceandinvestment.org</a:t>
            </a:r>
            <a:r>
              <a:rPr lang="en-US" sz="2400" b="1" dirty="0" smtClean="0">
                <a:solidFill>
                  <a:srgbClr val="C00000"/>
                </a:solidFill>
                <a:cs typeface="Arial" charset="0"/>
              </a:rPr>
              <a:t> </a:t>
            </a:r>
            <a:endParaRPr lang="en-US" sz="2000" b="1" dirty="0">
              <a:solidFill>
                <a:srgbClr val="C00000"/>
              </a:solidFill>
              <a:cs typeface="Arial" charset="0"/>
            </a:endParaRPr>
          </a:p>
        </p:txBody>
      </p:sp>
      <p:pic>
        <p:nvPicPr>
          <p:cNvPr id="35845" name="Picture 5"/>
          <p:cNvPicPr>
            <a:picLocks noChangeAspect="1" noChangeArrowheads="1"/>
          </p:cNvPicPr>
          <p:nvPr/>
        </p:nvPicPr>
        <p:blipFill>
          <a:blip r:embed="rId5" cstate="print">
            <a:lum bright="20000"/>
            <a:extLst>
              <a:ext uri="{28A0092B-C50C-407E-A947-70E740481C1C}">
                <a14:useLocalDpi xmlns:a14="http://schemas.microsoft.com/office/drawing/2010/main" val="0"/>
              </a:ext>
            </a:extLst>
          </a:blip>
          <a:srcRect/>
          <a:stretch>
            <a:fillRect/>
          </a:stretch>
        </p:blipFill>
        <p:spPr bwMode="auto">
          <a:xfrm>
            <a:off x="4644008" y="1883946"/>
            <a:ext cx="3240360" cy="241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2"/>
          <p:cNvSpPr txBox="1">
            <a:spLocks noChangeArrowheads="1"/>
          </p:cNvSpPr>
          <p:nvPr/>
        </p:nvSpPr>
        <p:spPr bwMode="auto">
          <a:xfrm>
            <a:off x="2555776" y="749300"/>
            <a:ext cx="32403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3200" dirty="0">
                <a:solidFill>
                  <a:srgbClr val="00849B"/>
                </a:solidFill>
                <a:effectLst>
                  <a:outerShdw blurRad="50800" dist="38100" dir="2700000" algn="tl" rotWithShape="0">
                    <a:prstClr val="black">
                      <a:alpha val="40000"/>
                    </a:prstClr>
                  </a:outerShdw>
                </a:effectLst>
                <a:latin typeface="+mj-lt"/>
                <a:ea typeface="+mj-ea"/>
                <a:cs typeface="+mj-cs"/>
              </a:rPr>
              <a:t>Useful Websites</a:t>
            </a:r>
          </a:p>
        </p:txBody>
      </p:sp>
      <p:sp>
        <p:nvSpPr>
          <p:cNvPr id="8" name="TextBox 7"/>
          <p:cNvSpPr txBox="1"/>
          <p:nvPr/>
        </p:nvSpPr>
        <p:spPr>
          <a:xfrm>
            <a:off x="3383533" y="5671308"/>
            <a:ext cx="2520950" cy="584775"/>
          </a:xfrm>
          <a:prstGeom prst="rect">
            <a:avLst/>
          </a:prstGeom>
          <a:noFill/>
        </p:spPr>
        <p:txBody>
          <a:bodyPr>
            <a:spAutoFit/>
          </a:bodyPr>
          <a:lstStyle/>
          <a:p>
            <a:pPr>
              <a:defRPr/>
            </a:pPr>
            <a:r>
              <a:rPr lang="en-US" sz="3200" dirty="0">
                <a:solidFill>
                  <a:srgbClr val="00849B"/>
                </a:solidFill>
                <a:effectLst>
                  <a:outerShdw blurRad="50800" dist="38100" dir="2700000" algn="tl" rotWithShape="0">
                    <a:prstClr val="black">
                      <a:alpha val="40000"/>
                    </a:prstClr>
                  </a:outerShdw>
                </a:effectLst>
                <a:latin typeface="+mj-lt"/>
                <a:ea typeface="+mj-ea"/>
                <a:cs typeface="+mj-cs"/>
              </a:rPr>
              <a:t>Thank You</a:t>
            </a:r>
          </a:p>
        </p:txBody>
      </p:sp>
      <p:pic>
        <p:nvPicPr>
          <p:cNvPr id="2050" name="Picture 2" descr="Ho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3572561"/>
            <a:ext cx="32004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30253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262905" y="476672"/>
            <a:ext cx="8686800" cy="1143000"/>
          </a:xfrm>
        </p:spPr>
        <p:txBody>
          <a:bodyPr vert="horz" anchor="ctr">
            <a:normAutofit/>
            <a:scene3d>
              <a:camera prst="orthographicFront"/>
              <a:lightRig rig="threePt" dir="t"/>
            </a:scene3d>
            <a:sp3d/>
          </a:bodyPr>
          <a:lstStyle/>
          <a:p>
            <a:pPr algn="ctr"/>
            <a:r>
              <a:rPr lang="en-US" sz="3200" dirty="0"/>
              <a:t>Growing public interest </a:t>
            </a:r>
            <a:r>
              <a:rPr lang="en-US" sz="3200" dirty="0" smtClean="0"/>
              <a:t>in agriculture</a:t>
            </a:r>
            <a:endParaRPr lang="en-US" sz="3200" dirty="0"/>
          </a:p>
        </p:txBody>
      </p:sp>
      <p:sp>
        <p:nvSpPr>
          <p:cNvPr id="7171" name="Content Placeholder 2"/>
          <p:cNvSpPr>
            <a:spLocks/>
          </p:cNvSpPr>
          <p:nvPr/>
        </p:nvSpPr>
        <p:spPr bwMode="auto">
          <a:xfrm>
            <a:off x="137939" y="5445224"/>
            <a:ext cx="8763000" cy="838200"/>
          </a:xfrm>
          <a:prstGeom prst="rect">
            <a:avLst/>
          </a:prstGeom>
          <a:noFill/>
          <a:ln>
            <a:noFill/>
          </a:ln>
          <a:extLst/>
        </p:spPr>
        <p:txBody>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marL="342900" indent="-342900" eaLnBrk="1" hangingPunct="1">
              <a:spcBef>
                <a:spcPct val="20000"/>
              </a:spcBef>
              <a:buFont typeface="Arial" panose="020B0604020202020204" pitchFamily="34" charset="0"/>
              <a:buChar char="•"/>
            </a:pPr>
            <a:r>
              <a:rPr lang="en-GB" altLang="en-US" sz="2000" dirty="0">
                <a:solidFill>
                  <a:srgbClr val="A50021"/>
                </a:solidFill>
                <a:latin typeface="+mn-lt"/>
              </a:rPr>
              <a:t>Growth in the agricultural sector has a stronger positive impact on the poorest compared to growth in the non-agricultural sector</a:t>
            </a:r>
          </a:p>
        </p:txBody>
      </p:sp>
      <p:grpSp>
        <p:nvGrpSpPr>
          <p:cNvPr id="7172" name="Group 18"/>
          <p:cNvGrpSpPr>
            <a:grpSpLocks/>
          </p:cNvGrpSpPr>
          <p:nvPr/>
        </p:nvGrpSpPr>
        <p:grpSpPr bwMode="auto">
          <a:xfrm>
            <a:off x="1475656" y="1512543"/>
            <a:ext cx="5616624" cy="3843436"/>
            <a:chOff x="1834599" y="1524000"/>
            <a:chExt cx="4947202" cy="3945459"/>
          </a:xfrm>
        </p:grpSpPr>
        <p:pic>
          <p:nvPicPr>
            <p:cNvPr id="717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1524000"/>
              <a:ext cx="4800600" cy="359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6"/>
            <p:cNvSpPr txBox="1">
              <a:spLocks noChangeArrowheads="1"/>
            </p:cNvSpPr>
            <p:nvPr/>
          </p:nvSpPr>
          <p:spPr bwMode="auto">
            <a:xfrm>
              <a:off x="1834599" y="5181600"/>
              <a:ext cx="2819400" cy="28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GB" altLang="en-US" sz="1400" i="1" dirty="0">
                  <a:latin typeface="Calibri" pitchFamily="34" charset="0"/>
                  <a:ea typeface="MS PGothic" pitchFamily="34" charset="-128"/>
                </a:rPr>
                <a:t>Source: </a:t>
              </a:r>
              <a:r>
                <a:rPr lang="en-GB" altLang="en-US" sz="1400" i="1" dirty="0" err="1">
                  <a:latin typeface="Calibri" pitchFamily="34" charset="0"/>
                  <a:ea typeface="MS PGothic" pitchFamily="34" charset="-128"/>
                </a:rPr>
                <a:t>Ligon</a:t>
              </a:r>
              <a:r>
                <a:rPr lang="en-GB" altLang="en-US" sz="1400" i="1" dirty="0">
                  <a:latin typeface="Calibri" pitchFamily="34" charset="0"/>
                  <a:ea typeface="MS PGothic" pitchFamily="34" charset="-128"/>
                </a:rPr>
                <a:t> and </a:t>
              </a:r>
              <a:r>
                <a:rPr lang="en-GB" altLang="en-US" sz="1400" i="1" dirty="0" err="1">
                  <a:latin typeface="Calibri" pitchFamily="34" charset="0"/>
                  <a:ea typeface="MS PGothic" pitchFamily="34" charset="-128"/>
                </a:rPr>
                <a:t>Sadoulet</a:t>
              </a:r>
              <a:r>
                <a:rPr lang="en-GB" altLang="en-US" sz="1400" i="1" dirty="0">
                  <a:latin typeface="Calibri" pitchFamily="34" charset="0"/>
                  <a:ea typeface="MS PGothic" pitchFamily="34" charset="-128"/>
                </a:rPr>
                <a:t>, 2007</a:t>
              </a:r>
              <a:r>
                <a:rPr lang="en-US" altLang="en-US" sz="1400" i="1" dirty="0">
                  <a:latin typeface="Calibri" pitchFamily="34" charset="0"/>
                  <a:ea typeface="MS PGothic" pitchFamily="34" charset="-128"/>
                </a:rPr>
                <a:t> </a:t>
              </a:r>
              <a:endParaRPr lang="en-GB" altLang="en-US" sz="1400" i="1" dirty="0">
                <a:latin typeface="Calibri" pitchFamily="34" charset="0"/>
                <a:ea typeface="MS PGothic" pitchFamily="34" charset="-128"/>
              </a:endParaRPr>
            </a:p>
          </p:txBody>
        </p:sp>
      </p:grpSp>
      <p:sp>
        <p:nvSpPr>
          <p:cNvPr id="8" name="Slide Number Placeholder 1"/>
          <p:cNvSpPr txBox="1">
            <a:spLocks/>
          </p:cNvSpPr>
          <p:nvPr/>
        </p:nvSpPr>
        <p:spPr>
          <a:xfrm>
            <a:off x="8664989" y="6309320"/>
            <a:ext cx="284716" cy="365125"/>
          </a:xfrm>
          <a:prstGeom prst="rect">
            <a:avLst/>
          </a:prstGeom>
        </p:spPr>
        <p:txBody>
          <a:bodyPr/>
          <a:ls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9D7E2575-DE47-4D77-9547-CCCD294CE903}" type="slidenum">
              <a:rPr lang="en-GB" sz="1400" smtClean="0"/>
              <a:pPr/>
              <a:t>3</a:t>
            </a:fld>
            <a:endParaRPr lang="en-GB" sz="1400" dirty="0"/>
          </a:p>
        </p:txBody>
      </p:sp>
    </p:spTree>
    <p:extLst>
      <p:ext uri="{BB962C8B-B14F-4D97-AF65-F5344CB8AC3E}">
        <p14:creationId xmlns:p14="http://schemas.microsoft.com/office/powerpoint/2010/main" val="269378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373616" cy="691133"/>
          </a:xfrm>
        </p:spPr>
        <p:txBody>
          <a:bodyPr>
            <a:normAutofit fontScale="90000"/>
          </a:bodyPr>
          <a:lstStyle/>
          <a:p>
            <a:pPr algn="ctr"/>
            <a:r>
              <a:rPr lang="en-US" dirty="0" smtClean="0"/>
              <a:t>Productivity is lagging – is a lack of finance stunting growth?</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700808"/>
            <a:ext cx="7444760" cy="371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1560" y="5548227"/>
            <a:ext cx="7344816" cy="1015663"/>
          </a:xfrm>
          <a:prstGeom prst="rect">
            <a:avLst/>
          </a:prstGeom>
          <a:noFill/>
          <a:ln>
            <a:noFill/>
          </a:ln>
        </p:spPr>
        <p:txBody>
          <a:bodyPr/>
          <a:lstStyle>
            <a:defPPr>
              <a:defRPr lang="en-US"/>
            </a:defPPr>
            <a:lvl1pPr algn="ctr" defTabSz="457200" eaLnBrk="1" hangingPunct="1">
              <a:spcBef>
                <a:spcPct val="20000"/>
              </a:spcBef>
              <a:buFont typeface="Arial" charset="0"/>
              <a:buNone/>
              <a:defRPr sz="2000">
                <a:solidFill>
                  <a:srgbClr val="A50021"/>
                </a:solidFill>
              </a:defRPr>
            </a:lvl1pPr>
            <a:lvl2pPr marL="742950" indent="-285750" defTabSz="457200" eaLnBrk="0" hangingPunct="0">
              <a:defRPr>
                <a:latin typeface="Arial" charset="0"/>
              </a:defRPr>
            </a:lvl2pPr>
            <a:lvl3pPr marL="1143000" indent="-228600" defTabSz="457200" eaLnBrk="0" hangingPunct="0">
              <a:defRPr>
                <a:latin typeface="Arial" charset="0"/>
              </a:defRPr>
            </a:lvl3pPr>
            <a:lvl4pPr marL="1600200" indent="-228600" defTabSz="457200" eaLnBrk="0" hangingPunct="0">
              <a:defRPr>
                <a:latin typeface="Arial" charset="0"/>
              </a:defRPr>
            </a:lvl4pPr>
            <a:lvl5pPr marL="2057400" indent="-228600" defTabSz="457200" eaLnBrk="0" hangingPunct="0">
              <a:defRPr>
                <a:latin typeface="Arial" charset="0"/>
              </a:defRPr>
            </a:lvl5pPr>
            <a:lvl6pPr marL="2514600" indent="-228600" defTabSz="457200" eaLnBrk="0" fontAlgn="base" hangingPunct="0">
              <a:spcBef>
                <a:spcPct val="0"/>
              </a:spcBef>
              <a:spcAft>
                <a:spcPct val="0"/>
              </a:spcAft>
              <a:defRPr>
                <a:latin typeface="Arial" charset="0"/>
              </a:defRPr>
            </a:lvl6pPr>
            <a:lvl7pPr marL="2971800" indent="-228600" defTabSz="457200" eaLnBrk="0" fontAlgn="base" hangingPunct="0">
              <a:spcBef>
                <a:spcPct val="0"/>
              </a:spcBef>
              <a:spcAft>
                <a:spcPct val="0"/>
              </a:spcAft>
              <a:defRPr>
                <a:latin typeface="Arial" charset="0"/>
              </a:defRPr>
            </a:lvl7pPr>
            <a:lvl8pPr marL="3429000" indent="-228600" defTabSz="457200" eaLnBrk="0" fontAlgn="base" hangingPunct="0">
              <a:spcBef>
                <a:spcPct val="0"/>
              </a:spcBef>
              <a:spcAft>
                <a:spcPct val="0"/>
              </a:spcAft>
              <a:defRPr>
                <a:latin typeface="Arial" charset="0"/>
              </a:defRPr>
            </a:lvl8pPr>
            <a:lvl9pPr marL="3886200" indent="-228600" defTabSz="457200" eaLnBrk="0" fontAlgn="base" hangingPunct="0">
              <a:spcBef>
                <a:spcPct val="0"/>
              </a:spcBef>
              <a:spcAft>
                <a:spcPct val="0"/>
              </a:spcAft>
              <a:defRPr>
                <a:latin typeface="Arial" charset="0"/>
              </a:defRPr>
            </a:lvl9pPr>
          </a:lstStyle>
          <a:p>
            <a:r>
              <a:rPr lang="en-US" sz="1800" dirty="0"/>
              <a:t>Agricultural total factor productivity (TFP) = total output/total production inputs (land, labor, capital and agricultural inputs)</a:t>
            </a:r>
            <a:endParaRPr lang="en-GB" sz="1800" dirty="0"/>
          </a:p>
        </p:txBody>
      </p:sp>
      <p:sp>
        <p:nvSpPr>
          <p:cNvPr id="5" name="Slide Number Placeholder 2"/>
          <p:cNvSpPr txBox="1">
            <a:spLocks/>
          </p:cNvSpPr>
          <p:nvPr/>
        </p:nvSpPr>
        <p:spPr>
          <a:xfrm>
            <a:off x="6876256" y="6381328"/>
            <a:ext cx="2133600" cy="365125"/>
          </a:xfrm>
          <a:prstGeom prst="rect">
            <a:avLst/>
          </a:prstGeom>
        </p:spPr>
        <p:txBody>
          <a:bodyPr/>
          <a:ls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r"/>
            <a:fld id="{9D7E2575-DE47-4D77-9547-CCCD294CE903}" type="slidenum">
              <a:rPr lang="en-GB" sz="1200" smtClean="0"/>
              <a:pPr algn="r"/>
              <a:t>4</a:t>
            </a:fld>
            <a:endParaRPr lang="en-GB" sz="1200" dirty="0"/>
          </a:p>
        </p:txBody>
      </p:sp>
    </p:spTree>
    <p:extLst>
      <p:ext uri="{BB962C8B-B14F-4D97-AF65-F5344CB8AC3E}">
        <p14:creationId xmlns:p14="http://schemas.microsoft.com/office/powerpoint/2010/main" val="3473257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310"/>
          <a:stretch/>
        </p:blipFill>
        <p:spPr bwMode="auto">
          <a:xfrm>
            <a:off x="1331640" y="1790700"/>
            <a:ext cx="6510675" cy="3938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474585" y="5877272"/>
            <a:ext cx="6177556" cy="707886"/>
          </a:xfrm>
          <a:prstGeom prst="rect">
            <a:avLst/>
          </a:prstGeom>
          <a:noFill/>
        </p:spPr>
        <p:txBody>
          <a:bodyPr wrap="square" rtlCol="0">
            <a:spAutoFit/>
          </a:bodyPr>
          <a:lstStyle/>
          <a:p>
            <a:pPr defTabSz="457200">
              <a:spcBef>
                <a:spcPct val="20000"/>
              </a:spcBef>
            </a:pPr>
            <a:r>
              <a:rPr lang="en-US" sz="2000" dirty="0">
                <a:solidFill>
                  <a:srgbClr val="A50021"/>
                </a:solidFill>
              </a:rPr>
              <a:t>Average wheat yields in Pakistan are below its neighbors despite a high percentage under irrigation</a:t>
            </a:r>
            <a:endParaRPr lang="en-GB" sz="2000" dirty="0">
              <a:solidFill>
                <a:srgbClr val="A50021"/>
              </a:solidFill>
            </a:endParaRPr>
          </a:p>
        </p:txBody>
      </p:sp>
      <p:sp>
        <p:nvSpPr>
          <p:cNvPr id="3" name="TextBox 2"/>
          <p:cNvSpPr txBox="1"/>
          <p:nvPr/>
        </p:nvSpPr>
        <p:spPr>
          <a:xfrm>
            <a:off x="611560" y="836340"/>
            <a:ext cx="7704856" cy="584775"/>
          </a:xfrm>
          <a:prstGeom prst="rect">
            <a:avLst/>
          </a:prstGeom>
        </p:spPr>
        <p:txBody>
          <a:bodyPr vert="horz" anchor="ctr">
            <a:normAutofit/>
            <a:scene3d>
              <a:camera prst="orthographicFront"/>
              <a:lightRig rig="threePt" dir="t"/>
            </a:scene3d>
            <a:sp3d/>
          </a:bodyPr>
          <a:lstStyle>
            <a:defPPr>
              <a:defRPr lang="en-US"/>
            </a:defPPr>
            <a:lvl1pPr algn="ctr" eaLnBrk="1" hangingPunct="1">
              <a:spcBef>
                <a:spcPct val="0"/>
              </a:spcBef>
              <a:buNone/>
              <a:defRPr sz="3200">
                <a:solidFill>
                  <a:srgbClr val="00849B"/>
                </a:solidFill>
                <a:effectLst>
                  <a:outerShdw blurRad="50800" dist="38100" dir="2700000" algn="tl" rotWithShape="0">
                    <a:prstClr val="black">
                      <a:alpha val="40000"/>
                    </a:prstClr>
                  </a:outerShdw>
                </a:effectLst>
                <a:latin typeface="+mj-lt"/>
                <a:ea typeface="+mj-ea"/>
                <a:cs typeface="+mj-cs"/>
              </a:defRPr>
            </a:lvl1pPr>
          </a:lstStyle>
          <a:p>
            <a:r>
              <a:rPr lang="en-US" dirty="0"/>
              <a:t>Low yields – is low investment a culprit?</a:t>
            </a:r>
            <a:endParaRPr lang="en-GB" dirty="0"/>
          </a:p>
        </p:txBody>
      </p:sp>
      <p:sp>
        <p:nvSpPr>
          <p:cNvPr id="5" name="TextBox 4"/>
          <p:cNvSpPr txBox="1"/>
          <p:nvPr/>
        </p:nvSpPr>
        <p:spPr>
          <a:xfrm>
            <a:off x="1490787" y="1455400"/>
            <a:ext cx="5816649" cy="369332"/>
          </a:xfrm>
          <a:prstGeom prst="rect">
            <a:avLst/>
          </a:prstGeom>
          <a:noFill/>
        </p:spPr>
        <p:txBody>
          <a:bodyPr wrap="square" rtlCol="0">
            <a:spAutoFit/>
          </a:bodyPr>
          <a:lstStyle/>
          <a:p>
            <a:r>
              <a:rPr lang="en-GB" b="1" dirty="0" smtClean="0">
                <a:latin typeface="Calibri" pitchFamily="34" charset="0"/>
              </a:rPr>
              <a:t>Wheat yields in selected Asian countries, 2004 to 2011</a:t>
            </a:r>
            <a:endParaRPr lang="en-US" b="1" dirty="0">
              <a:latin typeface="Calibri" pitchFamily="34" charset="0"/>
            </a:endParaRPr>
          </a:p>
        </p:txBody>
      </p:sp>
      <p:sp>
        <p:nvSpPr>
          <p:cNvPr id="8" name="Slide Number Placeholder 2"/>
          <p:cNvSpPr>
            <a:spLocks noGrp="1"/>
          </p:cNvSpPr>
          <p:nvPr>
            <p:ph type="sldNum" sz="quarter" idx="12"/>
          </p:nvPr>
        </p:nvSpPr>
        <p:spPr>
          <a:xfrm>
            <a:off x="8748464" y="6381328"/>
            <a:ext cx="261392" cy="365125"/>
          </a:xfrm>
        </p:spPr>
        <p:txBody>
          <a:bodyPr/>
          <a:lstStyle/>
          <a:p>
            <a:pPr algn="r"/>
            <a:fld id="{9D7E2575-DE47-4D77-9547-CCCD294CE903}" type="slidenum">
              <a:rPr lang="en-GB" sz="1400"/>
              <a:pPr algn="r"/>
              <a:t>5</a:t>
            </a:fld>
            <a:endParaRPr lang="en-GB" sz="1400" dirty="0"/>
          </a:p>
        </p:txBody>
      </p:sp>
    </p:spTree>
    <p:extLst>
      <p:ext uri="{BB962C8B-B14F-4D97-AF65-F5344CB8AC3E}">
        <p14:creationId xmlns:p14="http://schemas.microsoft.com/office/powerpoint/2010/main" val="1956081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551" y="980728"/>
            <a:ext cx="8229600" cy="701824"/>
          </a:xfrm>
        </p:spPr>
        <p:txBody>
          <a:bodyPr>
            <a:normAutofit/>
          </a:bodyPr>
          <a:lstStyle/>
          <a:p>
            <a:pPr algn="ctr"/>
            <a:r>
              <a:rPr lang="en-US" dirty="0"/>
              <a:t>What is the financial situation?</a:t>
            </a:r>
            <a:endParaRPr lang="en-GB"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788"/>
          <a:stretch/>
        </p:blipFill>
        <p:spPr bwMode="auto">
          <a:xfrm>
            <a:off x="640672" y="2202582"/>
            <a:ext cx="8369184" cy="4027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68077" y="1833250"/>
            <a:ext cx="8365414" cy="369332"/>
          </a:xfrm>
          <a:prstGeom prst="rect">
            <a:avLst/>
          </a:prstGeom>
          <a:noFill/>
        </p:spPr>
        <p:txBody>
          <a:bodyPr wrap="square" rtlCol="0">
            <a:spAutoFit/>
          </a:bodyPr>
          <a:lstStyle/>
          <a:p>
            <a:r>
              <a:rPr lang="en-GB" b="1" dirty="0" smtClean="0">
                <a:latin typeface="Calibri" pitchFamily="34" charset="0"/>
              </a:rPr>
              <a:t>Outstanding debt of households from institutional and non-institutional sources</a:t>
            </a:r>
            <a:endParaRPr lang="en-US" b="1" dirty="0">
              <a:latin typeface="Calibri" pitchFamily="34" charset="0"/>
            </a:endParaRPr>
          </a:p>
        </p:txBody>
      </p:sp>
      <p:sp>
        <p:nvSpPr>
          <p:cNvPr id="5" name="Slide Number Placeholder 2"/>
          <p:cNvSpPr txBox="1">
            <a:spLocks/>
          </p:cNvSpPr>
          <p:nvPr/>
        </p:nvSpPr>
        <p:spPr>
          <a:xfrm>
            <a:off x="8748464" y="6381328"/>
            <a:ext cx="261392" cy="365125"/>
          </a:xfrm>
          <a:prstGeom prst="rect">
            <a:avLst/>
          </a:prstGeom>
        </p:spPr>
        <p:txBody>
          <a:bodyPr/>
          <a:ls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r"/>
            <a:fld id="{9D7E2575-DE47-4D77-9547-CCCD294CE903}" type="slidenum">
              <a:rPr lang="en-GB" sz="1400" smtClean="0"/>
              <a:pPr algn="r"/>
              <a:t>6</a:t>
            </a:fld>
            <a:endParaRPr lang="en-GB" sz="1400" dirty="0"/>
          </a:p>
        </p:txBody>
      </p:sp>
      <p:sp>
        <p:nvSpPr>
          <p:cNvPr id="3" name="Rounded Rectangle 2"/>
          <p:cNvSpPr/>
          <p:nvPr/>
        </p:nvSpPr>
        <p:spPr>
          <a:xfrm>
            <a:off x="826071" y="3573016"/>
            <a:ext cx="7776864" cy="288032"/>
          </a:xfrm>
          <a:prstGeom prst="roundRect">
            <a:avLst/>
          </a:prstGeom>
          <a:solidFill>
            <a:srgbClr val="F6F977">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826071" y="3861048"/>
            <a:ext cx="7776864" cy="288032"/>
          </a:xfrm>
          <a:prstGeom prst="roundRect">
            <a:avLst/>
          </a:prstGeom>
          <a:solidFill>
            <a:srgbClr val="F6F977">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26071" y="4509120"/>
            <a:ext cx="7776864" cy="288032"/>
          </a:xfrm>
          <a:prstGeom prst="roundRect">
            <a:avLst/>
          </a:prstGeom>
          <a:solidFill>
            <a:srgbClr val="F6F977">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907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2736"/>
            <a:ext cx="9036496" cy="1080120"/>
          </a:xfrm>
        </p:spPr>
        <p:txBody>
          <a:bodyPr>
            <a:noAutofit/>
          </a:bodyPr>
          <a:lstStyle/>
          <a:p>
            <a:pPr algn="r"/>
            <a:r>
              <a:rPr lang="en-US" dirty="0"/>
              <a:t>A strong business case for agricultural financing;</a:t>
            </a:r>
            <a:br>
              <a:rPr lang="en-US" dirty="0"/>
            </a:br>
            <a:r>
              <a:rPr lang="en-US" sz="900" dirty="0" smtClean="0"/>
              <a:t>               </a:t>
            </a:r>
            <a:r>
              <a:rPr lang="en-US" sz="2800" dirty="0" smtClean="0"/>
              <a:t/>
            </a:r>
            <a:br>
              <a:rPr lang="en-US" sz="2800" dirty="0" smtClean="0"/>
            </a:br>
            <a:r>
              <a:rPr lang="en-US" sz="2800" dirty="0" smtClean="0"/>
              <a:t>                     </a:t>
            </a:r>
            <a:r>
              <a:rPr lang="en-US" sz="2800" dirty="0" smtClean="0">
                <a:solidFill>
                  <a:srgbClr val="C00000"/>
                </a:solidFill>
              </a:rPr>
              <a:t>a </a:t>
            </a:r>
            <a:r>
              <a:rPr lang="en-US" sz="2800" dirty="0">
                <a:solidFill>
                  <a:srgbClr val="C00000"/>
                </a:solidFill>
              </a:rPr>
              <a:t>need for a new approach to </a:t>
            </a:r>
            <a:r>
              <a:rPr lang="en-US" sz="2800" dirty="0" smtClean="0">
                <a:solidFill>
                  <a:srgbClr val="C00000"/>
                </a:solidFill>
              </a:rPr>
              <a:t>do it</a:t>
            </a:r>
            <a:endParaRPr lang="en-GB" sz="2800" dirty="0"/>
          </a:p>
        </p:txBody>
      </p:sp>
      <p:sp>
        <p:nvSpPr>
          <p:cNvPr id="3" name="TextBox 2"/>
          <p:cNvSpPr txBox="1"/>
          <p:nvPr/>
        </p:nvSpPr>
        <p:spPr>
          <a:xfrm>
            <a:off x="751223" y="2420888"/>
            <a:ext cx="7812868" cy="1865126"/>
          </a:xfrm>
          <a:prstGeom prst="rect">
            <a:avLst/>
          </a:prstGeom>
          <a:noFill/>
        </p:spPr>
        <p:txBody>
          <a:bodyPr wrap="square" rtlCol="0">
            <a:spAutoFit/>
          </a:bodyPr>
          <a:lstStyle/>
          <a:p>
            <a:pPr>
              <a:lnSpc>
                <a:spcPct val="120000"/>
              </a:lnSpc>
              <a:spcBef>
                <a:spcPts val="600"/>
              </a:spcBef>
            </a:pPr>
            <a:r>
              <a:rPr lang="en-US" sz="2400" dirty="0" smtClean="0"/>
              <a:t>Commercial banks of Pakistan make up over 80 % of the financial sector, yet hardly reach the 61% of farmers with less than 5 acres of land nor the 33% with 5-25 acres.</a:t>
            </a:r>
          </a:p>
        </p:txBody>
      </p:sp>
      <p:sp>
        <p:nvSpPr>
          <p:cNvPr id="4" name="TextBox 3"/>
          <p:cNvSpPr txBox="1"/>
          <p:nvPr/>
        </p:nvSpPr>
        <p:spPr>
          <a:xfrm>
            <a:off x="6156176" y="6083517"/>
            <a:ext cx="2376264" cy="307777"/>
          </a:xfrm>
          <a:prstGeom prst="rect">
            <a:avLst/>
          </a:prstGeom>
          <a:noFill/>
        </p:spPr>
        <p:txBody>
          <a:bodyPr wrap="square" rtlCol="0">
            <a:spAutoFit/>
          </a:bodyPr>
          <a:lstStyle/>
          <a:p>
            <a:r>
              <a:rPr lang="en-US" sz="1400" dirty="0" smtClean="0"/>
              <a:t>NIBAF/PMN </a:t>
            </a:r>
            <a:r>
              <a:rPr lang="en-US" sz="1400" dirty="0" err="1" smtClean="0"/>
              <a:t>Arti</a:t>
            </a:r>
            <a:r>
              <a:rPr lang="en-US" sz="1400" dirty="0" smtClean="0"/>
              <a:t> study</a:t>
            </a:r>
            <a:endParaRPr lang="en-GB" sz="1400" dirty="0"/>
          </a:p>
        </p:txBody>
      </p:sp>
      <p:sp>
        <p:nvSpPr>
          <p:cNvPr id="6" name="TextBox 5"/>
          <p:cNvSpPr txBox="1"/>
          <p:nvPr/>
        </p:nvSpPr>
        <p:spPr>
          <a:xfrm>
            <a:off x="719572" y="4365104"/>
            <a:ext cx="7416824" cy="1384995"/>
          </a:xfrm>
          <a:prstGeom prst="rect">
            <a:avLst/>
          </a:prstGeom>
          <a:noFill/>
        </p:spPr>
        <p:txBody>
          <a:bodyPr wrap="square" rtlCol="0">
            <a:spAutoFit/>
          </a:bodyPr>
          <a:lstStyle/>
          <a:p>
            <a:r>
              <a:rPr lang="en-US" sz="2800" b="1" dirty="0">
                <a:solidFill>
                  <a:srgbClr val="C00000"/>
                </a:solidFill>
                <a:latin typeface="Monotype Corsiva" panose="03010101010201010101" pitchFamily="66" charset="0"/>
              </a:rPr>
              <a:t>There is no business case to reach them with </a:t>
            </a:r>
            <a:r>
              <a:rPr lang="en-US" sz="2800" b="1" dirty="0" smtClean="0">
                <a:solidFill>
                  <a:srgbClr val="C00000"/>
                </a:solidFill>
                <a:latin typeface="Monotype Corsiva" panose="03010101010201010101" pitchFamily="66" charset="0"/>
              </a:rPr>
              <a:t>conventional banking business </a:t>
            </a:r>
            <a:r>
              <a:rPr lang="en-US" sz="2800" b="1" dirty="0">
                <a:solidFill>
                  <a:srgbClr val="C00000"/>
                </a:solidFill>
                <a:latin typeface="Monotype Corsiva" panose="03010101010201010101" pitchFamily="66" charset="0"/>
              </a:rPr>
              <a:t>models – the business models must adapt</a:t>
            </a:r>
            <a:r>
              <a:rPr lang="en-US" sz="2800" b="1" dirty="0" smtClean="0">
                <a:solidFill>
                  <a:srgbClr val="C00000"/>
                </a:solidFill>
                <a:latin typeface="Monotype Corsiva" panose="03010101010201010101" pitchFamily="66" charset="0"/>
              </a:rPr>
              <a:t>.</a:t>
            </a:r>
            <a:endParaRPr lang="en-GB" sz="2800" b="1" dirty="0">
              <a:solidFill>
                <a:srgbClr val="C00000"/>
              </a:solidFill>
              <a:latin typeface="Monotype Corsiva" panose="03010101010201010101" pitchFamily="66" charset="0"/>
            </a:endParaRPr>
          </a:p>
        </p:txBody>
      </p:sp>
      <p:sp>
        <p:nvSpPr>
          <p:cNvPr id="7" name="Slide Number Placeholder 2"/>
          <p:cNvSpPr txBox="1">
            <a:spLocks/>
          </p:cNvSpPr>
          <p:nvPr/>
        </p:nvSpPr>
        <p:spPr>
          <a:xfrm>
            <a:off x="8748464" y="6381328"/>
            <a:ext cx="261392" cy="365125"/>
          </a:xfrm>
          <a:prstGeom prst="rect">
            <a:avLst/>
          </a:prstGeom>
        </p:spPr>
        <p:txBody>
          <a:bodyPr/>
          <a:ls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r"/>
            <a:fld id="{9D7E2575-DE47-4D77-9547-CCCD294CE903}" type="slidenum">
              <a:rPr lang="en-GB" sz="1400" smtClean="0"/>
              <a:pPr algn="r"/>
              <a:t>7</a:t>
            </a:fld>
            <a:endParaRPr lang="en-GB" sz="1400" dirty="0"/>
          </a:p>
        </p:txBody>
      </p:sp>
    </p:spTree>
    <p:extLst>
      <p:ext uri="{BB962C8B-B14F-4D97-AF65-F5344CB8AC3E}">
        <p14:creationId xmlns:p14="http://schemas.microsoft.com/office/powerpoint/2010/main" val="220613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94" y="548680"/>
            <a:ext cx="9040506" cy="1066800"/>
          </a:xfrm>
        </p:spPr>
        <p:txBody>
          <a:bodyPr>
            <a:normAutofit/>
          </a:bodyPr>
          <a:lstStyle/>
          <a:p>
            <a:r>
              <a:rPr lang="en-GB" sz="3000" dirty="0" err="1" smtClean="0"/>
              <a:t>Agri</a:t>
            </a:r>
            <a:r>
              <a:rPr lang="en-GB" sz="3000" dirty="0" smtClean="0"/>
              <a:t>-finance has unique characteristics and stages</a:t>
            </a:r>
            <a:endParaRPr lang="en-US" sz="3000" dirty="0"/>
          </a:p>
        </p:txBody>
      </p:sp>
      <p:pic>
        <p:nvPicPr>
          <p:cNvPr id="5" name="Picture 4" descr="Rizières Madagascar 019"/>
          <p:cNvPicPr>
            <a:picLocks noChangeAspect="1" noChangeArrowheads="1"/>
          </p:cNvPicPr>
          <p:nvPr/>
        </p:nvPicPr>
        <p:blipFill>
          <a:blip r:embed="rId2" cstate="print"/>
          <a:srcRect/>
          <a:stretch>
            <a:fillRect/>
          </a:stretch>
        </p:blipFill>
        <p:spPr bwMode="auto">
          <a:xfrm>
            <a:off x="3361993" y="1196752"/>
            <a:ext cx="2221497" cy="1562703"/>
          </a:xfrm>
          <a:prstGeom prst="ellipse">
            <a:avLst/>
          </a:prstGeom>
          <a:ln>
            <a:noFill/>
          </a:ln>
          <a:effectLst>
            <a:softEdge rad="112500"/>
          </a:effectLst>
        </p:spPr>
      </p:pic>
      <p:pic>
        <p:nvPicPr>
          <p:cNvPr id="6" name="Picture 7" descr="Vallée de Kou 003"/>
          <p:cNvPicPr>
            <a:picLocks noChangeAspect="1" noChangeArrowheads="1"/>
          </p:cNvPicPr>
          <p:nvPr/>
        </p:nvPicPr>
        <p:blipFill>
          <a:blip r:embed="rId3" cstate="print"/>
          <a:srcRect/>
          <a:stretch>
            <a:fillRect/>
          </a:stretch>
        </p:blipFill>
        <p:spPr bwMode="auto">
          <a:xfrm>
            <a:off x="1475458" y="5008647"/>
            <a:ext cx="2089473" cy="1550409"/>
          </a:xfrm>
          <a:prstGeom prst="ellipse">
            <a:avLst/>
          </a:prstGeom>
          <a:ln>
            <a:noFill/>
          </a:ln>
          <a:effectLst>
            <a:softEdge rad="112500"/>
          </a:effectLst>
        </p:spPr>
      </p:pic>
      <p:pic>
        <p:nvPicPr>
          <p:cNvPr id="7" name="Picture 9" descr="IMG_0040"/>
          <p:cNvPicPr>
            <a:picLocks noChangeAspect="1" noChangeArrowheads="1"/>
          </p:cNvPicPr>
          <p:nvPr/>
        </p:nvPicPr>
        <p:blipFill>
          <a:blip r:embed="rId4" cstate="print"/>
          <a:srcRect/>
          <a:stretch>
            <a:fillRect/>
          </a:stretch>
        </p:blipFill>
        <p:spPr bwMode="auto">
          <a:xfrm>
            <a:off x="562510" y="3112490"/>
            <a:ext cx="1541223" cy="1897842"/>
          </a:xfrm>
          <a:prstGeom prst="ellipse">
            <a:avLst/>
          </a:prstGeom>
          <a:ln>
            <a:noFill/>
          </a:ln>
          <a:effectLst>
            <a:softEdge rad="112500"/>
          </a:effectLst>
        </p:spPr>
      </p:pic>
      <p:pic>
        <p:nvPicPr>
          <p:cNvPr id="8" name="Picture 10" descr="Banzon, le12"/>
          <p:cNvPicPr>
            <a:picLocks noChangeAspect="1" noChangeArrowheads="1"/>
          </p:cNvPicPr>
          <p:nvPr/>
        </p:nvPicPr>
        <p:blipFill>
          <a:blip r:embed="rId5" cstate="print"/>
          <a:srcRect t="23543"/>
          <a:stretch>
            <a:fillRect/>
          </a:stretch>
        </p:blipFill>
        <p:spPr bwMode="auto">
          <a:xfrm>
            <a:off x="4670702" y="5076451"/>
            <a:ext cx="2285566" cy="1519760"/>
          </a:xfrm>
          <a:prstGeom prst="ellipse">
            <a:avLst/>
          </a:prstGeom>
          <a:ln>
            <a:noFill/>
          </a:ln>
          <a:effectLst>
            <a:softEdge rad="112500"/>
          </a:effectLst>
        </p:spPr>
      </p:pic>
      <p:pic>
        <p:nvPicPr>
          <p:cNvPr id="9" name="Picture 11" descr="DSC02338"/>
          <p:cNvPicPr>
            <a:picLocks noChangeAspect="1" noChangeArrowheads="1"/>
          </p:cNvPicPr>
          <p:nvPr/>
        </p:nvPicPr>
        <p:blipFill>
          <a:blip r:embed="rId6" cstate="print"/>
          <a:srcRect/>
          <a:stretch>
            <a:fillRect/>
          </a:stretch>
        </p:blipFill>
        <p:spPr bwMode="auto">
          <a:xfrm>
            <a:off x="842591" y="1518448"/>
            <a:ext cx="2220167" cy="1591715"/>
          </a:xfrm>
          <a:prstGeom prst="ellipse">
            <a:avLst/>
          </a:prstGeom>
          <a:ln>
            <a:noFill/>
          </a:ln>
          <a:effectLst>
            <a:softEdge rad="112500"/>
          </a:effectLst>
        </p:spPr>
      </p:pic>
      <p:pic>
        <p:nvPicPr>
          <p:cNvPr id="10" name="Picture 22" descr="Burkina 007"/>
          <p:cNvPicPr>
            <a:picLocks noChangeAspect="1" noChangeArrowheads="1"/>
          </p:cNvPicPr>
          <p:nvPr/>
        </p:nvPicPr>
        <p:blipFill>
          <a:blip r:embed="rId7" cstate="print"/>
          <a:srcRect/>
          <a:stretch>
            <a:fillRect/>
          </a:stretch>
        </p:blipFill>
        <p:spPr bwMode="auto">
          <a:xfrm>
            <a:off x="5994314" y="1554363"/>
            <a:ext cx="2121660" cy="1582277"/>
          </a:xfrm>
          <a:prstGeom prst="ellipse">
            <a:avLst/>
          </a:prstGeom>
          <a:ln>
            <a:noFill/>
          </a:ln>
          <a:effectLst>
            <a:softEdge rad="112500"/>
          </a:effectLst>
        </p:spPr>
      </p:pic>
      <p:pic>
        <p:nvPicPr>
          <p:cNvPr id="11" name="Picture 60" descr="Banzon 2 mai 07 004 (2)"/>
          <p:cNvPicPr>
            <a:picLocks noChangeAspect="1" noChangeArrowheads="1"/>
          </p:cNvPicPr>
          <p:nvPr/>
        </p:nvPicPr>
        <p:blipFill>
          <a:blip r:embed="rId8" cstate="print"/>
          <a:srcRect/>
          <a:stretch>
            <a:fillRect/>
          </a:stretch>
        </p:blipFill>
        <p:spPr bwMode="auto">
          <a:xfrm>
            <a:off x="6330356" y="3308314"/>
            <a:ext cx="2310854" cy="1753530"/>
          </a:xfrm>
          <a:prstGeom prst="ellipse">
            <a:avLst/>
          </a:prstGeom>
          <a:ln>
            <a:noFill/>
          </a:ln>
          <a:effectLst>
            <a:softEdge rad="112500"/>
          </a:effectLst>
        </p:spPr>
      </p:pic>
      <p:pic>
        <p:nvPicPr>
          <p:cNvPr id="12" name="Picture 18" descr="J:\VCF Book Photos\hanoi market_by karolajnat.jpg"/>
          <p:cNvPicPr>
            <a:picLocks noChangeAspect="1" noChangeArrowheads="1"/>
          </p:cNvPicPr>
          <p:nvPr/>
        </p:nvPicPr>
        <p:blipFill>
          <a:blip r:embed="rId9" cstate="print"/>
          <a:srcRect/>
          <a:stretch>
            <a:fillRect/>
          </a:stretch>
        </p:blipFill>
        <p:spPr bwMode="auto">
          <a:xfrm>
            <a:off x="2720332" y="2968347"/>
            <a:ext cx="3290775" cy="2186128"/>
          </a:xfrm>
          <a:prstGeom prst="ellipse">
            <a:avLst/>
          </a:prstGeom>
          <a:ln>
            <a:noFill/>
          </a:ln>
          <a:effectLst>
            <a:softEdge rad="112500"/>
          </a:effectLst>
        </p:spPr>
      </p:pic>
      <p:pic>
        <p:nvPicPr>
          <p:cNvPr id="14" name="Picture 3" descr="T:\Staff Files\Pagura\My Pictures\FAO Pictures\a00052.jpg"/>
          <p:cNvPicPr>
            <a:picLocks noGrp="1" noChangeAspect="1" noChangeArrowheads="1"/>
          </p:cNvPicPr>
          <p:nvPr>
            <p:ph idx="1"/>
          </p:nvPr>
        </p:nvPicPr>
        <p:blipFill>
          <a:blip r:embed="rId10" cstate="print">
            <a:lum bright="10000"/>
            <a:extLst>
              <a:ext uri="{28A0092B-C50C-407E-A947-70E740481C1C}">
                <a14:useLocalDpi xmlns:a14="http://schemas.microsoft.com/office/drawing/2010/main" val="0"/>
              </a:ext>
            </a:extLst>
          </a:blip>
          <a:srcRect/>
          <a:stretch>
            <a:fillRect/>
          </a:stretch>
        </p:blipFill>
        <p:spPr>
          <a:xfrm>
            <a:off x="7596336" y="4920784"/>
            <a:ext cx="1295022" cy="1834614"/>
          </a:xfrm>
          <a:noFill/>
          <a:effectLst>
            <a:softEdge rad="127000"/>
          </a:effectLst>
        </p:spPr>
      </p:pic>
      <p:pic>
        <p:nvPicPr>
          <p:cNvPr id="15" name="Picture 6" descr="C:\Users\HernandezE\Pictures\agribusiness-2.jpg"/>
          <p:cNvPicPr>
            <a:picLocks noChangeAspect="1" noChangeArrowheads="1"/>
          </p:cNvPicPr>
          <p:nvPr/>
        </p:nvPicPr>
        <p:blipFill>
          <a:blip r:embed="rId11">
            <a:extLst>
              <a:ext uri="{28A0092B-C50C-407E-A947-70E740481C1C}">
                <a14:useLocalDpi xmlns:a14="http://schemas.microsoft.com/office/drawing/2010/main" val="0"/>
              </a:ext>
            </a:extLst>
          </a:blip>
          <a:srcRect l="10896" b="11656"/>
          <a:stretch>
            <a:fillRect/>
          </a:stretch>
        </p:blipFill>
        <p:spPr bwMode="auto">
          <a:xfrm>
            <a:off x="103494" y="4970920"/>
            <a:ext cx="1371964" cy="1703525"/>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Slide Number Placeholder 1"/>
          <p:cNvSpPr txBox="1">
            <a:spLocks/>
          </p:cNvSpPr>
          <p:nvPr/>
        </p:nvSpPr>
        <p:spPr>
          <a:xfrm>
            <a:off x="8664990" y="6309320"/>
            <a:ext cx="226368" cy="365125"/>
          </a:xfrm>
          <a:prstGeom prst="rect">
            <a:avLst/>
          </a:prstGeom>
        </p:spPr>
        <p:txBody>
          <a:bodyPr/>
          <a:ls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9D7E2575-DE47-4D77-9547-CCCD294CE903}" type="slidenum">
              <a:rPr lang="en-GB" sz="1400" smtClean="0"/>
              <a:pPr/>
              <a:t>8</a:t>
            </a:fld>
            <a:endParaRPr lang="en-GB" sz="1400" dirty="0"/>
          </a:p>
        </p:txBody>
      </p:sp>
    </p:spTree>
    <p:extLst>
      <p:ext uri="{BB962C8B-B14F-4D97-AF65-F5344CB8AC3E}">
        <p14:creationId xmlns:p14="http://schemas.microsoft.com/office/powerpoint/2010/main" val="1455528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684213" y="1628775"/>
            <a:ext cx="5256212" cy="2376488"/>
          </a:xfrm>
        </p:spPr>
        <p:txBody>
          <a:bodyPr/>
          <a:lstStyle/>
          <a:p>
            <a:pPr>
              <a:buFontTx/>
              <a:buNone/>
            </a:pPr>
            <a:r>
              <a:rPr lang="en-US" altLang="en-US" b="1" i="1" u="sng" dirty="0"/>
              <a:t>Vulnerability Constraints</a:t>
            </a:r>
            <a:endParaRPr lang="en-US" altLang="en-US" b="1" u="sng" dirty="0"/>
          </a:p>
          <a:p>
            <a:r>
              <a:rPr lang="en-US" altLang="en-US" dirty="0"/>
              <a:t>Systemic Risk</a:t>
            </a:r>
          </a:p>
          <a:p>
            <a:r>
              <a:rPr lang="en-US" altLang="en-US" dirty="0"/>
              <a:t>Market Risk</a:t>
            </a:r>
          </a:p>
          <a:p>
            <a:r>
              <a:rPr lang="en-US" altLang="en-US" dirty="0"/>
              <a:t>Credit Risk</a:t>
            </a:r>
            <a:endParaRPr lang="en-US" altLang="en-US" i="1" dirty="0"/>
          </a:p>
        </p:txBody>
      </p:sp>
      <p:sp>
        <p:nvSpPr>
          <p:cNvPr id="71683" name="Rectangle 3"/>
          <p:cNvSpPr>
            <a:spLocks noChangeArrowheads="1"/>
          </p:cNvSpPr>
          <p:nvPr/>
        </p:nvSpPr>
        <p:spPr bwMode="auto">
          <a:xfrm>
            <a:off x="691878" y="3717032"/>
            <a:ext cx="7343775" cy="285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365760" indent="-256032">
              <a:spcBef>
                <a:spcPts val="300"/>
              </a:spcBef>
              <a:buClr>
                <a:srgbClr val="00849B"/>
              </a:buClr>
            </a:pPr>
            <a:r>
              <a:rPr lang="en-US" altLang="en-US" sz="2800" b="1" i="1" u="sng" dirty="0">
                <a:latin typeface="+mn-lt"/>
              </a:rPr>
              <a:t>Operational Constraints</a:t>
            </a:r>
          </a:p>
          <a:p>
            <a:pPr marL="365760" indent="-256032">
              <a:spcBef>
                <a:spcPts val="300"/>
              </a:spcBef>
              <a:buClr>
                <a:srgbClr val="00849B"/>
              </a:buClr>
              <a:buFont typeface="Georgia"/>
              <a:buChar char="•"/>
            </a:pPr>
            <a:r>
              <a:rPr lang="en-US" altLang="en-US" sz="2800" dirty="0">
                <a:latin typeface="+mn-lt"/>
              </a:rPr>
              <a:t>Low and slow investment returns (historically)</a:t>
            </a:r>
          </a:p>
          <a:p>
            <a:pPr marL="365760" indent="-256032">
              <a:spcBef>
                <a:spcPts val="300"/>
              </a:spcBef>
              <a:buClr>
                <a:srgbClr val="00849B"/>
              </a:buClr>
              <a:buFont typeface="Georgia"/>
              <a:buChar char="•"/>
            </a:pPr>
            <a:r>
              <a:rPr lang="en-US" altLang="en-US" sz="2800" dirty="0">
                <a:latin typeface="+mn-lt"/>
              </a:rPr>
              <a:t>Low levels of assets and investment</a:t>
            </a:r>
          </a:p>
          <a:p>
            <a:pPr marL="365760" indent="-256032">
              <a:spcBef>
                <a:spcPts val="300"/>
              </a:spcBef>
              <a:buClr>
                <a:srgbClr val="00849B"/>
              </a:buClr>
              <a:buFont typeface="Georgia"/>
              <a:buChar char="•"/>
            </a:pPr>
            <a:r>
              <a:rPr lang="en-GB" altLang="en-US" sz="2800" dirty="0">
                <a:latin typeface="+mn-lt"/>
              </a:rPr>
              <a:t>Low levels of knowledge of agricultural lending</a:t>
            </a:r>
            <a:endParaRPr lang="en-US" altLang="en-US" sz="2800" dirty="0">
              <a:latin typeface="+mn-lt"/>
            </a:endParaRPr>
          </a:p>
        </p:txBody>
      </p:sp>
      <p:sp>
        <p:nvSpPr>
          <p:cNvPr id="71690" name="Text Box 10"/>
          <p:cNvSpPr txBox="1">
            <a:spLocks noChangeArrowheads="1"/>
          </p:cNvSpPr>
          <p:nvPr/>
        </p:nvSpPr>
        <p:spPr bwMode="auto">
          <a:xfrm>
            <a:off x="539750" y="836613"/>
            <a:ext cx="62642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TW" sz="2800" dirty="0">
                <a:solidFill>
                  <a:schemeClr val="bg1"/>
                </a:solidFill>
                <a:ea typeface="新細明體" pitchFamily="18" charset="-120"/>
              </a:rPr>
              <a:t>Key Challenges for Rural Investment</a:t>
            </a:r>
            <a:endParaRPr lang="en-US" altLang="en-US" sz="2800" dirty="0"/>
          </a:p>
        </p:txBody>
      </p:sp>
      <p:sp>
        <p:nvSpPr>
          <p:cNvPr id="5" name="Title 1"/>
          <p:cNvSpPr>
            <a:spLocks noGrp="1"/>
          </p:cNvSpPr>
          <p:nvPr>
            <p:ph type="title"/>
          </p:nvPr>
        </p:nvSpPr>
        <p:spPr>
          <a:xfrm>
            <a:off x="323528" y="836613"/>
            <a:ext cx="8229600" cy="701824"/>
          </a:xfrm>
        </p:spPr>
        <p:txBody>
          <a:bodyPr>
            <a:normAutofit/>
          </a:bodyPr>
          <a:lstStyle/>
          <a:p>
            <a:pPr algn="ctr"/>
            <a:r>
              <a:rPr lang="en-US" dirty="0" smtClean="0"/>
              <a:t>Overcoming the constraints</a:t>
            </a:r>
            <a:endParaRPr lang="en-GB" dirty="0"/>
          </a:p>
        </p:txBody>
      </p:sp>
      <p:sp>
        <p:nvSpPr>
          <p:cNvPr id="6" name="Slide Number Placeholder 1"/>
          <p:cNvSpPr txBox="1">
            <a:spLocks/>
          </p:cNvSpPr>
          <p:nvPr/>
        </p:nvSpPr>
        <p:spPr>
          <a:xfrm>
            <a:off x="8604448" y="6309320"/>
            <a:ext cx="432048" cy="365125"/>
          </a:xfrm>
          <a:prstGeom prst="rect">
            <a:avLst/>
          </a:prstGeom>
        </p:spPr>
        <p:txBody>
          <a:bodyPr/>
          <a:ls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9D7E2575-DE47-4D77-9547-CCCD294CE903}" type="slidenum">
              <a:rPr lang="en-GB" sz="1400" smtClean="0"/>
              <a:pPr/>
              <a:t>9</a:t>
            </a:fld>
            <a:endParaRPr lang="en-GB" sz="1400" dirty="0"/>
          </a:p>
        </p:txBody>
      </p:sp>
    </p:spTree>
    <p:extLst>
      <p:ext uri="{BB962C8B-B14F-4D97-AF65-F5344CB8AC3E}">
        <p14:creationId xmlns:p14="http://schemas.microsoft.com/office/powerpoint/2010/main" val="17227318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ay_elegant">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B547B8"/>
      </a:hlink>
      <a:folHlink>
        <a:srgbClr val="438255"/>
      </a:folHlink>
    </a:clrScheme>
    <a:fontScheme name="Urban">
      <a:majorFont>
        <a:latin typeface="Trebuchet MS"/>
        <a:ea typeface=""/>
        <a:cs typeface=""/>
        <a:font script="Jpan" typeface="HGｺﾞｼｯｸM"/>
        <a:font script="Hang" typeface="맑은 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100000" r="280000" b="28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100000" r="280000" b="280000"/>
          </a:path>
        </a:gradFill>
      </a:fillStyleLst>
      <a:lnStyleLst>
        <a:ln w="4444"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93000"/>
                <a:satMod val="200000"/>
              </a:schemeClr>
            </a:gs>
            <a:gs pos="80000">
              <a:schemeClr val="phClr">
                <a:shade val="55000"/>
                <a:satMod val="175000"/>
              </a:schemeClr>
            </a:gs>
            <a:gs pos="100000">
              <a:schemeClr val="phClr">
                <a:shade val="37000"/>
                <a:satMod val="175000"/>
              </a:schemeClr>
            </a:gs>
          </a:gsLst>
          <a:lin ang="5400000" scaled="0"/>
        </a:gradFill>
        <a:blipFill>
          <a:blip xmlns:r="http://schemas.openxmlformats.org/officeDocument/2006/relationships" r:embed="rId1">
            <a:duotone>
              <a:schemeClr val="phClr">
                <a:shade val="70000"/>
              </a:schemeClr>
              <a:schemeClr val="phClr">
                <a:tint val="80000"/>
                <a:satMod val="120000"/>
              </a:schemeClr>
            </a:duotone>
          </a:blip>
          <a:tile tx="0" ty="0" sx="85000" sy="85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2ED7E-4041-4190-8106-F593E00A64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gray_elegant</Template>
  <TotalTime>0</TotalTime>
  <Words>1591</Words>
  <Application>Microsoft Office PowerPoint</Application>
  <PresentationFormat>On-screen Show (4:3)</PresentationFormat>
  <Paragraphs>253</Paragraphs>
  <Slides>27</Slides>
  <Notes>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gray_elegant</vt:lpstr>
      <vt:lpstr>Agricultural Value Chain Financing – A strategy towards replacing or complementing conventional financing</vt:lpstr>
      <vt:lpstr>PowerPoint Presentation</vt:lpstr>
      <vt:lpstr>Growing public interest in agriculture</vt:lpstr>
      <vt:lpstr>Productivity is lagging – is a lack of finance stunting growth?</vt:lpstr>
      <vt:lpstr>PowerPoint Presentation</vt:lpstr>
      <vt:lpstr>What is the financial situation?</vt:lpstr>
      <vt:lpstr>A strong business case for agricultural financing;                                      a need for a new approach to do it</vt:lpstr>
      <vt:lpstr>Agri-finance has unique characteristics and stages</vt:lpstr>
      <vt:lpstr>Overcoming the constraints</vt:lpstr>
      <vt:lpstr>What is a value chain?</vt:lpstr>
      <vt:lpstr>Defining agricultural value chain finance</vt:lpstr>
      <vt:lpstr>What is the difference in approach </vt:lpstr>
      <vt:lpstr>PowerPoint Presentation</vt:lpstr>
      <vt:lpstr>Agricultural Value Chain Finance in context</vt:lpstr>
      <vt:lpstr>The agri-value chain approach</vt:lpstr>
      <vt:lpstr>Complements and overlaps of AgVCF</vt:lpstr>
      <vt:lpstr>Structuring Finance to Fit the Value Chain</vt:lpstr>
      <vt:lpstr>PowerPoint Presentation</vt:lpstr>
      <vt:lpstr>Learning from and working with the Arthis</vt:lpstr>
      <vt:lpstr>Many players – how do they fit our models?</vt:lpstr>
      <vt:lpstr>PowerPoint Presentation</vt:lpstr>
      <vt:lpstr>PowerPoint Presentation</vt:lpstr>
      <vt:lpstr>5 Cs and a big C of AgVCF Loan Analysis</vt:lpstr>
      <vt:lpstr>Ethiopia blended approach to AgVCF Inclusion</vt:lpstr>
      <vt:lpstr>PowerPoint Presentation</vt:lpstr>
      <vt:lpstr>Key Messages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2012-07-03T15:00:09Z</dcterms:created>
  <dcterms:modified xsi:type="dcterms:W3CDTF">2015-04-28T03:18:39Z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TC101671249990</vt:lpwstr>
  </property>
</Properties>
</file>