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charts/chart6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5"/>
  </p:notesMasterIdLst>
  <p:handoutMasterIdLst>
    <p:handoutMasterId r:id="rId16"/>
  </p:handoutMasterIdLst>
  <p:sldIdLst>
    <p:sldId id="256" r:id="rId2"/>
    <p:sldId id="268" r:id="rId3"/>
    <p:sldId id="266" r:id="rId4"/>
    <p:sldId id="257" r:id="rId5"/>
    <p:sldId id="265" r:id="rId6"/>
    <p:sldId id="269" r:id="rId7"/>
    <p:sldId id="264" r:id="rId8"/>
    <p:sldId id="271" r:id="rId9"/>
    <p:sldId id="270" r:id="rId10"/>
    <p:sldId id="259" r:id="rId11"/>
    <p:sldId id="261" r:id="rId12"/>
    <p:sldId id="263" r:id="rId13"/>
    <p:sldId id="262" r:id="rId14"/>
  </p:sldIdLst>
  <p:sldSz cx="9144000" cy="6858000" type="screen4x3"/>
  <p:notesSz cx="9144000" cy="6858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1" autoAdjust="0"/>
    <p:restoredTop sz="94722" autoAdjust="0"/>
  </p:normalViewPr>
  <p:slideViewPr>
    <p:cSldViewPr>
      <p:cViewPr>
        <p:scale>
          <a:sx n="66" d="100"/>
          <a:sy n="66" d="100"/>
        </p:scale>
        <p:origin x="-1284" y="-92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\\admma2.mma.gov.mv\Data\BPD\PSS\SAARC%20Payment%20Council\16th%20SPC\data1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\\admma2.mma.gov.mv\Data\BPD\PSS\SAARC%20Payment%20Council\16th%20SPC\data1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\\admma2.mma.gov.mv\Data\BPD\PSS\SAARC%20Payment%20Council\16th%20SPC\data1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\\admma2.mma.gov.mv\Data\BPD\PSS\SAARC%20Payment%20Council\16th%20SPC\data1.xlsx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\\admma2.mma.gov.mv\Data\BPD\PSS\SAARC%20Payment%20Council\16th%20SPC\data1.xlsx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file:///\\admma2.mma.gov.mv\Data\BPD\PSS\SAARC%20Payment%20Council\16th%20SPC\data1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autoTitleDeleted val="1"/>
    <c:view3D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RTGS!$B$2</c:f>
              <c:strCache>
                <c:ptCount val="1"/>
                <c:pt idx="0">
                  <c:v>MVR </c:v>
                </c:pt>
              </c:strCache>
            </c:strRef>
          </c:tx>
          <c:spPr>
            <a:solidFill>
              <a:srgbClr val="C00000"/>
            </a:solidFill>
          </c:spPr>
          <c:cat>
            <c:numRef>
              <c:f>RTGS!$A$3:$A$6</c:f>
              <c:numCache>
                <c:formatCode>General</c:formatCode>
                <c:ptCount val="4"/>
                <c:pt idx="0">
                  <c:v>2011</c:v>
                </c:pt>
                <c:pt idx="1">
                  <c:v>2012</c:v>
                </c:pt>
                <c:pt idx="2">
                  <c:v>2013</c:v>
                </c:pt>
                <c:pt idx="3">
                  <c:v>2014</c:v>
                </c:pt>
              </c:numCache>
            </c:numRef>
          </c:cat>
          <c:val>
            <c:numRef>
              <c:f>RTGS!$B$3:$B$6</c:f>
              <c:numCache>
                <c:formatCode>_(* #,##0.00_);_(* \(#,##0.00\);_(* "-"??_);_(@_)</c:formatCode>
                <c:ptCount val="4"/>
                <c:pt idx="0">
                  <c:v>12216</c:v>
                </c:pt>
                <c:pt idx="1">
                  <c:v>15726</c:v>
                </c:pt>
                <c:pt idx="2">
                  <c:v>22059</c:v>
                </c:pt>
                <c:pt idx="3">
                  <c:v>27562</c:v>
                </c:pt>
              </c:numCache>
            </c:numRef>
          </c:val>
        </c:ser>
        <c:ser>
          <c:idx val="1"/>
          <c:order val="1"/>
          <c:tx>
            <c:strRef>
              <c:f>RTGS!$D$2</c:f>
              <c:strCache>
                <c:ptCount val="1"/>
                <c:pt idx="0">
                  <c:v>USD</c:v>
                </c:pt>
              </c:strCache>
            </c:strRef>
          </c:tx>
          <c:spPr>
            <a:solidFill>
              <a:schemeClr val="tx2"/>
            </a:solidFill>
          </c:spPr>
          <c:cat>
            <c:numRef>
              <c:f>RTGS!$A$3:$A$6</c:f>
              <c:numCache>
                <c:formatCode>General</c:formatCode>
                <c:ptCount val="4"/>
                <c:pt idx="0">
                  <c:v>2011</c:v>
                </c:pt>
                <c:pt idx="1">
                  <c:v>2012</c:v>
                </c:pt>
                <c:pt idx="2">
                  <c:v>2013</c:v>
                </c:pt>
                <c:pt idx="3">
                  <c:v>2014</c:v>
                </c:pt>
              </c:numCache>
            </c:numRef>
          </c:cat>
          <c:val>
            <c:numRef>
              <c:f>RTGS!$D$3:$D$6</c:f>
              <c:numCache>
                <c:formatCode>_(* #,##0.00_);_(* \(#,##0.00\);_(* "-"??_);_(@_)</c:formatCode>
                <c:ptCount val="4"/>
                <c:pt idx="0">
                  <c:v>5917</c:v>
                </c:pt>
                <c:pt idx="1">
                  <c:v>10024</c:v>
                </c:pt>
                <c:pt idx="2">
                  <c:v>13118</c:v>
                </c:pt>
                <c:pt idx="3">
                  <c:v>21242</c:v>
                </c:pt>
              </c:numCache>
            </c:numRef>
          </c:val>
        </c:ser>
        <c:dLbls/>
        <c:shape val="box"/>
        <c:axId val="57631488"/>
        <c:axId val="52322688"/>
        <c:axId val="0"/>
      </c:bar3DChart>
      <c:catAx>
        <c:axId val="57631488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Year</a:t>
                </a:r>
              </a:p>
            </c:rich>
          </c:tx>
          <c:layout/>
        </c:title>
        <c:numFmt formatCode="General" sourceLinked="1"/>
        <c:majorTickMark val="none"/>
        <c:tickLblPos val="nextTo"/>
        <c:crossAx val="52322688"/>
        <c:crosses val="autoZero"/>
        <c:auto val="1"/>
        <c:lblAlgn val="ctr"/>
        <c:lblOffset val="100"/>
      </c:catAx>
      <c:valAx>
        <c:axId val="52322688"/>
        <c:scaling>
          <c:orientation val="minMax"/>
        </c:scaling>
        <c:axPos val="l"/>
        <c:majorGridlines/>
        <c:numFmt formatCode="_(* #,##0.00_);_(* \(#,##0.00\);_(* &quot;-&quot;??_);_(@_)" sourceLinked="1"/>
        <c:tickLblPos val="nextTo"/>
        <c:crossAx val="57631488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85027909011373592"/>
          <c:y val="0.85882910469524654"/>
          <c:w val="0.12749868766404199"/>
          <c:h val="0.11187882764654418"/>
        </c:manualLayout>
      </c:layout>
    </c:legend>
    <c:plotVisOnly val="1"/>
    <c:dispBlanksAs val="gap"/>
  </c:chart>
  <c:txPr>
    <a:bodyPr/>
    <a:lstStyle/>
    <a:p>
      <a:pPr>
        <a:defRPr>
          <a:latin typeface="Times New Roman" panose="02020603050405020304" pitchFamily="18" charset="0"/>
          <a:cs typeface="Times New Roman" panose="02020603050405020304" pitchFamily="18" charset="0"/>
        </a:defRPr>
      </a:pPr>
      <a:endParaRPr lang="en-US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autoTitleDeleted val="1"/>
    <c:view3D>
      <c:rAngAx val="1"/>
    </c:view3D>
    <c:plotArea>
      <c:layout>
        <c:manualLayout>
          <c:layoutTarget val="inner"/>
          <c:xMode val="edge"/>
          <c:yMode val="edge"/>
          <c:x val="0.22780818022747162"/>
          <c:y val="0.25130796150481194"/>
          <c:w val="0.71691535433070863"/>
          <c:h val="0.53454068241469832"/>
        </c:manualLayout>
      </c:layout>
      <c:bar3DChart>
        <c:barDir val="col"/>
        <c:grouping val="clustered"/>
        <c:ser>
          <c:idx val="0"/>
          <c:order val="0"/>
          <c:tx>
            <c:strRef>
              <c:f>ACH!$B$4</c:f>
              <c:strCache>
                <c:ptCount val="1"/>
                <c:pt idx="0">
                  <c:v>MVR </c:v>
                </c:pt>
              </c:strCache>
            </c:strRef>
          </c:tx>
          <c:spPr>
            <a:solidFill>
              <a:srgbClr val="C00000"/>
            </a:solidFill>
          </c:spPr>
          <c:cat>
            <c:numRef>
              <c:f>ACH!$A$5:$A$7</c:f>
              <c:numCache>
                <c:formatCode>General</c:formatCode>
                <c:ptCount val="3"/>
                <c:pt idx="0">
                  <c:v>2012</c:v>
                </c:pt>
                <c:pt idx="1">
                  <c:v>2013</c:v>
                </c:pt>
                <c:pt idx="2">
                  <c:v>2014</c:v>
                </c:pt>
              </c:numCache>
            </c:numRef>
          </c:cat>
          <c:val>
            <c:numRef>
              <c:f>ACH!$B$5:$B$7</c:f>
              <c:numCache>
                <c:formatCode>_(* #,##0.00_);_(* \(#,##0.00\);_(* "-"??_);_(@_)</c:formatCode>
                <c:ptCount val="3"/>
                <c:pt idx="0">
                  <c:v>40764</c:v>
                </c:pt>
                <c:pt idx="1">
                  <c:v>51895</c:v>
                </c:pt>
                <c:pt idx="2">
                  <c:v>66917</c:v>
                </c:pt>
              </c:numCache>
            </c:numRef>
          </c:val>
        </c:ser>
        <c:ser>
          <c:idx val="1"/>
          <c:order val="1"/>
          <c:tx>
            <c:strRef>
              <c:f>ACH!$D$4</c:f>
              <c:strCache>
                <c:ptCount val="1"/>
                <c:pt idx="0">
                  <c:v>USD</c:v>
                </c:pt>
              </c:strCache>
            </c:strRef>
          </c:tx>
          <c:spPr>
            <a:solidFill>
              <a:schemeClr val="tx2"/>
            </a:solidFill>
          </c:spPr>
          <c:val>
            <c:numRef>
              <c:f>ACH!$D$5:$D$7</c:f>
              <c:numCache>
                <c:formatCode>_(* #,##0.00_);_(* \(#,##0.00\);_(* "-"??_);_(@_)</c:formatCode>
                <c:ptCount val="3"/>
                <c:pt idx="0">
                  <c:v>16280</c:v>
                </c:pt>
                <c:pt idx="1">
                  <c:v>30052</c:v>
                </c:pt>
                <c:pt idx="2">
                  <c:v>45276</c:v>
                </c:pt>
              </c:numCache>
            </c:numRef>
          </c:val>
        </c:ser>
        <c:dLbls/>
        <c:shape val="box"/>
        <c:axId val="52348416"/>
        <c:axId val="52350336"/>
        <c:axId val="0"/>
      </c:bar3DChart>
      <c:catAx>
        <c:axId val="52348416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Year</a:t>
                </a:r>
              </a:p>
            </c:rich>
          </c:tx>
          <c:layout/>
        </c:title>
        <c:numFmt formatCode="General" sourceLinked="1"/>
        <c:majorTickMark val="none"/>
        <c:tickLblPos val="nextTo"/>
        <c:crossAx val="52350336"/>
        <c:crosses val="autoZero"/>
        <c:auto val="1"/>
        <c:lblAlgn val="ctr"/>
        <c:lblOffset val="100"/>
      </c:catAx>
      <c:valAx>
        <c:axId val="52350336"/>
        <c:scaling>
          <c:orientation val="minMax"/>
        </c:scaling>
        <c:axPos val="l"/>
        <c:majorGridlines/>
        <c:numFmt formatCode="_(* #,##0.00_);_(* \(#,##0.00\);_(* &quot;-&quot;??_);_(@_)" sourceLinked="1"/>
        <c:tickLblPos val="nextTo"/>
        <c:crossAx val="52348416"/>
        <c:crosses val="autoZero"/>
        <c:crossBetween val="between"/>
      </c:valAx>
    </c:plotArea>
    <c:plotVisOnly val="1"/>
    <c:dispBlanksAs val="gap"/>
  </c:chart>
  <c:txPr>
    <a:bodyPr/>
    <a:lstStyle/>
    <a:p>
      <a:pPr>
        <a:defRPr>
          <a:latin typeface="Times New Roman" panose="02020603050405020304" pitchFamily="18" charset="0"/>
          <a:cs typeface="Times New Roman" panose="02020603050405020304" pitchFamily="18" charset="0"/>
        </a:defRPr>
      </a:pPr>
      <a:endParaRPr lang="en-US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autoTitleDeleted val="1"/>
    <c:view3D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RTGS!$B$25</c:f>
              <c:strCache>
                <c:ptCount val="1"/>
                <c:pt idx="0">
                  <c:v>MVR </c:v>
                </c:pt>
              </c:strCache>
            </c:strRef>
          </c:tx>
          <c:dLbls>
            <c:showVal val="1"/>
          </c:dLbls>
          <c:cat>
            <c:numRef>
              <c:f>RTGS!$A$26:$A$29</c:f>
              <c:numCache>
                <c:formatCode>General</c:formatCode>
                <c:ptCount val="4"/>
                <c:pt idx="0">
                  <c:v>2011</c:v>
                </c:pt>
                <c:pt idx="1">
                  <c:v>2012</c:v>
                </c:pt>
                <c:pt idx="2">
                  <c:v>2013</c:v>
                </c:pt>
                <c:pt idx="3">
                  <c:v>2014</c:v>
                </c:pt>
              </c:numCache>
            </c:numRef>
          </c:cat>
          <c:val>
            <c:numRef>
              <c:f>RTGS!$B$26:$B$29</c:f>
              <c:numCache>
                <c:formatCode>_(* #,##0.00_);_(* \(#,##0.00\);_(* "-"??_);_(@_)</c:formatCode>
                <c:ptCount val="4"/>
                <c:pt idx="0">
                  <c:v>179.04034234817001</c:v>
                </c:pt>
                <c:pt idx="1">
                  <c:v>270.02425681343004</c:v>
                </c:pt>
                <c:pt idx="2">
                  <c:v>368.35851141805</c:v>
                </c:pt>
                <c:pt idx="3">
                  <c:v>693.98222545147996</c:v>
                </c:pt>
              </c:numCache>
            </c:numRef>
          </c:val>
        </c:ser>
        <c:dLbls/>
        <c:gapWidth val="300"/>
        <c:shape val="box"/>
        <c:axId val="52653440"/>
        <c:axId val="52663424"/>
        <c:axId val="0"/>
      </c:bar3DChart>
      <c:catAx>
        <c:axId val="52653440"/>
        <c:scaling>
          <c:orientation val="minMax"/>
        </c:scaling>
        <c:axPos val="b"/>
        <c:numFmt formatCode="General" sourceLinked="1"/>
        <c:majorTickMark val="none"/>
        <c:tickLblPos val="nextTo"/>
        <c:crossAx val="52663424"/>
        <c:crosses val="autoZero"/>
        <c:auto val="1"/>
        <c:lblAlgn val="ctr"/>
        <c:lblOffset val="100"/>
      </c:catAx>
      <c:valAx>
        <c:axId val="52663424"/>
        <c:scaling>
          <c:orientation val="minMax"/>
        </c:scaling>
        <c:axPos val="l"/>
        <c:majorGridlines/>
        <c:min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 dirty="0" smtClean="0"/>
                  <a:t>In</a:t>
                </a:r>
                <a:r>
                  <a:rPr lang="en-US" baseline="0" dirty="0" smtClean="0"/>
                  <a:t> billions</a:t>
                </a:r>
                <a:endParaRPr lang="en-US" dirty="0"/>
              </a:p>
            </c:rich>
          </c:tx>
          <c:layout/>
        </c:title>
        <c:numFmt formatCode="_(* #,##0.00_);_(* \(#,##0.00\);_(* &quot;-&quot;??_);_(@_)" sourceLinked="1"/>
        <c:tickLblPos val="nextTo"/>
        <c:crossAx val="52653440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90147150541825827"/>
          <c:y val="0.8412389271653542"/>
          <c:w val="9.0382916244380315E-2"/>
          <c:h val="0.13102649278215225"/>
        </c:manualLayout>
      </c:layout>
      <c:txPr>
        <a:bodyPr/>
        <a:lstStyle/>
        <a:p>
          <a:pPr>
            <a:defRPr sz="1200"/>
          </a:pPr>
          <a:endParaRPr lang="en-US"/>
        </a:p>
      </c:txPr>
    </c:legend>
    <c:plotVisOnly val="1"/>
    <c:dispBlanksAs val="gap"/>
  </c:chart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autoTitleDeleted val="1"/>
    <c:view3D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RTGS!$D$25</c:f>
              <c:strCache>
                <c:ptCount val="1"/>
                <c:pt idx="0">
                  <c:v>USD</c:v>
                </c:pt>
              </c:strCache>
            </c:strRef>
          </c:tx>
          <c:spPr>
            <a:solidFill>
              <a:schemeClr val="tx2"/>
            </a:solidFill>
          </c:spPr>
          <c:dLbls>
            <c:showVal val="1"/>
          </c:dLbls>
          <c:cat>
            <c:numRef>
              <c:f>RTGS!$A$26:$A$29</c:f>
              <c:numCache>
                <c:formatCode>General</c:formatCode>
                <c:ptCount val="4"/>
                <c:pt idx="0">
                  <c:v>2011</c:v>
                </c:pt>
                <c:pt idx="1">
                  <c:v>2012</c:v>
                </c:pt>
                <c:pt idx="2">
                  <c:v>2013</c:v>
                </c:pt>
                <c:pt idx="3">
                  <c:v>2014</c:v>
                </c:pt>
              </c:numCache>
            </c:numRef>
          </c:cat>
          <c:val>
            <c:numRef>
              <c:f>RTGS!$D$26:$D$29</c:f>
              <c:numCache>
                <c:formatCode>_(* #,##0.00_);_(* \(#,##0.00\);_(* "-"??_);_(@_)</c:formatCode>
                <c:ptCount val="4"/>
                <c:pt idx="0">
                  <c:v>1.3953898572799996</c:v>
                </c:pt>
                <c:pt idx="1">
                  <c:v>2.3796468275999993</c:v>
                </c:pt>
                <c:pt idx="2">
                  <c:v>3.1169817963500002</c:v>
                </c:pt>
                <c:pt idx="3">
                  <c:v>4.5108915957599995</c:v>
                </c:pt>
              </c:numCache>
            </c:numRef>
          </c:val>
        </c:ser>
        <c:dLbls/>
        <c:gapWidth val="300"/>
        <c:shape val="box"/>
        <c:axId val="52688384"/>
        <c:axId val="52689920"/>
        <c:axId val="0"/>
      </c:bar3DChart>
      <c:catAx>
        <c:axId val="52688384"/>
        <c:scaling>
          <c:orientation val="minMax"/>
        </c:scaling>
        <c:axPos val="b"/>
        <c:numFmt formatCode="General" sourceLinked="1"/>
        <c:majorTickMark val="none"/>
        <c:tickLblPos val="nextTo"/>
        <c:crossAx val="52689920"/>
        <c:crosses val="autoZero"/>
        <c:auto val="1"/>
        <c:lblAlgn val="ctr"/>
        <c:lblOffset val="100"/>
      </c:catAx>
      <c:valAx>
        <c:axId val="52689920"/>
        <c:scaling>
          <c:orientation val="minMax"/>
        </c:scaling>
        <c:axPos val="l"/>
        <c:majorGridlines/>
        <c:min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 dirty="0" smtClean="0"/>
                  <a:t>In billions</a:t>
                </a:r>
                <a:endParaRPr lang="en-US" dirty="0"/>
              </a:p>
            </c:rich>
          </c:tx>
          <c:layout/>
        </c:title>
        <c:numFmt formatCode="_(* #,##0.00_);_(* \(#,##0.00\);_(* &quot;-&quot;??_);_(@_)" sourceLinked="1"/>
        <c:tickLblPos val="nextTo"/>
        <c:crossAx val="52688384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92005643044619423"/>
          <c:y val="3.5674540682414692E-2"/>
          <c:w val="6.994356955380579E-2"/>
          <c:h val="0.10642825896762907"/>
        </c:manualLayout>
      </c:layout>
      <c:txPr>
        <a:bodyPr/>
        <a:lstStyle/>
        <a:p>
          <a:pPr>
            <a:defRPr sz="1200"/>
          </a:pPr>
          <a:endParaRPr lang="en-US"/>
        </a:p>
      </c:txPr>
    </c:legend>
    <c:plotVisOnly val="1"/>
    <c:dispBlanksAs val="gap"/>
  </c:chart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autoTitleDeleted val="1"/>
    <c:view3D>
      <c:rAngAx val="1"/>
    </c:view3D>
    <c:sideWall>
      <c:spPr>
        <a:noFill/>
        <a:ln w="25400">
          <a:noFill/>
        </a:ln>
      </c:spPr>
    </c:sideWall>
    <c:backWall>
      <c:spPr>
        <a:noFill/>
        <a:ln w="25400">
          <a:noFill/>
        </a:ln>
      </c:spPr>
    </c:backWall>
    <c:plotArea>
      <c:layout/>
      <c:bar3DChart>
        <c:barDir val="col"/>
        <c:grouping val="clustered"/>
        <c:ser>
          <c:idx val="0"/>
          <c:order val="0"/>
          <c:tx>
            <c:strRef>
              <c:f>ACH!$D$13</c:f>
              <c:strCache>
                <c:ptCount val="1"/>
                <c:pt idx="0">
                  <c:v>USD</c:v>
                </c:pt>
              </c:strCache>
            </c:strRef>
          </c:tx>
          <c:spPr>
            <a:solidFill>
              <a:schemeClr val="tx2"/>
            </a:solidFill>
          </c:spPr>
          <c:dLbls>
            <c:showVal val="1"/>
          </c:dLbls>
          <c:cat>
            <c:numRef>
              <c:f>ACH!$A$28:$A$30</c:f>
              <c:numCache>
                <c:formatCode>General</c:formatCode>
                <c:ptCount val="3"/>
                <c:pt idx="0">
                  <c:v>2012</c:v>
                </c:pt>
                <c:pt idx="1">
                  <c:v>2013</c:v>
                </c:pt>
                <c:pt idx="2">
                  <c:v>2014</c:v>
                </c:pt>
              </c:numCache>
            </c:numRef>
          </c:cat>
          <c:val>
            <c:numRef>
              <c:f>ACH!$D$28:$D$30</c:f>
              <c:numCache>
                <c:formatCode>_(* #,##0.00_);_(* \(#,##0.00\);_(* "-"??_);_(@_)</c:formatCode>
                <c:ptCount val="3"/>
                <c:pt idx="0">
                  <c:v>17.006677809999996</c:v>
                </c:pt>
                <c:pt idx="1">
                  <c:v>34.816804449999985</c:v>
                </c:pt>
                <c:pt idx="2">
                  <c:v>52.368397909999992</c:v>
                </c:pt>
              </c:numCache>
            </c:numRef>
          </c:val>
        </c:ser>
        <c:dLbls/>
        <c:gapWidth val="300"/>
        <c:shape val="box"/>
        <c:axId val="52727808"/>
        <c:axId val="52729344"/>
        <c:axId val="0"/>
      </c:bar3DChart>
      <c:catAx>
        <c:axId val="52727808"/>
        <c:scaling>
          <c:orientation val="minMax"/>
        </c:scaling>
        <c:axPos val="b"/>
        <c:numFmt formatCode="General" sourceLinked="1"/>
        <c:majorTickMark val="none"/>
        <c:tickLblPos val="nextTo"/>
        <c:crossAx val="52729344"/>
        <c:crosses val="autoZero"/>
        <c:auto val="1"/>
        <c:lblAlgn val="ctr"/>
        <c:lblOffset val="100"/>
      </c:catAx>
      <c:valAx>
        <c:axId val="52729344"/>
        <c:scaling>
          <c:orientation val="minMax"/>
        </c:scaling>
        <c:axPos val="l"/>
        <c:majorGridlines/>
        <c:min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 dirty="0" smtClean="0"/>
                  <a:t>In millions</a:t>
                </a:r>
                <a:endParaRPr lang="en-US" dirty="0"/>
              </a:p>
            </c:rich>
          </c:tx>
          <c:layout/>
        </c:title>
        <c:numFmt formatCode="_(* #,##0.00_);_(* \(#,##0.00\);_(* &quot;-&quot;??_);_(@_)" sourceLinked="1"/>
        <c:tickLblPos val="nextTo"/>
        <c:crossAx val="52727808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87536834594704749"/>
          <c:y val="4.8474207337094993E-3"/>
          <c:w val="8.7310730576153697E-2"/>
          <c:h val="0.14566231356917297"/>
        </c:manualLayout>
      </c:layout>
      <c:txPr>
        <a:bodyPr/>
        <a:lstStyle/>
        <a:p>
          <a:pPr>
            <a:defRPr sz="1600"/>
          </a:pPr>
          <a:endParaRPr lang="en-US"/>
        </a:p>
      </c:txPr>
    </c:legend>
    <c:plotVisOnly val="1"/>
    <c:dispBlanksAs val="gap"/>
  </c:chart>
  <c:externalData r:id="rId1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autoTitleDeleted val="1"/>
    <c:view3D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ACH!$B$13</c:f>
              <c:strCache>
                <c:ptCount val="1"/>
                <c:pt idx="0">
                  <c:v>MVR </c:v>
                </c:pt>
              </c:strCache>
            </c:strRef>
          </c:tx>
          <c:dLbls>
            <c:showVal val="1"/>
          </c:dLbls>
          <c:cat>
            <c:numRef>
              <c:f>ACH!$A$28:$A$30</c:f>
              <c:numCache>
                <c:formatCode>General</c:formatCode>
                <c:ptCount val="3"/>
                <c:pt idx="0">
                  <c:v>2012</c:v>
                </c:pt>
                <c:pt idx="1">
                  <c:v>2013</c:v>
                </c:pt>
                <c:pt idx="2">
                  <c:v>2014</c:v>
                </c:pt>
              </c:numCache>
            </c:numRef>
          </c:cat>
          <c:val>
            <c:numRef>
              <c:f>ACH!$B$28:$B$30</c:f>
              <c:numCache>
                <c:formatCode>_(* #,##0.00_);_(* \(#,##0.00\);_(* "-"??_);_(@_)</c:formatCode>
                <c:ptCount val="3"/>
                <c:pt idx="0">
                  <c:v>561.64815797000017</c:v>
                </c:pt>
                <c:pt idx="1">
                  <c:v>558.50613331999989</c:v>
                </c:pt>
                <c:pt idx="2">
                  <c:v>849.98768970999993</c:v>
                </c:pt>
              </c:numCache>
            </c:numRef>
          </c:val>
        </c:ser>
        <c:dLbls/>
        <c:gapWidth val="300"/>
        <c:shape val="box"/>
        <c:axId val="52832128"/>
        <c:axId val="52833664"/>
        <c:axId val="0"/>
      </c:bar3DChart>
      <c:catAx>
        <c:axId val="52832128"/>
        <c:scaling>
          <c:orientation val="minMax"/>
        </c:scaling>
        <c:axPos val="b"/>
        <c:numFmt formatCode="General" sourceLinked="1"/>
        <c:majorTickMark val="none"/>
        <c:tickLblPos val="nextTo"/>
        <c:crossAx val="52833664"/>
        <c:crosses val="autoZero"/>
        <c:auto val="1"/>
        <c:lblAlgn val="ctr"/>
        <c:lblOffset val="100"/>
      </c:catAx>
      <c:valAx>
        <c:axId val="52833664"/>
        <c:scaling>
          <c:orientation val="minMax"/>
        </c:scaling>
        <c:axPos val="l"/>
        <c:majorGridlines/>
        <c:min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 dirty="0" smtClean="0"/>
                  <a:t>In</a:t>
                </a:r>
                <a:r>
                  <a:rPr lang="en-US" baseline="0" dirty="0" smtClean="0"/>
                  <a:t> millions</a:t>
                </a:r>
                <a:endParaRPr lang="en-US" dirty="0"/>
              </a:p>
            </c:rich>
          </c:tx>
          <c:layout/>
        </c:title>
        <c:numFmt formatCode="_(* #,##0.00_);_(* \(#,##0.00\);_(* &quot;-&quot;??_);_(@_)" sourceLinked="1"/>
        <c:tickLblPos val="nextTo"/>
        <c:crossAx val="52832128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89183783478678069"/>
          <c:y val="0.84849203805054763"/>
          <c:w val="0.103996719160105"/>
          <c:h val="0.14566231356917297"/>
        </c:manualLayout>
      </c:layout>
      <c:txPr>
        <a:bodyPr/>
        <a:lstStyle/>
        <a:p>
          <a:pPr>
            <a:defRPr sz="1600"/>
          </a:pPr>
          <a:endParaRPr lang="en-US"/>
        </a:p>
      </c:txPr>
    </c:legend>
    <c:plotVisOnly val="1"/>
    <c:dispBlanksAs val="gap"/>
  </c:chart>
  <c:externalData r:id="rId1"/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179484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38936B1-643F-4E8D-88EC-0EABB933CE29}" type="datetimeFigureOut">
              <a:rPr lang="en-US" smtClean="0"/>
              <a:pPr/>
              <a:t>2/13/2015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179484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6EB5902-86F3-4949-A306-E4B49AC1D51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33823057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79484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F1D980F-A44D-4D63-A0CD-1A7DE67044E8}" type="datetimeFigureOut">
              <a:rPr lang="en-US" smtClean="0"/>
              <a:pPr/>
              <a:t>2/13/2015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4350"/>
            <a:ext cx="3429000" cy="2571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6095C5-04C6-4FA2-B9D8-8A2079FD87F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1634506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6095C5-04C6-4FA2-B9D8-8A2079FD87FA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84777128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6095C5-04C6-4FA2-B9D8-8A2079FD87FA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8443554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3200400"/>
            <a:ext cx="7543800" cy="1524000"/>
          </a:xfrm>
        </p:spPr>
        <p:txBody>
          <a:bodyPr>
            <a:noAutofit/>
          </a:bodyPr>
          <a:lstStyle>
            <a:lvl1pPr>
              <a:defRPr sz="8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4724400"/>
            <a:ext cx="6858000" cy="990600"/>
          </a:xfrm>
        </p:spPr>
        <p:txBody>
          <a:bodyPr anchor="t" anchorCtr="0">
            <a:normAutofit/>
          </a:bodyPr>
          <a:lstStyle>
            <a:lvl1pPr marL="0" indent="0" algn="l">
              <a:buNone/>
              <a:defRPr sz="2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5C8627-48CC-43EC-9606-0045D4C7F1D0}" type="datetimeFigureOut">
              <a:rPr lang="en-US" smtClean="0"/>
              <a:pPr/>
              <a:t>2/13/2015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6B686F-E629-4EF0-B288-B724F875928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85800"/>
            <a:ext cx="7239000" cy="3886200"/>
          </a:xfrm>
        </p:spPr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5C8627-48CC-43EC-9606-0045D4C7F1D0}" type="datetimeFigureOut">
              <a:rPr lang="en-US" smtClean="0"/>
              <a:pPr/>
              <a:t>2/13/2015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6B686F-E629-4EF0-B288-B724F875928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000" y="685801"/>
            <a:ext cx="1828800" cy="5410199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90800" y="685801"/>
            <a:ext cx="5715000" cy="4876800"/>
          </a:xfrm>
        </p:spPr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5C8627-48CC-43EC-9606-0045D4C7F1D0}" type="datetimeFigureOut">
              <a:rPr lang="en-US" smtClean="0"/>
              <a:pPr/>
              <a:t>2/13/2015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6B686F-E629-4EF0-B288-B724F875928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5C8627-48CC-43EC-9606-0045D4C7F1D0}" type="datetimeFigureOut">
              <a:rPr lang="en-US" smtClean="0"/>
              <a:pPr/>
              <a:t>2/13/2015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6B686F-E629-4EF0-B288-B724F875928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276600"/>
            <a:ext cx="7543800" cy="1676400"/>
          </a:xfrm>
        </p:spPr>
        <p:txBody>
          <a:bodyPr anchor="b" anchorCtr="0"/>
          <a:lstStyle>
            <a:lvl1pPr algn="l">
              <a:defRPr sz="54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4953000"/>
            <a:ext cx="6858000" cy="914400"/>
          </a:xfrm>
        </p:spPr>
        <p:txBody>
          <a:bodyPr anchor="t" anchorCtr="0">
            <a:normAutofit/>
          </a:bodyPr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5C8627-48CC-43EC-9606-0045D4C7F1D0}" type="datetimeFigureOut">
              <a:rPr lang="en-US" smtClean="0"/>
              <a:pPr/>
              <a:t>2/13/2015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6B686F-E629-4EF0-B288-B724F875928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5C8627-48CC-43EC-9606-0045D4C7F1D0}" type="datetimeFigureOut">
              <a:rPr lang="en-US" smtClean="0"/>
              <a:pPr/>
              <a:t>2/13/2015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6B686F-E629-4EF0-B288-B724F875928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89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89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1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5C8627-48CC-43EC-9606-0045D4C7F1D0}" type="datetimeFigureOut">
              <a:rPr lang="en-US" smtClean="0"/>
              <a:pPr/>
              <a:t>2/13/2015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6B686F-E629-4EF0-B288-B724F8759289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7589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6451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5C8627-48CC-43EC-9606-0045D4C7F1D0}" type="datetimeFigureOut">
              <a:rPr lang="en-US" smtClean="0"/>
              <a:pPr/>
              <a:t>2/13/2015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6B686F-E629-4EF0-B288-B724F875928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5C8627-48CC-43EC-9606-0045D4C7F1D0}" type="datetimeFigureOut">
              <a:rPr lang="en-US" smtClean="0"/>
              <a:pPr/>
              <a:t>2/13/2015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6B686F-E629-4EF0-B288-B724F875928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10866" y="457200"/>
            <a:ext cx="4594934" cy="4114799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2001" y="457200"/>
            <a:ext cx="2673657" cy="4114800"/>
          </a:xfrm>
        </p:spPr>
        <p:txBody>
          <a:bodyPr>
            <a:normAutofit/>
          </a:bodyPr>
          <a:lstStyle>
            <a:lvl1pPr marL="0" indent="0">
              <a:buNone/>
              <a:defRPr sz="21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5C8627-48CC-43EC-9606-0045D4C7F1D0}" type="datetimeFigureOut">
              <a:rPr lang="en-US" smtClean="0"/>
              <a:pPr/>
              <a:t>2/13/2015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6B686F-E629-4EF0-B288-B724F8759289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 rot="5400000">
            <a:off x="1677194" y="2514600"/>
            <a:ext cx="3810000" cy="1588"/>
          </a:xfrm>
          <a:prstGeom prst="line">
            <a:avLst/>
          </a:prstGeom>
          <a:ln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8952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77240" y="457200"/>
            <a:ext cx="7543800" cy="2895600"/>
          </a:xfrm>
          <a:ln w="6350">
            <a:solidFill>
              <a:schemeClr val="tx2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0392" y="3505200"/>
            <a:ext cx="7391400" cy="804862"/>
          </a:xfrm>
        </p:spPr>
        <p:txBody>
          <a:bodyPr anchor="t" anchorCtr="0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5C8627-48CC-43EC-9606-0045D4C7F1D0}" type="datetimeFigureOut">
              <a:rPr lang="en-US" smtClean="0"/>
              <a:pPr/>
              <a:t>2/13/2015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6B686F-E629-4EF0-B288-B724F875928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1800" cy="16002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685800"/>
            <a:ext cx="7543800" cy="388620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48400" y="620877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  <a:latin typeface="+mn-lt"/>
              </a:defRPr>
            </a:lvl1pPr>
          </a:lstStyle>
          <a:p>
            <a:fld id="{AE5C8627-48CC-43EC-9606-0045D4C7F1D0}" type="datetimeFigureOut">
              <a:rPr lang="en-US" smtClean="0"/>
              <a:pPr/>
              <a:t>2/13/2015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61999" y="6208776"/>
            <a:ext cx="487386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5687568"/>
            <a:ext cx="76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fld id="{E46B686F-E629-4EF0-B288-B724F875928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77240" y="0"/>
            <a:ext cx="7543800" cy="381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54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9436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686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4592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1901952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8pPr>
      <a:lvl9pPr marL="24688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990600"/>
            <a:ext cx="7772400" cy="1600199"/>
          </a:xfrm>
        </p:spPr>
        <p:txBody>
          <a:bodyPr anchor="t">
            <a:normAutofit/>
          </a:bodyPr>
          <a:lstStyle/>
          <a:p>
            <a:r>
              <a:rPr lang="en-US" sz="3200" dirty="0" smtClean="0">
                <a:solidFill>
                  <a:schemeClr val="bg1"/>
                </a:solidFill>
              </a:rPr>
              <a:t>16</a:t>
            </a:r>
            <a:r>
              <a:rPr lang="en-US" sz="3200" baseline="30000" dirty="0" smtClean="0">
                <a:solidFill>
                  <a:schemeClr val="bg1"/>
                </a:solidFill>
              </a:rPr>
              <a:t>th</a:t>
            </a:r>
            <a:r>
              <a:rPr lang="en-US" sz="3200" dirty="0" smtClean="0">
                <a:solidFill>
                  <a:schemeClr val="bg1"/>
                </a:solidFill>
              </a:rPr>
              <a:t> </a:t>
            </a:r>
            <a:r>
              <a:rPr lang="en-US" sz="3200" dirty="0">
                <a:solidFill>
                  <a:schemeClr val="bg1"/>
                </a:solidFill>
              </a:rPr>
              <a:t>Meeting of the SAARC Payments Council</a:t>
            </a:r>
            <a:br>
              <a:rPr lang="en-US" sz="3200" dirty="0">
                <a:solidFill>
                  <a:schemeClr val="bg1"/>
                </a:solidFill>
              </a:rPr>
            </a:br>
            <a:r>
              <a:rPr lang="en-US" sz="3200" dirty="0" smtClean="0">
                <a:solidFill>
                  <a:schemeClr val="bg1"/>
                </a:solidFill>
              </a:rPr>
              <a:t>				                        March 2015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4419600"/>
            <a:ext cx="7467600" cy="990600"/>
          </a:xfrm>
        </p:spPr>
        <p:txBody>
          <a:bodyPr vert="horz" lIns="91440" tIns="45720" rIns="91440" bIns="45720" rtlCol="0" anchor="t" anchorCtr="0">
            <a:noAutofit/>
          </a:bodyPr>
          <a:lstStyle/>
          <a:p>
            <a:pPr algn="ctr">
              <a:spcBef>
                <a:spcPct val="0"/>
              </a:spcBef>
            </a:pPr>
            <a:r>
              <a:rPr lang="en-US" altLang="en-US" sz="3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Developments in </a:t>
            </a:r>
            <a:r>
              <a:rPr lang="en-US" altLang="en-US" sz="32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Payment </a:t>
            </a:r>
            <a:r>
              <a:rPr lang="en-US" altLang="en-US" sz="3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&amp; Settlement Systems </a:t>
            </a:r>
            <a:r>
              <a:rPr lang="en-US" altLang="en-US" sz="32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in </a:t>
            </a:r>
            <a:r>
              <a:rPr lang="en-US" altLang="en-US" sz="3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Maldives</a:t>
            </a:r>
            <a:r>
              <a:rPr lang="en-US" altLang="en-US" sz="120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/>
            </a:r>
            <a:br>
              <a:rPr lang="en-US" altLang="en-US" sz="120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</a:br>
            <a:endParaRPr lang="en-US" sz="1200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4" name="Picture 3" descr="mma_logo_black.wmf"/>
          <p:cNvPicPr>
            <a:picLocks noChangeAspect="1"/>
          </p:cNvPicPr>
          <p:nvPr/>
        </p:nvPicPr>
        <p:blipFill>
          <a:blip r:embed="rId2">
            <a:lum bright="-40000" contrast="-40000"/>
          </a:blip>
          <a:stretch>
            <a:fillRect/>
          </a:stretch>
        </p:blipFill>
        <p:spPr>
          <a:xfrm>
            <a:off x="4172856" y="3429000"/>
            <a:ext cx="917371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257137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76200"/>
            <a:ext cx="7543800" cy="1295400"/>
          </a:xfrm>
        </p:spPr>
        <p:txBody>
          <a:bodyPr anchor="ctr">
            <a:normAutofit/>
          </a:bodyPr>
          <a:lstStyle/>
          <a:p>
            <a:pPr algn="ctr"/>
            <a:r>
              <a:rPr lang="en-US" sz="3600" b="1" cap="none" dirty="0" smtClean="0"/>
              <a:t>Legal and Regulatory Framework of PSS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295400"/>
            <a:ext cx="7543800" cy="4724400"/>
          </a:xfrm>
        </p:spPr>
        <p:txBody>
          <a:bodyPr>
            <a:normAutofit fontScale="70000" lnSpcReduction="20000"/>
          </a:bodyPr>
          <a:lstStyle/>
          <a:p>
            <a:pPr algn="just"/>
            <a:r>
              <a:rPr lang="en-GB" dirty="0"/>
              <a:t>MRTGS and ACH are operated with an interim Payment System Regulation adopted under Banking </a:t>
            </a:r>
            <a:r>
              <a:rPr lang="en-GB" dirty="0" smtClean="0"/>
              <a:t>Law:</a:t>
            </a:r>
          </a:p>
          <a:p>
            <a:pPr marL="0" indent="0" algn="just">
              <a:buNone/>
            </a:pPr>
            <a:endParaRPr lang="en-US" dirty="0"/>
          </a:p>
          <a:p>
            <a:pPr lvl="2" algn="just"/>
            <a:r>
              <a:rPr lang="en-US" sz="2100" i="1" dirty="0"/>
              <a:t>Payment System Regulation is an interim solution that secures the overall legal and soundness of the payment systems until the Payment System Law is enacted. </a:t>
            </a:r>
            <a:endParaRPr lang="en-US" sz="2100" i="1" dirty="0" smtClean="0"/>
          </a:p>
          <a:p>
            <a:pPr lvl="2" algn="just"/>
            <a:endParaRPr lang="en-US" sz="2100" i="1" dirty="0" smtClean="0"/>
          </a:p>
          <a:p>
            <a:pPr lvl="2" algn="just"/>
            <a:r>
              <a:rPr lang="en-GB" sz="2100" i="1" dirty="0" smtClean="0"/>
              <a:t>This </a:t>
            </a:r>
            <a:r>
              <a:rPr lang="en-GB" sz="2100" i="1" dirty="0"/>
              <a:t>regulation provides for finality of payments and insolvency issues, cheque truncation and legal status to the system rules</a:t>
            </a:r>
            <a:endParaRPr lang="en-US" sz="2100" i="1" dirty="0"/>
          </a:p>
          <a:p>
            <a:pPr marL="640080" lvl="2" indent="0" algn="just">
              <a:buNone/>
            </a:pPr>
            <a:endParaRPr lang="en-US" dirty="0" smtClean="0">
              <a:latin typeface="Cambria" pitchFamily="18" charset="0"/>
            </a:endParaRPr>
          </a:p>
          <a:p>
            <a:pPr marL="640080" lvl="2" indent="0" algn="just">
              <a:buNone/>
            </a:pPr>
            <a:endParaRPr lang="en-US" dirty="0">
              <a:latin typeface="Cambria" pitchFamily="18" charset="0"/>
            </a:endParaRPr>
          </a:p>
          <a:p>
            <a:pPr algn="just"/>
            <a:r>
              <a:rPr lang="en-GB" dirty="0" smtClean="0"/>
              <a:t>A Payment System law has been sent to the Attorney General’s Offices and is expected to submit to the Parliament this year.</a:t>
            </a:r>
          </a:p>
          <a:p>
            <a:pPr marL="754380" lvl="2" indent="-274320" algn="just"/>
            <a:endParaRPr lang="en-GB" sz="2400" dirty="0"/>
          </a:p>
          <a:p>
            <a:pPr marL="811530" lvl="2" algn="just"/>
            <a:r>
              <a:rPr lang="en-GB" i="1" dirty="0"/>
              <a:t>This law seeks to promote the safety, soundness and efficiency of the Payment Systems in the Maldives.</a:t>
            </a:r>
          </a:p>
          <a:p>
            <a:pPr lvl="1" algn="just"/>
            <a:endParaRPr lang="en-GB" sz="2200" i="1" dirty="0"/>
          </a:p>
          <a:p>
            <a:pPr lvl="2" algn="just"/>
            <a:r>
              <a:rPr lang="en-GB" i="1" dirty="0" smtClean="0"/>
              <a:t>It sets forth rules governing the regulation, licensing and oversight of Systems and protection of Systems and Financial Collateral Arrangements.</a:t>
            </a:r>
          </a:p>
          <a:p>
            <a:pPr lvl="2" algn="just"/>
            <a:endParaRPr lang="en-GB" i="1" dirty="0" smtClean="0"/>
          </a:p>
          <a:p>
            <a:pPr lvl="2" algn="just"/>
            <a:r>
              <a:rPr lang="en-GB" i="1" dirty="0" smtClean="0"/>
              <a:t>It also stipulate the rules concerning the regulation, licensing and oversight of Payment Schemes.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xmlns="" val="1628777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2657"/>
            <a:ext cx="6781800" cy="1378857"/>
          </a:xfrm>
        </p:spPr>
        <p:txBody>
          <a:bodyPr anchor="ctr">
            <a:normAutofit/>
          </a:bodyPr>
          <a:lstStyle/>
          <a:p>
            <a:r>
              <a:rPr lang="en-US" sz="3600" dirty="0" smtClean="0"/>
              <a:t>Recent Developments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1371600"/>
            <a:ext cx="7543800" cy="4648200"/>
          </a:xfrm>
        </p:spPr>
        <p:txBody>
          <a:bodyPr vert="horz" lIns="91440" tIns="45720" rIns="91440" bIns="45720" rtlCol="0" anchor="ctr" anchorCtr="0">
            <a:normAutofit fontScale="92500" lnSpcReduction="10000"/>
          </a:bodyPr>
          <a:lstStyle/>
          <a:p>
            <a:pPr marL="537210" lvl="1" algn="just"/>
            <a:endParaRPr lang="en-US" sz="2400" dirty="0"/>
          </a:p>
          <a:p>
            <a:pPr marL="262890" lvl="1" indent="0" algn="just">
              <a:buNone/>
            </a:pPr>
            <a:r>
              <a:rPr lang="en-US" sz="2400" dirty="0"/>
              <a:t>MMA acts as a banker to the government. </a:t>
            </a:r>
            <a:r>
              <a:rPr lang="en-US" sz="2400" dirty="0" smtClean="0"/>
              <a:t>Therefore, </a:t>
            </a:r>
            <a:r>
              <a:rPr lang="en-US" sz="2400" dirty="0"/>
              <a:t>all the government payments are processed by </a:t>
            </a:r>
            <a:r>
              <a:rPr lang="en-US" sz="2400" dirty="0" smtClean="0"/>
              <a:t>MMA.</a:t>
            </a:r>
            <a:endParaRPr lang="en-US" sz="2400" dirty="0"/>
          </a:p>
          <a:p>
            <a:pPr marL="537210" lvl="1" algn="just"/>
            <a:endParaRPr lang="en-US" sz="2400" dirty="0"/>
          </a:p>
          <a:p>
            <a:pPr marL="754380" lvl="2" indent="-274320" algn="just"/>
            <a:r>
              <a:rPr lang="en-US" sz="2400" dirty="0"/>
              <a:t>As an initiative to promote electronic payments in the country, MMA has decided to limit the usage of </a:t>
            </a:r>
            <a:r>
              <a:rPr lang="en-US" sz="2400" dirty="0" smtClean="0"/>
              <a:t>cash and </a:t>
            </a:r>
            <a:r>
              <a:rPr lang="en-US" sz="2400" dirty="0" err="1" smtClean="0"/>
              <a:t>cheques</a:t>
            </a:r>
            <a:r>
              <a:rPr lang="en-US" sz="2400" dirty="0" smtClean="0"/>
              <a:t> </a:t>
            </a:r>
            <a:r>
              <a:rPr lang="en-US" sz="2400" dirty="0"/>
              <a:t>as much as possible in making government payments.</a:t>
            </a:r>
          </a:p>
          <a:p>
            <a:pPr marL="537210" lvl="1" algn="just"/>
            <a:endParaRPr lang="en-US" sz="2400" dirty="0"/>
          </a:p>
          <a:p>
            <a:pPr marL="754380" lvl="2" indent="-274320" algn="just"/>
            <a:r>
              <a:rPr lang="en-US" sz="2400" dirty="0"/>
              <a:t>Furthermore, we are working with Maldives Inland Revenue Authority to establish a mechanism </a:t>
            </a:r>
            <a:r>
              <a:rPr lang="en-US" sz="2400" dirty="0" smtClean="0"/>
              <a:t>to collect </a:t>
            </a:r>
            <a:r>
              <a:rPr lang="en-US" sz="2400" dirty="0"/>
              <a:t>tax payments via MRTGS system. This would also reduce the usage of cheques and cash in payments and settlement.</a:t>
            </a:r>
          </a:p>
          <a:p>
            <a:pPr marL="537210" lvl="1" algn="just"/>
            <a:endParaRPr lang="en-US" sz="2400" dirty="0"/>
          </a:p>
          <a:p>
            <a:pPr marL="0" indent="0" algn="just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028235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0"/>
            <a:ext cx="6781800" cy="1295400"/>
          </a:xfrm>
        </p:spPr>
        <p:txBody>
          <a:bodyPr anchor="ctr">
            <a:normAutofit/>
          </a:bodyPr>
          <a:lstStyle/>
          <a:p>
            <a:r>
              <a:rPr lang="en-US" sz="3600" dirty="0" smtClean="0"/>
              <a:t>Future Initiatives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1447800"/>
            <a:ext cx="7543800" cy="4572000"/>
          </a:xfrm>
        </p:spPr>
        <p:txBody>
          <a:bodyPr>
            <a:normAutofit/>
          </a:bodyPr>
          <a:lstStyle/>
          <a:p>
            <a:pPr algn="just"/>
            <a:endParaRPr lang="en-US" sz="2200" dirty="0" smtClean="0"/>
          </a:p>
          <a:p>
            <a:pPr algn="just"/>
            <a:r>
              <a:rPr lang="en-US" sz="2200" dirty="0" smtClean="0"/>
              <a:t>As </a:t>
            </a:r>
            <a:r>
              <a:rPr lang="en-US" sz="2200" dirty="0"/>
              <a:t>an initiative to achieve STP, MMA has </a:t>
            </a:r>
            <a:r>
              <a:rPr lang="en-US" sz="2200" dirty="0" smtClean="0"/>
              <a:t>started the work to fully integrate the General ledger of the accounting system to the payment systems and it is expected to be completed during the last quarter of 2015.</a:t>
            </a:r>
          </a:p>
          <a:p>
            <a:pPr marL="0" indent="0" algn="just">
              <a:buNone/>
            </a:pPr>
            <a:endParaRPr lang="en-US" sz="2200" dirty="0" smtClean="0"/>
          </a:p>
          <a:p>
            <a:pPr algn="just"/>
            <a:r>
              <a:rPr lang="en-US" sz="2200" dirty="0" smtClean="0"/>
              <a:t>To gain efficiency in processing government payments it is planned to establish a secure VPN connection between MMA and Ministry of Finance and Treasury to receive government payment instructions.</a:t>
            </a:r>
          </a:p>
          <a:p>
            <a:pPr marL="457200" lvl="1" indent="0" algn="just">
              <a:buNone/>
            </a:pPr>
            <a:endParaRPr lang="en-US" dirty="0" smtClean="0"/>
          </a:p>
          <a:p>
            <a:pPr algn="just"/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xmlns="" val="631028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2133600"/>
            <a:ext cx="6781800" cy="1600200"/>
          </a:xfrm>
        </p:spPr>
        <p:txBody>
          <a:bodyPr/>
          <a:lstStyle/>
          <a:p>
            <a:pPr algn="ctr"/>
            <a:r>
              <a:rPr lang="en-US" dirty="0" smtClean="0"/>
              <a:t>Thank you…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478023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04800"/>
            <a:ext cx="6781800" cy="1295400"/>
          </a:xfrm>
        </p:spPr>
        <p:txBody>
          <a:bodyPr vert="horz" lIns="91440" tIns="45720" rIns="91440" bIns="45720" rtlCol="0" anchor="ctr" anchorCtr="0">
            <a:normAutofit/>
          </a:bodyPr>
          <a:lstStyle/>
          <a:p>
            <a:r>
              <a:rPr lang="en-US" sz="3600" b="1" dirty="0"/>
              <a:t>Financial Sector of Maldives</a:t>
            </a:r>
            <a:br>
              <a:rPr lang="en-US" sz="3600" b="1" dirty="0"/>
            </a:br>
            <a:endParaRPr lang="en-US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1447800"/>
            <a:ext cx="7543800" cy="4495800"/>
          </a:xfrm>
        </p:spPr>
        <p:txBody>
          <a:bodyPr>
            <a:normAutofit lnSpcReduction="10000"/>
          </a:bodyPr>
          <a:lstStyle/>
          <a:p>
            <a:pPr algn="just"/>
            <a:r>
              <a:rPr lang="en-US" dirty="0"/>
              <a:t>The financial sector in the Maldives is dominated by the banking sector.</a:t>
            </a:r>
          </a:p>
          <a:p>
            <a:pPr marL="0" indent="0">
              <a:buNone/>
            </a:pPr>
            <a:endParaRPr lang="en-US" dirty="0"/>
          </a:p>
          <a:p>
            <a:pPr algn="just"/>
            <a:r>
              <a:rPr lang="en-US" dirty="0"/>
              <a:t>The banking sector consists of seven </a:t>
            </a:r>
            <a:r>
              <a:rPr lang="en-US" dirty="0" smtClean="0"/>
              <a:t>banks:-</a:t>
            </a:r>
          </a:p>
          <a:p>
            <a:pPr lvl="2" algn="just"/>
            <a:r>
              <a:rPr lang="en-US" sz="1600" i="1" dirty="0" smtClean="0"/>
              <a:t>one </a:t>
            </a:r>
            <a:r>
              <a:rPr lang="en-US" sz="1600" i="1" dirty="0"/>
              <a:t>locally owned commercial bank – the Bank of Maldives </a:t>
            </a:r>
            <a:endParaRPr lang="en-US" sz="1600" i="1" dirty="0" smtClean="0"/>
          </a:p>
          <a:p>
            <a:pPr lvl="2" algn="just"/>
            <a:r>
              <a:rPr lang="en-US" sz="1600" i="1" dirty="0" smtClean="0"/>
              <a:t>five </a:t>
            </a:r>
            <a:r>
              <a:rPr lang="en-US" sz="1600" i="1" dirty="0"/>
              <a:t>foreign owned commercial </a:t>
            </a:r>
            <a:r>
              <a:rPr lang="en-US" sz="1600" i="1" dirty="0" smtClean="0"/>
              <a:t>banks</a:t>
            </a:r>
          </a:p>
          <a:p>
            <a:pPr lvl="2" algn="just"/>
            <a:r>
              <a:rPr lang="en-US" sz="1600" i="1" dirty="0" smtClean="0"/>
              <a:t>one sharia compliant  Islamic bank </a:t>
            </a:r>
            <a:endParaRPr lang="en-US" sz="1600" i="1" dirty="0"/>
          </a:p>
          <a:p>
            <a:pPr marL="0" indent="0" algn="just">
              <a:buNone/>
            </a:pPr>
            <a:endParaRPr lang="en-US" dirty="0"/>
          </a:p>
          <a:p>
            <a:pPr algn="just"/>
            <a:r>
              <a:rPr lang="en-US" dirty="0" smtClean="0"/>
              <a:t>Non-bank </a:t>
            </a:r>
            <a:r>
              <a:rPr lang="en-US" dirty="0"/>
              <a:t>financial institutions in the country consist of insurance companies, a finance leasing company, a specialized housing finance institution, money services businesses and securities market intermediaries.</a:t>
            </a:r>
          </a:p>
        </p:txBody>
      </p:sp>
    </p:spTree>
    <p:extLst>
      <p:ext uri="{BB962C8B-B14F-4D97-AF65-F5344CB8AC3E}">
        <p14:creationId xmlns:p14="http://schemas.microsoft.com/office/powerpoint/2010/main" xmlns="" val="2040513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81000"/>
            <a:ext cx="6781800" cy="914400"/>
          </a:xfrm>
        </p:spPr>
        <p:txBody>
          <a:bodyPr vert="horz" lIns="91440" tIns="45720" rIns="91440" bIns="45720" rtlCol="0" anchor="ctr" anchorCtr="0">
            <a:normAutofit fontScale="90000"/>
          </a:bodyPr>
          <a:lstStyle/>
          <a:p>
            <a:r>
              <a:rPr lang="en-US" sz="3600" b="1" dirty="0"/>
              <a:t>Payment System Statistics</a:t>
            </a:r>
            <a:r>
              <a:rPr lang="en-US" sz="3600" dirty="0"/>
              <a:t/>
            </a:r>
            <a:br>
              <a:rPr lang="en-US" sz="3600" dirty="0"/>
            </a:br>
            <a:endParaRPr lang="en-US" sz="3600" b="1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1524623318"/>
              </p:ext>
            </p:extLst>
          </p:nvPr>
        </p:nvGraphicFramePr>
        <p:xfrm>
          <a:off x="685800" y="1066797"/>
          <a:ext cx="7696200" cy="240575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39240"/>
                <a:gridCol w="1539240"/>
                <a:gridCol w="1539240"/>
                <a:gridCol w="1539240"/>
                <a:gridCol w="1539240"/>
              </a:tblGrid>
              <a:tr h="381003"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Volume / Monthly Average</a:t>
                      </a:r>
                      <a:endParaRPr lang="en-US" sz="1600" b="1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37458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600" b="1" u="none" strike="noStrike" dirty="0">
                          <a:effectLst/>
                        </a:rPr>
                        <a:t>Year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600" b="1" u="none" strike="noStrike" dirty="0">
                          <a:effectLst/>
                        </a:rPr>
                        <a:t>MRTGS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accent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600" b="1" u="none" strike="noStrike" dirty="0">
                          <a:effectLst/>
                        </a:rPr>
                        <a:t>ACH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accent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3745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u="none" strike="noStrike" dirty="0" smtClean="0">
                          <a:effectLst/>
                        </a:rPr>
                        <a:t>MVR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accent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u="none" strike="noStrike" dirty="0">
                          <a:effectLst/>
                        </a:rPr>
                        <a:t>USD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R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u="none" strike="noStrike" dirty="0">
                          <a:effectLst/>
                        </a:rPr>
                        <a:t>MVR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accent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u="none" strike="noStrike" dirty="0">
                          <a:effectLst/>
                        </a:rPr>
                        <a:t>USD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R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745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</a:rPr>
                        <a:t>2011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</a:rPr>
                        <a:t>         1,357 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</a:rPr>
                        <a:t>           657 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R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</a:rPr>
                        <a:t>               -   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</a:rPr>
                        <a:t>               -   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R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33745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</a:rPr>
                        <a:t>2012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</a:rPr>
                        <a:t>         1,311 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</a:rPr>
                        <a:t>           835 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R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</a:rPr>
                        <a:t>        3,706 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</a:rPr>
                        <a:t>        1,480 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R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33745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</a:rPr>
                        <a:t>2013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</a:rPr>
                        <a:t>         1,838 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</a:rPr>
                        <a:t>        1,093 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R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</a:rPr>
                        <a:t>        4,325 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</a:rPr>
                        <a:t>        2,504 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R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33745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 smtClean="0">
                          <a:effectLst/>
                        </a:rPr>
                        <a:t>2014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</a:rPr>
                        <a:t>         </a:t>
                      </a:r>
                      <a:r>
                        <a:rPr lang="en-US" sz="1400" u="none" strike="noStrike" dirty="0" smtClean="0">
                          <a:effectLst/>
                        </a:rPr>
                        <a:t>2,297 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</a:rPr>
                        <a:t>       </a:t>
                      </a:r>
                      <a:r>
                        <a:rPr lang="en-US" sz="1400" u="none" strike="noStrike" dirty="0" smtClean="0">
                          <a:effectLst/>
                        </a:rPr>
                        <a:t>1,770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R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</a:rPr>
                        <a:t> </a:t>
                      </a:r>
                      <a:r>
                        <a:rPr lang="en-US" sz="1400" u="none" strike="noStrike" dirty="0" smtClean="0">
                          <a:effectLst/>
                        </a:rPr>
                        <a:t>       5,576 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smtClean="0">
                          <a:effectLst/>
                        </a:rPr>
                        <a:t>        3,773 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R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33305194"/>
              </p:ext>
            </p:extLst>
          </p:nvPr>
        </p:nvGraphicFramePr>
        <p:xfrm>
          <a:off x="685800" y="3657600"/>
          <a:ext cx="7696200" cy="259143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39240"/>
                <a:gridCol w="1539240"/>
                <a:gridCol w="1539240"/>
                <a:gridCol w="1539240"/>
                <a:gridCol w="1539240"/>
              </a:tblGrid>
              <a:tr h="381000">
                <a:tc gridSpan="5"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600" b="1" i="0" u="none" strike="noStrike" kern="120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Value </a:t>
                      </a:r>
                      <a:r>
                        <a:rPr lang="en-US" sz="160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/ Monthly Average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56235">
                <a:tc rowSpan="2"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6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Year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6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MRTGS (In billions)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accent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6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ACH (In millions)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accent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6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MVR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accent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6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USD</a:t>
                      </a:r>
                    </a:p>
                  </a:txBody>
                  <a:tcPr marL="9525" marR="9525" marT="9525" marB="0" anchor="ctr">
                    <a:lnR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6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MVR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accent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6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USD</a:t>
                      </a:r>
                    </a:p>
                  </a:txBody>
                  <a:tcPr marL="9525" marR="9525" marT="9525" marB="0" anchor="ctr">
                    <a:lnR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2011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n-US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            19.89 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n-US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              0.16 </a:t>
                      </a:r>
                    </a:p>
                  </a:txBody>
                  <a:tcPr marL="9525" marR="9525" marT="9525" marB="0" anchor="ctr">
                    <a:lnR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n-US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                   -   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n-US" sz="1400" b="0" i="0" u="none" strike="noStrike" kern="120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                   -   </a:t>
                      </a:r>
                    </a:p>
                  </a:txBody>
                  <a:tcPr marL="9525" marR="9525" marT="9525" marB="0" anchor="ctr">
                    <a:lnR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2012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n-US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            22.50 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n-US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              0.20 </a:t>
                      </a:r>
                    </a:p>
                  </a:txBody>
                  <a:tcPr marL="9525" marR="9525" marT="9525" marB="0" anchor="ctr">
                    <a:lnR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n-US" sz="1400" b="0" i="0" u="none" strike="noStrike" kern="120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            51.06 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n-US" sz="1400" b="0" i="0" u="none" strike="noStrike" kern="120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              1.55 </a:t>
                      </a:r>
                    </a:p>
                  </a:txBody>
                  <a:tcPr marL="9525" marR="9525" marT="9525" marB="0" anchor="ctr">
                    <a:lnR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2013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n-US" sz="1400" b="0" i="0" u="none" strike="noStrike" kern="120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            30.70 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n-US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              0.26 </a:t>
                      </a:r>
                    </a:p>
                  </a:txBody>
                  <a:tcPr marL="9525" marR="9525" marT="9525" marB="0" anchor="ctr">
                    <a:lnR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n-US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            46.54 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n-US" sz="1400" b="0" i="0" u="none" strike="noStrike" kern="120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              2.90 </a:t>
                      </a:r>
                    </a:p>
                  </a:txBody>
                  <a:tcPr marL="9525" marR="9525" marT="9525" marB="0" anchor="ctr">
                    <a:lnR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2014</a:t>
                      </a:r>
                      <a:endParaRPr lang="en-U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n-US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            </a:t>
                      </a:r>
                      <a:r>
                        <a:rPr lang="en-US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57.83 </a:t>
                      </a:r>
                      <a:endParaRPr lang="en-U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n-US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              </a:t>
                      </a:r>
                      <a:r>
                        <a:rPr lang="en-US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0.38</a:t>
                      </a:r>
                      <a:endParaRPr lang="en-U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R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n-US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            </a:t>
                      </a:r>
                      <a:r>
                        <a:rPr lang="en-US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70.83 </a:t>
                      </a:r>
                      <a:endParaRPr lang="en-U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n-US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              </a:t>
                      </a:r>
                      <a:r>
                        <a:rPr lang="en-US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4.36 </a:t>
                      </a:r>
                      <a:endParaRPr lang="en-U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R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4276783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76200"/>
            <a:ext cx="6781800" cy="1066800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3600" b="1" dirty="0" smtClean="0"/>
              <a:t>Statistics…. Transaction volume</a:t>
            </a:r>
            <a:endParaRPr lang="en-US" sz="36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685800" y="1524000"/>
            <a:ext cx="492443" cy="1024255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r>
              <a:rPr lang="en-US" sz="2000" b="1" dirty="0" smtClean="0">
                <a:solidFill>
                  <a:srgbClr val="C00000"/>
                </a:solidFill>
              </a:rPr>
              <a:t>MRTGS</a:t>
            </a:r>
            <a:endParaRPr lang="en-US" sz="2000" b="1" dirty="0">
              <a:solidFill>
                <a:srgbClr val="C0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26757" y="4191000"/>
            <a:ext cx="492443" cy="663002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r>
              <a:rPr lang="en-US" sz="2000" b="1" dirty="0" smtClean="0">
                <a:solidFill>
                  <a:srgbClr val="C00000"/>
                </a:solidFill>
              </a:rPr>
              <a:t>ACH</a:t>
            </a:r>
            <a:endParaRPr lang="en-US" sz="2000" b="1" dirty="0">
              <a:solidFill>
                <a:srgbClr val="C0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150429" y="5515429"/>
            <a:ext cx="2971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i="1" dirty="0" smtClean="0"/>
              <a:t>Notes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i="1" dirty="0" smtClean="0"/>
              <a:t>MRTGS was implemented in Apr 2011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i="1" dirty="0" smtClean="0"/>
              <a:t>ACH was implemented in Feb 2012</a:t>
            </a:r>
          </a:p>
          <a:p>
            <a:endParaRPr lang="en-US" sz="1200" dirty="0"/>
          </a:p>
        </p:txBody>
      </p:sp>
      <p:graphicFrame>
        <p:nvGraphicFramePr>
          <p:cNvPr id="13" name="Chart 1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3353835438"/>
              </p:ext>
            </p:extLst>
          </p:nvPr>
        </p:nvGraphicFramePr>
        <p:xfrm>
          <a:off x="1600199" y="990600"/>
          <a:ext cx="6036129" cy="2362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4" name="Chart 1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1323742724"/>
              </p:ext>
            </p:extLst>
          </p:nvPr>
        </p:nvGraphicFramePr>
        <p:xfrm>
          <a:off x="457200" y="3341158"/>
          <a:ext cx="7179129" cy="236268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xmlns="" val="952387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81000"/>
            <a:ext cx="7620000" cy="914400"/>
          </a:xfrm>
        </p:spPr>
        <p:txBody>
          <a:bodyPr vert="horz" lIns="91440" tIns="45720" rIns="91440" bIns="45720" rtlCol="0" anchor="ctr">
            <a:normAutofit fontScale="90000"/>
          </a:bodyPr>
          <a:lstStyle/>
          <a:p>
            <a:r>
              <a:rPr lang="en-US" sz="3600" b="1" dirty="0" smtClean="0"/>
              <a:t>Statistics… Total value of transactions processed via MRTGS System</a:t>
            </a:r>
            <a:endParaRPr lang="en-US" sz="3600" b="1" dirty="0"/>
          </a:p>
        </p:txBody>
      </p:sp>
      <p:graphicFrame>
        <p:nvGraphicFramePr>
          <p:cNvPr id="5" name="Chart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4006037850"/>
              </p:ext>
            </p:extLst>
          </p:nvPr>
        </p:nvGraphicFramePr>
        <p:xfrm>
          <a:off x="838200" y="1219200"/>
          <a:ext cx="7696200" cy="2438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6" name="Chart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1838468459"/>
              </p:ext>
            </p:extLst>
          </p:nvPr>
        </p:nvGraphicFramePr>
        <p:xfrm>
          <a:off x="838200" y="3733800"/>
          <a:ext cx="7620000" cy="2286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xmlns="" val="782615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81000"/>
            <a:ext cx="6781800" cy="914400"/>
          </a:xfrm>
        </p:spPr>
        <p:txBody>
          <a:bodyPr vert="horz" lIns="91440" tIns="45720" rIns="91440" bIns="45720" rtlCol="0" anchor="ctr">
            <a:normAutofit fontScale="90000"/>
          </a:bodyPr>
          <a:lstStyle/>
          <a:p>
            <a:r>
              <a:rPr lang="en-US" sz="3600" b="1" dirty="0"/>
              <a:t>Statistics… Total value of transactions processed via </a:t>
            </a:r>
            <a:r>
              <a:rPr lang="en-US" sz="3600" b="1" dirty="0" smtClean="0"/>
              <a:t>ACH</a:t>
            </a:r>
            <a:endParaRPr lang="en-US" sz="3600" b="1" dirty="0"/>
          </a:p>
        </p:txBody>
      </p:sp>
      <p:graphicFrame>
        <p:nvGraphicFramePr>
          <p:cNvPr id="5" name="Chart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2895126471"/>
              </p:ext>
            </p:extLst>
          </p:nvPr>
        </p:nvGraphicFramePr>
        <p:xfrm>
          <a:off x="381000" y="3886200"/>
          <a:ext cx="7848600" cy="20526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6" name="Chart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1724857031"/>
              </p:ext>
            </p:extLst>
          </p:nvPr>
        </p:nvGraphicFramePr>
        <p:xfrm>
          <a:off x="457200" y="1600200"/>
          <a:ext cx="7620000" cy="20526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xmlns="" val="3179632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228600"/>
            <a:ext cx="7772400" cy="1219200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sz="3200" b="1" dirty="0"/>
              <a:t>Payment System </a:t>
            </a:r>
            <a:r>
              <a:rPr lang="en-US" sz="3200" b="1" dirty="0" smtClean="0"/>
              <a:t>Statistics….</a:t>
            </a:r>
            <a:r>
              <a:rPr lang="en-US" sz="3200" b="1" dirty="0" err="1" smtClean="0"/>
              <a:t>contd</a:t>
            </a:r>
            <a:endParaRPr lang="en-US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1295400"/>
            <a:ext cx="7543800" cy="4648200"/>
          </a:xfrm>
        </p:spPr>
        <p:txBody>
          <a:bodyPr vert="horz" lIns="91440" tIns="45720" rIns="91440" bIns="45720" rtlCol="0" anchor="t" anchorCtr="0">
            <a:noAutofit/>
          </a:bodyPr>
          <a:lstStyle/>
          <a:p>
            <a:pPr algn="just"/>
            <a:r>
              <a:rPr lang="en-US" dirty="0" smtClean="0"/>
              <a:t>The total volume of transactions processed through MRTGS and ACH system has increased on average by 39% each year. </a:t>
            </a:r>
          </a:p>
          <a:p>
            <a:pPr algn="just"/>
            <a:endParaRPr lang="en-US" dirty="0" smtClean="0"/>
          </a:p>
          <a:p>
            <a:pPr algn="just"/>
            <a:r>
              <a:rPr lang="en-US" dirty="0" smtClean="0"/>
              <a:t>The total value of transactions processed through MRTGS and ACH system has increased on average by 57% and 42% each year respectively.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221087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228600"/>
            <a:ext cx="7772400" cy="1219200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sz="3100" b="1" dirty="0" smtClean="0"/>
              <a:t>Introduction of charges</a:t>
            </a:r>
            <a:endParaRPr lang="en-US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1295400"/>
            <a:ext cx="7543800" cy="4648200"/>
          </a:xfrm>
        </p:spPr>
        <p:txBody>
          <a:bodyPr anchor="t">
            <a:noAutofit/>
          </a:bodyPr>
          <a:lstStyle/>
          <a:p>
            <a:pPr algn="just"/>
            <a:r>
              <a:rPr lang="en-US" sz="1800" dirty="0"/>
              <a:t>The implementation of MRTGS and ACH system has led to improvement in the banking system of the Maldives by facilitating a secure and efficient means of payments and settlement services to the banks and the general public. </a:t>
            </a:r>
            <a:endParaRPr lang="en-US" sz="1800" dirty="0" smtClean="0"/>
          </a:p>
          <a:p>
            <a:pPr algn="just"/>
            <a:endParaRPr lang="en-US" sz="1800" dirty="0"/>
          </a:p>
          <a:p>
            <a:pPr algn="just"/>
            <a:r>
              <a:rPr lang="en-US" sz="1800" dirty="0" smtClean="0"/>
              <a:t>The </a:t>
            </a:r>
            <a:r>
              <a:rPr lang="en-US" sz="1800" dirty="0"/>
              <a:t>growth in the volume </a:t>
            </a:r>
            <a:r>
              <a:rPr lang="en-US" sz="1800" dirty="0" smtClean="0"/>
              <a:t>&amp; value of </a:t>
            </a:r>
            <a:r>
              <a:rPr lang="en-US" sz="1800" dirty="0"/>
              <a:t>payments made through the systems since implementation reflects its popularity as well as increasing customer acceptance. </a:t>
            </a:r>
            <a:endParaRPr lang="en-US" sz="1800" dirty="0" smtClean="0"/>
          </a:p>
          <a:p>
            <a:pPr algn="just"/>
            <a:endParaRPr lang="en-US" sz="1800" dirty="0" smtClean="0"/>
          </a:p>
          <a:p>
            <a:r>
              <a:rPr lang="en-US" sz="1800" dirty="0" smtClean="0"/>
              <a:t>MMA </a:t>
            </a:r>
            <a:r>
              <a:rPr lang="en-US" sz="1800" dirty="0"/>
              <a:t>has decided to introduce </a:t>
            </a:r>
            <a:r>
              <a:rPr lang="en-US" sz="1800" dirty="0" smtClean="0"/>
              <a:t>a transaction </a:t>
            </a:r>
            <a:r>
              <a:rPr lang="en-US" sz="1800" dirty="0"/>
              <a:t>fee in 2015, for the payments made through MRTGS and ACH which would assist MMA in the following ways:</a:t>
            </a:r>
          </a:p>
          <a:p>
            <a:pPr lvl="2"/>
            <a:r>
              <a:rPr lang="en-US" sz="1400" i="1" dirty="0"/>
              <a:t>recover a part of the operational costs </a:t>
            </a:r>
          </a:p>
          <a:p>
            <a:pPr lvl="2"/>
            <a:r>
              <a:rPr lang="en-US" sz="1400" i="1" dirty="0"/>
              <a:t>bring in further </a:t>
            </a:r>
            <a:r>
              <a:rPr lang="en-US" sz="1400" i="1" dirty="0" smtClean="0"/>
              <a:t>efficiency in </a:t>
            </a:r>
            <a:r>
              <a:rPr lang="en-US" sz="1400" i="1" dirty="0"/>
              <a:t>operations</a:t>
            </a:r>
          </a:p>
          <a:p>
            <a:pPr lvl="2"/>
            <a:r>
              <a:rPr lang="en-US" sz="1400" i="1" dirty="0"/>
              <a:t>and sustainable development of the payment </a:t>
            </a:r>
            <a:r>
              <a:rPr lang="en-US" sz="1400" i="1" dirty="0" smtClean="0"/>
              <a:t>system</a:t>
            </a:r>
            <a:endParaRPr lang="en-US" sz="1400" i="1" dirty="0"/>
          </a:p>
        </p:txBody>
      </p:sp>
    </p:spTree>
    <p:extLst>
      <p:ext uri="{BB962C8B-B14F-4D97-AF65-F5344CB8AC3E}">
        <p14:creationId xmlns:p14="http://schemas.microsoft.com/office/powerpoint/2010/main" xmlns="" val="2434126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228600"/>
            <a:ext cx="7772400" cy="1219200"/>
          </a:xfrm>
        </p:spPr>
        <p:txBody>
          <a:bodyPr vert="horz" lIns="91440" tIns="45720" rIns="91440" bIns="45720" rtlCol="0" anchor="ctr">
            <a:normAutofit fontScale="90000"/>
          </a:bodyPr>
          <a:lstStyle/>
          <a:p>
            <a:pPr algn="ctr"/>
            <a:r>
              <a:rPr lang="en-US" sz="3100" b="1" dirty="0" smtClean="0"/>
              <a:t>Progress of Implementation of Payments Systems</a:t>
            </a:r>
            <a:r>
              <a:rPr lang="en-US" sz="3600" b="1" dirty="0"/>
              <a:t> </a:t>
            </a:r>
            <a:r>
              <a:rPr lang="en-US" sz="3600" b="1" dirty="0" smtClean="0"/>
              <a:t>-</a:t>
            </a:r>
            <a:br>
              <a:rPr lang="en-US" sz="3600" b="1" dirty="0" smtClean="0"/>
            </a:br>
            <a:r>
              <a:rPr lang="en-US" sz="3600" b="1" dirty="0" smtClean="0"/>
              <a:t>Cheque Truncation</a:t>
            </a:r>
            <a:endParaRPr lang="en-US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752600"/>
            <a:ext cx="7543800" cy="4267200"/>
          </a:xfrm>
        </p:spPr>
        <p:txBody>
          <a:bodyPr>
            <a:noAutofit/>
          </a:bodyPr>
          <a:lstStyle/>
          <a:p>
            <a:pPr algn="just"/>
            <a:r>
              <a:rPr lang="en-US" sz="2200" dirty="0" smtClean="0"/>
              <a:t>With the implementation of MRTGS and the Direct Credits under ACH in 2011 and 2012 respectively, MMA is working to speed up the implementation of Cheque Truncation in the Maldives</a:t>
            </a:r>
          </a:p>
          <a:p>
            <a:pPr marL="0" indent="0" algn="just">
              <a:buNone/>
            </a:pPr>
            <a:endParaRPr lang="en-US" sz="2200" dirty="0" smtClean="0"/>
          </a:p>
          <a:p>
            <a:pPr algn="just"/>
            <a:r>
              <a:rPr lang="en-US" sz="2200" dirty="0" smtClean="0"/>
              <a:t>MMA has procured a new scanner model for the project and . </a:t>
            </a:r>
            <a:r>
              <a:rPr lang="en-US" sz="2200" dirty="0"/>
              <a:t>some changes </a:t>
            </a:r>
            <a:r>
              <a:rPr lang="en-US" sz="2200" dirty="0" smtClean="0"/>
              <a:t>has </a:t>
            </a:r>
            <a:r>
              <a:rPr lang="en-US" sz="2200" dirty="0"/>
              <a:t>been brought to the Scanner Interface System (SIS). </a:t>
            </a:r>
            <a:endParaRPr lang="en-US" sz="2200" dirty="0" smtClean="0"/>
          </a:p>
          <a:p>
            <a:pPr algn="just"/>
            <a:endParaRPr lang="en-US" sz="2200" dirty="0"/>
          </a:p>
          <a:p>
            <a:pPr algn="just"/>
            <a:r>
              <a:rPr lang="en-US" sz="2200" dirty="0" smtClean="0"/>
              <a:t>MMA is currently testing the new version of SIS. </a:t>
            </a:r>
            <a:endParaRPr lang="en-US" sz="2200" dirty="0"/>
          </a:p>
          <a:p>
            <a:pPr algn="just"/>
            <a:endParaRPr lang="en-US" sz="2200" dirty="0" smtClean="0"/>
          </a:p>
          <a:p>
            <a:pPr marL="0" indent="0" algn="just">
              <a:buNone/>
            </a:pPr>
            <a:endParaRPr lang="en-US" sz="2200" dirty="0" smtClean="0"/>
          </a:p>
        </p:txBody>
      </p:sp>
    </p:spTree>
    <p:extLst>
      <p:ext uri="{BB962C8B-B14F-4D97-AF65-F5344CB8AC3E}">
        <p14:creationId xmlns:p14="http://schemas.microsoft.com/office/powerpoint/2010/main" xmlns="" val="2258303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NewsPrint">
  <a:themeElements>
    <a:clrScheme name="NewsPrint">
      <a:dk1>
        <a:sysClr val="windowText" lastClr="000000"/>
      </a:dk1>
      <a:lt1>
        <a:sysClr val="window" lastClr="FFFFFF"/>
      </a:lt1>
      <a:dk2>
        <a:srgbClr val="303030"/>
      </a:dk2>
      <a:lt2>
        <a:srgbClr val="DEDEE0"/>
      </a:lt2>
      <a:accent1>
        <a:srgbClr val="AD0101"/>
      </a:accent1>
      <a:accent2>
        <a:srgbClr val="726056"/>
      </a:accent2>
      <a:accent3>
        <a:srgbClr val="AC956E"/>
      </a:accent3>
      <a:accent4>
        <a:srgbClr val="808DA9"/>
      </a:accent4>
      <a:accent5>
        <a:srgbClr val="424E5B"/>
      </a:accent5>
      <a:accent6>
        <a:srgbClr val="730E00"/>
      </a:accent6>
      <a:hlink>
        <a:srgbClr val="D26900"/>
      </a:hlink>
      <a:folHlink>
        <a:srgbClr val="D89243"/>
      </a:folHlink>
    </a:clrScheme>
    <a:fontScheme name="NewsPrint">
      <a:majorFont>
        <a:latin typeface="Impact"/>
        <a:ea typeface=""/>
        <a:cs typeface=""/>
        <a:font script="Jpan" typeface="HGP創英角ｺﾞｼｯｸUB"/>
        <a:font script="Hang" typeface="HY견고딕"/>
        <a:font script="Hans" typeface="微软雅黑"/>
        <a:font script="Hant" typeface="微軟正黑體"/>
        <a:font script="Arab" typeface="Tahoma"/>
        <a:font script="Hebr" typeface="To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NewsPrint">
      <a:fillStyleLst>
        <a:solidFill>
          <a:schemeClr val="phClr"/>
        </a:solidFill>
        <a:gradFill rotWithShape="1">
          <a:gsLst>
            <a:gs pos="0">
              <a:schemeClr val="phClr">
                <a:tint val="37000"/>
                <a:hueMod val="100000"/>
                <a:satMod val="200000"/>
                <a:lumMod val="88000"/>
              </a:schemeClr>
            </a:gs>
            <a:gs pos="100000">
              <a:schemeClr val="phClr">
                <a:tint val="53000"/>
                <a:shade val="100000"/>
                <a:hueMod val="100000"/>
                <a:satMod val="350000"/>
                <a:lumMod val="79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phClr">
                <a:shade val="100000"/>
              </a:schemeClr>
            </a:gs>
            <a:gs pos="100000">
              <a:schemeClr val="phClr"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</a:fillStyleLst>
      <a:lnStyleLst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12700" dir="528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2700">
            <a:bevelT w="31750" h="127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3000"/>
              </a:schemeClr>
            </a:gs>
            <a:gs pos="100000">
              <a:schemeClr val="phClr">
                <a:shade val="55000"/>
              </a:schemeClr>
            </a:gs>
          </a:gsLst>
          <a:lin ang="5400000" scaled="1"/>
        </a:gradFill>
        <a:blipFill rotWithShape="1">
          <a:blip xmlns:r="http://schemas.openxmlformats.org/officeDocument/2006/relationships" r:embed="rId1">
            <a:duotone>
              <a:schemeClr val="phClr">
                <a:shade val="20000"/>
                <a:satMod val="350000"/>
                <a:lumMod val="125000"/>
              </a:schemeClr>
              <a:schemeClr val="phClr">
                <a:tint val="90000"/>
                <a:satMod val="25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Elemental</Template>
  <TotalTime>1057</TotalTime>
  <Words>797</Words>
  <Application>Microsoft Office PowerPoint</Application>
  <PresentationFormat>On-screen Show (4:3)</PresentationFormat>
  <Paragraphs>131</Paragraphs>
  <Slides>13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NewsPrint</vt:lpstr>
      <vt:lpstr>16th Meeting of the SAARC Payments Council                             March 2015</vt:lpstr>
      <vt:lpstr>Financial Sector of Maldives </vt:lpstr>
      <vt:lpstr>Payment System Statistics </vt:lpstr>
      <vt:lpstr>Statistics…. Transaction volume</vt:lpstr>
      <vt:lpstr>Statistics… Total value of transactions processed via MRTGS System</vt:lpstr>
      <vt:lpstr>Statistics… Total value of transactions processed via ACH</vt:lpstr>
      <vt:lpstr>Payment System Statistics….contd</vt:lpstr>
      <vt:lpstr>Introduction of charges</vt:lpstr>
      <vt:lpstr>Progress of Implementation of Payments Systems - Cheque Truncation</vt:lpstr>
      <vt:lpstr>Legal and Regulatory Framework of PSS</vt:lpstr>
      <vt:lpstr>Recent Developments</vt:lpstr>
      <vt:lpstr>Future Initiatives</vt:lpstr>
      <vt:lpstr>Thank you…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Developments in  Payment &amp; Settlement Systems  in Maldives</dc:title>
  <dc:creator>Hawwa Latheef</dc:creator>
  <cp:lastModifiedBy>arshad8828</cp:lastModifiedBy>
  <cp:revision>58</cp:revision>
  <cp:lastPrinted>2014-05-07T08:28:13Z</cp:lastPrinted>
  <dcterms:created xsi:type="dcterms:W3CDTF">2014-04-29T06:02:59Z</dcterms:created>
  <dcterms:modified xsi:type="dcterms:W3CDTF">2015-02-13T04:55:25Z</dcterms:modified>
</cp:coreProperties>
</file>