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6" r:id="rId4"/>
    <p:sldId id="257" r:id="rId5"/>
    <p:sldId id="265" r:id="rId6"/>
    <p:sldId id="269" r:id="rId7"/>
    <p:sldId id="264" r:id="rId8"/>
    <p:sldId id="271" r:id="rId9"/>
    <p:sldId id="270" r:id="rId10"/>
    <p:sldId id="259" r:id="rId11"/>
    <p:sldId id="261" r:id="rId12"/>
    <p:sldId id="263" r:id="rId13"/>
    <p:sldId id="262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>
        <p:scale>
          <a:sx n="66" d="100"/>
          <a:sy n="66" d="100"/>
        </p:scale>
        <p:origin x="-1284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ma2.mma.gov.mv\Data\BPD\PSS\SAARC%20Payment%20Council\16th%20SPC\da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RTGS!$B$2</c:f>
              <c:strCache>
                <c:ptCount val="1"/>
                <c:pt idx="0">
                  <c:v>MVR 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RTGS!$A$3:$A$6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RTGS!$B$3:$B$6</c:f>
              <c:numCache>
                <c:formatCode>_(* #,##0.00_);_(* \(#,##0.00\);_(* "-"??_);_(@_)</c:formatCode>
                <c:ptCount val="4"/>
                <c:pt idx="0">
                  <c:v>12216</c:v>
                </c:pt>
                <c:pt idx="1">
                  <c:v>15726</c:v>
                </c:pt>
                <c:pt idx="2">
                  <c:v>22059</c:v>
                </c:pt>
                <c:pt idx="3">
                  <c:v>27562</c:v>
                </c:pt>
              </c:numCache>
            </c:numRef>
          </c:val>
        </c:ser>
        <c:ser>
          <c:idx val="1"/>
          <c:order val="1"/>
          <c:tx>
            <c:strRef>
              <c:f>RTGS!$D$2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chemeClr val="tx2"/>
            </a:solidFill>
          </c:spPr>
          <c:cat>
            <c:numRef>
              <c:f>RTGS!$A$3:$A$6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RTGS!$D$3:$D$6</c:f>
              <c:numCache>
                <c:formatCode>_(* #,##0.00_);_(* \(#,##0.00\);_(* "-"??_);_(@_)</c:formatCode>
                <c:ptCount val="4"/>
                <c:pt idx="0">
                  <c:v>5917</c:v>
                </c:pt>
                <c:pt idx="1">
                  <c:v>10024</c:v>
                </c:pt>
                <c:pt idx="2">
                  <c:v>13118</c:v>
                </c:pt>
                <c:pt idx="3">
                  <c:v>21242</c:v>
                </c:pt>
              </c:numCache>
            </c:numRef>
          </c:val>
        </c:ser>
        <c:dLbls/>
        <c:shape val="box"/>
        <c:axId val="57631488"/>
        <c:axId val="52322688"/>
        <c:axId val="0"/>
      </c:bar3DChart>
      <c:catAx>
        <c:axId val="57631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322688"/>
        <c:crosses val="autoZero"/>
        <c:auto val="1"/>
        <c:lblAlgn val="ctr"/>
        <c:lblOffset val="100"/>
      </c:catAx>
      <c:valAx>
        <c:axId val="52322688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5763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27909011373592"/>
          <c:y val="0.85882910469524654"/>
          <c:w val="0.12749868766404199"/>
          <c:h val="0.11187882764654418"/>
        </c:manualLayout>
      </c:layout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2780818022747162"/>
          <c:y val="0.25130796150481194"/>
          <c:w val="0.71691535433070863"/>
          <c:h val="0.53454068241469832"/>
        </c:manualLayout>
      </c:layout>
      <c:bar3DChart>
        <c:barDir val="col"/>
        <c:grouping val="clustered"/>
        <c:ser>
          <c:idx val="0"/>
          <c:order val="0"/>
          <c:tx>
            <c:strRef>
              <c:f>ACH!$B$4</c:f>
              <c:strCache>
                <c:ptCount val="1"/>
                <c:pt idx="0">
                  <c:v>MVR 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ACH!$A$5:$A$7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ACH!$B$5:$B$7</c:f>
              <c:numCache>
                <c:formatCode>_(* #,##0.00_);_(* \(#,##0.00\);_(* "-"??_);_(@_)</c:formatCode>
                <c:ptCount val="3"/>
                <c:pt idx="0">
                  <c:v>40764</c:v>
                </c:pt>
                <c:pt idx="1">
                  <c:v>51895</c:v>
                </c:pt>
                <c:pt idx="2">
                  <c:v>66917</c:v>
                </c:pt>
              </c:numCache>
            </c:numRef>
          </c:val>
        </c:ser>
        <c:ser>
          <c:idx val="1"/>
          <c:order val="1"/>
          <c:tx>
            <c:strRef>
              <c:f>ACH!$D$4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chemeClr val="tx2"/>
            </a:solidFill>
          </c:spPr>
          <c:val>
            <c:numRef>
              <c:f>ACH!$D$5:$D$7</c:f>
              <c:numCache>
                <c:formatCode>_(* #,##0.00_);_(* \(#,##0.00\);_(* "-"??_);_(@_)</c:formatCode>
                <c:ptCount val="3"/>
                <c:pt idx="0">
                  <c:v>16280</c:v>
                </c:pt>
                <c:pt idx="1">
                  <c:v>30052</c:v>
                </c:pt>
                <c:pt idx="2">
                  <c:v>45276</c:v>
                </c:pt>
              </c:numCache>
            </c:numRef>
          </c:val>
        </c:ser>
        <c:dLbls/>
        <c:shape val="box"/>
        <c:axId val="52348416"/>
        <c:axId val="52350336"/>
        <c:axId val="0"/>
      </c:bar3DChart>
      <c:catAx>
        <c:axId val="52348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350336"/>
        <c:crosses val="autoZero"/>
        <c:auto val="1"/>
        <c:lblAlgn val="ctr"/>
        <c:lblOffset val="100"/>
      </c:catAx>
      <c:valAx>
        <c:axId val="52350336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52348416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RTGS!$B$25</c:f>
              <c:strCache>
                <c:ptCount val="1"/>
                <c:pt idx="0">
                  <c:v>MVR </c:v>
                </c:pt>
              </c:strCache>
            </c:strRef>
          </c:tx>
          <c:dLbls>
            <c:showVal val="1"/>
          </c:dLbls>
          <c:cat>
            <c:numRef>
              <c:f>RTGS!$A$26:$A$29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RTGS!$B$26:$B$29</c:f>
              <c:numCache>
                <c:formatCode>_(* #,##0.00_);_(* \(#,##0.00\);_(* "-"??_);_(@_)</c:formatCode>
                <c:ptCount val="4"/>
                <c:pt idx="0">
                  <c:v>179.04034234817001</c:v>
                </c:pt>
                <c:pt idx="1">
                  <c:v>270.02425681343004</c:v>
                </c:pt>
                <c:pt idx="2">
                  <c:v>368.35851141805</c:v>
                </c:pt>
                <c:pt idx="3">
                  <c:v>693.98222545147996</c:v>
                </c:pt>
              </c:numCache>
            </c:numRef>
          </c:val>
        </c:ser>
        <c:dLbls/>
        <c:gapWidth val="300"/>
        <c:shape val="box"/>
        <c:axId val="52653440"/>
        <c:axId val="52663424"/>
        <c:axId val="0"/>
      </c:bar3DChart>
      <c:catAx>
        <c:axId val="52653440"/>
        <c:scaling>
          <c:orientation val="minMax"/>
        </c:scaling>
        <c:axPos val="b"/>
        <c:numFmt formatCode="General" sourceLinked="1"/>
        <c:majorTickMark val="none"/>
        <c:tickLblPos val="nextTo"/>
        <c:crossAx val="52663424"/>
        <c:crosses val="autoZero"/>
        <c:auto val="1"/>
        <c:lblAlgn val="ctr"/>
        <c:lblOffset val="100"/>
      </c:catAx>
      <c:valAx>
        <c:axId val="5266342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</a:t>
                </a:r>
                <a:r>
                  <a:rPr lang="en-US" baseline="0" dirty="0" smtClean="0"/>
                  <a:t> billions</a:t>
                </a:r>
                <a:endParaRPr lang="en-US" dirty="0"/>
              </a:p>
            </c:rich>
          </c:tx>
          <c:layout/>
        </c:title>
        <c:numFmt formatCode="_(* #,##0.00_);_(* \(#,##0.00\);_(* &quot;-&quot;??_);_(@_)" sourceLinked="1"/>
        <c:tickLblPos val="nextTo"/>
        <c:crossAx val="5265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147150541825827"/>
          <c:y val="0.8412389271653542"/>
          <c:w val="9.0382916244380315E-2"/>
          <c:h val="0.1310264927821522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RTGS!$D$25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numRef>
              <c:f>RTGS!$A$26:$A$29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RTGS!$D$26:$D$29</c:f>
              <c:numCache>
                <c:formatCode>_(* #,##0.00_);_(* \(#,##0.00\);_(* "-"??_);_(@_)</c:formatCode>
                <c:ptCount val="4"/>
                <c:pt idx="0">
                  <c:v>1.3953898572799996</c:v>
                </c:pt>
                <c:pt idx="1">
                  <c:v>2.3796468275999993</c:v>
                </c:pt>
                <c:pt idx="2">
                  <c:v>3.1169817963500002</c:v>
                </c:pt>
                <c:pt idx="3">
                  <c:v>4.5108915957599995</c:v>
                </c:pt>
              </c:numCache>
            </c:numRef>
          </c:val>
        </c:ser>
        <c:dLbls/>
        <c:gapWidth val="300"/>
        <c:shape val="box"/>
        <c:axId val="52688384"/>
        <c:axId val="52689920"/>
        <c:axId val="0"/>
      </c:bar3DChart>
      <c:catAx>
        <c:axId val="52688384"/>
        <c:scaling>
          <c:orientation val="minMax"/>
        </c:scaling>
        <c:axPos val="b"/>
        <c:numFmt formatCode="General" sourceLinked="1"/>
        <c:majorTickMark val="none"/>
        <c:tickLblPos val="nextTo"/>
        <c:crossAx val="52689920"/>
        <c:crosses val="autoZero"/>
        <c:auto val="1"/>
        <c:lblAlgn val="ctr"/>
        <c:lblOffset val="100"/>
      </c:catAx>
      <c:valAx>
        <c:axId val="5268992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 billions</a:t>
                </a:r>
                <a:endParaRPr lang="en-US" dirty="0"/>
              </a:p>
            </c:rich>
          </c:tx>
          <c:layout/>
        </c:title>
        <c:numFmt formatCode="_(* #,##0.00_);_(* \(#,##0.00\);_(* &quot;-&quot;??_);_(@_)" sourceLinked="1"/>
        <c:tickLblPos val="nextTo"/>
        <c:crossAx val="5268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005643044619423"/>
          <c:y val="3.5674540682414692E-2"/>
          <c:w val="6.994356955380579E-2"/>
          <c:h val="0.10642825896762907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ACH!$D$13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numRef>
              <c:f>ACH!$A$28:$A$30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ACH!$D$28:$D$30</c:f>
              <c:numCache>
                <c:formatCode>_(* #,##0.00_);_(* \(#,##0.00\);_(* "-"??_);_(@_)</c:formatCode>
                <c:ptCount val="3"/>
                <c:pt idx="0">
                  <c:v>17.006677809999996</c:v>
                </c:pt>
                <c:pt idx="1">
                  <c:v>34.816804449999985</c:v>
                </c:pt>
                <c:pt idx="2">
                  <c:v>52.368397909999992</c:v>
                </c:pt>
              </c:numCache>
            </c:numRef>
          </c:val>
        </c:ser>
        <c:dLbls/>
        <c:gapWidth val="300"/>
        <c:shape val="box"/>
        <c:axId val="52727808"/>
        <c:axId val="52729344"/>
        <c:axId val="0"/>
      </c:bar3DChart>
      <c:catAx>
        <c:axId val="52727808"/>
        <c:scaling>
          <c:orientation val="minMax"/>
        </c:scaling>
        <c:axPos val="b"/>
        <c:numFmt formatCode="General" sourceLinked="1"/>
        <c:majorTickMark val="none"/>
        <c:tickLblPos val="nextTo"/>
        <c:crossAx val="52729344"/>
        <c:crosses val="autoZero"/>
        <c:auto val="1"/>
        <c:lblAlgn val="ctr"/>
        <c:lblOffset val="100"/>
      </c:catAx>
      <c:valAx>
        <c:axId val="5272934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 millions</a:t>
                </a:r>
                <a:endParaRPr lang="en-US" dirty="0"/>
              </a:p>
            </c:rich>
          </c:tx>
          <c:layout/>
        </c:title>
        <c:numFmt formatCode="_(* #,##0.00_);_(* \(#,##0.00\);_(* &quot;-&quot;??_);_(@_)" sourceLinked="1"/>
        <c:tickLblPos val="nextTo"/>
        <c:crossAx val="5272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36834594704749"/>
          <c:y val="4.8474207337094993E-3"/>
          <c:w val="8.7310730576153697E-2"/>
          <c:h val="0.1456623135691729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ACH!$B$13</c:f>
              <c:strCache>
                <c:ptCount val="1"/>
                <c:pt idx="0">
                  <c:v>MVR </c:v>
                </c:pt>
              </c:strCache>
            </c:strRef>
          </c:tx>
          <c:dLbls>
            <c:showVal val="1"/>
          </c:dLbls>
          <c:cat>
            <c:numRef>
              <c:f>ACH!$A$28:$A$30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ACH!$B$28:$B$30</c:f>
              <c:numCache>
                <c:formatCode>_(* #,##0.00_);_(* \(#,##0.00\);_(* "-"??_);_(@_)</c:formatCode>
                <c:ptCount val="3"/>
                <c:pt idx="0">
                  <c:v>561.64815797000017</c:v>
                </c:pt>
                <c:pt idx="1">
                  <c:v>558.50613331999989</c:v>
                </c:pt>
                <c:pt idx="2">
                  <c:v>849.98768970999993</c:v>
                </c:pt>
              </c:numCache>
            </c:numRef>
          </c:val>
        </c:ser>
        <c:dLbls/>
        <c:gapWidth val="300"/>
        <c:shape val="box"/>
        <c:axId val="52832128"/>
        <c:axId val="52833664"/>
        <c:axId val="0"/>
      </c:bar3DChart>
      <c:catAx>
        <c:axId val="52832128"/>
        <c:scaling>
          <c:orientation val="minMax"/>
        </c:scaling>
        <c:axPos val="b"/>
        <c:numFmt formatCode="General" sourceLinked="1"/>
        <c:majorTickMark val="none"/>
        <c:tickLblPos val="nextTo"/>
        <c:crossAx val="52833664"/>
        <c:crosses val="autoZero"/>
        <c:auto val="1"/>
        <c:lblAlgn val="ctr"/>
        <c:lblOffset val="100"/>
      </c:catAx>
      <c:valAx>
        <c:axId val="5283366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</a:t>
                </a:r>
                <a:r>
                  <a:rPr lang="en-US" baseline="0" dirty="0" smtClean="0"/>
                  <a:t> millions</a:t>
                </a:r>
                <a:endParaRPr lang="en-US" dirty="0"/>
              </a:p>
            </c:rich>
          </c:tx>
          <c:layout/>
        </c:title>
        <c:numFmt formatCode="_(* #,##0.00_);_(* \(#,##0.00\);_(* &quot;-&quot;??_);_(@_)" sourceLinked="1"/>
        <c:tickLblPos val="nextTo"/>
        <c:crossAx val="52832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83783478678069"/>
          <c:y val="0.84849203805054763"/>
          <c:w val="0.103996719160105"/>
          <c:h val="0.1456623135691729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936B1-643F-4E8D-88EC-0EABB933CE2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B5902-86F3-4949-A306-E4B49AC1D5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23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D980F-A44D-4D63-A0CD-1A7DE67044E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95C5-04C6-4FA2-B9D8-8A2079FD87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345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95C5-04C6-4FA2-B9D8-8A2079FD87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77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95C5-04C6-4FA2-B9D8-8A2079FD87F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35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E5C8627-48CC-43EC-9606-0045D4C7F1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46B686F-E629-4EF0-B288-B724F8759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600199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16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Meeting of the SAARC Payments Council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				                        March 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467600" cy="99060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Developments in </a:t>
            </a:r>
            <a:r>
              <a:rPr lang="en-US" alt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Payment </a:t>
            </a:r>
            <a:r>
              <a:rPr lang="en-US" alt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&amp; Settlement Systems </a:t>
            </a:r>
            <a:r>
              <a:rPr lang="en-US" alt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alt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Maldives</a:t>
            </a:r>
            <a:r>
              <a:rPr lang="en-US" altLang="en-US" sz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en-US" sz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mma_logo_black.wmf"/>
          <p:cNvPicPr>
            <a:picLocks noChangeAspect="1"/>
          </p:cNvPicPr>
          <p:nvPr/>
        </p:nvPicPr>
        <p:blipFill>
          <a:blip r:embed="rId2">
            <a:lum bright="-40000" contrast="-40000"/>
          </a:blip>
          <a:stretch>
            <a:fillRect/>
          </a:stretch>
        </p:blipFill>
        <p:spPr>
          <a:xfrm>
            <a:off x="4172856" y="3429000"/>
            <a:ext cx="91737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71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43800" cy="12954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cap="none" dirty="0" smtClean="0"/>
              <a:t>Legal and Regulatory Framework of PSS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/>
              <a:t>MRTGS and ACH are operated with an interim Payment System Regulation adopted under Banking </a:t>
            </a:r>
            <a:r>
              <a:rPr lang="en-GB" dirty="0" smtClean="0"/>
              <a:t>Law:</a:t>
            </a:r>
          </a:p>
          <a:p>
            <a:pPr marL="0" indent="0" algn="just">
              <a:buNone/>
            </a:pPr>
            <a:endParaRPr lang="en-US" dirty="0"/>
          </a:p>
          <a:p>
            <a:pPr lvl="2" algn="just"/>
            <a:r>
              <a:rPr lang="en-US" sz="2100" i="1" dirty="0"/>
              <a:t>Payment System Regulation is an interim solution that secures the overall legal and soundness of the payment systems until the Payment System Law is enacted. </a:t>
            </a:r>
            <a:endParaRPr lang="en-US" sz="2100" i="1" dirty="0" smtClean="0"/>
          </a:p>
          <a:p>
            <a:pPr lvl="2" algn="just"/>
            <a:endParaRPr lang="en-US" sz="2100" i="1" dirty="0" smtClean="0"/>
          </a:p>
          <a:p>
            <a:pPr lvl="2" algn="just"/>
            <a:r>
              <a:rPr lang="en-GB" sz="2100" i="1" dirty="0" smtClean="0"/>
              <a:t>This </a:t>
            </a:r>
            <a:r>
              <a:rPr lang="en-GB" sz="2100" i="1" dirty="0"/>
              <a:t>regulation provides for finality of payments and insolvency issues, cheque truncation and legal status to the system rules</a:t>
            </a:r>
            <a:endParaRPr lang="en-US" sz="2100" i="1" dirty="0"/>
          </a:p>
          <a:p>
            <a:pPr marL="640080" lvl="2" indent="0" algn="just">
              <a:buNone/>
            </a:pPr>
            <a:endParaRPr lang="en-US" dirty="0" smtClean="0">
              <a:latin typeface="Cambria" pitchFamily="18" charset="0"/>
            </a:endParaRPr>
          </a:p>
          <a:p>
            <a:pPr marL="640080" lvl="2" indent="0" algn="just">
              <a:buNone/>
            </a:pPr>
            <a:endParaRPr lang="en-US" dirty="0">
              <a:latin typeface="Cambria" pitchFamily="18" charset="0"/>
            </a:endParaRPr>
          </a:p>
          <a:p>
            <a:pPr algn="just"/>
            <a:r>
              <a:rPr lang="en-GB" dirty="0" smtClean="0"/>
              <a:t>A Payment System law has been sent to the Attorney General’s Offices and is expected to submit to the Parliament this year.</a:t>
            </a:r>
          </a:p>
          <a:p>
            <a:pPr marL="754380" lvl="2" indent="-274320" algn="just"/>
            <a:endParaRPr lang="en-GB" sz="2400" dirty="0"/>
          </a:p>
          <a:p>
            <a:pPr marL="811530" lvl="2" algn="just"/>
            <a:r>
              <a:rPr lang="en-GB" i="1" dirty="0"/>
              <a:t>This law seeks to promote the safety, soundness and efficiency of the Payment Systems in the Maldives.</a:t>
            </a:r>
          </a:p>
          <a:p>
            <a:pPr lvl="1" algn="just"/>
            <a:endParaRPr lang="en-GB" sz="2200" i="1" dirty="0"/>
          </a:p>
          <a:p>
            <a:pPr lvl="2" algn="just"/>
            <a:r>
              <a:rPr lang="en-GB" i="1" dirty="0" smtClean="0"/>
              <a:t>It sets forth rules governing the regulation, licensing and oversight of Systems and protection of Systems and Financial Collateral Arrangements.</a:t>
            </a:r>
          </a:p>
          <a:p>
            <a:pPr lvl="2" algn="just"/>
            <a:endParaRPr lang="en-GB" i="1" dirty="0" smtClean="0"/>
          </a:p>
          <a:p>
            <a:pPr lvl="2" algn="just"/>
            <a:r>
              <a:rPr lang="en-GB" i="1" dirty="0" smtClean="0"/>
              <a:t>It also stipulate the rules concerning the regulation, licensing and oversight of Payment Schemes.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6287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657"/>
            <a:ext cx="6781800" cy="1378857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Recent Developments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648200"/>
          </a:xfrm>
        </p:spPr>
        <p:txBody>
          <a:bodyPr vert="horz" lIns="91440" tIns="45720" rIns="91440" bIns="45720" rtlCol="0" anchor="ctr" anchorCtr="0">
            <a:normAutofit fontScale="92500" lnSpcReduction="10000"/>
          </a:bodyPr>
          <a:lstStyle/>
          <a:p>
            <a:pPr marL="537210" lvl="1" algn="just"/>
            <a:endParaRPr lang="en-US" sz="2400" dirty="0"/>
          </a:p>
          <a:p>
            <a:pPr marL="262890" lvl="1" indent="0" algn="just">
              <a:buNone/>
            </a:pPr>
            <a:r>
              <a:rPr lang="en-US" sz="2400" dirty="0"/>
              <a:t>MMA acts as a banker to the government. </a:t>
            </a:r>
            <a:r>
              <a:rPr lang="en-US" sz="2400" dirty="0" smtClean="0"/>
              <a:t>Therefore, </a:t>
            </a:r>
            <a:r>
              <a:rPr lang="en-US" sz="2400" dirty="0"/>
              <a:t>all the government payments are processed by </a:t>
            </a:r>
            <a:r>
              <a:rPr lang="en-US" sz="2400" dirty="0" smtClean="0"/>
              <a:t>MMA.</a:t>
            </a:r>
            <a:endParaRPr lang="en-US" sz="2400" dirty="0"/>
          </a:p>
          <a:p>
            <a:pPr marL="537210" lvl="1" algn="just"/>
            <a:endParaRPr lang="en-US" sz="2400" dirty="0"/>
          </a:p>
          <a:p>
            <a:pPr marL="754380" lvl="2" indent="-274320" algn="just"/>
            <a:r>
              <a:rPr lang="en-US" sz="2400" dirty="0"/>
              <a:t>As an initiative to promote electronic payments in the country, MMA has decided to limit the usage of </a:t>
            </a:r>
            <a:r>
              <a:rPr lang="en-US" sz="2400" dirty="0" smtClean="0"/>
              <a:t>cash and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 </a:t>
            </a:r>
            <a:r>
              <a:rPr lang="en-US" sz="2400" dirty="0"/>
              <a:t>as much as possible in making government payments.</a:t>
            </a:r>
          </a:p>
          <a:p>
            <a:pPr marL="537210" lvl="1" algn="just"/>
            <a:endParaRPr lang="en-US" sz="2400" dirty="0"/>
          </a:p>
          <a:p>
            <a:pPr marL="754380" lvl="2" indent="-274320" algn="just"/>
            <a:r>
              <a:rPr lang="en-US" sz="2400" dirty="0"/>
              <a:t>Furthermore, we are working with Maldives Inland Revenue Authority to establish a mechanism </a:t>
            </a:r>
            <a:r>
              <a:rPr lang="en-US" sz="2400" dirty="0" smtClean="0"/>
              <a:t>to collect </a:t>
            </a:r>
            <a:r>
              <a:rPr lang="en-US" sz="2400" dirty="0"/>
              <a:t>tax payments via MRTGS system. This would also reduce the usage of cheques and cash in payments and settlement.</a:t>
            </a:r>
          </a:p>
          <a:p>
            <a:pPr marL="537210" lvl="1" algn="just"/>
            <a:endParaRPr lang="en-US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2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295400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Future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572000"/>
          </a:xfrm>
        </p:spPr>
        <p:txBody>
          <a:bodyPr>
            <a:normAutofit/>
          </a:bodyPr>
          <a:lstStyle/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As </a:t>
            </a:r>
            <a:r>
              <a:rPr lang="en-US" sz="2200" dirty="0"/>
              <a:t>an initiative to achieve STP, MMA has </a:t>
            </a:r>
            <a:r>
              <a:rPr lang="en-US" sz="2200" dirty="0" smtClean="0"/>
              <a:t>started the work to fully integrate the General ledger of the accounting system to the payment systems and it is expected to be completed during the last quarter of 2015.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To gain efficiency in processing government payments it is planned to establish a secure VPN connection between MMA and Ministry of Finance and Treasury to receive government payment instructions.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6310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33600"/>
            <a:ext cx="6781800" cy="1600200"/>
          </a:xfrm>
        </p:spPr>
        <p:txBody>
          <a:bodyPr/>
          <a:lstStyle/>
          <a:p>
            <a:pPr algn="ctr"/>
            <a:r>
              <a:rPr lang="en-US" dirty="0" smtClean="0"/>
              <a:t>Thank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80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81800" cy="1295400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b="1" dirty="0"/>
              <a:t>Financial Sector of Maldives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financial sector in the Maldives is dominated by the banking sector.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The banking sector consists of seven </a:t>
            </a:r>
            <a:r>
              <a:rPr lang="en-US" dirty="0" smtClean="0"/>
              <a:t>banks:-</a:t>
            </a:r>
          </a:p>
          <a:p>
            <a:pPr lvl="2" algn="just"/>
            <a:r>
              <a:rPr lang="en-US" sz="1600" i="1" dirty="0" smtClean="0"/>
              <a:t>one </a:t>
            </a:r>
            <a:r>
              <a:rPr lang="en-US" sz="1600" i="1" dirty="0"/>
              <a:t>locally owned commercial bank – the Bank of Maldives </a:t>
            </a:r>
            <a:endParaRPr lang="en-US" sz="1600" i="1" dirty="0" smtClean="0"/>
          </a:p>
          <a:p>
            <a:pPr lvl="2" algn="just"/>
            <a:r>
              <a:rPr lang="en-US" sz="1600" i="1" dirty="0" smtClean="0"/>
              <a:t>five </a:t>
            </a:r>
            <a:r>
              <a:rPr lang="en-US" sz="1600" i="1" dirty="0"/>
              <a:t>foreign owned commercial </a:t>
            </a:r>
            <a:r>
              <a:rPr lang="en-US" sz="1600" i="1" dirty="0" smtClean="0"/>
              <a:t>banks</a:t>
            </a:r>
          </a:p>
          <a:p>
            <a:pPr lvl="2" algn="just"/>
            <a:r>
              <a:rPr lang="en-US" sz="1600" i="1" dirty="0" smtClean="0"/>
              <a:t>one sharia compliant  Islamic bank </a:t>
            </a:r>
            <a:endParaRPr lang="en-US" sz="1600" i="1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Non-bank </a:t>
            </a:r>
            <a:r>
              <a:rPr lang="en-US" dirty="0"/>
              <a:t>financial institutions in the country consist of insurance companies, a finance leasing company, a specialized housing finance institution, money services businesses and securities market intermediaries.</a:t>
            </a:r>
          </a:p>
        </p:txBody>
      </p:sp>
    </p:spTree>
    <p:extLst>
      <p:ext uri="{BB962C8B-B14F-4D97-AF65-F5344CB8AC3E}">
        <p14:creationId xmlns:p14="http://schemas.microsoft.com/office/powerpoint/2010/main" xmlns="" val="20405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914400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r>
              <a:rPr lang="en-US" sz="3600" b="1" dirty="0"/>
              <a:t>Payment System Statistics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4623318"/>
              </p:ext>
            </p:extLst>
          </p:nvPr>
        </p:nvGraphicFramePr>
        <p:xfrm>
          <a:off x="685800" y="1066797"/>
          <a:ext cx="7696200" cy="240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810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Volume / Monthly Average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4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MRTGS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MVR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USD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MVR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USD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1,357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  657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1,311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  835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3,706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1,480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1,838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1,093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4,325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2,504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2,297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1,770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5,576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effectLst/>
                        </a:rPr>
                        <a:t>        3,773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305194"/>
              </p:ext>
            </p:extLst>
          </p:nvPr>
        </p:nvGraphicFramePr>
        <p:xfrm>
          <a:off x="685800" y="3657600"/>
          <a:ext cx="7696200" cy="259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81000"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Value </a:t>
                      </a:r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Monthly Average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35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MRTGS (In billions)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 (In millions)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MVR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MVR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19.89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0.16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- 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-  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22.50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0.20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51.06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1.55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30.70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0.26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46.54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2.90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57.83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70.83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4.36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67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6781800" cy="106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smtClean="0"/>
              <a:t>Statistics…. Transaction volume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492443" cy="10242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MRTGS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757" y="4191000"/>
            <a:ext cx="492443" cy="66300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ACH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0429" y="5515429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smtClean="0"/>
              <a:t>MRTGS was implemented in Apr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smtClean="0"/>
              <a:t>ACH was implemented in Feb 2012</a:t>
            </a:r>
          </a:p>
          <a:p>
            <a:endParaRPr lang="en-US" sz="12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3835438"/>
              </p:ext>
            </p:extLst>
          </p:nvPr>
        </p:nvGraphicFramePr>
        <p:xfrm>
          <a:off x="1600199" y="990600"/>
          <a:ext cx="603612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3742724"/>
              </p:ext>
            </p:extLst>
          </p:nvPr>
        </p:nvGraphicFramePr>
        <p:xfrm>
          <a:off x="457200" y="3341158"/>
          <a:ext cx="7179129" cy="2362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523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 smtClean="0"/>
              <a:t>Statistics… Total value of transactions processed via MRTGS System</a:t>
            </a:r>
            <a:endParaRPr lang="en-US" sz="36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6037850"/>
              </p:ext>
            </p:extLst>
          </p:nvPr>
        </p:nvGraphicFramePr>
        <p:xfrm>
          <a:off x="838200" y="1219200"/>
          <a:ext cx="7696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38468459"/>
              </p:ext>
            </p:extLst>
          </p:nvPr>
        </p:nvGraphicFramePr>
        <p:xfrm>
          <a:off x="838200" y="3733800"/>
          <a:ext cx="762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826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/>
              <a:t>Statistics… Total value of transactions processed via </a:t>
            </a:r>
            <a:r>
              <a:rPr lang="en-US" sz="3600" b="1" dirty="0" smtClean="0"/>
              <a:t>ACH</a:t>
            </a:r>
            <a:endParaRPr lang="en-US" sz="36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5126471"/>
              </p:ext>
            </p:extLst>
          </p:nvPr>
        </p:nvGraphicFramePr>
        <p:xfrm>
          <a:off x="381000" y="3886200"/>
          <a:ext cx="7848600" cy="205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4857031"/>
              </p:ext>
            </p:extLst>
          </p:nvPr>
        </p:nvGraphicFramePr>
        <p:xfrm>
          <a:off x="457200" y="1600200"/>
          <a:ext cx="7620000" cy="205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796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/>
              <a:t>Payment System </a:t>
            </a:r>
            <a:r>
              <a:rPr lang="en-US" sz="3200" b="1" dirty="0" smtClean="0"/>
              <a:t>Statistics….</a:t>
            </a:r>
            <a:r>
              <a:rPr lang="en-US" sz="3200" b="1" dirty="0" err="1" smtClean="0"/>
              <a:t>contd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64820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/>
            <a:r>
              <a:rPr lang="en-US" dirty="0" smtClean="0"/>
              <a:t>The total volume of transactions processed through MRTGS and ACH system has increased on average by 39% each year.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total value of transactions processed through MRTGS and ACH system has increased on average by 57% and 42% each year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0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dirty="0" smtClean="0"/>
              <a:t>Introduction of charges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648200"/>
          </a:xfrm>
        </p:spPr>
        <p:txBody>
          <a:bodyPr anchor="t">
            <a:noAutofit/>
          </a:bodyPr>
          <a:lstStyle/>
          <a:p>
            <a:pPr algn="just"/>
            <a:r>
              <a:rPr lang="en-US" sz="1800" dirty="0"/>
              <a:t>The implementation of MRTGS and ACH system has led to improvement in the banking system of the Maldives by facilitating a secure and efficient means of payments and settlement services to the banks and the general public. </a:t>
            </a: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growth in the volume </a:t>
            </a:r>
            <a:r>
              <a:rPr lang="en-US" sz="1800" dirty="0" smtClean="0"/>
              <a:t>&amp; value of </a:t>
            </a:r>
            <a:r>
              <a:rPr lang="en-US" sz="1800" dirty="0"/>
              <a:t>payments made through the systems since implementation reflects its popularity as well as increasing customer acceptance.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r>
              <a:rPr lang="en-US" sz="1800" dirty="0" smtClean="0"/>
              <a:t>MMA </a:t>
            </a:r>
            <a:r>
              <a:rPr lang="en-US" sz="1800" dirty="0"/>
              <a:t>has decided to introduce </a:t>
            </a:r>
            <a:r>
              <a:rPr lang="en-US" sz="1800" dirty="0" smtClean="0"/>
              <a:t>a transaction </a:t>
            </a:r>
            <a:r>
              <a:rPr lang="en-US" sz="1800" dirty="0"/>
              <a:t>fee in 2015, for the payments made through MRTGS and ACH which would assist MMA in the following ways:</a:t>
            </a:r>
          </a:p>
          <a:p>
            <a:pPr lvl="2"/>
            <a:r>
              <a:rPr lang="en-US" sz="1400" i="1" dirty="0"/>
              <a:t>recover a part of the operational costs </a:t>
            </a:r>
          </a:p>
          <a:p>
            <a:pPr lvl="2"/>
            <a:r>
              <a:rPr lang="en-US" sz="1400" i="1" dirty="0"/>
              <a:t>bring in further </a:t>
            </a:r>
            <a:r>
              <a:rPr lang="en-US" sz="1400" i="1" dirty="0" smtClean="0"/>
              <a:t>efficiency in </a:t>
            </a:r>
            <a:r>
              <a:rPr lang="en-US" sz="1400" i="1" dirty="0"/>
              <a:t>operations</a:t>
            </a:r>
          </a:p>
          <a:p>
            <a:pPr lvl="2"/>
            <a:r>
              <a:rPr lang="en-US" sz="1400" i="1" dirty="0"/>
              <a:t>and sustainable development of the payment </a:t>
            </a:r>
            <a:r>
              <a:rPr lang="en-US" sz="1400" i="1" dirty="0" smtClean="0"/>
              <a:t>system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xmlns="" val="24341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21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100" b="1" dirty="0" smtClean="0"/>
              <a:t>Progress of Implementation of Payments Systems</a:t>
            </a:r>
            <a:r>
              <a:rPr lang="en-US" sz="3600" b="1" dirty="0"/>
              <a:t> </a:t>
            </a:r>
            <a:r>
              <a:rPr lang="en-US" sz="3600" b="1" dirty="0" smtClean="0"/>
              <a:t>-</a:t>
            </a:r>
            <a:br>
              <a:rPr lang="en-US" sz="3600" b="1" dirty="0" smtClean="0"/>
            </a:br>
            <a:r>
              <a:rPr lang="en-US" sz="3600" b="1" dirty="0" smtClean="0"/>
              <a:t>Cheque Truncation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43800" cy="42672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With the implementation of MRTGS and the Direct Credits under ACH in 2011 and 2012 respectively, MMA is working to speed up the implementation of Cheque Truncation in the Maldives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MMA has procured a new scanner model for the project and . </a:t>
            </a:r>
            <a:r>
              <a:rPr lang="en-US" sz="2200" dirty="0"/>
              <a:t>some changes </a:t>
            </a:r>
            <a:r>
              <a:rPr lang="en-US" sz="2200" dirty="0" smtClean="0"/>
              <a:t>has </a:t>
            </a:r>
            <a:r>
              <a:rPr lang="en-US" sz="2200" dirty="0"/>
              <a:t>been brought to the Scanner Interface System (SIS). </a:t>
            </a:r>
            <a:endParaRPr lang="en-US" sz="2200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dirty="0" smtClean="0"/>
              <a:t>MMA is currently testing the new version of SIS. </a:t>
            </a:r>
            <a:endParaRPr lang="en-US" sz="2200" dirty="0"/>
          </a:p>
          <a:p>
            <a:pPr algn="just"/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83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1057</TotalTime>
  <Words>797</Words>
  <Application>Microsoft Office PowerPoint</Application>
  <PresentationFormat>On-screen Show (4:3)</PresentationFormat>
  <Paragraphs>131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16th Meeting of the SAARC Payments Council                             March 2015</vt:lpstr>
      <vt:lpstr>Financial Sector of Maldives </vt:lpstr>
      <vt:lpstr>Payment System Statistics </vt:lpstr>
      <vt:lpstr>Statistics…. Transaction volume</vt:lpstr>
      <vt:lpstr>Statistics… Total value of transactions processed via MRTGS System</vt:lpstr>
      <vt:lpstr>Statistics… Total value of transactions processed via ACH</vt:lpstr>
      <vt:lpstr>Payment System Statistics….contd</vt:lpstr>
      <vt:lpstr>Introduction of charges</vt:lpstr>
      <vt:lpstr>Progress of Implementation of Payments Systems - Cheque Truncation</vt:lpstr>
      <vt:lpstr>Legal and Regulatory Framework of PSS</vt:lpstr>
      <vt:lpstr>Recent Developments</vt:lpstr>
      <vt:lpstr>Future Initiatives</vt:lpstr>
      <vt:lpstr>Thank you…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in  Payment &amp; Settlement Systems  in Maldives</dc:title>
  <dc:creator>Hawwa Latheef</dc:creator>
  <cp:lastModifiedBy>arshad8828</cp:lastModifiedBy>
  <cp:revision>58</cp:revision>
  <cp:lastPrinted>2014-05-07T08:28:13Z</cp:lastPrinted>
  <dcterms:created xsi:type="dcterms:W3CDTF">2014-04-29T06:02:59Z</dcterms:created>
  <dcterms:modified xsi:type="dcterms:W3CDTF">2015-02-13T04:55:25Z</dcterms:modified>
</cp:coreProperties>
</file>